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0.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78" r:id="rId2"/>
    <p:sldMasterId id="2147483681" r:id="rId3"/>
    <p:sldMasterId id="2147483696" r:id="rId4"/>
    <p:sldMasterId id="2147483699" r:id="rId5"/>
    <p:sldMasterId id="2147483705" r:id="rId6"/>
    <p:sldMasterId id="2147483716" r:id="rId7"/>
    <p:sldMasterId id="2147483731" r:id="rId8"/>
    <p:sldMasterId id="2147483734" r:id="rId9"/>
    <p:sldMasterId id="2147483737" r:id="rId10"/>
    <p:sldMasterId id="2147483748" r:id="rId11"/>
  </p:sldMasterIdLst>
  <p:notesMasterIdLst>
    <p:notesMasterId r:id="rId27"/>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Tw Cen MT" panose="020B0602020104020603"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
      <p:font typeface="Perpetua" panose="02020502060401020303" pitchFamily="18"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1" d="100"/>
          <a:sy n="81" d="100"/>
        </p:scale>
        <p:origin x="-12"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2589429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400550"/>
            <a:ext cx="5486400" cy="3600900"/>
          </a:xfrm>
          <a:prstGeom prst="rect">
            <a:avLst/>
          </a:prstGeom>
          <a:noFill/>
          <a:ln>
            <a:noFill/>
          </a:ln>
        </p:spPr>
        <p:txBody>
          <a:bodyPr wrap="square" lIns="91425" tIns="91425" rIns="91425" bIns="91425" anchor="ctr" anchorCtr="0">
            <a:noAutofit/>
          </a:bodyPr>
          <a:lstStyle/>
          <a:p>
            <a:pPr lvl="0" rtl="0">
              <a:spcBef>
                <a:spcPts val="0"/>
              </a:spcBef>
              <a:buNone/>
            </a:pPr>
            <a:r>
              <a:rPr lang="en"/>
              <a:t>The items report is used to choose action steps.</a:t>
            </a:r>
          </a:p>
        </p:txBody>
      </p:sp>
      <p:sp>
        <p:nvSpPr>
          <p:cNvPr id="189" name="Shape 189"/>
          <p:cNvSpPr txBox="1">
            <a:spLocks noGrp="1"/>
          </p:cNvSpPr>
          <p:nvPr>
            <p:ph type="sldNum" idx="12"/>
          </p:nvPr>
        </p:nvSpPr>
        <p:spPr>
          <a:xfrm>
            <a:off x="3884612" y="8685213"/>
            <a:ext cx="2971800" cy="4587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Courier New"/>
              <a:buNone/>
            </a:pPr>
            <a:endParaRPr/>
          </a:p>
          <a:p>
            <a:pPr lvl="2" rtl="0">
              <a:spcBef>
                <a:spcPts val="0"/>
              </a:spcBef>
              <a:buClr>
                <a:srgbClr val="000000"/>
              </a:buClr>
              <a:buSzPct val="100000"/>
              <a:buFont typeface="Noto Symbo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Courier New"/>
              <a:buNone/>
            </a:pPr>
            <a:endParaRPr/>
          </a:p>
          <a:p>
            <a:pPr lvl="5" rtl="0">
              <a:spcBef>
                <a:spcPts val="0"/>
              </a:spcBef>
              <a:buClr>
                <a:srgbClr val="000000"/>
              </a:buClr>
              <a:buSzPct val="100000"/>
              <a:buFont typeface="Noto Symbo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Courier New"/>
              <a:buNone/>
            </a:pPr>
            <a:endParaRPr/>
          </a:p>
          <a:p>
            <a:pPr lvl="8" rtl="0">
              <a:spcBef>
                <a:spcPts val="0"/>
              </a:spcBef>
              <a:buClr>
                <a:srgbClr val="000000"/>
              </a:buClr>
              <a:buSzPct val="100000"/>
              <a:buFont typeface="Noto Symbo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ACTIVITY:  Pull up a SAS report (item analysis)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1. Fidelity (TFI or BoQ)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Perception (SAS)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Outcome (ODR, Attendance)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2. Precision statement, What, where, when, why, who</a:t>
            </a:r>
          </a:p>
        </p:txBody>
      </p:sp>
      <p:sp>
        <p:nvSpPr>
          <p:cNvPr id="93" name="Shape 93"/>
          <p:cNvSpPr txBox="1">
            <a:spLocks noGrp="1"/>
          </p:cNvSpPr>
          <p:nvPr>
            <p:ph type="sldNum" idx="12"/>
          </p:nvPr>
        </p:nvSpPr>
        <p:spPr>
          <a:xfrm>
            <a:off x="3884613" y="868521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3</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ACTIVITY:  Pull up a SAS report (item analysis)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1. Fidelity (TFI or BoQ)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Perception (SAS)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Outcome (ODR, Attendance)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2. Precision statement, What, where, when, why, who</a:t>
            </a:r>
          </a:p>
        </p:txBody>
      </p:sp>
      <p:sp>
        <p:nvSpPr>
          <p:cNvPr id="104" name="Shape 104"/>
          <p:cNvSpPr txBox="1">
            <a:spLocks noGrp="1"/>
          </p:cNvSpPr>
          <p:nvPr>
            <p:ph type="sldNum" idx="12"/>
          </p:nvPr>
        </p:nvSpPr>
        <p:spPr>
          <a:xfrm>
            <a:off x="3884613" y="868521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4</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ACTIVITY:  Pull up a SAS report (item analysis)</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1. Fidelity (TFI or BoQ)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Perception (SAS) </a:t>
            </a: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Outcome (ODR, Attendance)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2. Precision statement, What, where, when, why, who</a:t>
            </a:r>
          </a:p>
        </p:txBody>
      </p:sp>
      <p:sp>
        <p:nvSpPr>
          <p:cNvPr id="113" name="Shape 113"/>
          <p:cNvSpPr txBox="1">
            <a:spLocks noGrp="1"/>
          </p:cNvSpPr>
          <p:nvPr>
            <p:ph type="sldNum" idx="12"/>
          </p:nvPr>
        </p:nvSpPr>
        <p:spPr>
          <a:xfrm>
            <a:off x="3884613" y="868521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5</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22" name="Shape 122"/>
          <p:cNvSpPr txBox="1">
            <a:spLocks noGrp="1"/>
          </p:cNvSpPr>
          <p:nvPr>
            <p:ph type="sldNum" idx="12"/>
          </p:nvPr>
        </p:nvSpPr>
        <p:spPr>
          <a:xfrm>
            <a:off x="3884613" y="8685214"/>
            <a:ext cx="2971800" cy="4572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25000"/>
              <a:buFont typeface="Arial"/>
              <a:buNone/>
            </a:pPr>
            <a:fld id="{00000000-1234-1234-1234-123412341234}" type="slidenum">
              <a:rPr lang="en"/>
              <a:t>6</a:t>
            </a:fld>
            <a:endParaRPr lang="e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400550"/>
            <a:ext cx="5486400" cy="3600900"/>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130" name="Shape 130"/>
          <p:cNvSpPr txBox="1">
            <a:spLocks noGrp="1"/>
          </p:cNvSpPr>
          <p:nvPr>
            <p:ph type="sldNum" idx="12"/>
          </p:nvPr>
        </p:nvSpPr>
        <p:spPr>
          <a:xfrm>
            <a:off x="3884612" y="8685213"/>
            <a:ext cx="2971800" cy="458700"/>
          </a:xfrm>
          <a:prstGeom prst="rect">
            <a:avLst/>
          </a:prstGeom>
          <a:noFill/>
          <a:ln>
            <a:noFill/>
          </a:ln>
        </p:spPr>
        <p:txBody>
          <a:bodyPr wrap="square" lIns="91425" tIns="91425" rIns="91425" bIns="91425" anchor="ctr" anchorCtr="0">
            <a:noAutofit/>
          </a:bodyPr>
          <a:lstStyle/>
          <a:p>
            <a:pPr lvl="0" rtl="0">
              <a:spcBef>
                <a:spcPts val="0"/>
              </a:spcBef>
              <a:buClr>
                <a:srgbClr val="000000"/>
              </a:buClr>
              <a:buSzPct val="100000"/>
              <a:buFont typeface="Arial"/>
              <a:buNone/>
            </a:pPr>
            <a:endParaRPr/>
          </a:p>
          <a:p>
            <a:pPr lvl="1" rtl="0">
              <a:spcBef>
                <a:spcPts val="0"/>
              </a:spcBef>
              <a:buClr>
                <a:srgbClr val="000000"/>
              </a:buClr>
              <a:buSzPct val="100000"/>
              <a:buFont typeface="Courier New"/>
              <a:buNone/>
            </a:pPr>
            <a:endParaRPr/>
          </a:p>
          <a:p>
            <a:pPr lvl="2" rtl="0">
              <a:spcBef>
                <a:spcPts val="0"/>
              </a:spcBef>
              <a:buClr>
                <a:srgbClr val="000000"/>
              </a:buClr>
              <a:buSzPct val="100000"/>
              <a:buFont typeface="Noto Symbol"/>
              <a:buNone/>
            </a:pPr>
            <a:endParaRPr/>
          </a:p>
          <a:p>
            <a:pPr lvl="3" rtl="0">
              <a:spcBef>
                <a:spcPts val="0"/>
              </a:spcBef>
              <a:buClr>
                <a:srgbClr val="000000"/>
              </a:buClr>
              <a:buSzPct val="100000"/>
              <a:buFont typeface="Arial"/>
              <a:buNone/>
            </a:pPr>
            <a:endParaRPr/>
          </a:p>
          <a:p>
            <a:pPr lvl="4" rtl="0">
              <a:spcBef>
                <a:spcPts val="0"/>
              </a:spcBef>
              <a:buClr>
                <a:srgbClr val="000000"/>
              </a:buClr>
              <a:buSzPct val="100000"/>
              <a:buFont typeface="Courier New"/>
              <a:buNone/>
            </a:pPr>
            <a:endParaRPr/>
          </a:p>
          <a:p>
            <a:pPr lvl="5" rtl="0">
              <a:spcBef>
                <a:spcPts val="0"/>
              </a:spcBef>
              <a:buClr>
                <a:srgbClr val="000000"/>
              </a:buClr>
              <a:buSzPct val="100000"/>
              <a:buFont typeface="Noto Symbol"/>
              <a:buNone/>
            </a:pPr>
            <a:endParaRPr/>
          </a:p>
          <a:p>
            <a:pPr lvl="6" rtl="0">
              <a:spcBef>
                <a:spcPts val="0"/>
              </a:spcBef>
              <a:buClr>
                <a:srgbClr val="000000"/>
              </a:buClr>
              <a:buSzPct val="100000"/>
              <a:buFont typeface="Arial"/>
              <a:buNone/>
            </a:pPr>
            <a:endParaRPr/>
          </a:p>
          <a:p>
            <a:pPr lvl="7" rtl="0">
              <a:spcBef>
                <a:spcPts val="0"/>
              </a:spcBef>
              <a:buClr>
                <a:srgbClr val="000000"/>
              </a:buClr>
              <a:buSzPct val="100000"/>
              <a:buFont typeface="Courier New"/>
              <a:buNone/>
            </a:pPr>
            <a:endParaRPr/>
          </a:p>
          <a:p>
            <a:pPr lvl="8" rtl="0">
              <a:spcBef>
                <a:spcPts val="0"/>
              </a:spcBef>
              <a:buClr>
                <a:srgbClr val="000000"/>
              </a:buClr>
              <a:buSzPct val="100000"/>
              <a:buFont typeface="Noto Symbo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200" b="0" i="0" u="none" strike="noStrike" cap="none">
                <a:solidFill>
                  <a:schemeClr val="dk1"/>
                </a:solidFill>
                <a:latin typeface="Calibri"/>
                <a:ea typeface="Calibri"/>
                <a:cs typeface="Calibri"/>
                <a:sym typeface="Calibri"/>
              </a:rPr>
              <a:t>Slides 27-31 are about entering TFI scores.  These are included so the whole group can see how easy it is and because typically it is not the same person entering it from training to training.</a:t>
            </a:r>
          </a:p>
        </p:txBody>
      </p:sp>
      <p:sp>
        <p:nvSpPr>
          <p:cNvPr id="143" name="Shape 143"/>
          <p:cNvSpPr txBox="1">
            <a:spLocks noGrp="1"/>
          </p:cNvSpPr>
          <p:nvPr>
            <p:ph type="sldNum" idx="12"/>
          </p:nvPr>
        </p:nvSpPr>
        <p:spPr>
          <a:xfrm>
            <a:off x="3884613" y="8685214"/>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 sz="1200">
                <a:solidFill>
                  <a:schemeClr val="dk1"/>
                </a:solidFill>
                <a:latin typeface="Calibri"/>
                <a:ea typeface="Calibri"/>
                <a:cs typeface="Calibri"/>
                <a:sym typeface="Calibri"/>
              </a:rPr>
              <a:t>8</a:t>
            </a:fld>
            <a:endParaRPr lang="en"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508000" y="1123953"/>
            <a:ext cx="2890800" cy="958800"/>
          </a:xfrm>
          <a:prstGeom prst="rect">
            <a:avLst/>
          </a:prstGeom>
          <a:noFill/>
          <a:ln>
            <a:noFill/>
          </a:ln>
        </p:spPr>
        <p:txBody>
          <a:bodyPr wrap="square" lIns="91425" tIns="91425" rIns="91425" bIns="91425" anchor="b" anchorCtr="0"/>
          <a:lstStyle>
            <a:lvl1pPr marL="0" marR="0" lvl="0" indent="0" algn="l" rtl="0">
              <a:spcBef>
                <a:spcPts val="0"/>
              </a:spcBef>
              <a:buClr>
                <a:schemeClr val="accent1"/>
              </a:buClr>
              <a:buSzPct val="213333"/>
              <a:buFont typeface="Trebuchet MS"/>
              <a:buNone/>
              <a:defRPr sz="1500" b="0" i="0" u="none" strike="noStrike" cap="none">
                <a:solidFill>
                  <a:schemeClr val="accent1"/>
                </a:solidFill>
                <a:latin typeface="Trebuchet MS"/>
                <a:ea typeface="Trebuchet MS"/>
                <a:cs typeface="Trebuchet MS"/>
                <a:sym typeface="Trebuchet MS"/>
              </a:defRPr>
            </a:lvl1pPr>
            <a:lvl2pPr marL="0" marR="0" lvl="1" indent="0" algn="l" rtl="0">
              <a:spcBef>
                <a:spcPts val="0"/>
              </a:spcBef>
              <a:buSzPct val="228571"/>
              <a:buNone/>
              <a:defRPr sz="1400" b="0" i="0" u="none" strike="noStrike" cap="none">
                <a:solidFill>
                  <a:schemeClr val="dk2"/>
                </a:solidFill>
              </a:defRPr>
            </a:lvl2pPr>
            <a:lvl3pPr marL="0" marR="0" lvl="2" indent="0" algn="l" rtl="0">
              <a:spcBef>
                <a:spcPts val="0"/>
              </a:spcBef>
              <a:buSzPct val="228571"/>
              <a:buNone/>
              <a:defRPr sz="1400" b="0" i="0" u="none" strike="noStrike" cap="none">
                <a:solidFill>
                  <a:schemeClr val="dk2"/>
                </a:solidFill>
              </a:defRPr>
            </a:lvl3pPr>
            <a:lvl4pPr marL="0" marR="0" lvl="3" indent="0" algn="l" rtl="0">
              <a:spcBef>
                <a:spcPts val="0"/>
              </a:spcBef>
              <a:buSzPct val="228571"/>
              <a:buNone/>
              <a:defRPr sz="1400" b="0" i="0" u="none" strike="noStrike" cap="none">
                <a:solidFill>
                  <a:schemeClr val="dk2"/>
                </a:solidFill>
              </a:defRPr>
            </a:lvl4pPr>
            <a:lvl5pPr marL="0" marR="0" lvl="4" indent="0" algn="l" rtl="0">
              <a:spcBef>
                <a:spcPts val="0"/>
              </a:spcBef>
              <a:buSzPct val="228571"/>
              <a:buNone/>
              <a:defRPr sz="1400" b="0" i="0" u="none" strike="noStrike" cap="none">
                <a:solidFill>
                  <a:schemeClr val="dk2"/>
                </a:solidFill>
              </a:defRPr>
            </a:lvl5pPr>
            <a:lvl6pPr marL="0" marR="0" lvl="5" indent="0" algn="l" rtl="0">
              <a:spcBef>
                <a:spcPts val="0"/>
              </a:spcBef>
              <a:buSzPct val="228571"/>
              <a:buNone/>
              <a:defRPr sz="1400" b="0" i="0" u="none" strike="noStrike" cap="none">
                <a:solidFill>
                  <a:schemeClr val="dk2"/>
                </a:solidFill>
              </a:defRPr>
            </a:lvl6pPr>
            <a:lvl7pPr marL="0" marR="0" lvl="6" indent="0" algn="l" rtl="0">
              <a:spcBef>
                <a:spcPts val="0"/>
              </a:spcBef>
              <a:buSzPct val="228571"/>
              <a:buNone/>
              <a:defRPr sz="1400" b="0" i="0" u="none" strike="noStrike" cap="none">
                <a:solidFill>
                  <a:schemeClr val="dk2"/>
                </a:solidFill>
              </a:defRPr>
            </a:lvl7pPr>
            <a:lvl8pPr marL="0" marR="0" lvl="7" indent="0" algn="l" rtl="0">
              <a:spcBef>
                <a:spcPts val="0"/>
              </a:spcBef>
              <a:buSzPct val="228571"/>
              <a:buNone/>
              <a:defRPr sz="1400" b="0" i="0" u="none" strike="noStrike" cap="none">
                <a:solidFill>
                  <a:schemeClr val="dk2"/>
                </a:solidFill>
              </a:defRPr>
            </a:lvl8pPr>
            <a:lvl9pPr marL="0" marR="0" lvl="8" indent="0" algn="l" rtl="0">
              <a:spcBef>
                <a:spcPts val="0"/>
              </a:spcBef>
              <a:buSzPct val="228571"/>
              <a:buNone/>
              <a:defRPr sz="1400" b="0" i="0" u="none" strike="noStrike" cap="none">
                <a:solidFill>
                  <a:schemeClr val="dk2"/>
                </a:solidFill>
              </a:defRPr>
            </a:lvl9pPr>
          </a:lstStyle>
          <a:p>
            <a:endParaRPr/>
          </a:p>
        </p:txBody>
      </p:sp>
      <p:sp>
        <p:nvSpPr>
          <p:cNvPr id="66" name="Shape 66"/>
          <p:cNvSpPr txBox="1">
            <a:spLocks noGrp="1"/>
          </p:cNvSpPr>
          <p:nvPr>
            <p:ph type="body" idx="1"/>
          </p:nvPr>
        </p:nvSpPr>
        <p:spPr>
          <a:xfrm>
            <a:off x="3570346" y="386193"/>
            <a:ext cx="3385200" cy="4144800"/>
          </a:xfrm>
          <a:prstGeom prst="rect">
            <a:avLst/>
          </a:prstGeom>
          <a:noFill/>
          <a:ln>
            <a:noFill/>
          </a:ln>
        </p:spPr>
        <p:txBody>
          <a:bodyPr wrap="square" lIns="91425" tIns="91425" rIns="91425" bIns="91425" anchor="t" anchorCtr="0"/>
          <a:lstStyle>
            <a:lvl1pPr marL="254000" marR="0" lvl="0" indent="-190500" algn="l" rtl="0">
              <a:spcBef>
                <a:spcPts val="800"/>
              </a:spcBef>
              <a:spcAft>
                <a:spcPts val="0"/>
              </a:spcAft>
              <a:buClr>
                <a:schemeClr val="accent1"/>
              </a:buClr>
              <a:buSzPct val="78571"/>
              <a:buFont typeface="Noto Sans Symbols"/>
              <a:buChar char="▶"/>
              <a:defRPr sz="1400" b="0" i="0" u="none" strike="noStrike" cap="none">
                <a:solidFill>
                  <a:srgbClr val="3F3F3F"/>
                </a:solidFill>
                <a:latin typeface="Trebuchet MS"/>
                <a:ea typeface="Trebuchet MS"/>
                <a:cs typeface="Trebuchet MS"/>
                <a:sym typeface="Trebuchet MS"/>
              </a:defRPr>
            </a:lvl1pPr>
            <a:lvl2pPr marL="558800" marR="0" lvl="1" indent="-152400" algn="l" rtl="0">
              <a:spcBef>
                <a:spcPts val="800"/>
              </a:spcBef>
              <a:spcAft>
                <a:spcPts val="0"/>
              </a:spcAft>
              <a:buClr>
                <a:schemeClr val="accent1"/>
              </a:buClr>
              <a:buSzPct val="83333"/>
              <a:buFont typeface="Noto Sans Symbols"/>
              <a:buChar char="▶"/>
              <a:defRPr sz="1200" b="0" i="0" u="none" strike="noStrike" cap="none">
                <a:solidFill>
                  <a:srgbClr val="3F3F3F"/>
                </a:solidFill>
                <a:latin typeface="Trebuchet MS"/>
                <a:ea typeface="Trebuchet MS"/>
                <a:cs typeface="Trebuchet MS"/>
                <a:sym typeface="Trebuchet MS"/>
              </a:defRPr>
            </a:lvl2pPr>
            <a:lvl3pPr marL="863600" marR="0" lvl="2" indent="-127000" algn="l" rtl="0">
              <a:spcBef>
                <a:spcPts val="800"/>
              </a:spcBef>
              <a:spcAft>
                <a:spcPts val="0"/>
              </a:spcAft>
              <a:buClr>
                <a:schemeClr val="accent1"/>
              </a:buClr>
              <a:buSzPct val="72727"/>
              <a:buFont typeface="Noto Sans Symbols"/>
              <a:buChar char="▶"/>
              <a:defRPr sz="1100" b="0" i="0" u="none" strike="noStrike" cap="none">
                <a:solidFill>
                  <a:srgbClr val="3F3F3F"/>
                </a:solidFill>
                <a:latin typeface="Trebuchet MS"/>
                <a:ea typeface="Trebuchet MS"/>
                <a:cs typeface="Trebuchet MS"/>
                <a:sym typeface="Trebuchet MS"/>
              </a:defRPr>
            </a:lvl3pPr>
            <a:lvl4pPr marL="1206500" marR="0" lvl="3"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4pPr>
            <a:lvl5pPr marL="1549400" marR="0" lvl="4"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5pPr>
            <a:lvl6pPr marL="1892300" marR="0" lvl="5"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6pPr>
            <a:lvl7pPr marL="2235200" marR="0" lvl="6"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7pPr>
            <a:lvl8pPr marL="2578100" marR="0" lvl="7"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8pPr>
            <a:lvl9pPr marL="2921000" marR="0" lvl="8" indent="-127000" algn="l" rtl="0">
              <a:spcBef>
                <a:spcPts val="800"/>
              </a:spcBef>
              <a:spcAft>
                <a:spcPts val="0"/>
              </a:spcAft>
              <a:buClr>
                <a:schemeClr val="accent1"/>
              </a:buClr>
              <a:buSzPct val="77777"/>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67" name="Shape 67"/>
          <p:cNvSpPr txBox="1">
            <a:spLocks noGrp="1"/>
          </p:cNvSpPr>
          <p:nvPr>
            <p:ph type="body" idx="2"/>
          </p:nvPr>
        </p:nvSpPr>
        <p:spPr>
          <a:xfrm>
            <a:off x="508000" y="2082802"/>
            <a:ext cx="2890800" cy="1938300"/>
          </a:xfrm>
          <a:prstGeom prst="rect">
            <a:avLst/>
          </a:prstGeom>
          <a:noFill/>
          <a:ln>
            <a:noFill/>
          </a:ln>
        </p:spPr>
        <p:txBody>
          <a:bodyPr wrap="square" lIns="91425" tIns="91425" rIns="91425" bIns="91425" anchor="t" anchorCtr="0"/>
          <a:lstStyle>
            <a:lvl1pPr marL="0" marR="0" lvl="0" indent="0" algn="l" rtl="0">
              <a:spcBef>
                <a:spcPts val="800"/>
              </a:spcBef>
              <a:spcAft>
                <a:spcPts val="0"/>
              </a:spcAft>
              <a:buClr>
                <a:schemeClr val="accent1"/>
              </a:buClr>
              <a:buSzPct val="163636"/>
              <a:buFont typeface="Noto Sans Symbols"/>
              <a:buNone/>
              <a:defRPr sz="1100" b="0" i="0" u="none" strike="noStrike" cap="none">
                <a:solidFill>
                  <a:srgbClr val="3F3F3F"/>
                </a:solidFill>
                <a:latin typeface="Trebuchet MS"/>
                <a:ea typeface="Trebuchet MS"/>
                <a:cs typeface="Trebuchet MS"/>
                <a:sym typeface="Trebuchet MS"/>
              </a:defRPr>
            </a:lvl1pPr>
            <a:lvl2pPr marL="342900" marR="0" lvl="1" indent="-12700" algn="l" rtl="0">
              <a:spcBef>
                <a:spcPts val="800"/>
              </a:spcBef>
              <a:spcAft>
                <a:spcPts val="0"/>
              </a:spcAft>
              <a:buClr>
                <a:schemeClr val="accent1"/>
              </a:buClr>
              <a:buSzPct val="127272"/>
              <a:buFont typeface="Noto Sans Symbols"/>
              <a:buNone/>
              <a:defRPr sz="1100" b="0" i="0" u="none" strike="noStrike" cap="none">
                <a:solidFill>
                  <a:srgbClr val="3F3F3F"/>
                </a:solidFill>
                <a:latin typeface="Trebuchet MS"/>
                <a:ea typeface="Trebuchet MS"/>
                <a:cs typeface="Trebuchet MS"/>
                <a:sym typeface="Trebuchet MS"/>
              </a:defRPr>
            </a:lvl2pPr>
            <a:lvl3pPr marL="685800" marR="0" lvl="2" indent="-12700" algn="l" rtl="0">
              <a:spcBef>
                <a:spcPts val="800"/>
              </a:spcBef>
              <a:spcAft>
                <a:spcPts val="0"/>
              </a:spcAft>
              <a:buClr>
                <a:schemeClr val="accent1"/>
              </a:buClr>
              <a:buSzPct val="155555"/>
              <a:buFont typeface="Noto Sans Symbols"/>
              <a:buNone/>
              <a:defRPr sz="900" b="0" i="0" u="none" strike="noStrike" cap="none">
                <a:solidFill>
                  <a:srgbClr val="3F3F3F"/>
                </a:solidFill>
                <a:latin typeface="Trebuchet MS"/>
                <a:ea typeface="Trebuchet MS"/>
                <a:cs typeface="Trebuchet MS"/>
                <a:sym typeface="Trebuchet MS"/>
              </a:defRPr>
            </a:lvl3pPr>
            <a:lvl4pPr marL="1028700" marR="0" lvl="3"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4pPr>
            <a:lvl5pPr marL="1371600" marR="0" lvl="4"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5pPr>
            <a:lvl6pPr marL="1714500" marR="0" lvl="5"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6pPr>
            <a:lvl7pPr marL="2057400" marR="0" lvl="6"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7pPr>
            <a:lvl8pPr marL="2400300" marR="0" lvl="7"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8pPr>
            <a:lvl9pPr marL="2743200" marR="0" lvl="8" indent="-12700" algn="l" rtl="0">
              <a:spcBef>
                <a:spcPts val="800"/>
              </a:spcBef>
              <a:spcAft>
                <a:spcPts val="0"/>
              </a:spcAft>
              <a:buClr>
                <a:schemeClr val="accent1"/>
              </a:buClr>
              <a:buSzPct val="175000"/>
              <a:buFont typeface="Noto Sans Symbols"/>
              <a:buNone/>
              <a:defRPr sz="800" b="0" i="0" u="none" strike="noStrike" cap="none">
                <a:solidFill>
                  <a:srgbClr val="3F3F3F"/>
                </a:solidFill>
                <a:latin typeface="Trebuchet MS"/>
                <a:ea typeface="Trebuchet MS"/>
                <a:cs typeface="Trebuchet MS"/>
                <a:sym typeface="Trebuchet MS"/>
              </a:defRPr>
            </a:lvl9pPr>
          </a:lstStyle>
          <a:p>
            <a:endParaRPr/>
          </a:p>
        </p:txBody>
      </p:sp>
      <p:sp>
        <p:nvSpPr>
          <p:cNvPr id="68" name="Shape 68"/>
          <p:cNvSpPr txBox="1">
            <a:spLocks noGrp="1"/>
          </p:cNvSpPr>
          <p:nvPr>
            <p:ph type="dt" idx="10"/>
          </p:nvPr>
        </p:nvSpPr>
        <p:spPr>
          <a:xfrm>
            <a:off x="5403850" y="4531022"/>
            <a:ext cx="684000" cy="273900"/>
          </a:xfrm>
          <a:prstGeom prst="rect">
            <a:avLst/>
          </a:prstGeom>
          <a:noFill/>
          <a:ln>
            <a:noFill/>
          </a:ln>
        </p:spPr>
        <p:txBody>
          <a:bodyPr wrap="square" lIns="91425" tIns="91425" rIns="91425" bIns="91425" anchor="ctr" anchorCtr="0"/>
          <a:lstStyle>
            <a:lvl1pPr marL="0" marR="0" lvl="0" indent="0" algn="r" rtl="0">
              <a:spcBef>
                <a:spcPts val="0"/>
              </a:spcBef>
              <a:buSzPct val="200000"/>
              <a:buNone/>
              <a:defRPr sz="700">
                <a:solidFill>
                  <a:srgbClr val="888888"/>
                </a:solidFill>
                <a:latin typeface="Trebuchet MS"/>
                <a:ea typeface="Trebuchet MS"/>
                <a:cs typeface="Trebuchet MS"/>
                <a:sym typeface="Trebuchet MS"/>
              </a:defRPr>
            </a:lvl1pPr>
            <a:lvl2pPr marL="342900" marR="0" lvl="1"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ftr" idx="11"/>
          </p:nvPr>
        </p:nvSpPr>
        <p:spPr>
          <a:xfrm>
            <a:off x="508000" y="4531022"/>
            <a:ext cx="4723200" cy="273900"/>
          </a:xfrm>
          <a:prstGeom prst="rect">
            <a:avLst/>
          </a:prstGeom>
          <a:noFill/>
          <a:ln>
            <a:noFill/>
          </a:ln>
        </p:spPr>
        <p:txBody>
          <a:bodyPr wrap="square" lIns="91425" tIns="91425" rIns="91425" bIns="91425" anchor="ctr" anchorCtr="0"/>
          <a:lstStyle>
            <a:lvl1pPr marL="0" marR="0" lvl="0" indent="0" algn="l" rtl="0">
              <a:spcBef>
                <a:spcPts val="0"/>
              </a:spcBef>
              <a:buSzPct val="200000"/>
              <a:buNone/>
              <a:defRPr sz="700">
                <a:solidFill>
                  <a:srgbClr val="888888"/>
                </a:solidFill>
                <a:latin typeface="Trebuchet MS"/>
                <a:ea typeface="Trebuchet MS"/>
                <a:cs typeface="Trebuchet MS"/>
                <a:sym typeface="Trebuchet MS"/>
              </a:defRPr>
            </a:lvl1pPr>
            <a:lvl2pPr marL="342900" marR="0" lvl="1"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2pPr>
            <a:lvl3pPr marL="685800" marR="0" lvl="2"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3pPr>
            <a:lvl4pPr marL="1028700" marR="0" lvl="3"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4pPr>
            <a:lvl5pPr marL="1371600" marR="0" lvl="4"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5pPr>
            <a:lvl6pPr marL="1714500" marR="0" lvl="5"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6pPr>
            <a:lvl7pPr marL="2057400" marR="0" lvl="6"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7pPr>
            <a:lvl8pPr marL="2400300" marR="0" lvl="7"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8pPr>
            <a:lvl9pPr marL="2743200" marR="0" lvl="8" indent="0" algn="l" rtl="0">
              <a:spcBef>
                <a:spcPts val="0"/>
              </a:spcBef>
              <a:buSzPct val="100000"/>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70" name="Shape 70"/>
          <p:cNvSpPr txBox="1">
            <a:spLocks noGrp="1"/>
          </p:cNvSpPr>
          <p:nvPr>
            <p:ph type="sldNum" idx="12"/>
          </p:nvPr>
        </p:nvSpPr>
        <p:spPr>
          <a:xfrm>
            <a:off x="6442997" y="4531022"/>
            <a:ext cx="512700" cy="273900"/>
          </a:xfrm>
          <a:prstGeom prst="rect">
            <a:avLst/>
          </a:prstGeom>
          <a:noFill/>
          <a:ln>
            <a:noFill/>
          </a:ln>
        </p:spPr>
        <p:txBody>
          <a:bodyPr wrap="square" lIns="68575" tIns="34275" rIns="68575" bIns="34275" anchor="ctr" anchorCtr="0">
            <a:noAutofit/>
          </a:bodyPr>
          <a:lstStyle/>
          <a:p>
            <a:pPr marL="0" marR="0" lvl="0" indent="0" algn="r" rtl="0">
              <a:spcBef>
                <a:spcPts val="0"/>
              </a:spcBef>
              <a:buSzPct val="25000"/>
              <a:buNone/>
            </a:pPr>
            <a:fld id="{00000000-1234-1234-1234-123412341234}" type="slidenum">
              <a:rPr lang="en" sz="700">
                <a:solidFill>
                  <a:schemeClr val="accent1"/>
                </a:solidFill>
                <a:latin typeface="Trebuchet MS"/>
                <a:ea typeface="Trebuchet MS"/>
                <a:cs typeface="Trebuchet MS"/>
                <a:sym typeface="Trebuchet MS"/>
              </a:rPr>
              <a:t>‹#›</a:t>
            </a:fld>
            <a:endParaRPr lang="en" sz="700">
              <a:solidFill>
                <a:schemeClr val="accent1"/>
              </a:solidFill>
              <a:latin typeface="Trebuchet MS"/>
              <a:ea typeface="Trebuchet MS"/>
              <a:cs typeface="Trebuchet MS"/>
              <a:sym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372725"/>
            <a:ext cx="8520600" cy="645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6"/>
        <p:cNvGrpSpPr/>
        <p:nvPr/>
      </p:nvGrpSpPr>
      <p:grpSpPr>
        <a:xfrm>
          <a:off x="0" y="0"/>
          <a:ext cx="0" cy="0"/>
          <a:chOff x="0" y="0"/>
          <a:chExt cx="0" cy="0"/>
        </a:xfrm>
      </p:grpSpPr>
      <p:sp>
        <p:nvSpPr>
          <p:cNvPr id="49" name="Shape 49"/>
          <p:cNvSpPr txBox="1">
            <a:spLocks noGrp="1"/>
          </p:cNvSpPr>
          <p:nvPr>
            <p:ph type="title"/>
          </p:nvPr>
        </p:nvSpPr>
        <p:spPr>
          <a:xfrm>
            <a:off x="265500" y="1084625"/>
            <a:ext cx="4045200" cy="17070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50" name="Shape 50"/>
          <p:cNvSpPr txBox="1">
            <a:spLocks noGrp="1"/>
          </p:cNvSpPr>
          <p:nvPr>
            <p:ph type="subTitle" idx="1"/>
          </p:nvPr>
        </p:nvSpPr>
        <p:spPr>
          <a:xfrm>
            <a:off x="265500" y="2845200"/>
            <a:ext cx="4045200" cy="14217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accent6"/>
              </a:buClr>
              <a:buSzPct val="100000"/>
              <a:buNone/>
              <a:defRPr sz="2100">
                <a:solidFill>
                  <a:schemeClr val="accent6"/>
                </a:solidFill>
              </a:defRPr>
            </a:lvl1pPr>
            <a:lvl2pPr lvl="1" algn="ctr">
              <a:lnSpc>
                <a:spcPct val="100000"/>
              </a:lnSpc>
              <a:spcBef>
                <a:spcPts val="0"/>
              </a:spcBef>
              <a:spcAft>
                <a:spcPts val="0"/>
              </a:spcAft>
              <a:buClr>
                <a:schemeClr val="accent6"/>
              </a:buClr>
              <a:buSzPct val="100000"/>
              <a:buNone/>
              <a:defRPr sz="2100">
                <a:solidFill>
                  <a:schemeClr val="accent6"/>
                </a:solidFill>
              </a:defRPr>
            </a:lvl2pPr>
            <a:lvl3pPr lvl="2" algn="ctr">
              <a:lnSpc>
                <a:spcPct val="100000"/>
              </a:lnSpc>
              <a:spcBef>
                <a:spcPts val="0"/>
              </a:spcBef>
              <a:spcAft>
                <a:spcPts val="0"/>
              </a:spcAft>
              <a:buClr>
                <a:schemeClr val="accent6"/>
              </a:buClr>
              <a:buSzPct val="100000"/>
              <a:buNone/>
              <a:defRPr sz="2100">
                <a:solidFill>
                  <a:schemeClr val="accent6"/>
                </a:solidFill>
              </a:defRPr>
            </a:lvl3pPr>
            <a:lvl4pPr lvl="3" algn="ctr">
              <a:lnSpc>
                <a:spcPct val="100000"/>
              </a:lnSpc>
              <a:spcBef>
                <a:spcPts val="0"/>
              </a:spcBef>
              <a:spcAft>
                <a:spcPts val="0"/>
              </a:spcAft>
              <a:buClr>
                <a:schemeClr val="accent6"/>
              </a:buClr>
              <a:buSzPct val="100000"/>
              <a:buNone/>
              <a:defRPr sz="2100">
                <a:solidFill>
                  <a:schemeClr val="accent6"/>
                </a:solidFill>
              </a:defRPr>
            </a:lvl4pPr>
            <a:lvl5pPr lvl="4" algn="ctr">
              <a:lnSpc>
                <a:spcPct val="100000"/>
              </a:lnSpc>
              <a:spcBef>
                <a:spcPts val="0"/>
              </a:spcBef>
              <a:spcAft>
                <a:spcPts val="0"/>
              </a:spcAft>
              <a:buClr>
                <a:schemeClr val="accent6"/>
              </a:buClr>
              <a:buSzPct val="100000"/>
              <a:buNone/>
              <a:defRPr sz="2100">
                <a:solidFill>
                  <a:schemeClr val="accent6"/>
                </a:solidFill>
              </a:defRPr>
            </a:lvl5pPr>
            <a:lvl6pPr lvl="5" algn="ctr">
              <a:lnSpc>
                <a:spcPct val="100000"/>
              </a:lnSpc>
              <a:spcBef>
                <a:spcPts val="0"/>
              </a:spcBef>
              <a:spcAft>
                <a:spcPts val="0"/>
              </a:spcAft>
              <a:buClr>
                <a:schemeClr val="accent6"/>
              </a:buClr>
              <a:buSzPct val="100000"/>
              <a:buNone/>
              <a:defRPr sz="2100">
                <a:solidFill>
                  <a:schemeClr val="accent6"/>
                </a:solidFill>
              </a:defRPr>
            </a:lvl6pPr>
            <a:lvl7pPr lvl="6" algn="ctr">
              <a:lnSpc>
                <a:spcPct val="100000"/>
              </a:lnSpc>
              <a:spcBef>
                <a:spcPts val="0"/>
              </a:spcBef>
              <a:spcAft>
                <a:spcPts val="0"/>
              </a:spcAft>
              <a:buClr>
                <a:schemeClr val="accent6"/>
              </a:buClr>
              <a:buSzPct val="100000"/>
              <a:buNone/>
              <a:defRPr sz="2100">
                <a:solidFill>
                  <a:schemeClr val="accent6"/>
                </a:solidFill>
              </a:defRPr>
            </a:lvl7pPr>
            <a:lvl8pPr lvl="7" algn="ctr">
              <a:lnSpc>
                <a:spcPct val="100000"/>
              </a:lnSpc>
              <a:spcBef>
                <a:spcPts val="0"/>
              </a:spcBef>
              <a:spcAft>
                <a:spcPts val="0"/>
              </a:spcAft>
              <a:buClr>
                <a:schemeClr val="accent6"/>
              </a:buClr>
              <a:buSzPct val="100000"/>
              <a:buNone/>
              <a:defRPr sz="2100">
                <a:solidFill>
                  <a:schemeClr val="accent6"/>
                </a:solidFill>
              </a:defRPr>
            </a:lvl8pPr>
            <a:lvl9pPr lvl="8" algn="ctr">
              <a:lnSpc>
                <a:spcPct val="100000"/>
              </a:lnSpc>
              <a:spcBef>
                <a:spcPts val="0"/>
              </a:spcBef>
              <a:spcAft>
                <a:spcPts val="0"/>
              </a:spcAft>
              <a:buClr>
                <a:schemeClr val="accent6"/>
              </a:buClr>
              <a:buSzPct val="100000"/>
              <a:buNone/>
              <a:defRPr sz="2100">
                <a:solidFill>
                  <a:schemeClr val="accent6"/>
                </a:solidFill>
              </a:defRPr>
            </a:lvl9pPr>
          </a:lstStyle>
          <a:p>
            <a:endParaRPr/>
          </a:p>
        </p:txBody>
      </p:sp>
      <p:sp>
        <p:nvSpPr>
          <p:cNvPr id="51" name="Shape 51"/>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sp>
        <p:nvSpPr>
          <p:cNvPr id="24" name="Shape 24"/>
          <p:cNvSpPr txBox="1">
            <a:spLocks noGrp="1"/>
          </p:cNvSpPr>
          <p:nvPr>
            <p:ph type="title"/>
          </p:nvPr>
        </p:nvSpPr>
        <p:spPr>
          <a:xfrm>
            <a:off x="311700" y="372725"/>
            <a:ext cx="8520600" cy="645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417800"/>
            <a:ext cx="8520600" cy="31509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7"/>
        <p:cNvGrpSpPr/>
        <p:nvPr/>
      </p:nvGrpSpPr>
      <p:grpSpPr>
        <a:xfrm>
          <a:off x="0" y="0"/>
          <a:ext cx="0" cy="0"/>
          <a:chOff x="0" y="0"/>
          <a:chExt cx="0" cy="0"/>
        </a:xfrm>
      </p:grpSpPr>
      <p:sp>
        <p:nvSpPr>
          <p:cNvPr id="29" name="Shape 29"/>
          <p:cNvSpPr txBox="1">
            <a:spLocks noGrp="1"/>
          </p:cNvSpPr>
          <p:nvPr>
            <p:ph type="title"/>
          </p:nvPr>
        </p:nvSpPr>
        <p:spPr>
          <a:xfrm>
            <a:off x="311700" y="372725"/>
            <a:ext cx="8520600" cy="645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311700" y="1417950"/>
            <a:ext cx="3999900" cy="3150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body" idx="2"/>
          </p:nvPr>
        </p:nvSpPr>
        <p:spPr>
          <a:xfrm>
            <a:off x="4832400" y="1417950"/>
            <a:ext cx="3999900" cy="31509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78914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5805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190500"/>
            <a:ext cx="4273177" cy="13222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65" y="-1832887"/>
            <a:ext cx="8078043" cy="5923036"/>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1580024"/>
            <a:ext cx="7772400" cy="554586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2849251"/>
            <a:ext cx="7211452" cy="1021556"/>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32" y="3472790"/>
            <a:ext cx="7628125" cy="488283"/>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190500"/>
            <a:ext cx="4273177" cy="13222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59" y="-1832887"/>
            <a:ext cx="8078043" cy="5923036"/>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1580024"/>
            <a:ext cx="7772400" cy="554586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2849250"/>
            <a:ext cx="7211452" cy="1021556"/>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26" y="3472788"/>
            <a:ext cx="7628125" cy="488283"/>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12" y="1167808"/>
            <a:ext cx="5185667" cy="3656438"/>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9" y="3418966"/>
            <a:ext cx="4630293" cy="628814"/>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3963977"/>
            <a:ext cx="4316530" cy="488283"/>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14" y="1109476"/>
            <a:ext cx="5185667" cy="3656438"/>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376711"/>
            <a:ext cx="7297840" cy="6865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1414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1621233"/>
            <a:ext cx="4040188"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52" y="11414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52" y="1621233"/>
            <a:ext cx="4041775"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E787A095-2F98-4C3A-BBB8-485F4FB20A2D}" type="datetimeFigureOut">
              <a:rPr lang="en-US" smtClean="0"/>
              <a:pPr/>
              <a:t>1/17/2018</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A7753C91-E5FA-5343-B00A-BA6B2918D08D}" type="datetimeFigureOut">
              <a:rPr lang="en-US" smtClean="0"/>
              <a:pPr/>
              <a:t>1/17/2018</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2514600" cy="914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457201"/>
            <a:ext cx="4800600" cy="41374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485901"/>
            <a:ext cx="2514600"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371603"/>
            <a:ext cx="8229600" cy="3086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07" y="108585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07" y="1143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80" y="365171"/>
            <a:ext cx="7317927" cy="7778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4686102"/>
            <a:ext cx="73914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10" y="1167808"/>
            <a:ext cx="5185667" cy="3656438"/>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13" y="3418964"/>
            <a:ext cx="4630293" cy="628814"/>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3963977"/>
            <a:ext cx="4316530" cy="488283"/>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08" y="1109475"/>
            <a:ext cx="5185667" cy="3656438"/>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80" y="365171"/>
            <a:ext cx="7317927" cy="7778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1543051"/>
            <a:ext cx="8229600" cy="30515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4686102"/>
            <a:ext cx="7467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550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190500"/>
            <a:ext cx="4273177" cy="13222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71" y="-1832887"/>
            <a:ext cx="8078043" cy="5923036"/>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1580024"/>
            <a:ext cx="7772400" cy="554586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2849251"/>
            <a:ext cx="7211452" cy="1021556"/>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38" y="3472790"/>
            <a:ext cx="7628125" cy="488283"/>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12" y="529462"/>
            <a:ext cx="5185667" cy="3656438"/>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25" y="3418966"/>
            <a:ext cx="4630293" cy="628814"/>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20" y="633250"/>
            <a:ext cx="5185667" cy="3656438"/>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263112"/>
            <a:ext cx="6987106" cy="68651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263112"/>
            <a:ext cx="6987106" cy="68651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376711"/>
            <a:ext cx="7297840" cy="6865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1414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1621233"/>
            <a:ext cx="4040188"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58" y="11414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58" y="1621233"/>
            <a:ext cx="4041775"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283044"/>
            <a:ext cx="6987106" cy="68651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B683AF7F-F036-1E4E-BF42-764F42934174}" type="datetimeFigureOut">
              <a:rPr lang="en-US" smtClean="0">
                <a:solidFill>
                  <a:srgbClr val="3A54A5"/>
                </a:solidFill>
                <a:latin typeface="Calibri"/>
              </a:rPr>
              <a:pPr/>
              <a:t>1/17/2018</a:t>
            </a:fld>
            <a:endParaRPr lang="en-US">
              <a:solidFill>
                <a:srgbClr val="3A54A5"/>
              </a:solidFill>
              <a:latin typeface="Calibri"/>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p:nvSpPr>
        <p:spPr>
          <a:xfrm>
            <a:off x="-388471" y="-190500"/>
            <a:ext cx="4273177" cy="13222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a:spLocks noChangeAspect="1"/>
          </p:cNvSpPr>
          <p:nvPr/>
        </p:nvSpPr>
        <p:spPr>
          <a:xfrm>
            <a:off x="557973" y="-1832887"/>
            <a:ext cx="8078043" cy="5923036"/>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endParaRPr>
          </a:p>
        </p:txBody>
      </p:sp>
      <p:sp>
        <p:nvSpPr>
          <p:cNvPr id="4" name="Rounded Rectangle 3"/>
          <p:cNvSpPr>
            <a:spLocks noChangeAspect="1"/>
          </p:cNvSpPr>
          <p:nvPr/>
        </p:nvSpPr>
        <p:spPr>
          <a:xfrm>
            <a:off x="722313" y="-1580024"/>
            <a:ext cx="7772400" cy="554586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394662" y="2849251"/>
            <a:ext cx="7211452" cy="1021556"/>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38" y="3472790"/>
            <a:ext cx="7628125" cy="488283"/>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ounded Rectangle 3"/>
          <p:cNvSpPr>
            <a:spLocks noChangeAspect="1"/>
          </p:cNvSpPr>
          <p:nvPr/>
        </p:nvSpPr>
        <p:spPr>
          <a:xfrm>
            <a:off x="740812" y="1167808"/>
            <a:ext cx="5185667" cy="3656438"/>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02127" y="3418966"/>
            <a:ext cx="4630293" cy="628814"/>
          </a:xfrm>
        </p:spPr>
        <p:txBody>
          <a:bodyPr anchor="t"/>
          <a:lstStyle>
            <a:lvl1pPr algn="l">
              <a:defRPr sz="4000" b="1" cap="all">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515875" y="3963977"/>
            <a:ext cx="4316530" cy="488283"/>
          </a:xfrm>
        </p:spPr>
        <p:txBody>
          <a:bodyPr anchor="t"/>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
        <p:nvSpPr>
          <p:cNvPr id="7" name="Rounded Rectangle 6"/>
          <p:cNvSpPr>
            <a:spLocks noChangeAspect="1"/>
          </p:cNvSpPr>
          <p:nvPr/>
        </p:nvSpPr>
        <p:spPr>
          <a:xfrm>
            <a:off x="924322" y="1109476"/>
            <a:ext cx="5185667" cy="3656438"/>
          </a:xfrm>
          <a:prstGeom prst="round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82535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stStyle>
          <a:p>
            <a:pPr lvl="0" algn="r"/>
            <a:r>
              <a:rPr lang="en-US" sz="1400" smtClean="0">
                <a:solidFill>
                  <a:srgbClr val="3A53A5"/>
                </a:solidFill>
                <a:latin typeface="Tw Cen MT"/>
                <a:cs typeface="Tw Cen MT"/>
              </a:rPr>
              <a:t>Click to edit Master text styles</a:t>
            </a:r>
          </a:p>
        </p:txBody>
      </p:sp>
    </p:spTree>
    <p:extLst>
      <p:ext uri="{BB962C8B-B14F-4D97-AF65-F5344CB8AC3E}">
        <p14:creationId xmlns:p14="http://schemas.microsoft.com/office/powerpoint/2010/main" val="41966576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376711"/>
            <a:ext cx="7297840" cy="6865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1414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1621233"/>
            <a:ext cx="4040188"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60" y="11414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60" y="1621233"/>
            <a:ext cx="4041775"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E787A095-2F98-4C3A-BBB8-485F4FB20A2D}" type="datetimeFigureOut">
              <a:rPr lang="en-US" smtClean="0"/>
              <a:pPr/>
              <a:t>1/17/2018</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66FD1565-9871-4BB4-9234-C890C0AE87D2}" type="slidenum">
              <a:rPr lang="en-US" smtClean="0"/>
              <a:pPr/>
              <a:t>‹#›</a:t>
            </a:fld>
            <a:endParaRPr lang="en-US"/>
          </a:p>
        </p:txBody>
      </p:sp>
    </p:spTree>
    <p:extLst>
      <p:ext uri="{BB962C8B-B14F-4D97-AF65-F5344CB8AC3E}">
        <p14:creationId xmlns:p14="http://schemas.microsoft.com/office/powerpoint/2010/main" val="4676414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A7753C91-E5FA-5343-B00A-BA6B2918D08D}" type="datetimeFigureOut">
              <a:rPr lang="en-US" smtClean="0"/>
              <a:pPr/>
              <a:t>1/17/2018</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EF362B41-2CE7-2042-8840-342734A2CA25}" type="slidenum">
              <a:rPr lang="en-US" smtClean="0"/>
              <a:pPr/>
              <a:t>‹#›</a:t>
            </a:fld>
            <a:endParaRPr lang="en-US"/>
          </a:p>
        </p:txBody>
      </p:sp>
    </p:spTree>
    <p:extLst>
      <p:ext uri="{BB962C8B-B14F-4D97-AF65-F5344CB8AC3E}">
        <p14:creationId xmlns:p14="http://schemas.microsoft.com/office/powerpoint/2010/main" val="6283577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2514600" cy="914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86200" y="457201"/>
            <a:ext cx="4800600" cy="41374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485901"/>
            <a:ext cx="2514600" cy="314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7436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Slide 3">
    <p:bg>
      <p:bgPr>
        <a:gradFill flip="none" rotWithShape="1">
          <a:gsLst>
            <a:gs pos="0">
              <a:srgbClr val="FFC000"/>
            </a:gs>
            <a:gs pos="100000">
              <a:schemeClr val="accent1">
                <a:tint val="44500"/>
                <a:satMod val="160000"/>
              </a:schemeClr>
            </a:gs>
            <a:gs pos="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10" name="Text Placeholder 2"/>
          <p:cNvSpPr>
            <a:spLocks noGrp="1"/>
          </p:cNvSpPr>
          <p:nvPr>
            <p:ph idx="1"/>
          </p:nvPr>
        </p:nvSpPr>
        <p:spPr>
          <a:xfrm>
            <a:off x="457200" y="1371607"/>
            <a:ext cx="8229600" cy="30861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p:nvCxnSpPr>
        <p:spPr>
          <a:xfrm>
            <a:off x="914415" y="1085850"/>
            <a:ext cx="7336967" cy="0"/>
          </a:xfrm>
          <a:prstGeom prst="line">
            <a:avLst/>
          </a:prstGeom>
          <a:ln w="57150">
            <a:solidFill>
              <a:srgbClr val="3A54A5"/>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14415" y="1143000"/>
            <a:ext cx="7336967" cy="0"/>
          </a:xfrm>
          <a:prstGeom prst="line">
            <a:avLst/>
          </a:prstGeom>
          <a:ln w="28575">
            <a:solidFill>
              <a:srgbClr val="3A54A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11688" y="365171"/>
            <a:ext cx="7317927" cy="7778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1" name="Footer Placeholder 4"/>
          <p:cNvSpPr>
            <a:spLocks noGrp="1"/>
          </p:cNvSpPr>
          <p:nvPr>
            <p:ph type="ftr" sz="quarter" idx="3"/>
          </p:nvPr>
        </p:nvSpPr>
        <p:spPr>
          <a:xfrm>
            <a:off x="457200" y="4686102"/>
            <a:ext cx="73914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5769679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efault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1688" y="365171"/>
            <a:ext cx="7317927" cy="77783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8" name="Text Placeholder 2"/>
          <p:cNvSpPr>
            <a:spLocks noGrp="1"/>
          </p:cNvSpPr>
          <p:nvPr>
            <p:ph idx="1"/>
          </p:nvPr>
        </p:nvSpPr>
        <p:spPr>
          <a:xfrm>
            <a:off x="457200" y="1543051"/>
            <a:ext cx="8229600" cy="30515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457200" y="4686102"/>
            <a:ext cx="7467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35760235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72617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999555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43421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223519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8"/>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56429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3A54A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8295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p:cNvSpPr/>
          <p:nvPr userDrawn="1"/>
        </p:nvSpPr>
        <p:spPr>
          <a:xfrm>
            <a:off x="-388471" y="-190500"/>
            <a:ext cx="4273177" cy="13222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6" name="Rounded Rectangle 5"/>
          <p:cNvSpPr>
            <a:spLocks noChangeAspect="1"/>
          </p:cNvSpPr>
          <p:nvPr userDrawn="1"/>
        </p:nvSpPr>
        <p:spPr>
          <a:xfrm>
            <a:off x="557979" y="-1832887"/>
            <a:ext cx="8078043" cy="5923036"/>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BCC6E8"/>
              </a:solidFill>
              <a:latin typeface="Calibri"/>
            </a:endParaRPr>
          </a:p>
        </p:txBody>
      </p:sp>
      <p:sp>
        <p:nvSpPr>
          <p:cNvPr id="4" name="Rounded Rectangle 3"/>
          <p:cNvSpPr>
            <a:spLocks noChangeAspect="1"/>
          </p:cNvSpPr>
          <p:nvPr userDrawn="1"/>
        </p:nvSpPr>
        <p:spPr>
          <a:xfrm>
            <a:off x="722313" y="-1580024"/>
            <a:ext cx="7772400" cy="554586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hasCustomPrompt="1"/>
          </p:nvPr>
        </p:nvSpPr>
        <p:spPr>
          <a:xfrm>
            <a:off x="1394662" y="2849251"/>
            <a:ext cx="7211452" cy="1021556"/>
          </a:xfrm>
        </p:spPr>
        <p:txBody>
          <a:bodyPr anchor="t"/>
          <a:lstStyle>
            <a:lvl1pPr algn="l">
              <a:defRPr sz="4000" b="1" cap="all">
                <a:solidFill>
                  <a:srgbClr val="FFFFFF"/>
                </a:solidFill>
              </a:defRPr>
            </a:lvl1pPr>
          </a:lstStyle>
          <a:p>
            <a:r>
              <a:rPr lang="en-US" dirty="0" smtClean="0"/>
              <a:t>Click to edit master style</a:t>
            </a:r>
            <a:endParaRPr lang="en-US" dirty="0"/>
          </a:p>
        </p:txBody>
      </p:sp>
      <p:sp>
        <p:nvSpPr>
          <p:cNvPr id="3" name="Text Placeholder 2"/>
          <p:cNvSpPr>
            <a:spLocks noGrp="1"/>
          </p:cNvSpPr>
          <p:nvPr>
            <p:ph type="body" idx="1" hasCustomPrompt="1"/>
          </p:nvPr>
        </p:nvSpPr>
        <p:spPr>
          <a:xfrm>
            <a:off x="1708438" y="3472790"/>
            <a:ext cx="7628125" cy="488283"/>
          </a:xfrm>
        </p:spPr>
        <p:txBody>
          <a:bodyPr anchor="t"/>
          <a:lstStyle>
            <a:lvl1pPr marL="0" indent="0">
              <a:buNone/>
              <a:defRPr sz="200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style</a:t>
            </a:r>
          </a:p>
        </p:txBody>
      </p:sp>
    </p:spTree>
    <p:extLst>
      <p:ext uri="{BB962C8B-B14F-4D97-AF65-F5344CB8AC3E}">
        <p14:creationId xmlns:p14="http://schemas.microsoft.com/office/powerpoint/2010/main" val="31887339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Rounded Rectangle 3"/>
          <p:cNvSpPr>
            <a:spLocks noChangeAspect="1"/>
          </p:cNvSpPr>
          <p:nvPr userDrawn="1"/>
        </p:nvSpPr>
        <p:spPr>
          <a:xfrm>
            <a:off x="740812" y="529462"/>
            <a:ext cx="5185667" cy="3656438"/>
          </a:xfrm>
          <a:prstGeom prst="roundRect">
            <a:avLst/>
          </a:prstGeom>
          <a:noFill/>
          <a:ln w="76200" cmpd="sng">
            <a:solidFill>
              <a:srgbClr val="BCC6E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 name="Title 1"/>
          <p:cNvSpPr>
            <a:spLocks noGrp="1"/>
          </p:cNvSpPr>
          <p:nvPr>
            <p:ph type="title"/>
          </p:nvPr>
        </p:nvSpPr>
        <p:spPr>
          <a:xfrm>
            <a:off x="1202129" y="3418966"/>
            <a:ext cx="4630293" cy="628814"/>
          </a:xfrm>
        </p:spPr>
        <p:txBody>
          <a:bodyPr anchor="t"/>
          <a:lstStyle>
            <a:lvl1pPr algn="l">
              <a:defRPr sz="4000" b="1" cap="all">
                <a:solidFill>
                  <a:srgbClr val="3366FF"/>
                </a:solidFill>
              </a:defRPr>
            </a:lvl1pPr>
          </a:lstStyle>
          <a:p>
            <a:r>
              <a:rPr lang="en-US" smtClean="0"/>
              <a:t>Click to edit Master title style</a:t>
            </a:r>
            <a:endParaRPr lang="en-US" dirty="0"/>
          </a:p>
        </p:txBody>
      </p:sp>
      <p:sp>
        <p:nvSpPr>
          <p:cNvPr id="7" name="Rounded Rectangle 6"/>
          <p:cNvSpPr>
            <a:spLocks noChangeAspect="1"/>
          </p:cNvSpPr>
          <p:nvPr userDrawn="1"/>
        </p:nvSpPr>
        <p:spPr>
          <a:xfrm>
            <a:off x="924328" y="633250"/>
            <a:ext cx="5185667" cy="3656438"/>
          </a:xfrm>
          <a:prstGeom prst="roundRect">
            <a:avLst/>
          </a:prstGeom>
          <a:noFill/>
          <a:ln w="762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Tree>
    <p:extLst>
      <p:ext uri="{BB962C8B-B14F-4D97-AF65-F5344CB8AC3E}">
        <p14:creationId xmlns:p14="http://schemas.microsoft.com/office/powerpoint/2010/main" val="28682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6681" y="376711"/>
            <a:ext cx="7297840" cy="6865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141412"/>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1621233"/>
            <a:ext cx="4040188"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46" y="1141412"/>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46" y="1621233"/>
            <a:ext cx="4041775"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229210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298" y="263112"/>
            <a:ext cx="6987106" cy="686518"/>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657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4604" y="263112"/>
            <a:ext cx="6987106" cy="68651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64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604" y="1200151"/>
            <a:ext cx="4038600" cy="35228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479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920" y="376711"/>
            <a:ext cx="7297840" cy="68651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4920" y="1141414"/>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24920" y="1621233"/>
            <a:ext cx="4040188"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12765" y="1141414"/>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12765" y="1621233"/>
            <a:ext cx="4041775" cy="3081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68988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155" y="283044"/>
            <a:ext cx="6987106" cy="686518"/>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69332618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B683AF7F-F036-1E4E-BF42-764F42934174}" type="datetimeFigureOut">
              <a:rPr lang="en-US" smtClean="0">
                <a:solidFill>
                  <a:srgbClr val="3A54A5"/>
                </a:solidFill>
                <a:latin typeface="Calibri"/>
              </a:rPr>
              <a:pPr/>
              <a:t>1/17/2018</a:t>
            </a:fld>
            <a:endParaRPr lang="en-US">
              <a:solidFill>
                <a:srgbClr val="3A54A5"/>
              </a:solidFill>
              <a:latin typeface="Calibri"/>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solidFill>
                <a:srgbClr val="3A54A5"/>
              </a:solidFill>
              <a:latin typeface="Calibri"/>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AC1455EE-77DE-CA4D-8BDA-275EE10F6A13}" type="slidenum">
              <a:rPr lang="en-US" smtClean="0">
                <a:solidFill>
                  <a:srgbClr val="3A54A5"/>
                </a:solidFill>
                <a:latin typeface="Calibri"/>
              </a:rPr>
              <a:pPr/>
              <a:t>‹#›</a:t>
            </a:fld>
            <a:endParaRPr lang="en-US">
              <a:solidFill>
                <a:srgbClr val="3A54A5"/>
              </a:solidFill>
              <a:latin typeface="Calibri"/>
            </a:endParaRPr>
          </a:p>
        </p:txBody>
      </p:sp>
    </p:spTree>
    <p:extLst>
      <p:ext uri="{BB962C8B-B14F-4D97-AF65-F5344CB8AC3E}">
        <p14:creationId xmlns:p14="http://schemas.microsoft.com/office/powerpoint/2010/main" val="4164052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973730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41435"/>
            <a:ext cx="9144000" cy="899417"/>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4040841"/>
            <a:ext cx="9144000" cy="1102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4233674"/>
            <a:ext cx="4940300" cy="677297"/>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1/17/2018</a:t>
            </a:fld>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4339" y="1077714"/>
            <a:ext cx="4375690" cy="1011330"/>
          </a:xfrm>
          <a:prstGeom prst="rect">
            <a:avLst/>
          </a:prstGeom>
        </p:spPr>
      </p:pic>
    </p:spTree>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141435"/>
            <a:ext cx="9144000" cy="899417"/>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040841"/>
            <a:ext cx="9144000" cy="1102660"/>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ext Placeholder 10"/>
          <p:cNvSpPr>
            <a:spLocks noGrp="1"/>
          </p:cNvSpPr>
          <p:nvPr>
            <p:ph type="body" sz="quarter" idx="14" hasCustomPrompt="1"/>
          </p:nvPr>
        </p:nvSpPr>
        <p:spPr>
          <a:xfrm>
            <a:off x="2101851" y="4233674"/>
            <a:ext cx="4940300" cy="677297"/>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solidFill>
                  <a:srgbClr val="000000"/>
                </a:solidFill>
              </a:rPr>
              <a:pPr/>
              <a:t>1/17/2018</a:t>
            </a:fld>
            <a:endParaRPr lang="en-US" dirty="0">
              <a:solidFill>
                <a:srgbClr val="000000"/>
              </a:solidFill>
            </a:endParaRPr>
          </a:p>
        </p:txBody>
      </p:sp>
      <p:sp>
        <p:nvSpPr>
          <p:cNvPr id="9" name="Footer Placeholder 4"/>
          <p:cNvSpPr>
            <a:spLocks noGrp="1"/>
          </p:cNvSpPr>
          <p:nvPr>
            <p:ph type="ftr" sz="quarter" idx="3"/>
          </p:nvPr>
        </p:nvSpPr>
        <p:spPr>
          <a:xfrm>
            <a:off x="2476645" y="4767264"/>
            <a:ext cx="4190735" cy="273844"/>
          </a:xfrm>
          <a:prstGeom prst="rect">
            <a:avLst/>
          </a:prstGeom>
        </p:spPr>
        <p:txBody>
          <a:bodyPr anchor="ctr"/>
          <a:lstStyle>
            <a:lvl1pPr algn="ctr">
              <a:defRPr sz="900">
                <a:solidFill>
                  <a:schemeClr val="tx2"/>
                </a:solidFill>
              </a:defRPr>
            </a:lvl1pPr>
          </a:lstStyle>
          <a:p>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95" y="1352858"/>
            <a:ext cx="4085435" cy="542820"/>
          </a:xfrm>
          <a:prstGeom prst="rect">
            <a:avLst/>
          </a:prstGeom>
        </p:spPr>
      </p:pic>
    </p:spTree>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solidFill>
                  <a:srgbClr val="000000"/>
                </a:solidFill>
              </a:rPr>
              <a:pPr/>
              <a:t>1/17/2018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9" name="Footer Placeholder 4"/>
          <p:cNvSpPr>
            <a:spLocks noGrp="1"/>
          </p:cNvSpPr>
          <p:nvPr>
            <p:ph type="ftr" sz="quarter" idx="13"/>
          </p:nvPr>
        </p:nvSpPr>
        <p:spPr>
          <a:xfrm>
            <a:off x="2163955" y="4767264"/>
            <a:ext cx="4816115" cy="273844"/>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3326184"/>
      </p:ext>
    </p:extLst>
  </p:cSld>
  <p:clrMapOvr>
    <a:masterClrMapping/>
  </p:clrMapOvr>
  <p:transition/>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1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195969"/>
            <a:ext cx="3886200" cy="3436754"/>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195969"/>
            <a:ext cx="3886200" cy="3436754"/>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solidFill>
                  <a:srgbClr val="000000"/>
                </a:solidFill>
              </a:rPr>
              <a:pPr/>
              <a:t>1/17/2018</a:t>
            </a:fld>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78BE21"/>
              </a:solidFill>
            </a:endParaRPr>
          </a:p>
        </p:txBody>
      </p:sp>
      <p:sp>
        <p:nvSpPr>
          <p:cNvPr id="9" name="Footer Placeholder 4"/>
          <p:cNvSpPr>
            <a:spLocks noGrp="1"/>
          </p:cNvSpPr>
          <p:nvPr>
            <p:ph type="ftr" sz="quarter" idx="13"/>
          </p:nvPr>
        </p:nvSpPr>
        <p:spPr>
          <a:xfrm>
            <a:off x="2163955" y="4767264"/>
            <a:ext cx="4816115" cy="273844"/>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title" hasCustomPrompt="1"/>
          </p:nvPr>
        </p:nvSpPr>
        <p:spPr>
          <a:xfrm>
            <a:off x="628650" y="114300"/>
            <a:ext cx="7886700" cy="6858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001461"/>
            <a:ext cx="7886700" cy="363126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solidFill>
                  <a:srgbClr val="000000"/>
                </a:solidFill>
              </a:rPr>
              <a:pPr/>
              <a:t>1/17/2018</a:t>
            </a:fld>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912019"/>
            <a:ext cx="9144000" cy="894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8" name="Footer Placeholder 4"/>
          <p:cNvSpPr>
            <a:spLocks noGrp="1"/>
          </p:cNvSpPr>
          <p:nvPr>
            <p:ph type="ftr" sz="quarter" idx="13"/>
          </p:nvPr>
        </p:nvSpPr>
        <p:spPr>
          <a:xfrm>
            <a:off x="2163955" y="4767264"/>
            <a:ext cx="4816115" cy="273844"/>
          </a:xfrm>
        </p:spPr>
        <p:txBody>
          <a:bodyPr/>
          <a:lstStyle>
            <a:lvl1pPr>
              <a:defRPr>
                <a:solidFill>
                  <a:schemeClr val="bg1"/>
                </a:solidFill>
              </a:defRPr>
            </a:lvl1pPr>
          </a:lstStyle>
          <a:p>
            <a:r>
              <a:rPr lang="en-US" dirty="0" smtClean="0">
                <a:solidFill>
                  <a:srgbClr val="003865"/>
                </a:solidFill>
              </a:rPr>
              <a:t>Leading for educational excellence and equity, every day for every one.</a:t>
            </a:r>
            <a:r>
              <a:rPr lang="en-US" dirty="0" smtClean="0">
                <a:solidFill>
                  <a:srgbClr val="FFFFFF"/>
                </a:solidFill>
              </a:rPr>
              <a:t> </a:t>
            </a:r>
            <a:r>
              <a:rPr lang="en-US" dirty="0" smtClean="0">
                <a:solidFill>
                  <a:srgbClr val="78BE21"/>
                </a:solidFill>
              </a:rPr>
              <a:t>|</a:t>
            </a:r>
            <a:r>
              <a:rPr lang="en-US" dirty="0" smtClean="0">
                <a:solidFill>
                  <a:srgbClr val="FFFFFF"/>
                </a:solidFill>
              </a:rPr>
              <a:t> </a:t>
            </a:r>
            <a:r>
              <a:rPr lang="en-US" dirty="0" smtClean="0">
                <a:solidFill>
                  <a:srgbClr val="003865"/>
                </a:solidFill>
              </a:rPr>
              <a:t>education.state.mn.us</a:t>
            </a:r>
            <a:endParaRPr lang="en-US" dirty="0">
              <a:solidFill>
                <a:srgbClr val="003865"/>
              </a:solidFill>
            </a:endParaRPr>
          </a:p>
        </p:txBody>
      </p:sp>
    </p:spTree>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1659553"/>
            <a:ext cx="7886700" cy="1104122"/>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2763673"/>
            <a:ext cx="7886700" cy="18882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solidFill>
                  <a:srgbClr val="FFFFFF"/>
                </a:solidFill>
              </a:rPr>
              <a:pPr/>
              <a:t>1/17/2018</a:t>
            </a:fld>
            <a:endParaRPr lang="en-US" dirty="0">
              <a:solidFill>
                <a:srgbClr val="FFFFFF"/>
              </a:solidFill>
            </a:endParaRPr>
          </a:p>
        </p:txBody>
      </p:sp>
      <p:sp>
        <p:nvSpPr>
          <p:cNvPr id="5" name="Footer Placeholder 4"/>
          <p:cNvSpPr>
            <a:spLocks noGrp="1"/>
          </p:cNvSpPr>
          <p:nvPr>
            <p:ph type="ftr" sz="quarter" idx="12"/>
          </p:nvPr>
        </p:nvSpPr>
        <p:spPr>
          <a:xfrm>
            <a:off x="2163955" y="4767264"/>
            <a:ext cx="4816115" cy="273844"/>
          </a:xfrm>
        </p:spPr>
        <p:txBody>
          <a:bodyPr/>
          <a:lstStyle>
            <a:lvl1pPr>
              <a:defRPr>
                <a:solidFill>
                  <a:schemeClr val="bg1"/>
                </a:solidFill>
              </a:defRPr>
            </a:lvl1pPr>
          </a:lstStyle>
          <a:p>
            <a:r>
              <a:rPr lang="en-US" dirty="0" smtClean="0">
                <a:solidFill>
                  <a:srgbClr val="FFFFFF"/>
                </a:solidFill>
              </a:rPr>
              <a:t>Leading for educational excellence and equity, every day for every one. </a:t>
            </a:r>
            <a:r>
              <a:rPr lang="en-US" dirty="0" smtClean="0">
                <a:solidFill>
                  <a:srgbClr val="78BE21"/>
                </a:solidFill>
              </a:rPr>
              <a:t>|</a:t>
            </a:r>
            <a:r>
              <a:rPr lang="en-US" dirty="0" smtClean="0">
                <a:solidFill>
                  <a:srgbClr val="FFFFFF"/>
                </a:solidFill>
              </a:rPr>
              <a:t> education.state.mn.us</a:t>
            </a:r>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2"/>
            <a:ext cx="9144000" cy="12385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00382" y="445546"/>
            <a:ext cx="2614968" cy="347444"/>
          </a:xfrm>
          <a:prstGeom prst="rect">
            <a:avLst/>
          </a:prstGeom>
        </p:spPr>
      </p:pic>
    </p:spTree>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67263"/>
            <a:ext cx="2133600" cy="273844"/>
          </a:xfrm>
          <a:prstGeom prst="rect">
            <a:avLst/>
          </a:prstGeom>
        </p:spPr>
        <p:txBody>
          <a:bodyPr/>
          <a:lstStyle>
            <a:lvl1pPr>
              <a:defRPr>
                <a:latin typeface="Arial"/>
              </a:defRPr>
            </a:lvl1pPr>
          </a:lstStyle>
          <a:p>
            <a:pPr>
              <a:defRPr/>
            </a:pPr>
            <a:fld id="{1791A1E5-C17C-D543-BB43-9F9E69C10838}" type="datetimeFigureOut">
              <a:rPr lang="en-US" smtClean="0"/>
              <a:pPr>
                <a:defRPr/>
              </a:pPr>
              <a:t>1/17/2018</a:t>
            </a:fld>
            <a:endParaRPr lang="en-US" dirty="0"/>
          </a:p>
        </p:txBody>
      </p:sp>
      <p:sp>
        <p:nvSpPr>
          <p:cNvPr id="3" name="Footer Placeholder 4"/>
          <p:cNvSpPr>
            <a:spLocks noGrp="1"/>
          </p:cNvSpPr>
          <p:nvPr>
            <p:ph type="ftr" sz="quarter" idx="11"/>
          </p:nvPr>
        </p:nvSpPr>
        <p:spPr>
          <a:xfrm>
            <a:off x="3124200" y="4767263"/>
            <a:ext cx="2895600" cy="273844"/>
          </a:xfrm>
          <a:prstGeom prst="rect">
            <a:avLst/>
          </a:prstGeom>
        </p:spPr>
        <p:txBody>
          <a:bodyPr/>
          <a:lstStyle>
            <a:lvl1pPr>
              <a:defRPr>
                <a:latin typeface="Arial"/>
              </a:defRPr>
            </a:lvl1pPr>
          </a:lstStyle>
          <a:p>
            <a:pPr>
              <a:defRPr/>
            </a:pPr>
            <a:endParaRPr lang="en-US" dirty="0"/>
          </a:p>
        </p:txBody>
      </p:sp>
      <p:sp>
        <p:nvSpPr>
          <p:cNvPr id="4" name="Slide Number Placeholder 5"/>
          <p:cNvSpPr>
            <a:spLocks noGrp="1"/>
          </p:cNvSpPr>
          <p:nvPr>
            <p:ph type="sldNum" sz="quarter" idx="12"/>
          </p:nvPr>
        </p:nvSpPr>
        <p:spPr>
          <a:xfrm>
            <a:off x="6553200" y="4767263"/>
            <a:ext cx="2133600" cy="273844"/>
          </a:xfrm>
          <a:prstGeom prst="rect">
            <a:avLst/>
          </a:prstGeom>
        </p:spPr>
        <p:txBody>
          <a:bodyPr/>
          <a:lstStyle>
            <a:lvl1pPr>
              <a:defRPr>
                <a:latin typeface="Arial"/>
              </a:defRPr>
            </a:lvl1pPr>
          </a:lstStyle>
          <a:p>
            <a:pPr lvl="0">
              <a:spcBef>
                <a:spcPts val="0"/>
              </a:spcBef>
              <a:buNone/>
            </a:pPr>
            <a:fld id="{00000000-1234-1234-1234-123412341234}" type="slidenum">
              <a:rPr lang="en" smtClean="0"/>
              <a:t>‹#›</a:t>
            </a:fld>
            <a:endParaRPr lang="en"/>
          </a:p>
        </p:txBody>
      </p:sp>
    </p:spTree>
    <p:extLst>
      <p:ext uri="{BB962C8B-B14F-4D97-AF65-F5344CB8AC3E}">
        <p14:creationId xmlns:p14="http://schemas.microsoft.com/office/powerpoint/2010/main" val="313307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1.jp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10.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11.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2.png"/><Relationship Id="rId2" Type="http://schemas.openxmlformats.org/officeDocument/2006/relationships/slideLayout" Target="../slideLayouts/slideLayout19.xml"/><Relationship Id="rId16"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jp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5.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1.jp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6.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png"/><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7.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2187213" y="4466410"/>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Tiered Fidelity Inventory</a:t>
            </a:r>
          </a:p>
        </p:txBody>
      </p:sp>
      <p:pic>
        <p:nvPicPr>
          <p:cNvPr id="4" name="Picture 3" descr="Minnesota PBIS Logo.jp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894320" y="4595202"/>
            <a:ext cx="1249680" cy="548297"/>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5183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3317483" y="4585391"/>
            <a:ext cx="4313562"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Team Composition &amp; Team Operating Procedures Day 1</a:t>
            </a: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23" y="4718452"/>
            <a:ext cx="1291695" cy="425048"/>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71" y="4767264"/>
            <a:ext cx="1018943" cy="273844"/>
          </a:xfrm>
          <a:prstGeom prst="rect">
            <a:avLst/>
          </a:prstGeom>
        </p:spPr>
        <p:txBody>
          <a:bodyPr vert="horz" lIns="91440" tIns="45720" rIns="91440" bIns="45720" rtlCol="0" anchor="ctr"/>
          <a:lstStyle>
            <a:lvl1pPr algn="l">
              <a:defRPr sz="900">
                <a:solidFill>
                  <a:schemeClr val="tx2"/>
                </a:solidFill>
              </a:defRPr>
            </a:lvl1pPr>
          </a:lstStyle>
          <a:p>
            <a:pPr defTabSz="685800"/>
            <a:fld id="{068C556E-7101-4471-A958-3911E20944AB}" type="datetime1">
              <a:rPr lang="en-US" smtClean="0">
                <a:solidFill>
                  <a:srgbClr val="000000"/>
                </a:solidFill>
              </a:rPr>
              <a:pPr defTabSz="685800"/>
              <a:t>1/17/2018</a:t>
            </a:fld>
            <a:endParaRPr lang="en-US" dirty="0">
              <a:solidFill>
                <a:srgbClr val="000000"/>
              </a:solidFill>
            </a:endParaRPr>
          </a:p>
        </p:txBody>
      </p:sp>
      <p:sp>
        <p:nvSpPr>
          <p:cNvPr id="12" name="Footer Placeholder 4"/>
          <p:cNvSpPr>
            <a:spLocks noGrp="1"/>
          </p:cNvSpPr>
          <p:nvPr>
            <p:ph type="ftr" sz="quarter" idx="3"/>
          </p:nvPr>
        </p:nvSpPr>
        <p:spPr>
          <a:xfrm>
            <a:off x="2476645" y="4767264"/>
            <a:ext cx="4190735" cy="273844"/>
          </a:xfrm>
          <a:prstGeom prst="rect">
            <a:avLst/>
          </a:prstGeom>
        </p:spPr>
        <p:txBody>
          <a:bodyPr anchor="ctr"/>
          <a:lstStyle>
            <a:lvl1pPr algn="ctr">
              <a:defRPr sz="900">
                <a:solidFill>
                  <a:schemeClr val="tx2"/>
                </a:solidFill>
              </a:defRPr>
            </a:lvl1pPr>
          </a:lstStyle>
          <a:p>
            <a:pPr defTabSz="685800"/>
            <a:r>
              <a:rPr lang="en-US" smtClean="0">
                <a:solidFill>
                  <a:srgbClr val="000000"/>
                </a:solidFill>
              </a:rPr>
              <a:t>Optional Tagline Goes Here </a:t>
            </a:r>
            <a:r>
              <a:rPr lang="en-US" smtClean="0">
                <a:solidFill>
                  <a:srgbClr val="003865"/>
                </a:solidFill>
              </a:rPr>
              <a:t>|</a:t>
            </a:r>
            <a:r>
              <a:rPr lang="en-US" smtClean="0">
                <a:solidFill>
                  <a:srgbClr val="000000"/>
                </a:solidFill>
              </a:rPr>
              <a:t> mn.gov/websiteurl</a:t>
            </a:r>
            <a:endParaRPr lang="en-US" dirty="0">
              <a:solidFill>
                <a:srgbClr val="000000"/>
              </a:solidFill>
            </a:endParaRPr>
          </a:p>
        </p:txBody>
      </p:sp>
      <p:sp>
        <p:nvSpPr>
          <p:cNvPr id="6" name="Slide Number Placeholder 5"/>
          <p:cNvSpPr>
            <a:spLocks noGrp="1"/>
          </p:cNvSpPr>
          <p:nvPr>
            <p:ph type="sldNum" sz="quarter" idx="4"/>
          </p:nvPr>
        </p:nvSpPr>
        <p:spPr>
          <a:xfrm>
            <a:off x="7418369" y="4767264"/>
            <a:ext cx="1097001" cy="273844"/>
          </a:xfrm>
          <a:prstGeom prst="rect">
            <a:avLst/>
          </a:prstGeom>
        </p:spPr>
        <p:txBody>
          <a:bodyPr vert="horz" lIns="91440" tIns="45720" rIns="91440" bIns="45720" rtlCol="0" anchor="ctr"/>
          <a:lstStyle>
            <a:lvl1pPr algn="r">
              <a:defRPr sz="900">
                <a:solidFill>
                  <a:schemeClr val="tx2"/>
                </a:solidFill>
              </a:defRPr>
            </a:lvl1pPr>
          </a:lstStyle>
          <a:p>
            <a:pPr defTabSz="685800"/>
            <a:fld id="{48F63A3B-78C7-47BE-AE5E-E10140E04643}" type="slidenum">
              <a:rPr lang="en-US" smtClean="0">
                <a:solidFill>
                  <a:srgbClr val="000000"/>
                </a:solidFill>
              </a:rPr>
              <a:pPr defTabSz="685800"/>
              <a:t>‹#›</a:t>
            </a:fld>
            <a:endParaRPr lang="en-US" dirty="0">
              <a:solidFill>
                <a:srgbClr val="000000"/>
              </a:solidFill>
            </a:endParaRPr>
          </a:p>
        </p:txBody>
      </p:sp>
    </p:spTree>
    <p:extLst>
      <p:ext uri="{BB962C8B-B14F-4D97-AF65-F5344CB8AC3E}">
        <p14:creationId xmlns:p14="http://schemas.microsoft.com/office/powerpoint/2010/main" val="79870296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62009"/>
            <a:ext cx="1711368" cy="1006854"/>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77" y="4480398"/>
            <a:ext cx="665445" cy="489824"/>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2887653536"/>
      </p:ext>
    </p:extLst>
  </p:cSld>
  <p:clrMap bg1="lt1" tx1="dk1" bg2="lt2" tx2="dk2" accent1="accent1" accent2="accent2" accent3="accent3" accent4="accent4" accent5="accent5" accent6="accent6" hlink="hlink" folHlink="folHlink"/>
  <p:sldLayoutIdLst>
    <p:sldLayoutId id="2147483679" r:id="rId1"/>
    <p:sldLayoutId id="2147483680"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4514015"/>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79" y="4480399"/>
            <a:ext cx="665445" cy="489824"/>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62009"/>
            <a:ext cx="1711368" cy="1006854"/>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79" y="4480399"/>
            <a:ext cx="665445" cy="489824"/>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62009"/>
            <a:ext cx="1711368" cy="1006854"/>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81" y="4480399"/>
            <a:ext cx="665445" cy="489824"/>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62009"/>
            <a:ext cx="1711368" cy="1006854"/>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8872" y="4480401"/>
            <a:ext cx="2015127" cy="663103"/>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298"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5183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p:nvSpPr>
        <p:spPr>
          <a:xfrm>
            <a:off x="2607756" y="4585391"/>
            <a:ext cx="5023299" cy="584776"/>
          </a:xfrm>
          <a:prstGeom prst="rect">
            <a:avLst/>
          </a:prstGeom>
        </p:spPr>
        <p:txBody>
          <a:bodyPr wrap="square">
            <a:spAutoFit/>
          </a:bodyPr>
          <a:lstStyle/>
          <a:p>
            <a:pPr algn="r"/>
            <a:endParaRPr lang="en-US" dirty="0" smtClean="0">
              <a:solidFill>
                <a:srgbClr val="3A53A5"/>
              </a:solidFill>
              <a:latin typeface="Tw Cen MT"/>
              <a:cs typeface="Tw Cen MT"/>
            </a:endParaRPr>
          </a:p>
          <a:p>
            <a:pPr algn="r"/>
            <a:r>
              <a:rPr lang="en-US" sz="1400" dirty="0" smtClean="0">
                <a:solidFill>
                  <a:srgbClr val="3A53A5"/>
                </a:solidFill>
                <a:latin typeface="Tw Cen MT"/>
                <a:cs typeface="Tw Cen MT"/>
              </a:rPr>
              <a:t>Day 2 :</a:t>
            </a:r>
            <a:r>
              <a:rPr lang="en-US" sz="1400" baseline="0" dirty="0" smtClean="0">
                <a:solidFill>
                  <a:srgbClr val="3A53A5"/>
                </a:solidFill>
                <a:latin typeface="Tw Cen MT"/>
                <a:cs typeface="Tw Cen MT"/>
              </a:rPr>
              <a:t> Fidelity Data &amp; Annual Evaluation (TFI 1.14 &amp; 1.15)  </a:t>
            </a:r>
            <a:endParaRPr lang="en-US" sz="1400" dirty="0" smtClean="0">
              <a:solidFill>
                <a:srgbClr val="3A53A5"/>
              </a:solidFill>
              <a:latin typeface="Tw Cen MT"/>
              <a:cs typeface="Tw Cen MT"/>
            </a:endParaRPr>
          </a:p>
        </p:txBody>
      </p:sp>
      <p:pic>
        <p:nvPicPr>
          <p:cNvPr id="4" name="Picture 3" descr="Minnesota PBIS Logo (4).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52315" y="4718452"/>
            <a:ext cx="1291695" cy="425048"/>
          </a:xfrm>
          <a:prstGeom prst="rect">
            <a:avLst/>
          </a:prstGeom>
        </p:spPr>
      </p:pic>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342900" indent="-342900" algn="l" defTabSz="457200" rtl="0" eaLnBrk="1" latinLnBrk="0" hangingPunct="1">
        <a:spcBef>
          <a:spcPct val="20000"/>
        </a:spcBef>
        <a:buClr>
          <a:schemeClr val="tx1"/>
        </a:buClr>
        <a:buFont typeface="Wingdings" charset="2"/>
        <a:buChar char="§"/>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sp>
        <p:nvSpPr>
          <p:cNvPr id="12" name="Rectangle 11"/>
          <p:cNvSpPr/>
          <p:nvPr/>
        </p:nvSpPr>
        <p:spPr>
          <a:xfrm>
            <a:off x="3182472" y="4514015"/>
            <a:ext cx="5090504" cy="584776"/>
          </a:xfrm>
          <a:prstGeom prst="rect">
            <a:avLst/>
          </a:prstGeom>
        </p:spPr>
        <p:txBody>
          <a:bodyPr wrap="square">
            <a:spAutoFit/>
          </a:bodyPr>
          <a:lstStyle/>
          <a:p>
            <a:pPr algn="r"/>
            <a:endParaRPr lang="en-US" sz="1800" dirty="0" smtClean="0">
              <a:solidFill>
                <a:srgbClr val="3A53A5"/>
              </a:solidFill>
              <a:latin typeface="Tw Cen MT"/>
              <a:cs typeface="Tw Cen MT"/>
            </a:endParaRPr>
          </a:p>
          <a:p>
            <a:pPr algn="r"/>
            <a:r>
              <a:rPr lang="en-US" sz="1400" dirty="0" smtClean="0">
                <a:solidFill>
                  <a:srgbClr val="3A53A5"/>
                </a:solidFill>
                <a:latin typeface="Tw Cen MT"/>
                <a:cs typeface="Tw Cen MT"/>
              </a:rPr>
              <a:t>TFI 1.3: Behavioral</a:t>
            </a:r>
            <a:r>
              <a:rPr lang="en-US" sz="1400" baseline="0" dirty="0" smtClean="0">
                <a:solidFill>
                  <a:srgbClr val="3A53A5"/>
                </a:solidFill>
                <a:latin typeface="Tw Cen MT"/>
                <a:cs typeface="Tw Cen MT"/>
              </a:rPr>
              <a:t> Expectations</a:t>
            </a:r>
            <a:endParaRPr lang="en-US" sz="1400" dirty="0" smtClean="0">
              <a:solidFill>
                <a:srgbClr val="3A53A5"/>
              </a:solidFill>
              <a:latin typeface="Tw Cen MT"/>
              <a:cs typeface="Tw Cen MT"/>
            </a:endParaRPr>
          </a:p>
        </p:txBody>
      </p:sp>
      <p:grpSp>
        <p:nvGrpSpPr>
          <p:cNvPr id="33" name="Group 32"/>
          <p:cNvGrpSpPr/>
          <p:nvPr/>
        </p:nvGrpSpPr>
        <p:grpSpPr>
          <a:xfrm>
            <a:off x="8272987" y="4480399"/>
            <a:ext cx="665445" cy="489824"/>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grpSp>
        <p:nvGrpSpPr>
          <p:cNvPr id="15" name="Group 14"/>
          <p:cNvGrpSpPr/>
          <p:nvPr/>
        </p:nvGrpSpPr>
        <p:grpSpPr>
          <a:xfrm>
            <a:off x="-46860" y="-62009"/>
            <a:ext cx="1711368" cy="1006854"/>
            <a:chOff x="18744" y="-7702"/>
            <a:chExt cx="1711368" cy="1342472"/>
          </a:xfrm>
        </p:grpSpPr>
        <p:sp>
          <p:nvSpPr>
            <p:cNvPr id="16" name="Rounded Rectangle 15"/>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8" name="Rounded Rectangle 17"/>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1" name="Rounded Rectangle 20"/>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4" name="Rounded Rectangle 23"/>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7" name="Rounded Rectangle 26"/>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29" name="Group 28"/>
          <p:cNvGrpSpPr/>
          <p:nvPr/>
        </p:nvGrpSpPr>
        <p:grpSpPr>
          <a:xfrm>
            <a:off x="8272987" y="4480399"/>
            <a:ext cx="665445" cy="489824"/>
            <a:chOff x="8272974" y="5973863"/>
            <a:chExt cx="665445" cy="653098"/>
          </a:xfrm>
        </p:grpSpPr>
        <p:grpSp>
          <p:nvGrpSpPr>
            <p:cNvPr id="30" name="Group 29"/>
            <p:cNvGrpSpPr/>
            <p:nvPr/>
          </p:nvGrpSpPr>
          <p:grpSpPr>
            <a:xfrm>
              <a:off x="8272974" y="5973863"/>
              <a:ext cx="665353" cy="653098"/>
              <a:chOff x="8272974" y="5973863"/>
              <a:chExt cx="665353" cy="653098"/>
            </a:xfrm>
          </p:grpSpPr>
          <p:grpSp>
            <p:nvGrpSpPr>
              <p:cNvPr id="32" name="Group 31"/>
              <p:cNvGrpSpPr/>
              <p:nvPr/>
            </p:nvGrpSpPr>
            <p:grpSpPr>
              <a:xfrm>
                <a:off x="8272974" y="5973863"/>
                <a:ext cx="665353" cy="653098"/>
                <a:chOff x="8272974" y="5973863"/>
                <a:chExt cx="665353" cy="653098"/>
              </a:xfrm>
            </p:grpSpPr>
            <p:grpSp>
              <p:nvGrpSpPr>
                <p:cNvPr id="44" name="Group 43"/>
                <p:cNvGrpSpPr/>
                <p:nvPr userDrawn="1"/>
              </p:nvGrpSpPr>
              <p:grpSpPr>
                <a:xfrm>
                  <a:off x="8272974" y="5973863"/>
                  <a:ext cx="665353" cy="653098"/>
                  <a:chOff x="541585" y="730453"/>
                  <a:chExt cx="665353" cy="653098"/>
                </a:xfrm>
              </p:grpSpPr>
              <p:sp>
                <p:nvSpPr>
                  <p:cNvPr id="46" name="Rounded Rectangle 45"/>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7" name="Rounded Rectangle 46"/>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47"/>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ounded Rectangle 44"/>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TextBox 42"/>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1" name="Picture 30" descr="Logo_Icon_FINAL.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412798421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62009"/>
            <a:ext cx="1711368" cy="1006854"/>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5" name="Rounded Rectangle 24"/>
            <p:cNvSpPr>
              <a:spLocks noChangeAspect="1"/>
            </p:cNvSpPr>
            <p:nvPr userDrawn="1"/>
          </p:nvSpPr>
          <p:spPr>
            <a:xfrm>
              <a:off x="365298" y="-29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a:spLocks noChangeAspect="1"/>
            </p:cNvSpPr>
            <p:nvPr userDrawn="1"/>
          </p:nvSpPr>
          <p:spPr>
            <a:xfrm>
              <a:off x="714417" y="-2957"/>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sp>
          <p:nvSpPr>
            <p:cNvPr id="31" name="Rounded Rectangle 30"/>
            <p:cNvSpPr>
              <a:spLocks noChangeAspect="1"/>
            </p:cNvSpPr>
            <p:nvPr userDrawn="1"/>
          </p:nvSpPr>
          <p:spPr>
            <a:xfrm>
              <a:off x="18744" y="-7702"/>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lt1"/>
                </a:solidFill>
              </a:endParaRPr>
            </a:p>
          </p:txBody>
        </p:sp>
      </p:grpSp>
      <p:grpSp>
        <p:nvGrpSpPr>
          <p:cNvPr id="33" name="Group 32"/>
          <p:cNvGrpSpPr/>
          <p:nvPr/>
        </p:nvGrpSpPr>
        <p:grpSpPr>
          <a:xfrm>
            <a:off x="8272989" y="4480399"/>
            <a:ext cx="665445" cy="489824"/>
            <a:chOff x="8272974" y="5973863"/>
            <a:chExt cx="665445" cy="653098"/>
          </a:xfrm>
        </p:grpSpPr>
        <p:grpSp>
          <p:nvGrpSpPr>
            <p:cNvPr id="34" name="Group 33"/>
            <p:cNvGrpSpPr/>
            <p:nvPr/>
          </p:nvGrpSpPr>
          <p:grpSpPr>
            <a:xfrm>
              <a:off x="8272974" y="5973863"/>
              <a:ext cx="665353" cy="653098"/>
              <a:chOff x="8272974" y="5973863"/>
              <a:chExt cx="665353" cy="653098"/>
            </a:xfrm>
          </p:grpSpPr>
          <p:grpSp>
            <p:nvGrpSpPr>
              <p:cNvPr id="36" name="Group 35"/>
              <p:cNvGrpSpPr/>
              <p:nvPr/>
            </p:nvGrpSpPr>
            <p:grpSpPr>
              <a:xfrm>
                <a:off x="8272974" y="5973863"/>
                <a:ext cx="665353" cy="653098"/>
                <a:chOff x="8272974" y="5973863"/>
                <a:chExt cx="665353" cy="653098"/>
              </a:xfrm>
            </p:grpSpPr>
            <p:grpSp>
              <p:nvGrpSpPr>
                <p:cNvPr id="38" name="Group 37"/>
                <p:cNvGrpSpPr/>
                <p:nvPr userDrawn="1"/>
              </p:nvGrpSpPr>
              <p:grpSpPr>
                <a:xfrm>
                  <a:off x="8272974" y="5973863"/>
                  <a:ext cx="665353" cy="653098"/>
                  <a:chOff x="541585" y="730453"/>
                  <a:chExt cx="665353" cy="653098"/>
                </a:xfrm>
              </p:grpSpPr>
              <p:sp>
                <p:nvSpPr>
                  <p:cNvPr id="40" name="Rounded Rectangle 39"/>
                  <p:cNvSpPr/>
                  <p:nvPr userDrawn="1"/>
                </p:nvSpPr>
                <p:spPr>
                  <a:xfrm>
                    <a:off x="542358" y="730453"/>
                    <a:ext cx="297106" cy="296002"/>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endParaRPr lang="en-US" sz="800" dirty="0">
                      <a:solidFill>
                        <a:srgbClr val="FFFFFF"/>
                      </a:solidFill>
                      <a:latin typeface="Perpetua"/>
                      <a:cs typeface="Perpetua"/>
                    </a:endParaRPr>
                  </a:p>
                </p:txBody>
              </p:sp>
              <p:sp>
                <p:nvSpPr>
                  <p:cNvPr id="41" name="Rounded Rectangle 40"/>
                  <p:cNvSpPr>
                    <a:spLocks noChangeAspect="1"/>
                  </p:cNvSpPr>
                  <p:nvPr userDrawn="1"/>
                </p:nvSpPr>
                <p:spPr>
                  <a:xfrm>
                    <a:off x="891477" y="730453"/>
                    <a:ext cx="315461" cy="3142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a:spLocks noChangeAspect="1"/>
                  </p:cNvSpPr>
                  <p:nvPr userDrawn="1"/>
                </p:nvSpPr>
                <p:spPr>
                  <a:xfrm>
                    <a:off x="541585" y="1064862"/>
                    <a:ext cx="315194" cy="318689"/>
                  </a:xfrm>
                  <a:prstGeom prst="roundRect">
                    <a:avLst/>
                  </a:prstGeom>
                  <a:solidFill>
                    <a:srgbClr val="BCC6E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ounded Rectangle 38"/>
                <p:cNvSpPr>
                  <a:spLocks noChangeAspect="1"/>
                </p:cNvSpPr>
                <p:nvPr userDrawn="1"/>
              </p:nvSpPr>
              <p:spPr>
                <a:xfrm>
                  <a:off x="8272974" y="5973863"/>
                  <a:ext cx="315461" cy="314289"/>
                </a:xfrm>
                <a:prstGeom prst="roundRect">
                  <a:avLst/>
                </a:prstGeom>
                <a:solidFill>
                  <a:srgbClr val="EAEDF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TextBox 36"/>
              <p:cNvSpPr txBox="1"/>
              <p:nvPr userDrawn="1"/>
            </p:nvSpPr>
            <p:spPr>
              <a:xfrm>
                <a:off x="8642350" y="6362444"/>
                <a:ext cx="270142" cy="184665"/>
              </a:xfrm>
              <a:prstGeom prst="rect">
                <a:avLst/>
              </a:prstGeom>
              <a:noFill/>
            </p:spPr>
            <p:txBody>
              <a:bodyPr wrap="square" lIns="0" tIns="0" rIns="0" bIns="0" rtlCol="0" anchor="ctr" anchorCtr="0">
                <a:spAutoFit/>
              </a:bodyPr>
              <a:lstStyle/>
              <a:p>
                <a:pPr algn="dist"/>
                <a:r>
                  <a:rPr lang="en-US" sz="900" spc="-300" dirty="0" smtClean="0">
                    <a:solidFill>
                      <a:srgbClr val="FFFFFF"/>
                    </a:solidFill>
                    <a:latin typeface="Perpetua"/>
                    <a:cs typeface="Perpetua"/>
                  </a:rPr>
                  <a:t>PBIS</a:t>
                </a:r>
                <a:endParaRPr lang="en-US" sz="900" dirty="0"/>
              </a:p>
            </p:txBody>
          </p:sp>
        </p:grpSp>
        <p:pic>
          <p:nvPicPr>
            <p:cNvPr id="35" name="Picture 34" descr="Logo_Icon_FINAL.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18379" y="6305702"/>
              <a:ext cx="320040" cy="320040"/>
            </a:xfrm>
            <a:prstGeom prst="rect">
              <a:avLst/>
            </a:prstGeom>
          </p:spPr>
        </p:pic>
      </p:grpSp>
    </p:spTree>
    <p:extLst>
      <p:ext uri="{BB962C8B-B14F-4D97-AF65-F5344CB8AC3E}">
        <p14:creationId xmlns:p14="http://schemas.microsoft.com/office/powerpoint/2010/main" val="1809233401"/>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5760" y="263112"/>
            <a:ext cx="6987106" cy="68651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298" y="1200150"/>
            <a:ext cx="8257568" cy="3280247"/>
          </a:xfrm>
          <a:prstGeom prst="rect">
            <a:avLst/>
          </a:prstGeom>
        </p:spPr>
        <p:txBody>
          <a:bodyPr vert="horz" lIns="91440" tIns="45720" rIns="91440" bIns="45720" rtlCol="0">
            <a:normAutofit/>
          </a:bodyPr>
          <a:lstStyle/>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a:p>
            <a:pPr algn="r"/>
            <a:endParaRPr lang="en-US" sz="1400" dirty="0" smtClean="0">
              <a:solidFill>
                <a:srgbClr val="3A53A5"/>
              </a:solidFill>
              <a:latin typeface="Tw Cen MT"/>
              <a:cs typeface="Tw Cen MT"/>
            </a:endParaRPr>
          </a:p>
        </p:txBody>
      </p:sp>
      <p:grpSp>
        <p:nvGrpSpPr>
          <p:cNvPr id="11" name="Group 10"/>
          <p:cNvGrpSpPr/>
          <p:nvPr/>
        </p:nvGrpSpPr>
        <p:grpSpPr>
          <a:xfrm>
            <a:off x="-46860" y="-62009"/>
            <a:ext cx="1711368" cy="1006854"/>
            <a:chOff x="18744" y="-7702"/>
            <a:chExt cx="1711368" cy="1342472"/>
          </a:xfrm>
        </p:grpSpPr>
        <p:sp>
          <p:nvSpPr>
            <p:cNvPr id="4" name="Rounded Rectangle 3"/>
            <p:cNvSpPr>
              <a:spLocks noChangeAspect="1"/>
            </p:cNvSpPr>
            <p:nvPr/>
          </p:nvSpPr>
          <p:spPr>
            <a:xfrm>
              <a:off x="365298"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8" name="Rounded Rectangle 17"/>
            <p:cNvSpPr>
              <a:spLocks noChangeAspect="1"/>
            </p:cNvSpPr>
            <p:nvPr/>
          </p:nvSpPr>
          <p:spPr>
            <a:xfrm>
              <a:off x="714417" y="68261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5" name="Rounded Rectangle 14"/>
            <p:cNvSpPr>
              <a:spLocks noChangeAspect="1"/>
            </p:cNvSpPr>
            <p:nvPr/>
          </p:nvSpPr>
          <p:spPr>
            <a:xfrm>
              <a:off x="714417" y="343802"/>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6" name="Rounded Rectangle 15"/>
            <p:cNvSpPr>
              <a:spLocks noChangeAspect="1"/>
            </p:cNvSpPr>
            <p:nvPr/>
          </p:nvSpPr>
          <p:spPr>
            <a:xfrm>
              <a:off x="365298" y="682611"/>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17" name="Rounded Rectangle 16"/>
            <p:cNvSpPr>
              <a:spLocks noChangeAspect="1"/>
            </p:cNvSpPr>
            <p:nvPr/>
          </p:nvSpPr>
          <p:spPr>
            <a:xfrm>
              <a:off x="1065331" y="343802"/>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5" name="Rounded Rectangle 24"/>
            <p:cNvSpPr>
              <a:spLocks noChangeAspect="1"/>
            </p:cNvSpPr>
            <p:nvPr userDrawn="1"/>
          </p:nvSpPr>
          <p:spPr>
            <a:xfrm>
              <a:off x="365298" y="-2957"/>
              <a:ext cx="315461" cy="31428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6" name="Rounded Rectangle 25"/>
            <p:cNvSpPr>
              <a:spLocks noChangeAspect="1"/>
            </p:cNvSpPr>
            <p:nvPr userDrawn="1"/>
          </p:nvSpPr>
          <p:spPr>
            <a:xfrm>
              <a:off x="714417" y="-2957"/>
              <a:ext cx="315461" cy="314289"/>
            </a:xfrm>
            <a:prstGeom prst="roundRect">
              <a:avLst/>
            </a:prstGeom>
            <a:solidFill>
              <a:srgbClr val="3366FF"/>
            </a:solidFill>
            <a:ln>
              <a:no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7" name="Rounded Rectangle 26"/>
            <p:cNvSpPr>
              <a:spLocks noChangeAspect="1"/>
            </p:cNvSpPr>
            <p:nvPr userDrawn="1"/>
          </p:nvSpPr>
          <p:spPr>
            <a:xfrm>
              <a:off x="1065331" y="-2957"/>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8" name="Rounded Rectangle 27"/>
            <p:cNvSpPr>
              <a:spLocks noChangeAspect="1"/>
            </p:cNvSpPr>
            <p:nvPr userDrawn="1"/>
          </p:nvSpPr>
          <p:spPr>
            <a:xfrm>
              <a:off x="18744" y="339057"/>
              <a:ext cx="315461" cy="314289"/>
            </a:xfrm>
            <a:prstGeom prst="round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29" name="Rounded Rectangle 28"/>
            <p:cNvSpPr>
              <a:spLocks noChangeAspect="1"/>
            </p:cNvSpPr>
            <p:nvPr userDrawn="1"/>
          </p:nvSpPr>
          <p:spPr>
            <a:xfrm>
              <a:off x="18744" y="677866"/>
              <a:ext cx="315461" cy="314289"/>
            </a:xfrm>
            <a:prstGeom prst="roundRect">
              <a:avLst/>
            </a:prstGeom>
            <a:solidFill>
              <a:srgbClr val="BCC6E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0" name="Rounded Rectangle 29"/>
            <p:cNvSpPr>
              <a:spLocks noChangeAspect="1"/>
            </p:cNvSpPr>
            <p:nvPr userDrawn="1"/>
          </p:nvSpPr>
          <p:spPr>
            <a:xfrm>
              <a:off x="18744" y="1020481"/>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1" name="Rounded Rectangle 30"/>
            <p:cNvSpPr>
              <a:spLocks noChangeAspect="1"/>
            </p:cNvSpPr>
            <p:nvPr userDrawn="1"/>
          </p:nvSpPr>
          <p:spPr>
            <a:xfrm>
              <a:off x="18744" y="-7702"/>
              <a:ext cx="315461" cy="314289"/>
            </a:xfrm>
            <a:prstGeom prst="roundRect">
              <a:avLst/>
            </a:prstGeom>
            <a:solidFill>
              <a:srgbClr val="3366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sp>
          <p:nvSpPr>
            <p:cNvPr id="32" name="Rounded Rectangle 31"/>
            <p:cNvSpPr>
              <a:spLocks noChangeAspect="1"/>
            </p:cNvSpPr>
            <p:nvPr userDrawn="1"/>
          </p:nvSpPr>
          <p:spPr>
            <a:xfrm>
              <a:off x="1414651" y="-6324"/>
              <a:ext cx="315461" cy="314289"/>
            </a:xfrm>
            <a:prstGeom prst="roundRect">
              <a:avLst/>
            </a:prstGeom>
            <a:solidFill>
              <a:srgbClr val="EAED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AC00"/>
                </a:solidFill>
                <a:latin typeface="Calibri"/>
              </a:endParaRPr>
            </a:p>
          </p:txBody>
        </p:sp>
      </p:grpSp>
      <p:pic>
        <p:nvPicPr>
          <p:cNvPr id="5" name="Picture 4" descr="Minnesota PBIS Logo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8872" y="4480405"/>
            <a:ext cx="2015127" cy="663103"/>
          </a:xfrm>
          <a:prstGeom prst="rect">
            <a:avLst/>
          </a:prstGeom>
        </p:spPr>
      </p:pic>
    </p:spTree>
    <p:extLst>
      <p:ext uri="{BB962C8B-B14F-4D97-AF65-F5344CB8AC3E}">
        <p14:creationId xmlns:p14="http://schemas.microsoft.com/office/powerpoint/2010/main" val="3135120401"/>
      </p:ext>
    </p:extLst>
  </p:cSld>
  <p:clrMap bg1="lt1" tx1="dk1" bg2="lt2" tx2="dk2" accent1="accent1" accent2="accent2" accent3="accent3" accent4="accent4" accent5="accent5" accent6="accent6" hlink="hlink" folHlink="folHlink"/>
  <p:sldLayoutIdLst>
    <p:sldLayoutId id="2147483735" r:id="rId1"/>
    <p:sldLayoutId id="2147483736" r:id="rId2"/>
  </p:sldLayoutIdLst>
  <p:txStyles>
    <p:titleStyle>
      <a:lvl1pPr algn="ctr" defTabSz="457200" rtl="0" eaLnBrk="1" latinLnBrk="0" hangingPunct="1">
        <a:spcBef>
          <a:spcPct val="0"/>
        </a:spcBef>
        <a:buNone/>
        <a:defRPr sz="4400" kern="1200">
          <a:solidFill>
            <a:schemeClr val="tx2"/>
          </a:solidFill>
          <a:latin typeface="Tw Cen MT"/>
          <a:ea typeface="+mj-ea"/>
          <a:cs typeface="Tw Cen MT"/>
        </a:defRPr>
      </a:lvl1pPr>
    </p:titleStyle>
    <p:bodyStyle>
      <a:lvl1pPr marL="0" indent="0" algn="l" defTabSz="457200" rtl="0" eaLnBrk="1" latinLnBrk="0" hangingPunct="1">
        <a:spcBef>
          <a:spcPct val="20000"/>
        </a:spcBef>
        <a:buClr>
          <a:schemeClr val="tx1"/>
        </a:buClr>
        <a:buFont typeface="Wingdings" charset="2"/>
        <a:buNone/>
        <a:defRPr sz="3200" kern="1200">
          <a:solidFill>
            <a:schemeClr val="tx2"/>
          </a:solidFill>
          <a:latin typeface="Tw Cen MT"/>
          <a:ea typeface="+mn-ea"/>
          <a:cs typeface="Tw Cen MT"/>
        </a:defRPr>
      </a:lvl1pPr>
      <a:lvl2pPr marL="742950" indent="-285750" algn="l" defTabSz="457200" rtl="0" eaLnBrk="1" latinLnBrk="0" hangingPunct="1">
        <a:spcBef>
          <a:spcPct val="20000"/>
        </a:spcBef>
        <a:buClr>
          <a:schemeClr val="bg1"/>
        </a:buClr>
        <a:buFont typeface="Wingdings" charset="2"/>
        <a:buChar char="§"/>
        <a:defRPr sz="2800" kern="1200">
          <a:solidFill>
            <a:schemeClr val="tx2"/>
          </a:solidFill>
          <a:latin typeface="Tw Cen MT"/>
          <a:ea typeface="+mn-ea"/>
          <a:cs typeface="Tw Cen MT"/>
        </a:defRPr>
      </a:lvl2pPr>
      <a:lvl3pPr marL="1143000" indent="-228600" algn="l" defTabSz="457200" rtl="0" eaLnBrk="1" latinLnBrk="0" hangingPunct="1">
        <a:spcBef>
          <a:spcPct val="20000"/>
        </a:spcBef>
        <a:buClr>
          <a:schemeClr val="accent2"/>
        </a:buClr>
        <a:buFont typeface="Wingdings" charset="2"/>
        <a:buChar char="§"/>
        <a:defRPr sz="2400" kern="1200">
          <a:solidFill>
            <a:schemeClr val="tx2"/>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2"/>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hyperlink" Target="http://www.bit.ly/TFIResourc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718087" y="844390"/>
            <a:ext cx="7772400" cy="1102519"/>
          </a:xfrm>
          <a:prstGeom prst="rect">
            <a:avLst/>
          </a:prstGeom>
        </p:spPr>
        <p:txBody>
          <a:bodyPr wrap="square" lIns="91425" tIns="91425" rIns="91425" bIns="91425" anchor="b" anchorCtr="0">
            <a:noAutofit/>
          </a:bodyPr>
          <a:lstStyle/>
          <a:p>
            <a:pPr lvl="0">
              <a:spcBef>
                <a:spcPts val="0"/>
              </a:spcBef>
              <a:buNone/>
            </a:pPr>
            <a:r>
              <a:rPr lang="en" dirty="0"/>
              <a:t>Monitoring Your Progress</a:t>
            </a:r>
          </a:p>
        </p:txBody>
      </p:sp>
      <p:sp>
        <p:nvSpPr>
          <p:cNvPr id="82" name="Shape 82"/>
          <p:cNvSpPr txBox="1">
            <a:spLocks noGrp="1"/>
          </p:cNvSpPr>
          <p:nvPr>
            <p:ph type="subTitle" idx="1"/>
          </p:nvPr>
        </p:nvSpPr>
        <p:spPr>
          <a:xfrm>
            <a:off x="1425412" y="2010535"/>
            <a:ext cx="6400800" cy="1314450"/>
          </a:xfrm>
          <a:prstGeom prst="rect">
            <a:avLst/>
          </a:prstGeom>
        </p:spPr>
        <p:txBody>
          <a:bodyPr wrap="square" lIns="91425" tIns="91425" rIns="91425" bIns="91425" anchor="b" anchorCtr="0">
            <a:noAutofit/>
          </a:bodyPr>
          <a:lstStyle/>
          <a:p>
            <a:pPr lvl="0">
              <a:spcBef>
                <a:spcPts val="0"/>
              </a:spcBef>
              <a:buNone/>
            </a:pPr>
            <a:r>
              <a:rPr lang="en" sz="4800" b="1" dirty="0"/>
              <a:t>Taking the TFI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9" name="Shape 159" title="Screen shot of pbisapps.org reports page"/>
          <p:cNvPicPr preferRelativeResize="0"/>
          <p:nvPr/>
        </p:nvPicPr>
        <p:blipFill>
          <a:blip r:embed="rId3">
            <a:alphaModFix/>
          </a:blip>
          <a:stretch>
            <a:fillRect/>
          </a:stretch>
        </p:blipFill>
        <p:spPr>
          <a:xfrm>
            <a:off x="0" y="1191391"/>
            <a:ext cx="9143998" cy="1356568"/>
          </a:xfrm>
          <a:prstGeom prst="rect">
            <a:avLst/>
          </a:prstGeom>
          <a:noFill/>
          <a:ln>
            <a:noFill/>
          </a:ln>
        </p:spPr>
      </p:pic>
      <p:sp>
        <p:nvSpPr>
          <p:cNvPr id="160" name="Shape 160"/>
          <p:cNvSpPr txBox="1"/>
          <p:nvPr/>
        </p:nvSpPr>
        <p:spPr>
          <a:xfrm>
            <a:off x="229150" y="2725750"/>
            <a:ext cx="8516400" cy="1984200"/>
          </a:xfrm>
          <a:prstGeom prst="rect">
            <a:avLst/>
          </a:prstGeom>
          <a:noFill/>
          <a:ln>
            <a:noFill/>
          </a:ln>
        </p:spPr>
        <p:txBody>
          <a:bodyPr wrap="square" lIns="91425" tIns="91425" rIns="91425" bIns="91425" anchor="t" anchorCtr="0">
            <a:noAutofit/>
          </a:bodyPr>
          <a:lstStyle/>
          <a:p>
            <a:pPr lvl="0">
              <a:spcBef>
                <a:spcPts val="0"/>
              </a:spcBef>
              <a:buNone/>
            </a:pPr>
            <a:r>
              <a:rPr lang="en" sz="3000" b="1"/>
              <a:t>Total</a:t>
            </a:r>
          </a:p>
          <a:p>
            <a:pPr lvl="0">
              <a:spcBef>
                <a:spcPts val="0"/>
              </a:spcBef>
              <a:buNone/>
            </a:pPr>
            <a:r>
              <a:rPr lang="en" sz="3000" b="1"/>
              <a:t>Scale</a:t>
            </a:r>
          </a:p>
          <a:p>
            <a:pPr lvl="0">
              <a:spcBef>
                <a:spcPts val="0"/>
              </a:spcBef>
              <a:buNone/>
            </a:pPr>
            <a:r>
              <a:rPr lang="en" sz="3000" b="1"/>
              <a:t>Subscale</a:t>
            </a:r>
          </a:p>
          <a:p>
            <a:pPr lvl="0">
              <a:spcBef>
                <a:spcPts val="0"/>
              </a:spcBef>
              <a:buNone/>
            </a:pPr>
            <a:r>
              <a:rPr lang="en" sz="3000" b="1"/>
              <a:t>Items</a:t>
            </a:r>
          </a:p>
        </p:txBody>
      </p:sp>
      <p:cxnSp>
        <p:nvCxnSpPr>
          <p:cNvPr id="161" name="Shape 161" title="arrow points to reports tab on pbisapps.org page"/>
          <p:cNvCxnSpPr/>
          <p:nvPr/>
        </p:nvCxnSpPr>
        <p:spPr>
          <a:xfrm flipH="1">
            <a:off x="5937750" y="1062125"/>
            <a:ext cx="823800" cy="397200"/>
          </a:xfrm>
          <a:prstGeom prst="straightConnector1">
            <a:avLst/>
          </a:prstGeom>
          <a:noFill/>
          <a:ln w="76200" cap="flat" cmpd="sng">
            <a:solidFill>
              <a:srgbClr val="FF0000"/>
            </a:solidFill>
            <a:prstDash val="solid"/>
            <a:round/>
            <a:headEnd type="none" w="lg" len="lg"/>
            <a:tailEnd type="triangle" w="lg" len="lg"/>
          </a:ln>
        </p:spPr>
      </p:cxnSp>
      <p:pic>
        <p:nvPicPr>
          <p:cNvPr id="162" name="Shape 162" title="Shows School-wide Tiered Fidelity Inventory information from pbisapp.org page"/>
          <p:cNvPicPr preferRelativeResize="0"/>
          <p:nvPr/>
        </p:nvPicPr>
        <p:blipFill>
          <a:blip r:embed="rId4">
            <a:alphaModFix/>
          </a:blip>
          <a:stretch>
            <a:fillRect/>
          </a:stretch>
        </p:blipFill>
        <p:spPr>
          <a:xfrm>
            <a:off x="2612199" y="2645575"/>
            <a:ext cx="5599325" cy="2290650"/>
          </a:xfrm>
          <a:prstGeom prst="rect">
            <a:avLst/>
          </a:prstGeom>
          <a:noFill/>
          <a:ln>
            <a:noFill/>
          </a:ln>
        </p:spPr>
      </p:pic>
      <p:cxnSp>
        <p:nvCxnSpPr>
          <p:cNvPr id="163" name="Shape 163" title="arrow points to TFI subscale on pbisapps.org page"/>
          <p:cNvCxnSpPr/>
          <p:nvPr/>
        </p:nvCxnSpPr>
        <p:spPr>
          <a:xfrm rot="10800000">
            <a:off x="5784700" y="3107325"/>
            <a:ext cx="15300" cy="778500"/>
          </a:xfrm>
          <a:prstGeom prst="straightConnector1">
            <a:avLst/>
          </a:prstGeom>
          <a:noFill/>
          <a:ln w="76200" cap="flat" cmpd="sng">
            <a:solidFill>
              <a:srgbClr val="FF0000"/>
            </a:solidFill>
            <a:prstDash val="solid"/>
            <a:round/>
            <a:headEnd type="none" w="lg" len="lg"/>
            <a:tailEnd type="triangle" w="lg" len="lg"/>
          </a:ln>
        </p:spPr>
      </p:cxnSp>
      <p:cxnSp>
        <p:nvCxnSpPr>
          <p:cNvPr id="164" name="Shape 164" title="arrow points to TFI scale on pbisapps.org page"/>
          <p:cNvCxnSpPr/>
          <p:nvPr/>
        </p:nvCxnSpPr>
        <p:spPr>
          <a:xfrm rot="10800000">
            <a:off x="4479700" y="3122025"/>
            <a:ext cx="15300" cy="778500"/>
          </a:xfrm>
          <a:prstGeom prst="straightConnector1">
            <a:avLst/>
          </a:prstGeom>
          <a:noFill/>
          <a:ln w="76200" cap="flat" cmpd="sng">
            <a:solidFill>
              <a:srgbClr val="FF0000"/>
            </a:solidFill>
            <a:prstDash val="solid"/>
            <a:round/>
            <a:headEnd type="none" w="lg" len="lg"/>
            <a:tailEnd type="triangle" w="lg" len="lg"/>
          </a:ln>
        </p:spPr>
      </p:cxnSp>
      <p:cxnSp>
        <p:nvCxnSpPr>
          <p:cNvPr id="165" name="Shape 165" title="arrow points to TFI items on pbisapps.org page"/>
          <p:cNvCxnSpPr/>
          <p:nvPr/>
        </p:nvCxnSpPr>
        <p:spPr>
          <a:xfrm rot="10800000" flipH="1">
            <a:off x="2289600" y="3312975"/>
            <a:ext cx="549000" cy="519600"/>
          </a:xfrm>
          <a:prstGeom prst="straightConnector1">
            <a:avLst/>
          </a:prstGeom>
          <a:noFill/>
          <a:ln w="76200" cap="flat" cmpd="sng">
            <a:solidFill>
              <a:srgbClr val="FF0000"/>
            </a:solidFill>
            <a:prstDash val="solid"/>
            <a:round/>
            <a:headEnd type="none" w="lg" len="lg"/>
            <a:tailEnd type="triangle" w="lg" len="lg"/>
          </a:ln>
        </p:spPr>
      </p:cxnSp>
      <p:cxnSp>
        <p:nvCxnSpPr>
          <p:cNvPr id="166" name="Shape 166" title="arrow points to TFI total on pbisapps.org"/>
          <p:cNvCxnSpPr/>
          <p:nvPr/>
        </p:nvCxnSpPr>
        <p:spPr>
          <a:xfrm>
            <a:off x="1864900" y="2915313"/>
            <a:ext cx="747300" cy="30300"/>
          </a:xfrm>
          <a:prstGeom prst="straightConnector1">
            <a:avLst/>
          </a:prstGeom>
          <a:noFill/>
          <a:ln w="76200" cap="flat" cmpd="sng">
            <a:solidFill>
              <a:srgbClr val="FF0000"/>
            </a:solidFill>
            <a:prstDash val="solid"/>
            <a:round/>
            <a:headEnd type="none" w="lg" len="lg"/>
            <a:tailEnd type="triangle" w="lg" len="lg"/>
          </a:ln>
        </p:spPr>
      </p:cxnSp>
      <p:sp>
        <p:nvSpPr>
          <p:cNvPr id="158" name="Shape 158"/>
          <p:cNvSpPr txBox="1">
            <a:spLocks noGrp="1"/>
          </p:cNvSpPr>
          <p:nvPr>
            <p:ph type="title"/>
          </p:nvPr>
        </p:nvSpPr>
        <p:spPr>
          <a:xfrm>
            <a:off x="0" y="146375"/>
            <a:ext cx="9144000" cy="871200"/>
          </a:xfrm>
          <a:prstGeom prst="rect">
            <a:avLst/>
          </a:prstGeom>
          <a:solidFill>
            <a:srgbClr val="000000"/>
          </a:solidFill>
        </p:spPr>
        <p:txBody>
          <a:bodyPr wrap="square" lIns="91425" tIns="91425" rIns="91425" bIns="91425" anchor="ctr" anchorCtr="0">
            <a:noAutofit/>
          </a:bodyPr>
          <a:lstStyle/>
          <a:p>
            <a:pPr lvl="0" algn="ctr">
              <a:spcBef>
                <a:spcPts val="0"/>
              </a:spcBef>
              <a:buNone/>
            </a:pPr>
            <a:r>
              <a:rPr lang="en" dirty="0">
                <a:solidFill>
                  <a:srgbClr val="FFFFFF"/>
                </a:solidFill>
              </a:rPr>
              <a:t>Pull All Reports and Review As a Team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2" name="Shape 172" title="screen shot from pbisapps.org shows TFI total scores from three administrations of the instrument in bar graph form"/>
          <p:cNvPicPr preferRelativeResize="0"/>
          <p:nvPr/>
        </p:nvPicPr>
        <p:blipFill>
          <a:blip r:embed="rId3">
            <a:alphaModFix/>
          </a:blip>
          <a:stretch>
            <a:fillRect/>
          </a:stretch>
        </p:blipFill>
        <p:spPr>
          <a:xfrm>
            <a:off x="845275" y="1097050"/>
            <a:ext cx="7457503" cy="3775475"/>
          </a:xfrm>
          <a:prstGeom prst="rect">
            <a:avLst/>
          </a:prstGeom>
          <a:noFill/>
          <a:ln>
            <a:noFill/>
          </a:ln>
        </p:spPr>
      </p:pic>
      <p:sp>
        <p:nvSpPr>
          <p:cNvPr id="171" name="Shape 171"/>
          <p:cNvSpPr txBox="1">
            <a:spLocks noGrp="1"/>
          </p:cNvSpPr>
          <p:nvPr>
            <p:ph type="title"/>
          </p:nvPr>
        </p:nvSpPr>
        <p:spPr>
          <a:xfrm>
            <a:off x="0" y="209562"/>
            <a:ext cx="9144000" cy="645000"/>
          </a:xfrm>
          <a:prstGeom prst="rect">
            <a:avLst/>
          </a:prstGeom>
          <a:solidFill>
            <a:srgbClr val="000000"/>
          </a:solidFill>
        </p:spPr>
        <p:txBody>
          <a:bodyPr wrap="square" lIns="91425" tIns="91425" rIns="91425" bIns="91425" anchor="t" anchorCtr="0">
            <a:noAutofit/>
          </a:bodyPr>
          <a:lstStyle/>
          <a:p>
            <a:pPr lvl="0">
              <a:spcBef>
                <a:spcPts val="0"/>
              </a:spcBef>
              <a:buNone/>
            </a:pPr>
            <a:r>
              <a:rPr lang="en" dirty="0">
                <a:solidFill>
                  <a:srgbClr val="FFFFFF"/>
                </a:solidFill>
              </a:rPr>
              <a:t>Total Report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8" name="Shape 178" title="screenshot from pbisapps.org shows TFI scale scores from three administrations of the instrument in bar graph form"/>
          <p:cNvPicPr preferRelativeResize="0"/>
          <p:nvPr/>
        </p:nvPicPr>
        <p:blipFill>
          <a:blip r:embed="rId3">
            <a:alphaModFix/>
          </a:blip>
          <a:stretch>
            <a:fillRect/>
          </a:stretch>
        </p:blipFill>
        <p:spPr>
          <a:xfrm>
            <a:off x="814850" y="875925"/>
            <a:ext cx="7514310" cy="3929850"/>
          </a:xfrm>
          <a:prstGeom prst="rect">
            <a:avLst/>
          </a:prstGeom>
          <a:noFill/>
          <a:ln>
            <a:noFill/>
          </a:ln>
        </p:spPr>
      </p:pic>
      <p:sp>
        <p:nvSpPr>
          <p:cNvPr id="177" name="Shape 177"/>
          <p:cNvSpPr txBox="1">
            <a:spLocks noGrp="1"/>
          </p:cNvSpPr>
          <p:nvPr>
            <p:ph type="title"/>
          </p:nvPr>
        </p:nvSpPr>
        <p:spPr>
          <a:xfrm>
            <a:off x="0" y="-8275"/>
            <a:ext cx="9081600" cy="645000"/>
          </a:xfrm>
          <a:prstGeom prst="rect">
            <a:avLst/>
          </a:prstGeom>
          <a:solidFill>
            <a:srgbClr val="000000"/>
          </a:solidFill>
        </p:spPr>
        <p:txBody>
          <a:bodyPr wrap="square" lIns="91425" tIns="91425" rIns="91425" bIns="91425" anchor="t" anchorCtr="0">
            <a:noAutofit/>
          </a:bodyPr>
          <a:lstStyle/>
          <a:p>
            <a:pPr lvl="0">
              <a:spcBef>
                <a:spcPts val="0"/>
              </a:spcBef>
              <a:buNone/>
            </a:pPr>
            <a:r>
              <a:rPr lang="en" dirty="0">
                <a:solidFill>
                  <a:srgbClr val="FFFFFF"/>
                </a:solidFill>
              </a:rPr>
              <a:t>Scale Report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Shape 184"/>
          <p:cNvSpPr txBox="1">
            <a:spLocks noGrp="1"/>
          </p:cNvSpPr>
          <p:nvPr>
            <p:ph type="body" idx="1"/>
          </p:nvPr>
        </p:nvSpPr>
        <p:spPr>
          <a:prstGeom prst="rect">
            <a:avLst/>
          </a:prstGeom>
        </p:spPr>
        <p:txBody>
          <a:bodyPr wrap="square" lIns="91425" tIns="91425" rIns="91425" bIns="91425" anchor="t" anchorCtr="0">
            <a:noAutofit/>
          </a:bodyPr>
          <a:lstStyle/>
          <a:p>
            <a:pPr lvl="0">
              <a:spcBef>
                <a:spcPts val="0"/>
              </a:spcBef>
              <a:buNone/>
            </a:pPr>
            <a:endParaRPr/>
          </a:p>
        </p:txBody>
      </p:sp>
      <p:pic>
        <p:nvPicPr>
          <p:cNvPr id="185" name="Shape 185" title="screen shot from pbisapps.org shows TFI subscale scores from three administrations of the instrument in bar graph form"/>
          <p:cNvPicPr preferRelativeResize="0"/>
          <p:nvPr/>
        </p:nvPicPr>
        <p:blipFill>
          <a:blip r:embed="rId3">
            <a:alphaModFix/>
          </a:blip>
          <a:stretch>
            <a:fillRect/>
          </a:stretch>
        </p:blipFill>
        <p:spPr>
          <a:xfrm>
            <a:off x="304800" y="760128"/>
            <a:ext cx="8520601" cy="4238122"/>
          </a:xfrm>
          <a:prstGeom prst="rect">
            <a:avLst/>
          </a:prstGeom>
          <a:noFill/>
          <a:ln>
            <a:noFill/>
          </a:ln>
        </p:spPr>
      </p:pic>
      <p:sp>
        <p:nvSpPr>
          <p:cNvPr id="183" name="Shape 183"/>
          <p:cNvSpPr txBox="1">
            <a:spLocks noGrp="1"/>
          </p:cNvSpPr>
          <p:nvPr>
            <p:ph type="title"/>
          </p:nvPr>
        </p:nvSpPr>
        <p:spPr>
          <a:xfrm>
            <a:off x="0" y="-8275"/>
            <a:ext cx="9144000" cy="645000"/>
          </a:xfrm>
          <a:prstGeom prst="rect">
            <a:avLst/>
          </a:prstGeom>
          <a:solidFill>
            <a:srgbClr val="000000"/>
          </a:solidFill>
        </p:spPr>
        <p:txBody>
          <a:bodyPr wrap="square" lIns="91425" tIns="91425" rIns="91425" bIns="91425" anchor="t" anchorCtr="0">
            <a:noAutofit/>
          </a:bodyPr>
          <a:lstStyle/>
          <a:p>
            <a:pPr lvl="0">
              <a:spcBef>
                <a:spcPts val="0"/>
              </a:spcBef>
              <a:buNone/>
            </a:pPr>
            <a:r>
              <a:rPr lang="en" dirty="0">
                <a:solidFill>
                  <a:srgbClr val="FFFFFF"/>
                </a:solidFill>
              </a:rPr>
              <a:t>Subscale Report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Shape 191" title="screen shot from pbisapps.org shows TFI items and scores for items over three administrations of the instrument"/>
          <p:cNvPicPr preferRelativeResize="0"/>
          <p:nvPr/>
        </p:nvPicPr>
        <p:blipFill rotWithShape="1">
          <a:blip r:embed="rId3">
            <a:alphaModFix/>
          </a:blip>
          <a:srcRect b="10450"/>
          <a:stretch/>
        </p:blipFill>
        <p:spPr>
          <a:xfrm>
            <a:off x="4139125" y="1292600"/>
            <a:ext cx="4872250" cy="3260525"/>
          </a:xfrm>
          <a:prstGeom prst="rect">
            <a:avLst/>
          </a:prstGeom>
          <a:noFill/>
          <a:ln>
            <a:noFill/>
          </a:ln>
        </p:spPr>
      </p:pic>
      <p:sp>
        <p:nvSpPr>
          <p:cNvPr id="192" name="Shape 192" title="Action Planning - Items report"/>
          <p:cNvSpPr txBox="1"/>
          <p:nvPr/>
        </p:nvSpPr>
        <p:spPr>
          <a:xfrm>
            <a:off x="25" y="0"/>
            <a:ext cx="9144000" cy="1077300"/>
          </a:xfrm>
          <a:prstGeom prst="rect">
            <a:avLst/>
          </a:prstGeom>
          <a:solidFill>
            <a:srgbClr val="000000"/>
          </a:solidFill>
          <a:ln>
            <a:noFill/>
          </a:ln>
        </p:spPr>
        <p:txBody>
          <a:bodyPr wrap="square" lIns="91425" tIns="91425" rIns="91425" bIns="91425" anchor="t" anchorCtr="0">
            <a:noAutofit/>
          </a:bodyPr>
          <a:lstStyle/>
          <a:p>
            <a:pPr lvl="0" rtl="0">
              <a:lnSpc>
                <a:spcPct val="90000"/>
              </a:lnSpc>
              <a:spcBef>
                <a:spcPts val="0"/>
              </a:spcBef>
              <a:buNone/>
            </a:pPr>
            <a:endParaRPr dirty="0">
              <a:solidFill>
                <a:srgbClr val="FFFFFF"/>
              </a:solidFill>
            </a:endParaRPr>
          </a:p>
          <a:p>
            <a:pPr lvl="0" rtl="0">
              <a:lnSpc>
                <a:spcPct val="80000"/>
              </a:lnSpc>
              <a:spcBef>
                <a:spcPts val="1200"/>
              </a:spcBef>
              <a:buNone/>
            </a:pPr>
            <a:endParaRPr dirty="0">
              <a:solidFill>
                <a:srgbClr val="FFFFFF"/>
              </a:solidFill>
            </a:endParaRPr>
          </a:p>
          <a:p>
            <a:pPr lvl="0" rtl="0">
              <a:spcBef>
                <a:spcPts val="0"/>
              </a:spcBef>
              <a:buNone/>
            </a:pPr>
            <a:endParaRPr sz="2000" dirty="0">
              <a:solidFill>
                <a:srgbClr val="FFFFFF"/>
              </a:solidFill>
            </a:endParaRPr>
          </a:p>
        </p:txBody>
      </p:sp>
      <p:sp>
        <p:nvSpPr>
          <p:cNvPr id="193" name="Shape 193"/>
          <p:cNvSpPr txBox="1"/>
          <p:nvPr/>
        </p:nvSpPr>
        <p:spPr>
          <a:xfrm>
            <a:off x="476550" y="871275"/>
            <a:ext cx="3418200" cy="3724500"/>
          </a:xfrm>
          <a:prstGeom prst="rect">
            <a:avLst/>
          </a:prstGeom>
          <a:noFill/>
          <a:ln>
            <a:noFill/>
          </a:ln>
        </p:spPr>
        <p:txBody>
          <a:bodyPr wrap="square" lIns="91425" tIns="91425" rIns="91425" bIns="91425" anchor="t" anchorCtr="0">
            <a:noAutofit/>
          </a:bodyPr>
          <a:lstStyle/>
          <a:p>
            <a:pPr marR="0" lvl="0" algn="l" rtl="0">
              <a:lnSpc>
                <a:spcPct val="80000"/>
              </a:lnSpc>
              <a:spcBef>
                <a:spcPts val="1200"/>
              </a:spcBef>
              <a:spcAft>
                <a:spcPts val="0"/>
              </a:spcAft>
              <a:buNone/>
            </a:pPr>
            <a:endParaRPr sz="2000" dirty="0">
              <a:solidFill>
                <a:schemeClr val="dk1"/>
              </a:solidFill>
            </a:endParaRPr>
          </a:p>
          <a:p>
            <a:pPr marL="457200" lvl="0" indent="-342900" rtl="0">
              <a:lnSpc>
                <a:spcPct val="90000"/>
              </a:lnSpc>
              <a:spcBef>
                <a:spcPts val="0"/>
              </a:spcBef>
              <a:buClr>
                <a:schemeClr val="dk1"/>
              </a:buClr>
              <a:buSzPct val="100000"/>
              <a:buChar char="➔"/>
            </a:pPr>
            <a:r>
              <a:rPr lang="en" sz="1800" dirty="0">
                <a:solidFill>
                  <a:schemeClr val="dk1"/>
                </a:solidFill>
              </a:rPr>
              <a:t>Choose 1-3 items to take action on </a:t>
            </a:r>
          </a:p>
          <a:p>
            <a:pPr lvl="0" rtl="0">
              <a:lnSpc>
                <a:spcPct val="90000"/>
              </a:lnSpc>
              <a:spcBef>
                <a:spcPts val="0"/>
              </a:spcBef>
              <a:buClr>
                <a:schemeClr val="dk1"/>
              </a:buClr>
              <a:buSzPct val="61111"/>
              <a:buFont typeface="Arial"/>
              <a:buNone/>
            </a:pPr>
            <a:endParaRPr sz="1800" dirty="0">
              <a:solidFill>
                <a:schemeClr val="dk1"/>
              </a:solidFill>
            </a:endParaRPr>
          </a:p>
          <a:p>
            <a:pPr marL="457200" lvl="0" indent="-342900" rtl="0">
              <a:lnSpc>
                <a:spcPct val="90000"/>
              </a:lnSpc>
              <a:spcBef>
                <a:spcPts val="0"/>
              </a:spcBef>
              <a:buClr>
                <a:schemeClr val="dk1"/>
              </a:buClr>
              <a:buSzPct val="100000"/>
              <a:buChar char="➔"/>
            </a:pPr>
            <a:r>
              <a:rPr lang="en" sz="1800" dirty="0">
                <a:solidFill>
                  <a:schemeClr val="dk1"/>
                </a:solidFill>
              </a:rPr>
              <a:t>Develop a plan to share with staff to increase their knowledge and willingness to participate</a:t>
            </a:r>
          </a:p>
          <a:p>
            <a:pPr lvl="0" rtl="0">
              <a:lnSpc>
                <a:spcPct val="90000"/>
              </a:lnSpc>
              <a:spcBef>
                <a:spcPts val="0"/>
              </a:spcBef>
              <a:buClr>
                <a:schemeClr val="dk1"/>
              </a:buClr>
              <a:buSzPct val="61111"/>
              <a:buFont typeface="Arial"/>
              <a:buNone/>
            </a:pPr>
            <a:endParaRPr sz="1800" dirty="0">
              <a:solidFill>
                <a:schemeClr val="dk1"/>
              </a:solidFill>
            </a:endParaRPr>
          </a:p>
          <a:p>
            <a:pPr marL="457200" lvl="0" indent="-342900" rtl="0">
              <a:lnSpc>
                <a:spcPct val="90000"/>
              </a:lnSpc>
              <a:spcBef>
                <a:spcPts val="0"/>
              </a:spcBef>
              <a:buClr>
                <a:schemeClr val="dk1"/>
              </a:buClr>
              <a:buSzPct val="100000"/>
              <a:buChar char="➔"/>
            </a:pPr>
            <a:r>
              <a:rPr lang="en" sz="1800" dirty="0">
                <a:solidFill>
                  <a:schemeClr val="dk1"/>
                </a:solidFill>
              </a:rPr>
              <a:t>Your External Facilitator will help guide your action planning</a:t>
            </a:r>
          </a:p>
        </p:txBody>
      </p:sp>
      <p:sp>
        <p:nvSpPr>
          <p:cNvPr id="194" name="Shape 194"/>
          <p:cNvSpPr txBox="1"/>
          <p:nvPr/>
        </p:nvSpPr>
        <p:spPr>
          <a:xfrm>
            <a:off x="4677525" y="137400"/>
            <a:ext cx="4333800" cy="858600"/>
          </a:xfrm>
          <a:prstGeom prst="rect">
            <a:avLst/>
          </a:prstGeom>
          <a:solidFill>
            <a:srgbClr val="000000"/>
          </a:solidFill>
          <a:ln>
            <a:noFill/>
          </a:ln>
        </p:spPr>
        <p:txBody>
          <a:bodyPr wrap="square" lIns="91425" tIns="91425" rIns="91425" bIns="91425" anchor="t" anchorCtr="0">
            <a:noAutofit/>
          </a:bodyPr>
          <a:lstStyle/>
          <a:p>
            <a:pPr lvl="0" algn="ctr">
              <a:spcBef>
                <a:spcPts val="0"/>
              </a:spcBef>
              <a:buNone/>
            </a:pPr>
            <a:r>
              <a:rPr lang="en" sz="1800" b="1" dirty="0">
                <a:solidFill>
                  <a:srgbClr val="FFFFFF"/>
                </a:solidFill>
              </a:rPr>
              <a:t>Use the Action Planning Resources found at </a:t>
            </a:r>
            <a:r>
              <a:rPr lang="en" sz="1800" b="1" u="sng" dirty="0">
                <a:solidFill>
                  <a:schemeClr val="hlink"/>
                </a:solidFill>
                <a:hlinkClick r:id="rId4"/>
              </a:rPr>
              <a:t>www.bit.ly/TFIResources</a:t>
            </a:r>
          </a:p>
          <a:p>
            <a:pPr lvl="0" algn="ctr">
              <a:spcBef>
                <a:spcPts val="0"/>
              </a:spcBef>
              <a:buNone/>
            </a:pPr>
            <a:r>
              <a:rPr lang="en" sz="1800" b="1" dirty="0">
                <a:solidFill>
                  <a:srgbClr val="FFFFFF"/>
                </a:solidFill>
              </a:rPr>
              <a:t>Copy &amp; paste into your drive</a:t>
            </a:r>
          </a:p>
          <a:p>
            <a:pPr lvl="0">
              <a:spcBef>
                <a:spcPts val="0"/>
              </a:spcBef>
              <a:buNone/>
            </a:pPr>
            <a:r>
              <a:rPr lang="en" dirty="0"/>
              <a:t>U</a:t>
            </a:r>
          </a:p>
        </p:txBody>
      </p:sp>
      <p:sp>
        <p:nvSpPr>
          <p:cNvPr id="2" name="Title 1"/>
          <p:cNvSpPr>
            <a:spLocks noGrp="1"/>
          </p:cNvSpPr>
          <p:nvPr>
            <p:ph type="title"/>
          </p:nvPr>
        </p:nvSpPr>
        <p:spPr>
          <a:xfrm>
            <a:off x="117231" y="263112"/>
            <a:ext cx="4677507" cy="686518"/>
          </a:xfrm>
        </p:spPr>
        <p:txBody>
          <a:bodyPr>
            <a:normAutofit fontScale="90000"/>
          </a:bodyPr>
          <a:lstStyle/>
          <a:p>
            <a:pPr lvl="0">
              <a:spcBef>
                <a:spcPts val="0"/>
              </a:spcBef>
            </a:pPr>
            <a:r>
              <a:rPr lang="en" sz="3100" b="1" dirty="0">
                <a:solidFill>
                  <a:srgbClr val="FFFFFF"/>
                </a:solidFill>
              </a:rPr>
              <a:t>Action </a:t>
            </a:r>
            <a:r>
              <a:rPr lang="en" sz="3100" b="1" dirty="0" smtClean="0">
                <a:solidFill>
                  <a:srgbClr val="FFFFFF"/>
                </a:solidFill>
              </a:rPr>
              <a:t>Planning:  </a:t>
            </a:r>
            <a:r>
              <a:rPr lang="en" sz="3100" dirty="0" smtClean="0">
                <a:solidFill>
                  <a:srgbClr val="FFFFFF"/>
                </a:solidFill>
              </a:rPr>
              <a:t>Items </a:t>
            </a:r>
            <a:r>
              <a:rPr lang="en" sz="3100" dirty="0">
                <a:solidFill>
                  <a:srgbClr val="FFFFFF"/>
                </a:solidFill>
              </a:rPr>
              <a:t>Report</a:t>
            </a:r>
            <a:r>
              <a:rPr lang="en" sz="2000" dirty="0">
                <a:solidFill>
                  <a:srgbClr val="FFFFFF"/>
                </a:solidFill>
              </a:rPr>
              <a:t/>
            </a:r>
            <a:br>
              <a:rPr lang="en" sz="2000" dirty="0">
                <a:solidFill>
                  <a:srgbClr val="FFFFFF"/>
                </a:solidFill>
              </a:rPr>
            </a:br>
            <a:endParaRPr lang="en-US" sz="18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0" y="144125"/>
            <a:ext cx="9144000" cy="645000"/>
          </a:xfrm>
          <a:prstGeom prst="rect">
            <a:avLst/>
          </a:prstGeom>
          <a:solidFill>
            <a:srgbClr val="000000"/>
          </a:solidFill>
        </p:spPr>
        <p:txBody>
          <a:bodyPr wrap="square" lIns="91425" tIns="91425" rIns="91425" bIns="91425" anchor="b" anchorCtr="0">
            <a:noAutofit/>
          </a:bodyPr>
          <a:lstStyle/>
          <a:p>
            <a:pPr lvl="0">
              <a:spcBef>
                <a:spcPts val="0"/>
              </a:spcBef>
              <a:buNone/>
            </a:pPr>
            <a:r>
              <a:rPr lang="en">
                <a:solidFill>
                  <a:srgbClr val="FFFFFF"/>
                </a:solidFill>
              </a:rPr>
              <a:t>Our Process for Taking the TFI</a:t>
            </a:r>
          </a:p>
        </p:txBody>
      </p:sp>
      <p:sp>
        <p:nvSpPr>
          <p:cNvPr id="200" name="Shape 200"/>
          <p:cNvSpPr txBox="1">
            <a:spLocks noGrp="1"/>
          </p:cNvSpPr>
          <p:nvPr>
            <p:ph type="body" idx="1"/>
          </p:nvPr>
        </p:nvSpPr>
        <p:spPr>
          <a:prstGeom prst="rect">
            <a:avLst/>
          </a:prstGeom>
          <a:solidFill>
            <a:srgbClr val="FFFFFF"/>
          </a:solidFill>
        </p:spPr>
        <p:txBody>
          <a:bodyPr wrap="square" lIns="91425" tIns="91425" rIns="91425" bIns="91425" anchor="ctr" anchorCtr="0">
            <a:noAutofit/>
          </a:bodyPr>
          <a:lstStyle/>
          <a:p>
            <a:pPr lvl="0" rtl="0">
              <a:spcBef>
                <a:spcPts val="0"/>
              </a:spcBef>
              <a:buNone/>
            </a:pPr>
            <a:endParaRPr sz="2400" dirty="0">
              <a:solidFill>
                <a:srgbClr val="000000"/>
              </a:solidFill>
            </a:endParaRPr>
          </a:p>
          <a:p>
            <a:pPr lvl="0" rtl="0">
              <a:spcBef>
                <a:spcPts val="0"/>
              </a:spcBef>
              <a:buNone/>
            </a:pPr>
            <a:r>
              <a:rPr lang="en" sz="2400" dirty="0">
                <a:solidFill>
                  <a:srgbClr val="000000"/>
                </a:solidFill>
              </a:rPr>
              <a:t>If you have not taken the TFI put your </a:t>
            </a:r>
            <a:r>
              <a:rPr lang="en" sz="2400" dirty="0" smtClean="0">
                <a:solidFill>
                  <a:srgbClr val="000000"/>
                </a:solidFill>
              </a:rPr>
              <a:t>“</a:t>
            </a:r>
            <a:r>
              <a:rPr lang="en" sz="2400" dirty="0">
                <a:solidFill>
                  <a:srgbClr val="000000"/>
                </a:solidFill>
              </a:rPr>
              <a:t>We need help”  sign over your team tent so facilitators know where to go next.  </a:t>
            </a:r>
          </a:p>
          <a:p>
            <a:pPr lvl="0" rtl="0">
              <a:spcBef>
                <a:spcPts val="0"/>
              </a:spcBef>
              <a:buNone/>
            </a:pPr>
            <a:endParaRPr sz="2400" dirty="0"/>
          </a:p>
        </p:txBody>
      </p:sp>
      <p:sp>
        <p:nvSpPr>
          <p:cNvPr id="201" name="Shape 201"/>
          <p:cNvSpPr txBox="1">
            <a:spLocks noGrp="1"/>
          </p:cNvSpPr>
          <p:nvPr>
            <p:ph type="body" idx="2"/>
          </p:nvPr>
        </p:nvSpPr>
        <p:spPr>
          <a:xfrm>
            <a:off x="4687200" y="865325"/>
            <a:ext cx="4221300" cy="3687540"/>
          </a:xfrm>
          <a:prstGeom prst="rect">
            <a:avLst/>
          </a:prstGeom>
          <a:solidFill>
            <a:srgbClr val="3D85C6"/>
          </a:solidFill>
        </p:spPr>
        <p:txBody>
          <a:bodyPr wrap="square" lIns="91425" tIns="91425" rIns="91425" bIns="91425" anchor="t" anchorCtr="0">
            <a:noAutofit/>
          </a:bodyPr>
          <a:lstStyle/>
          <a:p>
            <a:pPr lvl="0">
              <a:spcBef>
                <a:spcPts val="0"/>
              </a:spcBef>
              <a:buNone/>
            </a:pPr>
            <a:r>
              <a:rPr lang="en" sz="2200"/>
              <a:t>While you wait to take the TFI here are some suggested items to work on:</a:t>
            </a:r>
          </a:p>
          <a:p>
            <a:pPr marL="457200" lvl="0" indent="-355600" rtl="0">
              <a:spcBef>
                <a:spcPts val="0"/>
              </a:spcBef>
              <a:spcAft>
                <a:spcPts val="0"/>
              </a:spcAft>
              <a:buSzPct val="100000"/>
            </a:pPr>
            <a:r>
              <a:rPr lang="en" sz="2000"/>
              <a:t>Effective Teaming</a:t>
            </a:r>
          </a:p>
          <a:p>
            <a:pPr marL="914400" lvl="1" indent="-355600">
              <a:spcBef>
                <a:spcPts val="0"/>
              </a:spcBef>
              <a:spcAft>
                <a:spcPts val="0"/>
              </a:spcAft>
              <a:buSzPct val="100000"/>
            </a:pPr>
            <a:r>
              <a:rPr lang="en" sz="2000"/>
              <a:t>Team Roles &amp; Responsibilities</a:t>
            </a:r>
          </a:p>
          <a:p>
            <a:pPr marL="457200" lvl="0" indent="-355600">
              <a:spcBef>
                <a:spcPts val="0"/>
              </a:spcBef>
              <a:spcAft>
                <a:spcPts val="0"/>
              </a:spcAft>
              <a:buSzPct val="100000"/>
            </a:pPr>
            <a:r>
              <a:rPr lang="en" sz="2000"/>
              <a:t>Establishing 3-5 Expectations</a:t>
            </a:r>
          </a:p>
          <a:p>
            <a:pPr marL="457200" lvl="0" indent="-355600" rtl="0">
              <a:spcBef>
                <a:spcPts val="0"/>
              </a:spcBef>
              <a:spcAft>
                <a:spcPts val="0"/>
              </a:spcAft>
              <a:buSzPct val="100000"/>
            </a:pPr>
            <a:r>
              <a:rPr lang="en" sz="2000"/>
              <a:t>Teaching Expectations</a:t>
            </a:r>
          </a:p>
          <a:p>
            <a:pPr marL="914400" lvl="1" indent="-355600" rtl="0">
              <a:spcBef>
                <a:spcPts val="0"/>
              </a:spcBef>
              <a:spcAft>
                <a:spcPts val="0"/>
              </a:spcAft>
              <a:buSzPct val="100000"/>
            </a:pPr>
            <a:r>
              <a:rPr lang="en" sz="2000"/>
              <a:t>Lesson Plans </a:t>
            </a:r>
          </a:p>
          <a:p>
            <a:pPr marL="914400" lvl="1" indent="-355600">
              <a:spcBef>
                <a:spcPts val="0"/>
              </a:spcBef>
              <a:buSzPct val="100000"/>
            </a:pPr>
            <a:r>
              <a:rPr lang="en" sz="2000"/>
              <a:t>Schedule for Teaching</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50800" y="1123953"/>
            <a:ext cx="2890800" cy="958800"/>
          </a:xfrm>
          <a:prstGeom prst="rect">
            <a:avLst/>
          </a:prstGeom>
        </p:spPr>
        <p:txBody>
          <a:bodyPr wrap="square" lIns="91425" tIns="91425" rIns="91425" bIns="91425" anchor="b" anchorCtr="0">
            <a:noAutofit/>
          </a:bodyPr>
          <a:lstStyle/>
          <a:p>
            <a:pPr lvl="0" rtl="0">
              <a:spcBef>
                <a:spcPts val="0"/>
              </a:spcBef>
              <a:buNone/>
            </a:pPr>
            <a:r>
              <a:rPr lang="en" sz="3000">
                <a:solidFill>
                  <a:srgbClr val="000000"/>
                </a:solidFill>
              </a:rPr>
              <a:t>Taking The TFI</a:t>
            </a:r>
          </a:p>
        </p:txBody>
      </p:sp>
      <p:sp>
        <p:nvSpPr>
          <p:cNvPr id="88" name="Shape 88"/>
          <p:cNvSpPr txBox="1">
            <a:spLocks noGrp="1"/>
          </p:cNvSpPr>
          <p:nvPr>
            <p:ph type="body" idx="1"/>
          </p:nvPr>
        </p:nvSpPr>
        <p:spPr>
          <a:xfrm>
            <a:off x="2808349" y="76200"/>
            <a:ext cx="5607843" cy="4530900"/>
          </a:xfrm>
          <a:prstGeom prst="rect">
            <a:avLst/>
          </a:prstGeom>
        </p:spPr>
        <p:txBody>
          <a:bodyPr wrap="square" lIns="91425" tIns="91425" rIns="91425" bIns="91425" anchor="t" anchorCtr="0">
            <a:noAutofit/>
          </a:bodyPr>
          <a:lstStyle/>
          <a:p>
            <a:pPr marL="457200" lvl="0" indent="-381000" rtl="0">
              <a:spcBef>
                <a:spcPts val="480"/>
              </a:spcBef>
              <a:buClr>
                <a:srgbClr val="AA2B1E"/>
              </a:buClr>
              <a:buSzPct val="100000"/>
              <a:buFont typeface="Source Sans Pro"/>
            </a:pPr>
            <a:r>
              <a:rPr lang="en" sz="2400" dirty="0">
                <a:solidFill>
                  <a:schemeClr val="dk1"/>
                </a:solidFill>
                <a:latin typeface="Arial"/>
                <a:ea typeface="Arial"/>
                <a:cs typeface="Arial"/>
                <a:sym typeface="Arial"/>
              </a:rPr>
              <a:t>To identify our perception of our current implementation status</a:t>
            </a:r>
          </a:p>
          <a:p>
            <a:pPr marL="0" lvl="0" indent="0" rtl="0">
              <a:spcBef>
                <a:spcPts val="480"/>
              </a:spcBef>
              <a:buNone/>
            </a:pPr>
            <a:endParaRPr sz="2400" dirty="0">
              <a:solidFill>
                <a:schemeClr val="dk1"/>
              </a:solidFill>
              <a:latin typeface="Arial"/>
              <a:ea typeface="Arial"/>
              <a:cs typeface="Arial"/>
              <a:sym typeface="Arial"/>
            </a:endParaRPr>
          </a:p>
          <a:p>
            <a:pPr marL="457200" lvl="0" indent="-381000" rtl="0">
              <a:spcBef>
                <a:spcPts val="480"/>
              </a:spcBef>
              <a:buClr>
                <a:srgbClr val="AA2B1E"/>
              </a:buClr>
              <a:buSzPct val="100000"/>
              <a:buFont typeface="Source Sans Pro"/>
            </a:pPr>
            <a:r>
              <a:rPr lang="en" sz="2400" dirty="0">
                <a:solidFill>
                  <a:schemeClr val="dk1"/>
                </a:solidFill>
                <a:latin typeface="Arial"/>
                <a:ea typeface="Arial"/>
                <a:cs typeface="Arial"/>
                <a:sym typeface="Arial"/>
              </a:rPr>
              <a:t>To celebrate our success and plan for sustaining those efforts</a:t>
            </a:r>
          </a:p>
          <a:p>
            <a:pPr marL="0" lvl="0" indent="0" rtl="0">
              <a:spcBef>
                <a:spcPts val="480"/>
              </a:spcBef>
              <a:buNone/>
            </a:pPr>
            <a:endParaRPr sz="2400" dirty="0">
              <a:solidFill>
                <a:schemeClr val="dk1"/>
              </a:solidFill>
              <a:latin typeface="Arial"/>
              <a:ea typeface="Arial"/>
              <a:cs typeface="Arial"/>
              <a:sym typeface="Arial"/>
            </a:endParaRPr>
          </a:p>
          <a:p>
            <a:pPr marL="457200" lvl="0" indent="-381000" rtl="0">
              <a:spcBef>
                <a:spcPts val="480"/>
              </a:spcBef>
              <a:buClr>
                <a:srgbClr val="AA2B1E"/>
              </a:buClr>
              <a:buSzPct val="100000"/>
              <a:buFont typeface="Source Sans Pro"/>
            </a:pPr>
            <a:r>
              <a:rPr lang="en" sz="2400" dirty="0">
                <a:solidFill>
                  <a:schemeClr val="dk1"/>
                </a:solidFill>
                <a:latin typeface="Arial"/>
                <a:ea typeface="Arial"/>
                <a:cs typeface="Arial"/>
                <a:sym typeface="Arial"/>
              </a:rPr>
              <a:t>To determine next steps of implementation</a:t>
            </a:r>
          </a:p>
          <a:p>
            <a:pPr marL="0" lvl="0" indent="0" rtl="0">
              <a:spcBef>
                <a:spcPts val="480"/>
              </a:spcBef>
              <a:buNone/>
            </a:pPr>
            <a:r>
              <a:rPr lang="en" sz="2400" dirty="0">
                <a:solidFill>
                  <a:schemeClr val="dk1"/>
                </a:solidFill>
                <a:latin typeface="Arial"/>
                <a:ea typeface="Arial"/>
                <a:cs typeface="Arial"/>
                <a:sym typeface="Arial"/>
              </a:rPr>
              <a:t> </a:t>
            </a:r>
          </a:p>
          <a:p>
            <a:pPr marL="457200" lvl="0" indent="-381000" rtl="0">
              <a:spcBef>
                <a:spcPts val="480"/>
              </a:spcBef>
              <a:buClr>
                <a:schemeClr val="dk1"/>
              </a:buClr>
              <a:buSzPct val="100000"/>
              <a:buFont typeface="Arial"/>
            </a:pPr>
            <a:r>
              <a:rPr lang="en" sz="2400" dirty="0">
                <a:solidFill>
                  <a:schemeClr val="dk1"/>
                </a:solidFill>
                <a:latin typeface="Arial"/>
                <a:ea typeface="Arial"/>
                <a:cs typeface="Arial"/>
                <a:sym typeface="Arial"/>
              </a:rPr>
              <a:t>To communicate with staff</a:t>
            </a:r>
          </a:p>
        </p:txBody>
      </p:sp>
      <p:sp>
        <p:nvSpPr>
          <p:cNvPr id="89" name="Shape 89"/>
          <p:cNvSpPr txBox="1">
            <a:spLocks noGrp="1"/>
          </p:cNvSpPr>
          <p:nvPr>
            <p:ph type="body" idx="2"/>
          </p:nvPr>
        </p:nvSpPr>
        <p:spPr>
          <a:xfrm>
            <a:off x="50800" y="2309000"/>
            <a:ext cx="2890800" cy="958800"/>
          </a:xfrm>
          <a:prstGeom prst="rect">
            <a:avLst/>
          </a:prstGeom>
          <a:solidFill>
            <a:srgbClr val="000000"/>
          </a:solidFill>
        </p:spPr>
        <p:txBody>
          <a:bodyPr wrap="square" lIns="91425" tIns="91425" rIns="91425" bIns="91425" anchor="ctr" anchorCtr="0">
            <a:noAutofit/>
          </a:bodyPr>
          <a:lstStyle/>
          <a:p>
            <a:pPr lvl="0" rtl="0">
              <a:spcBef>
                <a:spcPts val="0"/>
              </a:spcBef>
              <a:buNone/>
            </a:pPr>
            <a:r>
              <a:rPr lang="en" sz="6000">
                <a:solidFill>
                  <a:srgbClr val="FFFFFF"/>
                </a:solidFill>
              </a:rPr>
              <a:t>Purpose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00" name="Shape 100"/>
          <p:cNvSpPr txBox="1">
            <a:spLocks noGrp="1"/>
          </p:cNvSpPr>
          <p:nvPr>
            <p:ph type="title"/>
          </p:nvPr>
        </p:nvSpPr>
        <p:spPr>
          <a:xfrm>
            <a:off x="40975" y="14750"/>
            <a:ext cx="9102900" cy="683700"/>
          </a:xfrm>
          <a:prstGeom prst="rect">
            <a:avLst/>
          </a:prstGeom>
          <a:solidFill>
            <a:srgbClr val="000000"/>
          </a:solidFill>
          <a:ln>
            <a:noFill/>
          </a:ln>
        </p:spPr>
        <p:txBody>
          <a:bodyPr wrap="square" lIns="91425" tIns="45700" rIns="91425" bIns="45700" anchor="ctr" anchorCtr="0">
            <a:noAutofit/>
          </a:bodyPr>
          <a:lstStyle/>
          <a:p>
            <a:pPr marL="0" marR="0" lvl="0" indent="0" algn="l" rtl="0">
              <a:spcBef>
                <a:spcPts val="0"/>
              </a:spcBef>
              <a:buClr>
                <a:schemeClr val="dk2"/>
              </a:buClr>
              <a:buSzPct val="25000"/>
              <a:buFont typeface="Questrial"/>
              <a:buNone/>
            </a:pPr>
            <a:r>
              <a:rPr lang="en" sz="3959">
                <a:solidFill>
                  <a:srgbClr val="FFFFFF"/>
                </a:solidFill>
              </a:rPr>
              <a:t>Opening the Survey</a:t>
            </a:r>
          </a:p>
        </p:txBody>
      </p:sp>
      <p:pic>
        <p:nvPicPr>
          <p:cNvPr id="95" name="Shape 95" descr="This screen shot highlights PBIS Assessment tab in banner, the name of the person who is logged in and the &quot;Take Survey&quot; tab in the open survey windows area." title="Screen shot of pbisapps.org PBIS assessment page"/>
          <p:cNvPicPr preferRelativeResize="0">
            <a:picLocks noGrp="1"/>
          </p:cNvPicPr>
          <p:nvPr>
            <p:ph idx="1"/>
          </p:nvPr>
        </p:nvPicPr>
        <p:blipFill rotWithShape="1">
          <a:blip r:embed="rId3">
            <a:alphaModFix/>
          </a:blip>
          <a:srcRect t="-359" b="10520"/>
          <a:stretch/>
        </p:blipFill>
        <p:spPr>
          <a:xfrm>
            <a:off x="446370" y="940578"/>
            <a:ext cx="8257500" cy="3732000"/>
          </a:xfrm>
          <a:prstGeom prst="rect">
            <a:avLst/>
          </a:prstGeom>
          <a:noFill/>
          <a:ln>
            <a:noFill/>
          </a:ln>
          <a:effectLst>
            <a:outerShdw blurRad="292100" dist="139700" dir="2700000" algn="tl" rotWithShape="0">
              <a:srgbClr val="333333">
                <a:alpha val="64709"/>
              </a:srgbClr>
            </a:outerShdw>
          </a:effectLst>
        </p:spPr>
      </p:pic>
      <p:sp>
        <p:nvSpPr>
          <p:cNvPr id="96" name="Shape 96" title="Arrow points to the 'Take Survey' tab"/>
          <p:cNvSpPr/>
          <p:nvPr/>
        </p:nvSpPr>
        <p:spPr>
          <a:xfrm rot="-9379801">
            <a:off x="5186547" y="3421762"/>
            <a:ext cx="775653" cy="382204"/>
          </a:xfrm>
          <a:prstGeom prst="rightArrow">
            <a:avLst>
              <a:gd name="adj1" fmla="val 50000"/>
              <a:gd name="adj2" fmla="val 50000"/>
            </a:avLst>
          </a:prstGeom>
          <a:gradFill>
            <a:gsLst>
              <a:gs pos="0">
                <a:srgbClr val="294BB5"/>
              </a:gs>
              <a:gs pos="100000">
                <a:srgbClr val="9BA9F9"/>
              </a:gs>
            </a:gsLst>
            <a:lin ang="16200038" scaled="0"/>
          </a:gradFill>
          <a:ln w="9525" cap="flat" cmpd="sng">
            <a:solidFill>
              <a:srgbClr val="3550A3"/>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97" name="Shape 97" title="Arrow points to name of person logged in"/>
          <p:cNvSpPr/>
          <p:nvPr/>
        </p:nvSpPr>
        <p:spPr>
          <a:xfrm rot="-813926">
            <a:off x="6960866" y="1020440"/>
            <a:ext cx="805779" cy="361657"/>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98" name="Shape 98" title="Arrow points to PBIS assessment tab in banner"/>
          <p:cNvSpPr/>
          <p:nvPr/>
        </p:nvSpPr>
        <p:spPr>
          <a:xfrm rot="-4284606">
            <a:off x="2444499" y="1181438"/>
            <a:ext cx="631446" cy="459468"/>
          </a:xfrm>
          <a:prstGeom prst="rightArrow">
            <a:avLst>
              <a:gd name="adj1" fmla="val 50000"/>
              <a:gd name="adj2" fmla="val 50000"/>
            </a:avLst>
          </a:prstGeom>
          <a:gradFill>
            <a:gsLst>
              <a:gs pos="0">
                <a:srgbClr val="D13F3B"/>
              </a:gs>
              <a:gs pos="100000">
                <a:srgbClr val="FF9995"/>
              </a:gs>
            </a:gsLst>
            <a:lin ang="16200038" scaled="0"/>
          </a:gradFill>
          <a:ln w="9525" cap="flat" cmpd="sng">
            <a:solidFill>
              <a:srgbClr val="BD4B48"/>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99" name="Shape 99"/>
          <p:cNvSpPr/>
          <p:nvPr/>
        </p:nvSpPr>
        <p:spPr>
          <a:xfrm>
            <a:off x="3283351" y="609784"/>
            <a:ext cx="1936200" cy="2769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 sz="1800">
                <a:solidFill>
                  <a:srgbClr val="FF6600"/>
                </a:solidFill>
                <a:latin typeface="Calibri"/>
                <a:ea typeface="Calibri"/>
                <a:cs typeface="Calibri"/>
                <a:sym typeface="Calibri"/>
              </a:rPr>
              <a:t>www.pbisapps.org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9" name="Shape 109"/>
          <p:cNvSpPr txBox="1">
            <a:spLocks noGrp="1"/>
          </p:cNvSpPr>
          <p:nvPr>
            <p:ph type="title"/>
          </p:nvPr>
        </p:nvSpPr>
        <p:spPr>
          <a:xfrm>
            <a:off x="0" y="0"/>
            <a:ext cx="9144000" cy="698400"/>
          </a:xfrm>
          <a:prstGeom prst="rect">
            <a:avLst/>
          </a:prstGeom>
          <a:solidFill>
            <a:srgbClr val="000000"/>
          </a:solidFill>
          <a:ln>
            <a:noFill/>
          </a:ln>
        </p:spPr>
        <p:txBody>
          <a:bodyPr wrap="square" lIns="91425" tIns="45700" rIns="91425" bIns="45700" anchor="ctr" anchorCtr="0">
            <a:noAutofit/>
          </a:bodyPr>
          <a:lstStyle/>
          <a:p>
            <a:pPr marL="0" marR="0" lvl="0" indent="0" algn="l" rtl="0">
              <a:spcBef>
                <a:spcPts val="0"/>
              </a:spcBef>
              <a:buClr>
                <a:schemeClr val="dk2"/>
              </a:buClr>
              <a:buSzPct val="25000"/>
              <a:buFont typeface="Questrial"/>
              <a:buNone/>
            </a:pPr>
            <a:r>
              <a:rPr lang="en" sz="3959">
                <a:solidFill>
                  <a:srgbClr val="FFFFFF"/>
                </a:solidFill>
              </a:rPr>
              <a:t>Opening the Survey</a:t>
            </a:r>
          </a:p>
        </p:txBody>
      </p:sp>
      <p:sp>
        <p:nvSpPr>
          <p:cNvPr id="107" name="Shape 107" title="Arrow points to calendar to enter date"/>
          <p:cNvSpPr/>
          <p:nvPr/>
        </p:nvSpPr>
        <p:spPr>
          <a:xfrm rot="9950363">
            <a:off x="2678425" y="2002669"/>
            <a:ext cx="804444" cy="362694"/>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108" name="Shape 108" title="Arrow points to drop down menu for members completing inventory"/>
          <p:cNvSpPr/>
          <p:nvPr/>
        </p:nvSpPr>
        <p:spPr>
          <a:xfrm rot="9950363">
            <a:off x="3460820" y="3241674"/>
            <a:ext cx="804444" cy="362694"/>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pic>
        <p:nvPicPr>
          <p:cNvPr id="106" name="Shape 106" descr="Three options are given under members completing the inventory: team and external coach together (recommended), team without external coach, and external coach without team" title="Screen shot to enter TFI date and who is completing the inventory"/>
          <p:cNvPicPr preferRelativeResize="0">
            <a:picLocks noGrp="1"/>
          </p:cNvPicPr>
          <p:nvPr>
            <p:ph idx="1"/>
          </p:nvPr>
        </p:nvPicPr>
        <p:blipFill rotWithShape="1">
          <a:blip r:embed="rId3">
            <a:alphaModFix/>
          </a:blip>
          <a:srcRect t="4592" r="1989" b="14409"/>
          <a:stretch/>
        </p:blipFill>
        <p:spPr>
          <a:xfrm>
            <a:off x="500418" y="851129"/>
            <a:ext cx="8093100" cy="35667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Shape 116" title="Arrow points to TFI walkthrough tool drop down menu"/>
          <p:cNvSpPr/>
          <p:nvPr/>
        </p:nvSpPr>
        <p:spPr>
          <a:xfrm rot="9950363">
            <a:off x="2996577" y="3613734"/>
            <a:ext cx="804444" cy="362694"/>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117" name="Shape 117" title="Arrow points to arrows at the bottom of the screen to advance when all information is complete on this screen "/>
          <p:cNvSpPr/>
          <p:nvPr/>
        </p:nvSpPr>
        <p:spPr>
          <a:xfrm>
            <a:off x="7199343" y="4009669"/>
            <a:ext cx="822900" cy="349200"/>
          </a:xfrm>
          <a:prstGeom prst="rightArrow">
            <a:avLst>
              <a:gd name="adj1" fmla="val 50000"/>
              <a:gd name="adj2" fmla="val 50000"/>
            </a:avLst>
          </a:prstGeom>
          <a:gradFill>
            <a:gsLst>
              <a:gs pos="0">
                <a:srgbClr val="D13F3B"/>
              </a:gs>
              <a:gs pos="100000">
                <a:srgbClr val="FF9995"/>
              </a:gs>
            </a:gsLst>
            <a:lin ang="16200038" scaled="0"/>
          </a:gradFill>
          <a:ln w="9525" cap="flat" cmpd="sng">
            <a:solidFill>
              <a:srgbClr val="BD4B48"/>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118" name="Shape 118"/>
          <p:cNvSpPr txBox="1">
            <a:spLocks noGrp="1"/>
          </p:cNvSpPr>
          <p:nvPr>
            <p:ph type="title"/>
          </p:nvPr>
        </p:nvSpPr>
        <p:spPr>
          <a:xfrm>
            <a:off x="-32825" y="0"/>
            <a:ext cx="9144000" cy="698400"/>
          </a:xfrm>
          <a:prstGeom prst="rect">
            <a:avLst/>
          </a:prstGeom>
          <a:solidFill>
            <a:srgbClr val="000000"/>
          </a:solidFill>
          <a:ln>
            <a:noFill/>
          </a:ln>
        </p:spPr>
        <p:txBody>
          <a:bodyPr wrap="square" lIns="91425" tIns="45700" rIns="91425" bIns="45700" anchor="ctr" anchorCtr="0">
            <a:noAutofit/>
          </a:bodyPr>
          <a:lstStyle/>
          <a:p>
            <a:pPr marL="0" marR="0" lvl="0" indent="0" algn="l" rtl="0">
              <a:spcBef>
                <a:spcPts val="0"/>
              </a:spcBef>
              <a:buClr>
                <a:schemeClr val="dk2"/>
              </a:buClr>
              <a:buSzPct val="25000"/>
              <a:buFont typeface="Questrial"/>
              <a:buNone/>
            </a:pPr>
            <a:r>
              <a:rPr lang="en" sz="3959">
                <a:solidFill>
                  <a:srgbClr val="FFFFFF"/>
                </a:solidFill>
              </a:rPr>
              <a:t>Opening the Survey</a:t>
            </a:r>
          </a:p>
        </p:txBody>
      </p:sp>
      <p:pic>
        <p:nvPicPr>
          <p:cNvPr id="115" name="Shape 115" descr="There are three options in the drop down menu: external reviewer (recommended), internal reviewer, TFI walkthrough tool not completed." title="Screen shot shows drop down menu for Individuals completing TFI walkthrough tool"/>
          <p:cNvPicPr preferRelativeResize="0">
            <a:picLocks noGrp="1"/>
          </p:cNvPicPr>
          <p:nvPr>
            <p:ph idx="1"/>
          </p:nvPr>
        </p:nvPicPr>
        <p:blipFill rotWithShape="1">
          <a:blip r:embed="rId3">
            <a:alphaModFix/>
          </a:blip>
          <a:srcRect l="2286" t="24637" r="2818" b="1816"/>
          <a:stretch/>
        </p:blipFill>
        <p:spPr>
          <a:xfrm>
            <a:off x="392316" y="871394"/>
            <a:ext cx="8331300" cy="348750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idx="1"/>
          </p:nvPr>
        </p:nvSpPr>
        <p:spPr>
          <a:xfrm>
            <a:off x="508000" y="1062931"/>
            <a:ext cx="6447600" cy="2182800"/>
          </a:xfrm>
          <a:prstGeom prst="rect">
            <a:avLst/>
          </a:prstGeom>
        </p:spPr>
        <p:txBody>
          <a:bodyPr wrap="square" lIns="91425" tIns="91425" rIns="91425" bIns="91425" anchor="t" anchorCtr="0">
            <a:noAutofit/>
          </a:bodyPr>
          <a:lstStyle/>
          <a:p>
            <a:pPr lvl="0" rtl="0">
              <a:spcBef>
                <a:spcPts val="0"/>
              </a:spcBef>
              <a:buNone/>
            </a:pPr>
            <a:r>
              <a:rPr lang="en" sz="3000" b="1"/>
              <a:t>Opening the administration ppt. </a:t>
            </a:r>
          </a:p>
          <a:p>
            <a:pPr lvl="0" rtl="0">
              <a:spcBef>
                <a:spcPts val="0"/>
              </a:spcBef>
              <a:buNone/>
            </a:pPr>
            <a:endParaRPr sz="3000" b="1"/>
          </a:p>
        </p:txBody>
      </p:sp>
      <p:pic>
        <p:nvPicPr>
          <p:cNvPr id="126" name="Shape 126" title="PBIS.org home page screen shot"/>
          <p:cNvPicPr preferRelativeResize="0"/>
          <p:nvPr/>
        </p:nvPicPr>
        <p:blipFill>
          <a:blip r:embed="rId3">
            <a:alphaModFix/>
          </a:blip>
          <a:stretch>
            <a:fillRect/>
          </a:stretch>
        </p:blipFill>
        <p:spPr>
          <a:xfrm>
            <a:off x="684150" y="1802752"/>
            <a:ext cx="6545124" cy="3120825"/>
          </a:xfrm>
          <a:prstGeom prst="rect">
            <a:avLst/>
          </a:prstGeom>
          <a:noFill/>
          <a:ln>
            <a:noFill/>
          </a:ln>
        </p:spPr>
      </p:pic>
      <p:sp>
        <p:nvSpPr>
          <p:cNvPr id="124" name="Shape 124"/>
          <p:cNvSpPr txBox="1">
            <a:spLocks noGrp="1"/>
          </p:cNvSpPr>
          <p:nvPr>
            <p:ph type="title"/>
          </p:nvPr>
        </p:nvSpPr>
        <p:spPr>
          <a:xfrm>
            <a:off x="-100" y="34525"/>
            <a:ext cx="9144000" cy="686400"/>
          </a:xfrm>
          <a:prstGeom prst="rect">
            <a:avLst/>
          </a:prstGeom>
          <a:solidFill>
            <a:srgbClr val="000000"/>
          </a:solidFill>
        </p:spPr>
        <p:txBody>
          <a:bodyPr wrap="square" lIns="91425" tIns="91425" rIns="91425" bIns="91425" anchor="ctr" anchorCtr="0">
            <a:noAutofit/>
          </a:bodyPr>
          <a:lstStyle/>
          <a:p>
            <a:pPr lvl="0" algn="ctr" rtl="0">
              <a:spcBef>
                <a:spcPts val="0"/>
              </a:spcBef>
              <a:buNone/>
            </a:pPr>
            <a:r>
              <a:rPr lang="en" sz="2400">
                <a:solidFill>
                  <a:srgbClr val="FFFFFF"/>
                </a:solidFill>
              </a:rPr>
              <a:t>External Facilitators will guide your team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6" name="Shape 136" title="Picture of a hand with two fingers raised"/>
          <p:cNvPicPr preferRelativeResize="0"/>
          <p:nvPr/>
        </p:nvPicPr>
        <p:blipFill rotWithShape="1">
          <a:blip r:embed="rId3">
            <a:alphaModFix/>
          </a:blip>
          <a:srcRect t="9023" r="16114" b="26247"/>
          <a:stretch/>
        </p:blipFill>
        <p:spPr>
          <a:xfrm>
            <a:off x="6412225" y="3505856"/>
            <a:ext cx="834024" cy="910839"/>
          </a:xfrm>
          <a:prstGeom prst="rect">
            <a:avLst/>
          </a:prstGeom>
          <a:noFill/>
          <a:ln>
            <a:noFill/>
          </a:ln>
        </p:spPr>
      </p:pic>
      <p:sp>
        <p:nvSpPr>
          <p:cNvPr id="139" name="Shape 139"/>
          <p:cNvSpPr txBox="1"/>
          <p:nvPr/>
        </p:nvSpPr>
        <p:spPr>
          <a:xfrm>
            <a:off x="7179181" y="3829303"/>
            <a:ext cx="2053200" cy="335400"/>
          </a:xfrm>
          <a:prstGeom prst="rect">
            <a:avLst/>
          </a:prstGeom>
          <a:noFill/>
          <a:ln>
            <a:noFill/>
          </a:ln>
        </p:spPr>
        <p:txBody>
          <a:bodyPr wrap="square" lIns="91425" tIns="91425" rIns="91425" bIns="91425" anchor="t" anchorCtr="0">
            <a:noAutofit/>
          </a:bodyPr>
          <a:lstStyle/>
          <a:p>
            <a:pPr lvl="0" rtl="0">
              <a:spcBef>
                <a:spcPts val="0"/>
              </a:spcBef>
              <a:buNone/>
            </a:pPr>
            <a:r>
              <a:rPr lang="en" sz="2400"/>
              <a:t>2=fully implemented</a:t>
            </a:r>
          </a:p>
        </p:txBody>
      </p:sp>
      <p:pic>
        <p:nvPicPr>
          <p:cNvPr id="135" name="Shape 135" title="Picture of a hand with one finger raised"/>
          <p:cNvPicPr preferRelativeResize="0"/>
          <p:nvPr/>
        </p:nvPicPr>
        <p:blipFill>
          <a:blip r:embed="rId4">
            <a:alphaModFix/>
          </a:blip>
          <a:stretch>
            <a:fillRect/>
          </a:stretch>
        </p:blipFill>
        <p:spPr>
          <a:xfrm>
            <a:off x="3467053" y="3428663"/>
            <a:ext cx="910828" cy="910828"/>
          </a:xfrm>
          <a:prstGeom prst="rect">
            <a:avLst/>
          </a:prstGeom>
          <a:noFill/>
          <a:ln>
            <a:noFill/>
          </a:ln>
        </p:spPr>
      </p:pic>
      <p:sp>
        <p:nvSpPr>
          <p:cNvPr id="138" name="Shape 138"/>
          <p:cNvSpPr txBox="1"/>
          <p:nvPr/>
        </p:nvSpPr>
        <p:spPr>
          <a:xfrm>
            <a:off x="4280494" y="3829303"/>
            <a:ext cx="2053200" cy="335400"/>
          </a:xfrm>
          <a:prstGeom prst="rect">
            <a:avLst/>
          </a:prstGeom>
          <a:noFill/>
          <a:ln>
            <a:noFill/>
          </a:ln>
        </p:spPr>
        <p:txBody>
          <a:bodyPr wrap="square" lIns="91425" tIns="91425" rIns="91425" bIns="91425" anchor="t" anchorCtr="0">
            <a:noAutofit/>
          </a:bodyPr>
          <a:lstStyle/>
          <a:p>
            <a:pPr lvl="0" rtl="0">
              <a:spcBef>
                <a:spcPts val="0"/>
              </a:spcBef>
              <a:buNone/>
            </a:pPr>
            <a:r>
              <a:rPr lang="en" sz="2400"/>
              <a:t>1=partially implemented</a:t>
            </a:r>
          </a:p>
        </p:txBody>
      </p:sp>
      <p:pic>
        <p:nvPicPr>
          <p:cNvPr id="134" name="Shape 134" title="Picture of a fist"/>
          <p:cNvPicPr preferRelativeResize="0"/>
          <p:nvPr/>
        </p:nvPicPr>
        <p:blipFill>
          <a:blip r:embed="rId5">
            <a:alphaModFix/>
          </a:blip>
          <a:stretch>
            <a:fillRect/>
          </a:stretch>
        </p:blipFill>
        <p:spPr>
          <a:xfrm>
            <a:off x="472650" y="3684281"/>
            <a:ext cx="625528" cy="625528"/>
          </a:xfrm>
          <a:prstGeom prst="rect">
            <a:avLst/>
          </a:prstGeom>
          <a:noFill/>
          <a:ln>
            <a:noFill/>
          </a:ln>
        </p:spPr>
      </p:pic>
      <p:sp>
        <p:nvSpPr>
          <p:cNvPr id="137" name="Shape 137"/>
          <p:cNvSpPr txBox="1"/>
          <p:nvPr/>
        </p:nvSpPr>
        <p:spPr>
          <a:xfrm>
            <a:off x="1301599" y="3772500"/>
            <a:ext cx="2053200" cy="335400"/>
          </a:xfrm>
          <a:prstGeom prst="rect">
            <a:avLst/>
          </a:prstGeom>
          <a:noFill/>
          <a:ln>
            <a:noFill/>
          </a:ln>
        </p:spPr>
        <p:txBody>
          <a:bodyPr wrap="square" lIns="91425" tIns="91425" rIns="91425" bIns="91425" anchor="t" anchorCtr="0">
            <a:noAutofit/>
          </a:bodyPr>
          <a:lstStyle/>
          <a:p>
            <a:pPr lvl="0" rtl="0">
              <a:spcBef>
                <a:spcPts val="0"/>
              </a:spcBef>
              <a:buNone/>
            </a:pPr>
            <a:r>
              <a:rPr lang="en" sz="2400"/>
              <a:t>0=not implemented</a:t>
            </a:r>
          </a:p>
        </p:txBody>
      </p:sp>
      <p:sp>
        <p:nvSpPr>
          <p:cNvPr id="132" name="Shape 132"/>
          <p:cNvSpPr txBox="1">
            <a:spLocks noGrp="1"/>
          </p:cNvSpPr>
          <p:nvPr>
            <p:ph type="body" idx="4294967295"/>
          </p:nvPr>
        </p:nvSpPr>
        <p:spPr>
          <a:xfrm>
            <a:off x="0" y="941388"/>
            <a:ext cx="9144000" cy="2743200"/>
          </a:xfrm>
          <a:prstGeom prst="rect">
            <a:avLst/>
          </a:prstGeom>
          <a:solidFill>
            <a:srgbClr val="FFFFFF"/>
          </a:solidFill>
        </p:spPr>
        <p:txBody>
          <a:bodyPr wrap="square" lIns="91425" tIns="91425" rIns="91425" bIns="91425" anchor="t" anchorCtr="0">
            <a:noAutofit/>
          </a:bodyPr>
          <a:lstStyle/>
          <a:p>
            <a:pPr marL="457200" lvl="0" indent="-381000" rtl="0">
              <a:spcBef>
                <a:spcPts val="0"/>
              </a:spcBef>
              <a:spcAft>
                <a:spcPts val="0"/>
              </a:spcAft>
              <a:buClr>
                <a:srgbClr val="000000"/>
              </a:buClr>
              <a:buSzPct val="100000"/>
              <a:buAutoNum type="arabicPeriod"/>
            </a:pPr>
            <a:r>
              <a:rPr lang="en" sz="2400" b="1" dirty="0">
                <a:solidFill>
                  <a:srgbClr val="000000"/>
                </a:solidFill>
              </a:rPr>
              <a:t>The coach will have the survey open on pbisapps and record the vote of the team</a:t>
            </a:r>
          </a:p>
          <a:p>
            <a:pPr marL="457200" lvl="0" indent="-381000" rtl="0">
              <a:spcBef>
                <a:spcPts val="0"/>
              </a:spcBef>
              <a:spcAft>
                <a:spcPts val="0"/>
              </a:spcAft>
              <a:buClr>
                <a:srgbClr val="000000"/>
              </a:buClr>
              <a:buSzPct val="100000"/>
              <a:buAutoNum type="arabicPeriod"/>
            </a:pPr>
            <a:r>
              <a:rPr lang="en" sz="2400" b="1" dirty="0">
                <a:solidFill>
                  <a:srgbClr val="000000"/>
                </a:solidFill>
              </a:rPr>
              <a:t>A facilitator will have the </a:t>
            </a:r>
            <a:r>
              <a:rPr lang="en-US" sz="2400" b="1" dirty="0" smtClean="0">
                <a:solidFill>
                  <a:srgbClr val="000000"/>
                </a:solidFill>
              </a:rPr>
              <a:t>survey </a:t>
            </a:r>
            <a:r>
              <a:rPr lang="en" sz="2400" b="1" dirty="0" smtClean="0">
                <a:solidFill>
                  <a:srgbClr val="000000"/>
                </a:solidFill>
              </a:rPr>
              <a:t>open </a:t>
            </a:r>
            <a:r>
              <a:rPr lang="en" sz="2400" b="1" dirty="0">
                <a:solidFill>
                  <a:srgbClr val="000000"/>
                </a:solidFill>
              </a:rPr>
              <a:t>and read and show the questions and criteria for voting to the team</a:t>
            </a:r>
          </a:p>
          <a:p>
            <a:pPr marL="457200" lvl="0" indent="-381000" rtl="0">
              <a:spcBef>
                <a:spcPts val="0"/>
              </a:spcBef>
              <a:buClr>
                <a:srgbClr val="000000"/>
              </a:buClr>
              <a:buSzPct val="100000"/>
              <a:buAutoNum type="arabicPeriod"/>
            </a:pPr>
            <a:r>
              <a:rPr lang="en" sz="2400" b="1" dirty="0">
                <a:solidFill>
                  <a:srgbClr val="000000"/>
                </a:solidFill>
              </a:rPr>
              <a:t>The team will briefly assess current status and vote using a visual signal response to as indicated by the scoring criteria</a:t>
            </a:r>
          </a:p>
          <a:p>
            <a:pPr lvl="0" rtl="0">
              <a:spcBef>
                <a:spcPts val="0"/>
              </a:spcBef>
              <a:buNone/>
            </a:pPr>
            <a:endParaRPr sz="2400" dirty="0">
              <a:solidFill>
                <a:srgbClr val="000000"/>
              </a:solidFill>
            </a:endParaRPr>
          </a:p>
          <a:p>
            <a:pPr lvl="0" rtl="0">
              <a:spcBef>
                <a:spcPts val="0"/>
              </a:spcBef>
              <a:buNone/>
            </a:pPr>
            <a:endParaRPr sz="2400" dirty="0">
              <a:solidFill>
                <a:srgbClr val="000000"/>
              </a:solidFill>
            </a:endParaRPr>
          </a:p>
        </p:txBody>
      </p:sp>
      <p:sp>
        <p:nvSpPr>
          <p:cNvPr id="133" name="Shape 133"/>
          <p:cNvSpPr txBox="1">
            <a:spLocks noGrp="1"/>
          </p:cNvSpPr>
          <p:nvPr>
            <p:ph type="title"/>
          </p:nvPr>
        </p:nvSpPr>
        <p:spPr>
          <a:xfrm>
            <a:off x="-150" y="0"/>
            <a:ext cx="9144000" cy="990600"/>
          </a:xfrm>
          <a:prstGeom prst="rect">
            <a:avLst/>
          </a:prstGeom>
          <a:solidFill>
            <a:srgbClr val="000000"/>
          </a:solidFill>
        </p:spPr>
        <p:txBody>
          <a:bodyPr wrap="square" lIns="91425" tIns="91425" rIns="91425" bIns="91425" anchor="ctr" anchorCtr="0">
            <a:noAutofit/>
          </a:bodyPr>
          <a:lstStyle/>
          <a:p>
            <a:pPr lvl="0" algn="ctr" rtl="0">
              <a:spcBef>
                <a:spcPts val="0"/>
              </a:spcBef>
              <a:buNone/>
            </a:pPr>
            <a:r>
              <a:rPr lang="en" sz="3600">
                <a:solidFill>
                  <a:srgbClr val="FFFFFF"/>
                </a:solidFill>
              </a:rPr>
              <a:t>Process for taking the TFI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Shape 145" descr="Slides 27-31 are about entering TFI scores.  These are included so the whole group can see how easy it is and because typically it is not the same person entering it from training to training. This slide shows a screenshot of Tier one - teams items." title="Entering TFI scores"/>
          <p:cNvPicPr preferRelativeResize="0">
            <a:picLocks noGrp="1"/>
          </p:cNvPicPr>
          <p:nvPr>
            <p:ph idx="1"/>
          </p:nvPr>
        </p:nvPicPr>
        <p:blipFill rotWithShape="1">
          <a:blip r:embed="rId3">
            <a:alphaModFix/>
          </a:blip>
          <a:srcRect t="11430" b="11438"/>
          <a:stretch/>
        </p:blipFill>
        <p:spPr>
          <a:xfrm>
            <a:off x="176129" y="982851"/>
            <a:ext cx="8779200" cy="3487500"/>
          </a:xfrm>
          <a:prstGeom prst="rect">
            <a:avLst/>
          </a:prstGeom>
          <a:noFill/>
          <a:ln>
            <a:noFill/>
          </a:ln>
          <a:effectLst>
            <a:outerShdw blurRad="292100" dist="139700" dir="2700000" algn="tl" rotWithShape="0">
              <a:srgbClr val="333333">
                <a:alpha val="64709"/>
              </a:srgbClr>
            </a:outerShdw>
          </a:effectLst>
        </p:spPr>
      </p:pic>
      <p:sp>
        <p:nvSpPr>
          <p:cNvPr id="146" name="Shape 146" title="arrow points to TFI feature 1.1"/>
          <p:cNvSpPr/>
          <p:nvPr/>
        </p:nvSpPr>
        <p:spPr>
          <a:xfrm rot="9950363">
            <a:off x="2793902" y="1820285"/>
            <a:ext cx="804444" cy="362694"/>
          </a:xfrm>
          <a:prstGeom prst="rightArrow">
            <a:avLst>
              <a:gd name="adj1" fmla="val 50000"/>
              <a:gd name="adj2" fmla="val 50000"/>
            </a:avLst>
          </a:prstGeom>
          <a:gradFill>
            <a:gsLst>
              <a:gs pos="0">
                <a:srgbClr val="8F9859"/>
              </a:gs>
              <a:gs pos="100000">
                <a:srgbClr val="DAE1B3"/>
              </a:gs>
            </a:gsLst>
            <a:lin ang="16200038" scaled="0"/>
          </a:gradFill>
          <a:ln w="9525" cap="flat" cmpd="sng">
            <a:solidFill>
              <a:srgbClr val="868E5C"/>
            </a:solidFill>
            <a:prstDash val="solid"/>
            <a:round/>
            <a:headEnd type="none" w="med" len="med"/>
            <a:tailEnd type="none" w="med" len="med"/>
          </a:ln>
          <a:effectLst>
            <a:outerShdw blurRad="40000" dist="23000" dir="5400000" rotWithShape="0">
              <a:srgbClr val="000000">
                <a:alpha val="34900"/>
              </a:srgbClr>
            </a:outerShdw>
          </a:effectLst>
        </p:spPr>
        <p:txBody>
          <a:bodyPr wrap="square" lIns="91425" tIns="45700" rIns="91425" bIns="45700" anchor="t" anchorCtr="0">
            <a:noAutofit/>
          </a:bodyPr>
          <a:lstStyle/>
          <a:p>
            <a:pPr marL="0" marR="0" lvl="0" indent="0" algn="l" rtl="0">
              <a:spcBef>
                <a:spcPts val="0"/>
              </a:spcBef>
              <a:buSzPct val="25000"/>
              <a:buNone/>
            </a:pPr>
            <a:endParaRPr sz="1800">
              <a:solidFill>
                <a:schemeClr val="lt1"/>
              </a:solidFill>
              <a:latin typeface="Calibri"/>
              <a:ea typeface="Calibri"/>
              <a:cs typeface="Calibri"/>
              <a:sym typeface="Calibri"/>
            </a:endParaRPr>
          </a:p>
        </p:txBody>
      </p:sp>
      <p:sp>
        <p:nvSpPr>
          <p:cNvPr id="147" name="Shape 147"/>
          <p:cNvSpPr txBox="1">
            <a:spLocks noGrp="1"/>
          </p:cNvSpPr>
          <p:nvPr>
            <p:ph type="title"/>
          </p:nvPr>
        </p:nvSpPr>
        <p:spPr>
          <a:xfrm>
            <a:off x="16075" y="0"/>
            <a:ext cx="9144000" cy="698400"/>
          </a:xfrm>
          <a:prstGeom prst="rect">
            <a:avLst/>
          </a:prstGeom>
          <a:solidFill>
            <a:srgbClr val="000000"/>
          </a:solidFill>
          <a:ln>
            <a:noFill/>
          </a:ln>
        </p:spPr>
        <p:txBody>
          <a:bodyPr wrap="square" lIns="91425" tIns="45700" rIns="91425" bIns="45700" anchor="ctr" anchorCtr="0">
            <a:noAutofit/>
          </a:bodyPr>
          <a:lstStyle/>
          <a:p>
            <a:pPr marL="0" marR="0" lvl="0" indent="0" algn="l" rtl="0">
              <a:spcBef>
                <a:spcPts val="0"/>
              </a:spcBef>
              <a:buClr>
                <a:schemeClr val="dk2"/>
              </a:buClr>
              <a:buSzPct val="25000"/>
              <a:buFont typeface="Questrial"/>
              <a:buNone/>
            </a:pPr>
            <a:r>
              <a:rPr lang="en" sz="2800" dirty="0">
                <a:solidFill>
                  <a:srgbClr val="FFFFFF"/>
                </a:solidFill>
              </a:rPr>
              <a:t>Coach will </a:t>
            </a:r>
            <a:r>
              <a:rPr lang="en" sz="2800" b="0" i="0" u="none" strike="noStrike" cap="none" dirty="0">
                <a:solidFill>
                  <a:srgbClr val="FFFFFF"/>
                </a:solidFill>
                <a:latin typeface="Questrial"/>
                <a:ea typeface="Questrial"/>
                <a:cs typeface="Questrial"/>
                <a:sym typeface="Questrial"/>
              </a:rPr>
              <a:t>Enter </a:t>
            </a:r>
            <a:r>
              <a:rPr lang="en" sz="2800" dirty="0">
                <a:solidFill>
                  <a:srgbClr val="FFFFFF"/>
                </a:solidFill>
              </a:rPr>
              <a:t>Your Team’s </a:t>
            </a:r>
            <a:r>
              <a:rPr lang="en" sz="2800" dirty="0" smtClean="0">
                <a:solidFill>
                  <a:srgbClr val="FFFFFF"/>
                </a:solidFill>
              </a:rPr>
              <a:t>Score</a:t>
            </a:r>
            <a:r>
              <a:rPr lang="en-US" sz="2800" dirty="0" smtClean="0">
                <a:solidFill>
                  <a:srgbClr val="FFFFFF"/>
                </a:solidFill>
              </a:rPr>
              <a:t> – keep paper copy too!</a:t>
            </a:r>
            <a:endParaRPr lang="en" sz="2800"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prstGeom prst="rect">
            <a:avLst/>
          </a:prstGeom>
          <a:solidFill>
            <a:srgbClr val="000000"/>
          </a:solidFill>
          <a:ln>
            <a:noFill/>
          </a:ln>
        </p:spPr>
        <p:txBody>
          <a:bodyPr wrap="square" lIns="91425" tIns="45700" rIns="91425" bIns="45700" anchor="ctr" anchorCtr="0">
            <a:noAutofit/>
          </a:bodyPr>
          <a:lstStyle/>
          <a:p>
            <a:pPr marL="0" marR="0" lvl="0" indent="0" rtl="0">
              <a:spcBef>
                <a:spcPts val="0"/>
              </a:spcBef>
              <a:buClr>
                <a:schemeClr val="dk2"/>
              </a:buClr>
              <a:buSzPct val="25000"/>
              <a:buFont typeface="Questrial"/>
              <a:buNone/>
            </a:pPr>
            <a:r>
              <a:rPr lang="en" sz="3000">
                <a:solidFill>
                  <a:srgbClr val="FFFFFF"/>
                </a:solidFill>
              </a:rPr>
              <a:t>Coach will </a:t>
            </a:r>
            <a:r>
              <a:rPr lang="en" sz="3000" b="0" i="0" u="none" strike="noStrike" cap="none">
                <a:solidFill>
                  <a:srgbClr val="FFFFFF"/>
                </a:solidFill>
                <a:latin typeface="Questrial"/>
                <a:ea typeface="Questrial"/>
                <a:cs typeface="Questrial"/>
                <a:sym typeface="Questrial"/>
              </a:rPr>
              <a:t>Submit</a:t>
            </a:r>
            <a:r>
              <a:rPr lang="en" sz="3000">
                <a:solidFill>
                  <a:srgbClr val="FFFFFF"/>
                </a:solidFill>
              </a:rPr>
              <a:t> Your </a:t>
            </a:r>
            <a:r>
              <a:rPr lang="en" sz="3000" b="0" i="0" u="none" strike="noStrike" cap="none">
                <a:solidFill>
                  <a:srgbClr val="FFFFFF"/>
                </a:solidFill>
                <a:latin typeface="Questrial"/>
                <a:ea typeface="Questrial"/>
                <a:cs typeface="Questrial"/>
                <a:sym typeface="Questrial"/>
              </a:rPr>
              <a:t> TFI</a:t>
            </a:r>
          </a:p>
        </p:txBody>
      </p:sp>
      <p:sp>
        <p:nvSpPr>
          <p:cNvPr id="153" name="Shape 153"/>
          <p:cNvSpPr txBox="1">
            <a:spLocks noGrp="1"/>
          </p:cNvSpPr>
          <p:nvPr>
            <p:ph type="body" idx="2"/>
          </p:nvPr>
        </p:nvSpPr>
        <p:spPr>
          <a:prstGeom prst="rect">
            <a:avLst/>
          </a:prstGeom>
        </p:spPr>
        <p:txBody>
          <a:bodyPr wrap="square" lIns="91425" tIns="91425" rIns="91425" bIns="91425" anchor="ctr" anchorCtr="0">
            <a:noAutofit/>
          </a:bodyPr>
          <a:lstStyle/>
          <a:p>
            <a:pPr lvl="0" rtl="0">
              <a:lnSpc>
                <a:spcPct val="100000"/>
              </a:lnSpc>
              <a:spcBef>
                <a:spcPts val="0"/>
              </a:spcBef>
              <a:spcAft>
                <a:spcPts val="0"/>
              </a:spcAft>
              <a:buClr>
                <a:srgbClr val="000000"/>
              </a:buClr>
              <a:buSzPct val="25000"/>
              <a:buFont typeface="Arial"/>
              <a:buNone/>
            </a:pPr>
            <a:r>
              <a:rPr lang="en" sz="2400">
                <a:solidFill>
                  <a:srgbClr val="000000"/>
                </a:solidFill>
                <a:latin typeface="Calibri"/>
                <a:ea typeface="Calibri"/>
                <a:cs typeface="Calibri"/>
                <a:sym typeface="Calibri"/>
              </a:rPr>
              <a:t>You are only required to Tier 1 of the TFI</a:t>
            </a:r>
          </a:p>
          <a:p>
            <a:pPr lvl="0" rtl="0">
              <a:lnSpc>
                <a:spcPct val="100000"/>
              </a:lnSpc>
              <a:spcBef>
                <a:spcPts val="0"/>
              </a:spcBef>
              <a:spcAft>
                <a:spcPts val="0"/>
              </a:spcAft>
              <a:buClr>
                <a:srgbClr val="000000"/>
              </a:buClr>
              <a:buSzPct val="25000"/>
              <a:buFont typeface="Arial"/>
              <a:buNone/>
            </a:pPr>
            <a:endParaRPr sz="2400">
              <a:solidFill>
                <a:srgbClr val="000000"/>
              </a:solidFill>
              <a:latin typeface="Calibri"/>
              <a:ea typeface="Calibri"/>
              <a:cs typeface="Calibri"/>
              <a:sym typeface="Calibri"/>
            </a:endParaRPr>
          </a:p>
          <a:p>
            <a:pPr lvl="0" rtl="0">
              <a:lnSpc>
                <a:spcPct val="100000"/>
              </a:lnSpc>
              <a:spcBef>
                <a:spcPts val="0"/>
              </a:spcBef>
              <a:spcAft>
                <a:spcPts val="0"/>
              </a:spcAft>
              <a:buClr>
                <a:srgbClr val="000000"/>
              </a:buClr>
              <a:buSzPct val="25000"/>
              <a:buFont typeface="Arial"/>
              <a:buNone/>
            </a:pPr>
            <a:r>
              <a:rPr lang="en" sz="2400">
                <a:solidFill>
                  <a:srgbClr val="000000"/>
                </a:solidFill>
                <a:latin typeface="Calibri"/>
                <a:ea typeface="Calibri"/>
                <a:cs typeface="Calibri"/>
                <a:sym typeface="Calibri"/>
              </a:rPr>
              <a:t>After Tier I is done…..scroll down to the bottom of the page </a:t>
            </a:r>
            <a:r>
              <a:rPr lang="en" sz="2400" b="1">
                <a:solidFill>
                  <a:srgbClr val="000000"/>
                </a:solidFill>
                <a:latin typeface="Calibri"/>
                <a:ea typeface="Calibri"/>
                <a:cs typeface="Calibri"/>
                <a:sym typeface="Calibri"/>
              </a:rPr>
              <a:t>CLICK NEXT</a:t>
            </a:r>
          </a:p>
          <a:p>
            <a:pPr lvl="0" rtl="0">
              <a:lnSpc>
                <a:spcPct val="100000"/>
              </a:lnSpc>
              <a:spcBef>
                <a:spcPts val="0"/>
              </a:spcBef>
              <a:spcAft>
                <a:spcPts val="0"/>
              </a:spcAft>
              <a:buClr>
                <a:srgbClr val="000000"/>
              </a:buClr>
              <a:buSzPct val="25000"/>
              <a:buFont typeface="Arial"/>
              <a:buNone/>
            </a:pPr>
            <a:endParaRPr sz="2400">
              <a:solidFill>
                <a:srgbClr val="000000"/>
              </a:solidFill>
              <a:latin typeface="Calibri"/>
              <a:ea typeface="Calibri"/>
              <a:cs typeface="Calibri"/>
              <a:sym typeface="Calibri"/>
            </a:endParaRPr>
          </a:p>
          <a:p>
            <a:pPr lvl="0" rtl="0">
              <a:lnSpc>
                <a:spcPct val="100000"/>
              </a:lnSpc>
              <a:spcBef>
                <a:spcPts val="0"/>
              </a:spcBef>
              <a:spcAft>
                <a:spcPts val="0"/>
              </a:spcAft>
              <a:buClr>
                <a:srgbClr val="000000"/>
              </a:buClr>
              <a:buSzPct val="25000"/>
              <a:buFont typeface="Arial"/>
              <a:buNone/>
            </a:pPr>
            <a:r>
              <a:rPr lang="en" sz="2400">
                <a:solidFill>
                  <a:srgbClr val="000000"/>
                </a:solidFill>
                <a:latin typeface="Calibri"/>
                <a:ea typeface="Calibri"/>
                <a:cs typeface="Calibri"/>
                <a:sym typeface="Calibri"/>
              </a:rPr>
              <a:t>Scroll down to the bottom of the page and </a:t>
            </a:r>
            <a:r>
              <a:rPr lang="en" sz="2400" b="1">
                <a:solidFill>
                  <a:srgbClr val="000000"/>
                </a:solidFill>
                <a:latin typeface="Calibri"/>
                <a:ea typeface="Calibri"/>
                <a:cs typeface="Calibri"/>
                <a:sym typeface="Calibri"/>
              </a:rPr>
              <a:t>CLICK SUBMIT</a:t>
            </a:r>
          </a:p>
          <a:p>
            <a:pPr lvl="0" rtl="0">
              <a:lnSpc>
                <a:spcPct val="100000"/>
              </a:lnSpc>
              <a:spcBef>
                <a:spcPts val="0"/>
              </a:spcBef>
              <a:spcAft>
                <a:spcPts val="0"/>
              </a:spcAft>
              <a:buClr>
                <a:srgbClr val="000000"/>
              </a:buClr>
              <a:buSzPct val="25000"/>
              <a:buFont typeface="Arial"/>
              <a:buNone/>
            </a:pPr>
            <a:endParaRPr sz="2400">
              <a:solidFill>
                <a:srgbClr val="000000"/>
              </a:solidFill>
              <a:latin typeface="Calibri"/>
              <a:ea typeface="Calibri"/>
              <a:cs typeface="Calibri"/>
              <a:sym typeface="Calibri"/>
            </a:endParaRPr>
          </a:p>
          <a:p>
            <a:pPr lvl="0" rtl="0">
              <a:lnSpc>
                <a:spcPct val="100000"/>
              </a:lnSpc>
              <a:spcBef>
                <a:spcPts val="0"/>
              </a:spcBef>
              <a:spcAft>
                <a:spcPts val="0"/>
              </a:spcAft>
              <a:buClr>
                <a:srgbClr val="000000"/>
              </a:buClr>
              <a:buSzPct val="25000"/>
              <a:buFont typeface="Arial"/>
              <a:buNone/>
            </a:pPr>
            <a:endParaRPr sz="2400"/>
          </a:p>
        </p:txBody>
      </p:sp>
    </p:spTree>
  </p:cSld>
  <p:clrMapOvr>
    <a:masterClrMapping/>
  </p:clrMapOvr>
</p:sld>
</file>

<file path=ppt/theme/theme1.xml><?xml version="1.0" encoding="utf-8"?>
<a:theme xmlns:a="http://schemas.openxmlformats.org/drawingml/2006/main" name="PBIS Training">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DE powerpoint slide deck - simple.pptx" id="{98AB63CE-DC8E-4929-9F19-E2A4F5CE500F}" vid="{20B45135-4A83-47AE-AF3F-46E5B9FD7277}"/>
    </a:ext>
  </a:ext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Default Theme">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PBIS Training.thmx</Template>
  <TotalTime>31</TotalTime>
  <Words>498</Words>
  <Application>Microsoft Office PowerPoint</Application>
  <PresentationFormat>On-screen Show (16:9)</PresentationFormat>
  <Paragraphs>99</Paragraphs>
  <Slides>15</Slides>
  <Notes>15</Notes>
  <HiddenSlides>0</HiddenSlides>
  <MMClips>0</MMClips>
  <ScaleCrop>false</ScaleCrop>
  <HeadingPairs>
    <vt:vector size="6" baseType="variant">
      <vt:variant>
        <vt:lpstr>Fonts Used</vt:lpstr>
      </vt:variant>
      <vt:variant>
        <vt:i4>11</vt:i4>
      </vt:variant>
      <vt:variant>
        <vt:lpstr>Theme</vt:lpstr>
      </vt:variant>
      <vt:variant>
        <vt:i4>11</vt:i4>
      </vt:variant>
      <vt:variant>
        <vt:lpstr>Slide Titles</vt:lpstr>
      </vt:variant>
      <vt:variant>
        <vt:i4>15</vt:i4>
      </vt:variant>
    </vt:vector>
  </HeadingPairs>
  <TitlesOfParts>
    <vt:vector size="37" baseType="lpstr">
      <vt:lpstr>Arial</vt:lpstr>
      <vt:lpstr>Wingdings</vt:lpstr>
      <vt:lpstr>Noto Sans Symbols</vt:lpstr>
      <vt:lpstr>Calibri</vt:lpstr>
      <vt:lpstr>Source Sans Pro</vt:lpstr>
      <vt:lpstr>Tw Cen MT</vt:lpstr>
      <vt:lpstr>Noto Symbol</vt:lpstr>
      <vt:lpstr>Courier New</vt:lpstr>
      <vt:lpstr>Questrial</vt:lpstr>
      <vt:lpstr>Trebuchet MS</vt:lpstr>
      <vt:lpstr>Perpetua</vt:lpstr>
      <vt:lpstr>PBIS Training</vt:lpstr>
      <vt:lpstr>1_Final_MWBIS 4</vt:lpstr>
      <vt:lpstr>Default Theme</vt:lpstr>
      <vt:lpstr>2_Final_MWBIS 4</vt:lpstr>
      <vt:lpstr>3_Final_MWBIS 4</vt:lpstr>
      <vt:lpstr>4_Final_MWBIS 4</vt:lpstr>
      <vt:lpstr>1_Default Theme</vt:lpstr>
      <vt:lpstr>5_Final_MWBIS 4</vt:lpstr>
      <vt:lpstr>6_Final_MWBIS 4</vt:lpstr>
      <vt:lpstr>7_Final_MWBIS 4</vt:lpstr>
      <vt:lpstr>MN.IT</vt:lpstr>
      <vt:lpstr>Monitoring Your Progress</vt:lpstr>
      <vt:lpstr>Taking The TFI</vt:lpstr>
      <vt:lpstr>Opening the Survey</vt:lpstr>
      <vt:lpstr>Opening the Survey</vt:lpstr>
      <vt:lpstr>Opening the Survey</vt:lpstr>
      <vt:lpstr>External Facilitators will guide your team</vt:lpstr>
      <vt:lpstr>Process for taking the TFI </vt:lpstr>
      <vt:lpstr>Coach will Enter Your Team’s Score – keep paper copy too!</vt:lpstr>
      <vt:lpstr>Coach will Submit Your  TFI</vt:lpstr>
      <vt:lpstr>Pull All Reports and Review As a Team</vt:lpstr>
      <vt:lpstr>Total Report</vt:lpstr>
      <vt:lpstr>Scale Report</vt:lpstr>
      <vt:lpstr>Subscale Report</vt:lpstr>
      <vt:lpstr>Action Planning:  Items Report </vt:lpstr>
      <vt:lpstr>Our Process for Taking the TFI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Your Progress</dc:title>
  <dc:creator>Cheryl A Glad</dc:creator>
  <cp:lastModifiedBy>laptopuser</cp:lastModifiedBy>
  <cp:revision>5</cp:revision>
  <dcterms:modified xsi:type="dcterms:W3CDTF">2018-01-17T22:39:19Z</dcterms:modified>
</cp:coreProperties>
</file>