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Questrial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EA1D60-9DB4-4F06-B115-0DB348CDF54E}">
  <a:tblStyle styleId="{FFEA1D60-9DB4-4F06-B115-0DB348CDF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9060226-92B6-43A7-AD65-CCBDB642403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3F9"/>
          </a:solidFill>
        </a:fill>
      </a:tcStyle>
    </a:wholeTbl>
    <a:band1H>
      <a:tcTxStyle/>
      <a:tcStyle>
        <a:tcBdr/>
        <a:fill>
          <a:solidFill>
            <a:srgbClr val="E2E5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E5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0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452" name="Google Shape;4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Charlie:  Survey was done to see what people thought the biggest predictors of sustainability would be.</a:t>
            </a:r>
            <a:endParaRPr/>
          </a:p>
        </p:txBody>
      </p:sp>
      <p:sp>
        <p:nvSpPr>
          <p:cNvPr id="468" name="Google Shape;4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</a:t>
            </a:r>
            <a:endParaRPr/>
          </a:p>
        </p:txBody>
      </p:sp>
      <p:sp>
        <p:nvSpPr>
          <p:cNvPr id="475" name="Google Shape;4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482" name="Google Shape;4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489" name="Google Shape;4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</a:t>
            </a:r>
            <a:endParaRPr/>
          </a:p>
        </p:txBody>
      </p:sp>
      <p:sp>
        <p:nvSpPr>
          <p:cNvPr id="496" name="Google Shape;4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Charlie:  Video is 4 minutes long – done by Kent McIntosh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https://pbisapps.wistia.com/medias/uhkgj8pf29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following slides are a recap of the video.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Choose: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Watch video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Watch Video review slides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slides only</a:t>
            </a:r>
            <a:endParaRPr/>
          </a:p>
        </p:txBody>
      </p:sp>
      <p:sp>
        <p:nvSpPr>
          <p:cNvPr id="504" name="Google Shape;50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513" name="Google Shape;5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53" name="Google Shape;353;p2:notes"/>
          <p:cNvSpPr txBox="1"/>
          <p:nvPr/>
        </p:nvSpPr>
        <p:spPr>
          <a:xfrm>
            <a:off x="3884613" y="8684928"/>
            <a:ext cx="2971800" cy="4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p2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520" name="Google Shape;5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528" name="Google Shape;5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Steve</a:t>
            </a:r>
            <a:endParaRPr/>
          </a:p>
        </p:txBody>
      </p:sp>
      <p:sp>
        <p:nvSpPr>
          <p:cNvPr id="536" name="Google Shape;5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</a:t>
            </a:r>
            <a:endParaRPr/>
          </a:p>
        </p:txBody>
      </p:sp>
      <p:sp>
        <p:nvSpPr>
          <p:cNvPr id="544" name="Google Shape;5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</a:t>
            </a:r>
            <a:endParaRPr/>
          </a:p>
        </p:txBody>
      </p:sp>
      <p:sp>
        <p:nvSpPr>
          <p:cNvPr id="552" name="Google Shape;5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</a:t>
            </a:r>
            <a:endParaRPr/>
          </a:p>
        </p:txBody>
      </p:sp>
      <p:sp>
        <p:nvSpPr>
          <p:cNvPr id="560" name="Google Shape;5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0"/>
              <a:t>These are the icons that you will see throughout the training and will serve as a guide and a prompt to the content of each slide. </a:t>
            </a:r>
            <a:endParaRPr b="0"/>
          </a:p>
        </p:txBody>
      </p:sp>
      <p:sp>
        <p:nvSpPr>
          <p:cNvPr id="373" name="Google Shape;3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All about prevention</a:t>
            </a:r>
            <a:endParaRPr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Creating predictable environments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Based on a model of teaching and re-teaching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Matching behavior supports to student need, based on data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All staff providing support to ALL students across ALL settings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 the circles are the barriers to each area  - spend a brief time explaining each</a:t>
            </a:r>
            <a:endParaRPr/>
          </a:p>
        </p:txBody>
      </p:sp>
      <p:sp>
        <p:nvSpPr>
          <p:cNvPr id="424" name="Google Shape;42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3366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F97C0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F97C0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64604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64604" y="1600200"/>
            <a:ext cx="4038600" cy="46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4555604" y="1600200"/>
            <a:ext cx="4038600" cy="46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est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A54A5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97C0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97C0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-388471" y="-254000"/>
            <a:ext cx="4273177" cy="176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557958" y="-2443850"/>
            <a:ext cx="8078043" cy="7897381"/>
          </a:xfrm>
          <a:prstGeom prst="roundRect">
            <a:avLst>
              <a:gd name="adj" fmla="val 16667"/>
            </a:avLst>
          </a:prstGeom>
          <a:solidFill>
            <a:srgbClr val="BCC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CC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9"/>
          <p:cNvSpPr/>
          <p:nvPr/>
        </p:nvSpPr>
        <p:spPr>
          <a:xfrm>
            <a:off x="722313" y="-2106699"/>
            <a:ext cx="7772400" cy="739449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1394662" y="3798999"/>
            <a:ext cx="7211452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Questrial"/>
              <a:buNone/>
              <a:defRPr sz="40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1708425" y="4630384"/>
            <a:ext cx="7628125" cy="65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97C0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97C0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/>
          <p:nvPr/>
        </p:nvSpPr>
        <p:spPr>
          <a:xfrm>
            <a:off x="740809" y="705949"/>
            <a:ext cx="5185667" cy="487525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BCC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1202112" y="4558618"/>
            <a:ext cx="4630293" cy="83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000"/>
              <a:buFont typeface="Questrial"/>
              <a:buNone/>
              <a:defRPr sz="4000" b="1" cap="none">
                <a:solidFill>
                  <a:srgbClr val="3366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/>
          <p:nvPr/>
        </p:nvSpPr>
        <p:spPr>
          <a:xfrm>
            <a:off x="924307" y="844331"/>
            <a:ext cx="5185667" cy="487525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3366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F97C0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F97C0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None/>
              <a:defRPr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24920" y="502281"/>
            <a:ext cx="7297840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24920" y="152188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324920" y="2161645"/>
            <a:ext cx="4040188" cy="41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3"/>
          </p:nvPr>
        </p:nvSpPr>
        <p:spPr>
          <a:xfrm>
            <a:off x="4512745" y="152188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4"/>
          </p:nvPr>
        </p:nvSpPr>
        <p:spPr>
          <a:xfrm>
            <a:off x="4512745" y="2161645"/>
            <a:ext cx="4041775" cy="41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est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A54A5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97C0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97C0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388471" y="-254000"/>
            <a:ext cx="4273177" cy="1763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557958" y="-2443850"/>
            <a:ext cx="8078043" cy="7897381"/>
          </a:xfrm>
          <a:prstGeom prst="roundRect">
            <a:avLst>
              <a:gd name="adj" fmla="val 16667"/>
            </a:avLst>
          </a:prstGeom>
          <a:solidFill>
            <a:srgbClr val="BCC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CC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/>
          <p:nvPr/>
        </p:nvSpPr>
        <p:spPr>
          <a:xfrm>
            <a:off x="722313" y="-2106699"/>
            <a:ext cx="7772400" cy="739449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394662" y="3798999"/>
            <a:ext cx="7211452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Questrial"/>
              <a:buNone/>
              <a:defRPr sz="40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708425" y="4630384"/>
            <a:ext cx="7628125" cy="65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97C0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97C0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None/>
              <a:defRPr sz="1400">
                <a:solidFill>
                  <a:srgbClr val="8F97C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740809" y="705949"/>
            <a:ext cx="5185667" cy="487525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BCC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202112" y="4558618"/>
            <a:ext cx="4630293" cy="83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000"/>
              <a:buFont typeface="Questrial"/>
              <a:buNone/>
              <a:defRPr sz="4000" b="1" cap="none">
                <a:solidFill>
                  <a:srgbClr val="3366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924307" y="844331"/>
            <a:ext cx="5185667" cy="487525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64604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64604" y="1600200"/>
            <a:ext cx="4038600" cy="46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4555604" y="1600200"/>
            <a:ext cx="4038600" cy="46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24920" y="502281"/>
            <a:ext cx="7297840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24920" y="152188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324920" y="2161645"/>
            <a:ext cx="4040188" cy="41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4512745" y="152188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4512745" y="2161645"/>
            <a:ext cx="4041775" cy="41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3A54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317483" y="6113854"/>
            <a:ext cx="4313562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3A53A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3A53A5"/>
                </a:solidFill>
                <a:latin typeface="Questrial"/>
                <a:ea typeface="Questrial"/>
                <a:cs typeface="Questrial"/>
                <a:sym typeface="Questrial"/>
              </a:rPr>
              <a:t> Day 9: Sustaining Tier 1</a:t>
            </a:r>
            <a:endParaRPr dirty="0"/>
          </a:p>
        </p:txBody>
      </p:sp>
      <p:pic>
        <p:nvPicPr>
          <p:cNvPr id="13" name="Google Shape;13;p1" descr="Minnesota PBIS Logo (4)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52304" y="6291268"/>
            <a:ext cx="1291695" cy="5667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/>
          <p:nvPr/>
        </p:nvSpPr>
        <p:spPr>
          <a:xfrm>
            <a:off x="2607746" y="6113854"/>
            <a:ext cx="502329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A53A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3A53A5"/>
                </a:solidFill>
                <a:latin typeface="Questrial"/>
                <a:ea typeface="Questrial"/>
                <a:cs typeface="Questrial"/>
                <a:sym typeface="Questrial"/>
              </a:rPr>
              <a:t>Day 9: Sustaining Tier 1</a:t>
            </a:r>
            <a:endParaRPr dirty="0"/>
          </a:p>
        </p:txBody>
      </p:sp>
      <p:pic>
        <p:nvPicPr>
          <p:cNvPr id="55" name="Google Shape;55;p12" descr="Minnesota PBIS Logo (4)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52304" y="6291268"/>
            <a:ext cx="1291695" cy="5667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bismn.org/documents/dataCalendarAtAGlance_Sustaining2015_16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bismn.org/school-teams/index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3"/>
          <p:cNvSpPr/>
          <p:nvPr/>
        </p:nvSpPr>
        <p:spPr>
          <a:xfrm>
            <a:off x="1387691" y="4355207"/>
            <a:ext cx="675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DD8047"/>
                </a:solidFill>
                <a:latin typeface="Questrial"/>
                <a:ea typeface="Questrial"/>
                <a:cs typeface="Questrial"/>
                <a:sym typeface="Questrial"/>
              </a:rPr>
              <a:t>Sustaining Tier 1</a:t>
            </a:r>
            <a:endParaRPr sz="2400" b="1" dirty="0">
              <a:solidFill>
                <a:srgbClr val="DD8047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9" name="Google Shape;349;p63" descr="Minnesota is printed in green at the top of the logo.  PBIS is printed in blue and white.  The 'S&quot; looks like a river with a red, yellow and green tree next to it." title="Minnesota PBI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293" y="424366"/>
            <a:ext cx="5827059" cy="255662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3"/>
          <p:cNvSpPr txBox="1">
            <a:spLocks noGrp="1"/>
          </p:cNvSpPr>
          <p:nvPr>
            <p:ph type="ctrTitle"/>
          </p:nvPr>
        </p:nvSpPr>
        <p:spPr>
          <a:xfrm>
            <a:off x="880991" y="3388914"/>
            <a:ext cx="777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dirty="0"/>
              <a:t>PBIS Team Training</a:t>
            </a:r>
            <a:br>
              <a:rPr lang="en-US" sz="3959" dirty="0"/>
            </a:br>
            <a:r>
              <a:rPr lang="en-US" sz="3959" dirty="0"/>
              <a:t>9B</a:t>
            </a:r>
            <a:endParaRPr sz="3959" dirty="0">
              <a:solidFill>
                <a:srgbClr val="DD804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2"/>
          <p:cNvSpPr txBox="1">
            <a:spLocks noGrp="1"/>
          </p:cNvSpPr>
          <p:nvPr>
            <p:ph type="title"/>
          </p:nvPr>
        </p:nvSpPr>
        <p:spPr>
          <a:xfrm>
            <a:off x="1262765" y="407348"/>
            <a:ext cx="6987106" cy="51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/>
              <a:t>PBIS is a FRAMEWORK </a:t>
            </a:r>
            <a:endParaRPr/>
          </a:p>
        </p:txBody>
      </p:sp>
      <p:sp>
        <p:nvSpPr>
          <p:cNvPr id="444" name="Google Shape;444;p72"/>
          <p:cNvSpPr txBox="1">
            <a:spLocks noGrp="1"/>
          </p:cNvSpPr>
          <p:nvPr>
            <p:ph type="body" idx="1"/>
          </p:nvPr>
        </p:nvSpPr>
        <p:spPr>
          <a:xfrm>
            <a:off x="372533" y="110673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Think about how new initiatives 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fit into the framework. </a:t>
            </a:r>
            <a:endParaRPr/>
          </a:p>
        </p:txBody>
      </p:sp>
      <p:pic>
        <p:nvPicPr>
          <p:cNvPr id="445" name="Google Shape;445;p72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533" y="39349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46" name="Google Shape;446;p72" descr="This arrow has school-wide prevention practices at the bottom, managing difficulties in the middle and intense interventions at the top. 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533" y="2794470"/>
            <a:ext cx="5271979" cy="335994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2" title="Three tiered green, yellow, red triangle, no text. "/>
          <p:cNvSpPr/>
          <p:nvPr/>
        </p:nvSpPr>
        <p:spPr>
          <a:xfrm>
            <a:off x="5700642" y="982332"/>
            <a:ext cx="2873328" cy="5172083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 cap="flat" cmpd="sng">
            <a:solidFill>
              <a:srgbClr val="385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2" title="Yellow and red part of triangle"/>
          <p:cNvSpPr/>
          <p:nvPr/>
        </p:nvSpPr>
        <p:spPr>
          <a:xfrm>
            <a:off x="6781013" y="1106730"/>
            <a:ext cx="712585" cy="134923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385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2" title="red part of triangle"/>
          <p:cNvSpPr/>
          <p:nvPr/>
        </p:nvSpPr>
        <p:spPr>
          <a:xfrm>
            <a:off x="6977675" y="1319684"/>
            <a:ext cx="319259" cy="5996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rgbClr val="3854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>
            <a:spLocks noGrp="1"/>
          </p:cNvSpPr>
          <p:nvPr>
            <p:ph type="title"/>
          </p:nvPr>
        </p:nvSpPr>
        <p:spPr>
          <a:xfrm>
            <a:off x="364604" y="0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SEL and PBIS</a:t>
            </a:r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364604" y="726385"/>
            <a:ext cx="4038600" cy="46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 sz="2590" b="1"/>
              <a:t>SEL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Font typeface="Noto Sans Symbols"/>
              <a:buChar char="❖"/>
            </a:pPr>
            <a:r>
              <a:rPr lang="en-US" sz="1757"/>
              <a:t>Provides explicit instruction to foster social and emotional development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Font typeface="Noto Sans Symbols"/>
              <a:buChar char="❖"/>
            </a:pPr>
            <a:r>
              <a:rPr lang="en-US" sz="1757"/>
              <a:t>Promotes emotionally safe environments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Font typeface="Noto Sans Symbols"/>
              <a:buChar char="❖"/>
            </a:pPr>
            <a:r>
              <a:rPr lang="en-US" sz="1757"/>
              <a:t>Focuses on core competencies: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Self-Awareness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Self-Management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Social Awareness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Relationship Skills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Responsible Decision-Making Skills</a:t>
            </a:r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2"/>
          </p:nvPr>
        </p:nvSpPr>
        <p:spPr>
          <a:xfrm>
            <a:off x="4403204" y="726384"/>
            <a:ext cx="4038600" cy="376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 sz="2590" b="1"/>
              <a:t>PBIS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Font typeface="Noto Sans Symbols"/>
              <a:buChar char="❖"/>
            </a:pPr>
            <a:r>
              <a:rPr lang="en-US" sz="1757"/>
              <a:t>Provides explicit instruction to foster effective conditions for learning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Font typeface="Noto Sans Symbols"/>
              <a:buChar char="❖"/>
            </a:pPr>
            <a:r>
              <a:rPr lang="en-US" sz="1757"/>
              <a:t>Promotes physically safe environments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None/>
            </a:pPr>
            <a:r>
              <a:rPr lang="en-US" sz="1757"/>
              <a:t>Provides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Common purpose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Common Language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Char char="▪"/>
            </a:pPr>
            <a:r>
              <a:rPr lang="en-US" sz="1757"/>
              <a:t>Common approach to discipline within the school setting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Font typeface="Noto Sans Symbols"/>
              <a:buChar char="❖"/>
            </a:pPr>
            <a:r>
              <a:rPr lang="en-US" sz="1757"/>
              <a:t>Positive approach to handling misbehavior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1"/>
              </a:spcBef>
              <a:spcAft>
                <a:spcPts val="0"/>
              </a:spcAft>
              <a:buSzPts val="1757"/>
              <a:buFont typeface="Noto Sans Symbols"/>
              <a:buChar char="❖"/>
            </a:pPr>
            <a:r>
              <a:rPr lang="en-US" sz="1757"/>
              <a:t>Supportive interventions for students who demonstrate need</a:t>
            </a:r>
            <a:endParaRPr/>
          </a:p>
        </p:txBody>
      </p:sp>
      <p:sp>
        <p:nvSpPr>
          <p:cNvPr id="457" name="Google Shape;457;p73"/>
          <p:cNvSpPr txBox="1"/>
          <p:nvPr/>
        </p:nvSpPr>
        <p:spPr>
          <a:xfrm>
            <a:off x="364604" y="4272677"/>
            <a:ext cx="876246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prevention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staff, school and system proficiency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 to safe, welcoming, caring classroom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Caring/positive interactions between staff &amp; students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 skill instruction/curriculum integration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to teach and discussion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Practice, acknowledgement reinforcement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74"/>
          <p:cNvGraphicFramePr/>
          <p:nvPr/>
        </p:nvGraphicFramePr>
        <p:xfrm>
          <a:off x="323850" y="1557338"/>
          <a:ext cx="8569325" cy="5111750"/>
        </p:xfrm>
        <a:graphic>
          <a:graphicData uri="http://schemas.openxmlformats.org/drawingml/2006/table">
            <a:tbl>
              <a:tblPr>
                <a:noFill/>
                <a:tableStyleId>{FFEA1D60-9DB4-4F06-B115-0DB348CDF54E}</a:tableStyleId>
              </a:tblPr>
              <a:tblGrid>
                <a:gridCol w="25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Factors/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Barriers</a:t>
                      </a:r>
                      <a:endParaRPr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 to Address Barriers</a:t>
                      </a:r>
                      <a:endParaRPr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Changes in Context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Changes in Capacity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Changes in Consequences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100"/>
                        <a:buFont typeface="Noto Sans Symbols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3" name="Google Shape;463;p74" descr="This blue and white icon shows a pencil.  There is no text. " title="Practic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17484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4" name="Google Shape;464;p74"/>
          <p:cNvSpPr txBox="1">
            <a:spLocks noGrp="1"/>
          </p:cNvSpPr>
          <p:nvPr>
            <p:ph type="title"/>
          </p:nvPr>
        </p:nvSpPr>
        <p:spPr>
          <a:xfrm>
            <a:off x="1431905" y="368941"/>
            <a:ext cx="69870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/>
              <a:t>Barriers to Sustainability Worksheet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75" title="Bar graph shows administrator support, staff buy-in and fidelity as top three enablers of sustainabil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42" y="161314"/>
            <a:ext cx="8671560" cy="69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5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72" name="Google Shape;472;p75"/>
          <p:cNvSpPr txBox="1">
            <a:spLocks noGrp="1"/>
          </p:cNvSpPr>
          <p:nvPr>
            <p:ph type="title"/>
          </p:nvPr>
        </p:nvSpPr>
        <p:spPr>
          <a:xfrm>
            <a:off x="1803033" y="350815"/>
            <a:ext cx="5549371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/>
              <a:t>Enablers of Sustainability</a:t>
            </a:r>
            <a:endParaRPr sz="395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6"/>
          <p:cNvSpPr txBox="1"/>
          <p:nvPr/>
        </p:nvSpPr>
        <p:spPr>
          <a:xfrm>
            <a:off x="457200" y="19842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School Administrator Support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do we do when…</a:t>
            </a:r>
            <a:endParaRPr/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committed administrator moves on?</a:t>
            </a:r>
            <a:endParaRPr/>
          </a:p>
          <a:p>
            <a:pPr marL="971550" marR="0" lvl="1" indent="-5143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 administrator is opposed to PBIS?</a:t>
            </a: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78" name="Google Shape;478;p76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619" y="457200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79" name="Google Shape;479;p76"/>
          <p:cNvSpPr txBox="1">
            <a:spLocks noGrp="1"/>
          </p:cNvSpPr>
          <p:nvPr>
            <p:ph type="title"/>
          </p:nvPr>
        </p:nvSpPr>
        <p:spPr>
          <a:xfrm>
            <a:off x="1718004" y="449277"/>
            <a:ext cx="6900841" cy="94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</a:pPr>
            <a:r>
              <a:rPr lang="en-US" sz="3200"/>
              <a:t>Most important single </a:t>
            </a:r>
            <a:r>
              <a:rPr lang="en-US" sz="3200" u="sng"/>
              <a:t>perceived</a:t>
            </a:r>
            <a:r>
              <a:rPr lang="en-US" sz="3200"/>
              <a:t> factor in sustainability?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7"/>
          <p:cNvSpPr txBox="1"/>
          <p:nvPr/>
        </p:nvSpPr>
        <p:spPr>
          <a:xfrm>
            <a:off x="141050" y="1827173"/>
            <a:ext cx="86868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School Team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Maintain the PBIS handbook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Document support among staff and stakeholders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Collect and share outcomes data n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Meet with the new administrator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District Team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Build PBIS into written policy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Build PBIS competencies into hiring criteria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Develop district coaching capacity</a:t>
            </a: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85" name="Google Shape;485;p77" descr="This is a picture of an article entitled effective practices in the face of principal turnov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375" y="0"/>
            <a:ext cx="2393125" cy="315175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7"/>
          <p:cNvSpPr txBox="1">
            <a:spLocks noGrp="1"/>
          </p:cNvSpPr>
          <p:nvPr>
            <p:ph type="title"/>
          </p:nvPr>
        </p:nvSpPr>
        <p:spPr>
          <a:xfrm>
            <a:off x="5" y="6"/>
            <a:ext cx="6627600" cy="17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</a:pPr>
            <a:r>
              <a:rPr lang="en-US" sz="3200"/>
              <a:t>Sustaining PBIS through Administrator Turnover</a:t>
            </a:r>
            <a:br>
              <a:rPr lang="en-US" sz="3200"/>
            </a:br>
            <a:r>
              <a:rPr lang="en-US" sz="1400"/>
              <a:t>(Strickland-Cohen, McIntosh, &amp; Horner, 2014)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8"/>
          <p:cNvSpPr txBox="1"/>
          <p:nvPr/>
        </p:nvSpPr>
        <p:spPr>
          <a:xfrm>
            <a:off x="387927" y="1457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PBIS is most sustainable with a supportive administrator </a:t>
            </a:r>
            <a:r>
              <a:rPr lang="en-US" sz="3200" b="1">
                <a:solidFill>
                  <a:srgbClr val="008000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sz="3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strong team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If administrators take </a:t>
            </a:r>
            <a:r>
              <a:rPr lang="en-US" sz="3200" b="1">
                <a:solidFill>
                  <a:srgbClr val="008000"/>
                </a:solidFill>
                <a:latin typeface="Questrial"/>
                <a:ea typeface="Questrial"/>
                <a:cs typeface="Questrial"/>
                <a:sym typeface="Questrial"/>
              </a:rPr>
              <a:t>too much of a lead</a:t>
            </a:r>
            <a:r>
              <a:rPr lang="en-US" sz="3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sustainability can suffer</a:t>
            </a:r>
            <a:endParaRPr/>
          </a:p>
        </p:txBody>
      </p:sp>
      <p:pic>
        <p:nvPicPr>
          <p:cNvPr id="492" name="Google Shape;492;p78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27" y="540327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93" name="Google Shape;493;p78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Research Shows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9"/>
          <p:cNvSpPr txBox="1"/>
          <p:nvPr/>
        </p:nvSpPr>
        <p:spPr>
          <a:xfrm>
            <a:off x="457200" y="1413163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Definition</a:t>
            </a:r>
            <a:endParaRPr/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Durable implementation of a practice at a level of fidelity that continues to produce valued outcomes</a:t>
            </a:r>
            <a:endParaRPr/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(McIntosh et al., 2009)</a:t>
            </a:r>
            <a:endParaRPr sz="2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99" name="Google Shape;499;p79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500" name="Google Shape;500;p79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Sustainability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0"/>
          <p:cNvSpPr txBox="1">
            <a:spLocks noGrp="1"/>
          </p:cNvSpPr>
          <p:nvPr>
            <p:ph type="title"/>
          </p:nvPr>
        </p:nvSpPr>
        <p:spPr>
          <a:xfrm>
            <a:off x="1330498" y="18705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Four Tips for Sustaining PBIS</a:t>
            </a:r>
            <a:endParaRPr/>
          </a:p>
        </p:txBody>
      </p:sp>
      <p:sp>
        <p:nvSpPr>
          <p:cNvPr id="507" name="Google Shape;507;p80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151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Four key tips that our research identified as most important to sustaining PBIS and 4 checks to see if you have them in place.</a:t>
            </a:r>
            <a:endParaRPr/>
          </a:p>
        </p:txBody>
      </p:sp>
      <p:pic>
        <p:nvPicPr>
          <p:cNvPr id="508" name="Google Shape;508;p80" descr="Four tips for sustaining PBIS link to vide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057" y="3117273"/>
            <a:ext cx="5486400" cy="299041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80"/>
          <p:cNvSpPr txBox="1"/>
          <p:nvPr/>
        </p:nvSpPr>
        <p:spPr>
          <a:xfrm>
            <a:off x="2491646" y="5309937"/>
            <a:ext cx="62885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https://pbisapps.wistia.com/medias/uhkgj8pf29</a:t>
            </a:r>
            <a:endParaRPr/>
          </a:p>
        </p:txBody>
      </p:sp>
      <p:pic>
        <p:nvPicPr>
          <p:cNvPr id="510" name="Google Shape;510;p80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1"/>
          <p:cNvSpPr txBox="1">
            <a:spLocks noGrp="1"/>
          </p:cNvSpPr>
          <p:nvPr>
            <p:ph type="title"/>
          </p:nvPr>
        </p:nvSpPr>
        <p:spPr>
          <a:xfrm>
            <a:off x="1262764" y="18705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Strong Team</a:t>
            </a:r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45"/>
              <a:buChar char="▪"/>
            </a:pPr>
            <a:r>
              <a:rPr lang="en-US" sz="2945"/>
              <a:t>One superhero can’t sustain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89"/>
              </a:spcBef>
              <a:spcAft>
                <a:spcPts val="0"/>
              </a:spcAft>
              <a:buSzPts val="2945"/>
              <a:buChar char="▪"/>
            </a:pPr>
            <a:r>
              <a:rPr lang="en-US" sz="2945"/>
              <a:t>Think roles, not people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89"/>
              </a:spcBef>
              <a:spcAft>
                <a:spcPts val="0"/>
              </a:spcAft>
              <a:buSzPts val="2945"/>
              <a:buChar char="▪"/>
            </a:pPr>
            <a:r>
              <a:rPr lang="en-US" sz="2945"/>
              <a:t>Delegate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89"/>
              </a:spcBef>
              <a:spcAft>
                <a:spcPts val="0"/>
              </a:spcAft>
              <a:buSzPts val="2945"/>
              <a:buChar char="▪"/>
            </a:pPr>
            <a:r>
              <a:rPr lang="en-US" sz="2945"/>
              <a:t>Incorporate new people on your team to get fresh ideas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endParaRPr sz="2480" i="1"/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endParaRPr sz="2480" i="1"/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endParaRPr sz="2480" i="1"/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endParaRPr sz="2480" i="1"/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r>
              <a:rPr lang="en-US" sz="2480" i="1"/>
              <a:t>TFI 1.1 and 1.2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r>
              <a:rPr lang="en-US" sz="2480" i="1"/>
              <a:t>Presentation 1B from Day 1 of training</a:t>
            </a:r>
            <a:endParaRPr/>
          </a:p>
        </p:txBody>
      </p:sp>
      <p:pic>
        <p:nvPicPr>
          <p:cNvPr id="517" name="Google Shape;517;p81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4"/>
          <p:cNvSpPr txBox="1">
            <a:spLocks noGrp="1"/>
          </p:cNvSpPr>
          <p:nvPr>
            <p:ph type="title"/>
          </p:nvPr>
        </p:nvSpPr>
        <p:spPr>
          <a:xfrm>
            <a:off x="365298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Learning Expectations</a:t>
            </a:r>
            <a:endParaRPr/>
          </a:p>
        </p:txBody>
      </p:sp>
      <p:graphicFrame>
        <p:nvGraphicFramePr>
          <p:cNvPr id="358" name="Google Shape;358;p64" descr="There are two columns labeled Expectation and Behavior.&#10;1. Be responsible: Make yourself comfortable, take care of your needs (water, food, restroom etc.), action plan to implement what you are learning, follow through on your action items.&#10;2. Be Respectful: turn cell phones off or to vibrate, listen attentively while others are speaking, have only training materials up on your computer/tablet/phone.&#10;3. Be Engaged: Ask what you need to know to understand and contribute, contribute to the group by sharing relebant information and ideas" title="Expectations and Behaviors"/>
          <p:cNvGraphicFramePr/>
          <p:nvPr/>
        </p:nvGraphicFramePr>
        <p:xfrm>
          <a:off x="365125" y="1600200"/>
          <a:ext cx="8258300" cy="4500425"/>
        </p:xfrm>
        <a:graphic>
          <a:graphicData uri="http://schemas.openxmlformats.org/drawingml/2006/table">
            <a:tbl>
              <a:tblPr>
                <a:noFill/>
                <a:tableStyleId>{FFEA1D60-9DB4-4F06-B115-0DB348CDF54E}</a:tableStyleId>
              </a:tblPr>
              <a:tblGrid>
                <a:gridCol w="219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1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EXPECTATION</a:t>
                      </a:r>
                      <a:endParaRPr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</a:t>
                      </a:r>
                      <a:endParaRPr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Responsible</a:t>
                      </a:r>
                      <a:endParaRPr/>
                    </a:p>
                  </a:txBody>
                  <a:tcPr marL="88625" marR="886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yourself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comfortable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 care of your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(water, food, restroom, etc.)</a:t>
                      </a:r>
                      <a:endParaRPr sz="2000" b="1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plan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implement what you are learning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 through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your action items</a:t>
                      </a:r>
                      <a:endParaRPr sz="2000" b="1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Respectful</a:t>
                      </a:r>
                      <a:endParaRPr/>
                    </a:p>
                  </a:txBody>
                  <a:tcPr marL="88625" marR="886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Turn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phones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off or to “vibrate”</a:t>
                      </a:r>
                      <a:endParaRPr sz="2000" b="0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Listen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attentively while others are speaking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only the </a:t>
                      </a: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materials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 on your computer/tablet/phone</a:t>
                      </a:r>
                      <a:endParaRPr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Engaged</a:t>
                      </a:r>
                      <a:endParaRPr/>
                    </a:p>
                  </a:txBody>
                  <a:tcPr marL="88625" marR="886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what you need to know to understand and contribute 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en-US" sz="20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Contribute </a:t>
                      </a:r>
                      <a:r>
                        <a:rPr lang="en-US" sz="2000" b="0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group by sharing relevant information and ideas</a:t>
                      </a:r>
                      <a:endParaRPr/>
                    </a:p>
                  </a:txBody>
                  <a:tcPr marL="88625" marR="886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2"/>
          <p:cNvSpPr txBox="1">
            <a:spLocks noGrp="1"/>
          </p:cNvSpPr>
          <p:nvPr>
            <p:ph type="title"/>
          </p:nvPr>
        </p:nvSpPr>
        <p:spPr>
          <a:xfrm>
            <a:off x="1330498" y="18705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Fidelity Measures</a:t>
            </a:r>
            <a:endParaRPr/>
          </a:p>
        </p:txBody>
      </p:sp>
      <p:sp>
        <p:nvSpPr>
          <p:cNvPr id="523" name="Google Shape;523;p82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249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The goal is not 100%- goal is to see what can be improved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Always know what next steps are (action plan)</a:t>
            </a:r>
            <a:endParaRPr/>
          </a:p>
        </p:txBody>
      </p:sp>
      <p:sp>
        <p:nvSpPr>
          <p:cNvPr id="524" name="Google Shape;524;p82"/>
          <p:cNvSpPr txBox="1"/>
          <p:nvPr/>
        </p:nvSpPr>
        <p:spPr>
          <a:xfrm>
            <a:off x="694267" y="5215467"/>
            <a:ext cx="79417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TFI 1.14 &amp; 1.15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Presentations on Day 1 of training</a:t>
            </a:r>
            <a:endParaRPr/>
          </a:p>
        </p:txBody>
      </p:sp>
      <p:pic>
        <p:nvPicPr>
          <p:cNvPr id="525" name="Google Shape;525;p82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1078447" y="237569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Data Calendar At A Glance</a:t>
            </a:r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687031" y="5630334"/>
            <a:ext cx="8257568" cy="70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http://pbismn.org/documents/dataCalendarAtAGlance_Sustaining2015_16.pdf</a:t>
            </a:r>
            <a:endParaRPr sz="1800"/>
          </a:p>
        </p:txBody>
      </p:sp>
      <p:pic>
        <p:nvPicPr>
          <p:cNvPr id="532" name="Google Shape;532;p83" descr="This table has four columns labeled purpose, measure, function and schedule.  The measures listed are school profile/contact form, team implementation checklist, tiered fidelity inventory, self-assessment survey and office discipline referrals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69928"/>
            <a:ext cx="9144000" cy="41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3" title="Core Content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1171580" y="322812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Use School Discipline Data</a:t>
            </a:r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365298" y="1600201"/>
            <a:ext cx="8257568" cy="2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Can’t just collect it, you need to use it for decision-making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Share data with staff- goal is MONTHLY</a:t>
            </a:r>
            <a:endParaRPr/>
          </a:p>
        </p:txBody>
      </p:sp>
      <p:sp>
        <p:nvSpPr>
          <p:cNvPr id="540" name="Google Shape;540;p84"/>
          <p:cNvSpPr txBox="1"/>
          <p:nvPr/>
        </p:nvSpPr>
        <p:spPr>
          <a:xfrm>
            <a:off x="694267" y="5215467"/>
            <a:ext cx="79417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TFI 1.5, 1.6, 1.12, 1.13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Presentations on Day 4 &amp; 8 of training</a:t>
            </a:r>
            <a:endParaRPr/>
          </a:p>
        </p:txBody>
      </p:sp>
      <p:pic>
        <p:nvPicPr>
          <p:cNvPr id="541" name="Google Shape;541;p84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651" y="448735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5"/>
          <p:cNvSpPr txBox="1">
            <a:spLocks noGrp="1"/>
          </p:cNvSpPr>
          <p:nvPr>
            <p:ph type="title"/>
          </p:nvPr>
        </p:nvSpPr>
        <p:spPr>
          <a:xfrm>
            <a:off x="1009717" y="18705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Don’t forget it is important…</a:t>
            </a:r>
            <a:endParaRPr/>
          </a:p>
        </p:txBody>
      </p:sp>
      <p:sp>
        <p:nvSpPr>
          <p:cNvPr id="547" name="Google Shape;547;p85"/>
          <p:cNvSpPr txBox="1">
            <a:spLocks noGrp="1"/>
          </p:cNvSpPr>
          <p:nvPr>
            <p:ph type="body" idx="1"/>
          </p:nvPr>
        </p:nvSpPr>
        <p:spPr>
          <a:xfrm>
            <a:off x="-395755" y="1441617"/>
            <a:ext cx="9014822" cy="528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to have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both non-classroom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and classroom systems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 place in order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to support 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 sz="4800" b="1">
                <a:solidFill>
                  <a:srgbClr val="183A97"/>
                </a:solidFill>
                <a:latin typeface="Questrial"/>
                <a:ea typeface="Questrial"/>
                <a:cs typeface="Questrial"/>
                <a:sym typeface="Questrial"/>
              </a:rPr>
              <a:t>all students</a:t>
            </a:r>
            <a:endParaRPr sz="4800">
              <a:solidFill>
                <a:srgbClr val="183A9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48" name="Google Shape;548;p85" descr="http://www.palmbeachschools.org/edfoundation/images/MiddleSchoolStudents.jpg" title="Picture shows students carrying books and backpac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4766" y="2653646"/>
            <a:ext cx="2482370" cy="1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85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6"/>
          <p:cNvSpPr txBox="1">
            <a:spLocks noGrp="1"/>
          </p:cNvSpPr>
          <p:nvPr>
            <p:ph type="title"/>
          </p:nvPr>
        </p:nvSpPr>
        <p:spPr>
          <a:xfrm>
            <a:off x="1262764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PBIS in the Classroom</a:t>
            </a:r>
            <a:endParaRPr/>
          </a:p>
        </p:txBody>
      </p:sp>
      <p:sp>
        <p:nvSpPr>
          <p:cNvPr id="555" name="Google Shape;555;p86"/>
          <p:cNvSpPr txBox="1">
            <a:spLocks noGrp="1"/>
          </p:cNvSpPr>
          <p:nvPr>
            <p:ph type="body" idx="1"/>
          </p:nvPr>
        </p:nvSpPr>
        <p:spPr>
          <a:xfrm>
            <a:off x="365298" y="1600201"/>
            <a:ext cx="8257568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Think of how much time in a day students spend in the classroom.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Even if your SWPBIS is strong, you are not a PBIS school if you don’t do PBIS in the classroom.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556" name="Google Shape;556;p86"/>
          <p:cNvSpPr txBox="1"/>
          <p:nvPr/>
        </p:nvSpPr>
        <p:spPr>
          <a:xfrm>
            <a:off x="694267" y="5215467"/>
            <a:ext cx="79417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TFI 1.8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2B3F7B"/>
                </a:solidFill>
                <a:latin typeface="Calibri"/>
                <a:ea typeface="Calibri"/>
                <a:cs typeface="Calibri"/>
                <a:sym typeface="Calibri"/>
              </a:rPr>
              <a:t>Presentations on Day 5 and 6 of training</a:t>
            </a:r>
            <a:endParaRPr/>
          </a:p>
        </p:txBody>
      </p:sp>
      <p:pic>
        <p:nvPicPr>
          <p:cNvPr id="557" name="Google Shape;557;p86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651" y="451877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7"/>
          <p:cNvSpPr txBox="1">
            <a:spLocks noGrp="1"/>
          </p:cNvSpPr>
          <p:nvPr>
            <p:ph type="title"/>
          </p:nvPr>
        </p:nvSpPr>
        <p:spPr>
          <a:xfrm>
            <a:off x="1070600" y="288118"/>
            <a:ext cx="8219902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/>
              <a:t>Answers to Some Common Questions - pbsimn.org</a:t>
            </a:r>
            <a:endParaRPr sz="3959"/>
          </a:p>
        </p:txBody>
      </p:sp>
      <p:sp>
        <p:nvSpPr>
          <p:cNvPr id="563" name="Google Shape;563;p87"/>
          <p:cNvSpPr txBox="1"/>
          <p:nvPr/>
        </p:nvSpPr>
        <p:spPr>
          <a:xfrm>
            <a:off x="541867" y="1574800"/>
            <a:ext cx="7620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 team that went through training is no longer working here.  Do we  have to go through training again?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new principal. What’s the best way to transition?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building needs a PBIS booster. How do we do that?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don’t have current data. How do we start getting a system back in place?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we have to continue to get staff buy-in during or after training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87"/>
          <p:cNvSpPr txBox="1">
            <a:spLocks noGrp="1"/>
          </p:cNvSpPr>
          <p:nvPr>
            <p:ph type="body" idx="1"/>
          </p:nvPr>
        </p:nvSpPr>
        <p:spPr>
          <a:xfrm>
            <a:off x="1032934" y="5406072"/>
            <a:ext cx="8257568" cy="145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http://pbismn.org/school-teams/index.php</a:t>
            </a:r>
            <a:endParaRPr/>
          </a:p>
        </p:txBody>
      </p:sp>
      <p:pic>
        <p:nvPicPr>
          <p:cNvPr id="565" name="Google Shape;565;p87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88" descr="Effective Schoolwide Interventions" title="Logo for OSEP Center on Positive Behavioral Interventions and Suppor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7806" y="3065050"/>
            <a:ext cx="2870200" cy="87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8" title="Logo for Illinois PBIS Ne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886" y="2926212"/>
            <a:ext cx="1412240" cy="57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8" descr="info@wisconsinPBISnetwork.org; www.wisconsinPBISnetwork.org" title="Logo for Wisconsin PBIS Network"/>
          <p:cNvPicPr preferRelativeResize="0"/>
          <p:nvPr/>
        </p:nvPicPr>
        <p:blipFill rotWithShape="1">
          <a:blip r:embed="rId5">
            <a:alphaModFix/>
          </a:blip>
          <a:srcRect t="12617" r="2689"/>
          <a:stretch/>
        </p:blipFill>
        <p:spPr>
          <a:xfrm>
            <a:off x="4068076" y="4783759"/>
            <a:ext cx="3559859" cy="105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8" descr="RTI for behavior" title="Logo for Florida's Positive Behavior Support Projec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4211" y="4688740"/>
            <a:ext cx="3043502" cy="64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8" title="Logo for Virginia Tiered Systems of Supports, VTS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4509" y="3927944"/>
            <a:ext cx="1931242" cy="85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88" descr="The logo shows the state of Missori and there is a three-tiered triangle insdie the state outline." title="Logo for Missouri Schoolwide Positive Behavior Suppo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511" y="2994418"/>
            <a:ext cx="1581697" cy="13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88" title="Logo for PBIS Marylan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181" y="1757065"/>
            <a:ext cx="1185764" cy="670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8" name="Google Shape;578;p88" descr="This box contains two blue and white logos. " title="Logos for Midwest PBIS Network and Mid-Atlantic PBIS Network"/>
          <p:cNvGrpSpPr/>
          <p:nvPr/>
        </p:nvGrpSpPr>
        <p:grpSpPr>
          <a:xfrm>
            <a:off x="2977806" y="1614193"/>
            <a:ext cx="2556934" cy="1177310"/>
            <a:chOff x="2834308" y="2395711"/>
            <a:chExt cx="3475384" cy="1600200"/>
          </a:xfrm>
        </p:grpSpPr>
        <p:pic>
          <p:nvPicPr>
            <p:cNvPr id="579" name="Google Shape;579;p88" title="Logo for Mid-Atlantic PBIS Network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09492" y="2395711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88" title="Logo for Midwest PBIS Network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834308" y="2395711"/>
              <a:ext cx="1600200" cy="16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1" name="Google Shape;581;p88"/>
          <p:cNvSpPr txBox="1">
            <a:spLocks noGrp="1"/>
          </p:cNvSpPr>
          <p:nvPr>
            <p:ph type="title" idx="4294967295"/>
          </p:nvPr>
        </p:nvSpPr>
        <p:spPr>
          <a:xfrm>
            <a:off x="387594" y="183469"/>
            <a:ext cx="86259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estrial"/>
              <a:buNone/>
            </a:pPr>
            <a:br>
              <a:rPr lang="en-US" sz="3600" b="1" i="1"/>
            </a:br>
            <a:r>
              <a:rPr lang="en-US" sz="3240" b="1" i="1"/>
              <a:t>Appreciation</a:t>
            </a:r>
            <a:r>
              <a:rPr lang="en-US" sz="3240" b="1"/>
              <a:t> </a:t>
            </a:r>
            <a:r>
              <a:rPr lang="en-US" sz="3240">
                <a:solidFill>
                  <a:srgbClr val="000000"/>
                </a:solidFill>
              </a:rPr>
              <a:t>is given to the following</a:t>
            </a:r>
            <a:br>
              <a:rPr lang="en-US" sz="3240">
                <a:solidFill>
                  <a:srgbClr val="000000"/>
                </a:solidFill>
              </a:rPr>
            </a:br>
            <a:r>
              <a:rPr lang="en-US" sz="3240">
                <a:solidFill>
                  <a:srgbClr val="000000"/>
                </a:solidFill>
              </a:rPr>
              <a:t>for their contributions to this Professional Learning:</a:t>
            </a:r>
            <a:br>
              <a:rPr lang="en-US" sz="3240">
                <a:solidFill>
                  <a:srgbClr val="000000"/>
                </a:solidFill>
              </a:rPr>
            </a:br>
            <a:endParaRPr sz="3240"/>
          </a:p>
        </p:txBody>
      </p:sp>
      <p:pic>
        <p:nvPicPr>
          <p:cNvPr id="582" name="Google Shape;582;p8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68763" y="1473775"/>
            <a:ext cx="1782731" cy="11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9"/>
          <p:cNvSpPr txBox="1">
            <a:spLocks noGrp="1"/>
          </p:cNvSpPr>
          <p:nvPr>
            <p:ph type="title"/>
          </p:nvPr>
        </p:nvSpPr>
        <p:spPr>
          <a:xfrm>
            <a:off x="1499831" y="238497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Team Time</a:t>
            </a:r>
            <a:endParaRPr/>
          </a:p>
        </p:txBody>
      </p:sp>
      <p:graphicFrame>
        <p:nvGraphicFramePr>
          <p:cNvPr id="588" name="Google Shape;588;p89"/>
          <p:cNvGraphicFramePr/>
          <p:nvPr/>
        </p:nvGraphicFramePr>
        <p:xfrm>
          <a:off x="398991" y="2620501"/>
          <a:ext cx="8258125" cy="1381790"/>
        </p:xfrm>
        <a:graphic>
          <a:graphicData uri="http://schemas.openxmlformats.org/drawingml/2006/table">
            <a:tbl>
              <a:tblPr firstRow="1" bandRow="1">
                <a:noFill/>
                <a:tableStyleId>{A9060226-92B6-43A7-AD65-CCBDB6424031}</a:tableStyleId>
              </a:tblPr>
              <a:tblGrid>
                <a:gridCol w="165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B3F7B"/>
                          </a:solidFill>
                        </a:rPr>
                        <a:t>Team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B3F7B"/>
                          </a:solidFill>
                        </a:rPr>
                        <a:t>Fidelity Measures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B3F7B"/>
                          </a:solidFill>
                        </a:rPr>
                        <a:t>School Data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B3F7B"/>
                          </a:solidFill>
                        </a:rPr>
                        <a:t>PBIS in the Classroom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Task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Timeline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89" name="Google Shape;589;p89" descr="This blue and white icon shows a pencil.  There is no text. " title="Practic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655" y="187055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90" name="Google Shape;590;p89"/>
          <p:cNvSpPr txBox="1"/>
          <p:nvPr/>
        </p:nvSpPr>
        <p:spPr>
          <a:xfrm>
            <a:off x="420946" y="1735413"/>
            <a:ext cx="82362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 Ideas on how sustain your Tier 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" name="Google Shape;364;p65" descr="1. Arrange orderly physical environment; 2. Define, teach, acknowledge rules and expectations; 3. Define, teach classroom routines; 4. Employ active supervision; 5. Provide specific praise for behavior; 6. Continuum of response strategies for inappropriate behaviors; 7. Class-wide group contingency; 8. Provide multiple opportunities to respond" title="Classroom management practices"/>
          <p:cNvGraphicFramePr/>
          <p:nvPr/>
        </p:nvGraphicFramePr>
        <p:xfrm>
          <a:off x="4460241" y="3026834"/>
          <a:ext cx="4059300" cy="3463375"/>
        </p:xfrm>
        <a:graphic>
          <a:graphicData uri="http://schemas.openxmlformats.org/drawingml/2006/table">
            <a:tbl>
              <a:tblPr firstRow="1" bandRow="1">
                <a:noFill/>
                <a:tableStyleId>{A9060226-92B6-43A7-AD65-CCBDB6424031}</a:tableStyleId>
              </a:tblPr>
              <a:tblGrid>
                <a:gridCol w="27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</a:rPr>
                        <a:t>8 Classroom Management Practices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2"/>
                          </a:solidFill>
                        </a:rPr>
                        <a:t>1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Arrange orderly physical environment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>
                          <a:solidFill>
                            <a:srgbClr val="2B3F7B"/>
                          </a:solidFill>
                        </a:rPr>
                        <a:t>2</a:t>
                      </a:r>
                      <a:endParaRPr sz="1500" b="0">
                        <a:solidFill>
                          <a:srgbClr val="2B3F7B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B3F7B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>
                          <a:solidFill>
                            <a:srgbClr val="2B3F7B"/>
                          </a:solidFill>
                        </a:rPr>
                        <a:t>Define, Teach, Acknowledge Rules and Expectations </a:t>
                      </a:r>
                      <a:endParaRPr sz="1500" b="0">
                        <a:solidFill>
                          <a:srgbClr val="2B3F7B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>
                          <a:solidFill>
                            <a:srgbClr val="2B3F7B"/>
                          </a:solidFill>
                        </a:rPr>
                        <a:t>3</a:t>
                      </a:r>
                      <a:endParaRPr sz="1500" b="0">
                        <a:solidFill>
                          <a:srgbClr val="2B3F7B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B3F7B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>
                          <a:solidFill>
                            <a:srgbClr val="2B3F7B"/>
                          </a:solidFill>
                        </a:rPr>
                        <a:t>Define, Teach Classroom Routines</a:t>
                      </a:r>
                      <a:endParaRPr sz="1500" b="0">
                        <a:solidFill>
                          <a:srgbClr val="2B3F7B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4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Employ Active Supervision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5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Provide Specific Praise for Behavior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6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Continuum of Response Strategies for Inappropriate Behaviors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7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Class-Wide Group Contingency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8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Provide Multiple Opportunities to Respond</a:t>
                      </a:r>
                      <a:endParaRPr sz="1500">
                        <a:solidFill>
                          <a:schemeClr val="dk2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65" name="Google Shape;365;p65" descr="Following items listed: discipline data, data-based decision making, fidelity data, annual evaluation." title="TFI Sub-scale: Evaluation"/>
          <p:cNvGraphicFramePr/>
          <p:nvPr/>
        </p:nvGraphicFramePr>
        <p:xfrm>
          <a:off x="4460241" y="1229597"/>
          <a:ext cx="4059300" cy="1737410"/>
        </p:xfrm>
        <a:graphic>
          <a:graphicData uri="http://schemas.openxmlformats.org/drawingml/2006/table">
            <a:tbl>
              <a:tblPr firstRow="1" bandRow="1">
                <a:noFill/>
                <a:tableStyleId>{A9060226-92B6-43A7-AD65-CCBDB6424031}</a:tableStyleId>
              </a:tblPr>
              <a:tblGrid>
                <a:gridCol w="93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>
                          <a:solidFill>
                            <a:schemeClr val="dk2"/>
                          </a:solidFill>
                        </a:rPr>
                        <a:t>TFI Sub-Scale: </a:t>
                      </a:r>
                      <a:r>
                        <a:rPr lang="en-US" sz="2000" u="none">
                          <a:solidFill>
                            <a:schemeClr val="dk2"/>
                          </a:solidFill>
                        </a:rPr>
                        <a:t>Evaluation </a:t>
                      </a:r>
                      <a:endParaRPr sz="2000" b="0" u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1.12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Discipline Data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1.13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Data-based Decision Making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1.14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Fidelity Data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1.15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Annual Evaluation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6" name="Google Shape;366;p65" descr="Following items listed: behavioral expecations, teaching expectations, problem behavior definitions, discipline policies, professional development, classroom procedures, feedback and acknowledgement, faculty involvement, and student/family/community involvement." title="TFI Sub-scale: Implementation"/>
          <p:cNvGraphicFramePr/>
          <p:nvPr/>
        </p:nvGraphicFramePr>
        <p:xfrm>
          <a:off x="724107" y="2464051"/>
          <a:ext cx="3591425" cy="3901540"/>
        </p:xfrm>
        <a:graphic>
          <a:graphicData uri="http://schemas.openxmlformats.org/drawingml/2006/table">
            <a:tbl>
              <a:tblPr firstRow="1" bandRow="1">
                <a:noFill/>
                <a:tableStyleId>{A9060226-92B6-43A7-AD65-CCBDB6424031}</a:tableStyleId>
              </a:tblPr>
              <a:tblGrid>
                <a:gridCol w="8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7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>
                          <a:solidFill>
                            <a:schemeClr val="dk2"/>
                          </a:solidFill>
                        </a:rPr>
                        <a:t>TFI Sub-Scale: </a:t>
                      </a:r>
                      <a:r>
                        <a:rPr lang="en-US" sz="2000" u="none">
                          <a:solidFill>
                            <a:schemeClr val="dk2"/>
                          </a:solidFill>
                        </a:rPr>
                        <a:t>Implementation </a:t>
                      </a:r>
                      <a:endParaRPr sz="2000" b="0" u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2B3F7B"/>
                          </a:solidFill>
                        </a:rPr>
                        <a:t>TFI 1.3</a:t>
                      </a:r>
                      <a:endParaRPr sz="1600" b="0">
                        <a:solidFill>
                          <a:srgbClr val="2B3F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2B3F7B"/>
                          </a:solidFill>
                        </a:rPr>
                        <a:t>Behavioral Expectations</a:t>
                      </a:r>
                      <a:endParaRPr sz="1600" b="0">
                        <a:solidFill>
                          <a:srgbClr val="2B3F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1.4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Teaching Expectations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2"/>
                          </a:solidFill>
                        </a:rPr>
                        <a:t>TFI 1.5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2"/>
                          </a:solidFill>
                        </a:rPr>
                        <a:t>Problem Behavior Definitions</a:t>
                      </a:r>
                      <a:endParaRPr sz="16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1.6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Discipline Policies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1.7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Professional Development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B3F7B"/>
                          </a:solidFill>
                        </a:rPr>
                        <a:t>TFI 1.8</a:t>
                      </a:r>
                      <a:endParaRPr sz="1600">
                        <a:solidFill>
                          <a:srgbClr val="2B3F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B3F7B"/>
                          </a:solidFill>
                        </a:rPr>
                        <a:t>Classroom Procedures</a:t>
                      </a:r>
                      <a:endParaRPr sz="1600">
                        <a:solidFill>
                          <a:srgbClr val="2B3F7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1.9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Feedback and Acknowledgement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1.10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Faculty Involvement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TFI 1.11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Student/Family/Community Involvement</a:t>
                      </a:r>
                      <a:endParaRPr sz="16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67" name="Google Shape;367;p65" descr="Two items listed: team composition and team operating procedures" title="TFI Sub-scale: Team"/>
          <p:cNvGraphicFramePr/>
          <p:nvPr/>
        </p:nvGraphicFramePr>
        <p:xfrm>
          <a:off x="724108" y="1229597"/>
          <a:ext cx="3591425" cy="1066830"/>
        </p:xfrm>
        <a:graphic>
          <a:graphicData uri="http://schemas.openxmlformats.org/drawingml/2006/table">
            <a:tbl>
              <a:tblPr firstRow="1" bandRow="1">
                <a:noFill/>
                <a:tableStyleId>{A9060226-92B6-43A7-AD65-CCBDB6424031}</a:tableStyleId>
              </a:tblPr>
              <a:tblGrid>
                <a:gridCol w="8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>
                          <a:solidFill>
                            <a:schemeClr val="dk2"/>
                          </a:solidFill>
                        </a:rPr>
                        <a:t>TFI Sub-Scale: </a:t>
                      </a:r>
                      <a:r>
                        <a:rPr lang="en-US" sz="2000" u="none">
                          <a:solidFill>
                            <a:schemeClr val="dk2"/>
                          </a:solidFill>
                        </a:rPr>
                        <a:t>Team </a:t>
                      </a:r>
                      <a:endParaRPr sz="2000" b="0" u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TFI 1.1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Composition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TFI 1.2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Operating Procedures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" name="Google Shape;368;p65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69" name="Google Shape;369;p65"/>
          <p:cNvSpPr txBox="1">
            <a:spLocks noGrp="1"/>
          </p:cNvSpPr>
          <p:nvPr>
            <p:ph type="title"/>
          </p:nvPr>
        </p:nvSpPr>
        <p:spPr>
          <a:xfrm>
            <a:off x="1111750" y="215075"/>
            <a:ext cx="74079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Questrial"/>
              <a:buNone/>
            </a:pPr>
            <a:r>
              <a:rPr lang="en-US" sz="3240"/>
              <a:t> Tier 1: Professional Learning Roadmap</a:t>
            </a:r>
            <a:br>
              <a:rPr lang="en-US" sz="3240"/>
            </a:br>
            <a:r>
              <a:rPr lang="en-US" sz="3240"/>
              <a:t>Look how far you have come!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66" descr="This picture shows part of an action plan document.  There are four columns labeled: What needs to be completed? Resources needed? Who? When?" title="Action plan"/>
          <p:cNvPicPr preferRelativeResize="0"/>
          <p:nvPr/>
        </p:nvPicPr>
        <p:blipFill rotWithShape="1">
          <a:blip r:embed="rId3">
            <a:alphaModFix/>
          </a:blip>
          <a:srcRect l="250" t="2362" r="1940" b="23170"/>
          <a:stretch/>
        </p:blipFill>
        <p:spPr>
          <a:xfrm>
            <a:off x="5503790" y="5106142"/>
            <a:ext cx="2770414" cy="106313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6" name="Google Shape;376;p66"/>
          <p:cNvSpPr txBox="1"/>
          <p:nvPr/>
        </p:nvSpPr>
        <p:spPr>
          <a:xfrm>
            <a:off x="2172042" y="5145269"/>
            <a:ext cx="339241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Action Planning: </a:t>
            </a:r>
            <a:br>
              <a:rPr lang="en-US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Applying the core content to your school</a:t>
            </a:r>
            <a:endParaRPr sz="1800" b="0" i="0" u="none" strike="noStrike" cap="non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66" descr="This blue and white icon shows an arrow pointing up and to the right.  There is no text. " title="Action Plan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72" y="5128590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8" name="Google Shape;378;p66" descr="This picture shows the School-wide PBIS Tiered Fidelity Inventory version 2.1 logo." title="TFI logo"/>
          <p:cNvPicPr preferRelativeResize="0"/>
          <p:nvPr/>
        </p:nvPicPr>
        <p:blipFill rotWithShape="1">
          <a:blip r:embed="rId5">
            <a:alphaModFix/>
          </a:blip>
          <a:srcRect b="43902"/>
          <a:stretch/>
        </p:blipFill>
        <p:spPr>
          <a:xfrm>
            <a:off x="5503592" y="3845592"/>
            <a:ext cx="2770591" cy="108202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9" name="Google Shape;379;p66"/>
          <p:cNvSpPr txBox="1"/>
          <p:nvPr/>
        </p:nvSpPr>
        <p:spPr>
          <a:xfrm>
            <a:off x="2172043" y="4032662"/>
            <a:ext cx="33924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Self-Assessment: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Tiered Fidelity Inventory</a:t>
            </a:r>
            <a:endParaRPr sz="1800" b="0" i="0" u="none" strike="noStrike" cap="none">
              <a:solidFill>
                <a:srgbClr val="1D2A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66" descr="This blue and white icon shows a vertical bar graph.  There are three bars of different heights.  There is no text." title="Self Assessmen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772" y="3877484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1" name="Google Shape;381;p66" descr="This is a picture of two women and two men seated and looking at the materials in front of them.  " title="Team planning picture"/>
          <p:cNvPicPr preferRelativeResize="0"/>
          <p:nvPr/>
        </p:nvPicPr>
        <p:blipFill rotWithShape="1">
          <a:blip r:embed="rId7">
            <a:alphaModFix/>
          </a:blip>
          <a:srcRect l="230" t="11972" r="-230" b="24751"/>
          <a:stretch/>
        </p:blipFill>
        <p:spPr>
          <a:xfrm>
            <a:off x="5503594" y="2588526"/>
            <a:ext cx="2770590" cy="108202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2" name="Google Shape;382;p66"/>
          <p:cNvSpPr txBox="1"/>
          <p:nvPr/>
        </p:nvSpPr>
        <p:spPr>
          <a:xfrm>
            <a:off x="2172042" y="2790985"/>
            <a:ext cx="339241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Activities/Team Time: </a:t>
            </a:r>
            <a:br>
              <a:rPr lang="en-US" sz="20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Activities for Fluency</a:t>
            </a:r>
            <a:endParaRPr sz="1800" b="0" i="0" u="none" strike="noStrike" cap="none">
              <a:solidFill>
                <a:srgbClr val="3A54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66" descr="This blue and white icon shows a pencil.  There is no text. " title="Practice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0772" y="2620418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4" name="Google Shape;384;p66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Questrial"/>
              <a:buNone/>
            </a:pPr>
            <a:r>
              <a:rPr lang="en-US">
                <a:solidFill>
                  <a:schemeClr val="accent6"/>
                </a:solidFill>
              </a:rPr>
              <a:t>Organization of Modules</a:t>
            </a:r>
            <a:endParaRPr/>
          </a:p>
        </p:txBody>
      </p:sp>
      <p:pic>
        <p:nvPicPr>
          <p:cNvPr id="385" name="Google Shape;385;p66" descr="This picture shows a street map.  Specific roads and cities are not distinguishable." title="Map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9">
            <a:alphaModFix/>
          </a:blip>
          <a:srcRect l="5284" t="45844" r="18115" b="3219"/>
          <a:stretch/>
        </p:blipFill>
        <p:spPr>
          <a:xfrm>
            <a:off x="5504017" y="1420004"/>
            <a:ext cx="2770187" cy="104616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86" name="Google Shape;386;p66"/>
          <p:cNvSpPr txBox="1"/>
          <p:nvPr/>
        </p:nvSpPr>
        <p:spPr>
          <a:xfrm>
            <a:off x="2172042" y="1420004"/>
            <a:ext cx="33924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Content: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Aligned to TFI Items 1.1 – 1.15 and Classroom Management Practices</a:t>
            </a:r>
            <a:endParaRPr sz="1600" b="0" i="0" u="none" strike="noStrike" cap="none">
              <a:solidFill>
                <a:srgbClr val="3A54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66" descr="This blue and white icon shows a book.  There is no text. " title="Core Content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3190" y="1372548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7"/>
          <p:cNvSpPr txBox="1">
            <a:spLocks noGrp="1"/>
          </p:cNvSpPr>
          <p:nvPr>
            <p:ph type="title"/>
          </p:nvPr>
        </p:nvSpPr>
        <p:spPr>
          <a:xfrm>
            <a:off x="1009717" y="202402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Purpose and Outcomes</a:t>
            </a:r>
            <a:endParaRPr/>
          </a:p>
        </p:txBody>
      </p:sp>
      <p:sp>
        <p:nvSpPr>
          <p:cNvPr id="394" name="Google Shape;394;p67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Purpose: 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Identify </a:t>
            </a:r>
            <a:r>
              <a:rPr lang="en-US" sz="2800" dirty="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actions for a school-wide team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to sustain the core practices of Tier 1 PBIS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Outcomes: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Create action plan to help sustain PBIS at your school.</a:t>
            </a:r>
            <a:endParaRPr dirty="0"/>
          </a:p>
        </p:txBody>
      </p:sp>
      <p:pic>
        <p:nvPicPr>
          <p:cNvPr id="395" name="Google Shape;395;p67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8"/>
          <p:cNvSpPr txBox="1">
            <a:spLocks noGrp="1"/>
          </p:cNvSpPr>
          <p:nvPr>
            <p:ph type="title"/>
          </p:nvPr>
        </p:nvSpPr>
        <p:spPr>
          <a:xfrm>
            <a:off x="1009717" y="288118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Big Ideas of SW-PBIS</a:t>
            </a:r>
            <a:endParaRPr/>
          </a:p>
        </p:txBody>
      </p:sp>
      <p:sp>
        <p:nvSpPr>
          <p:cNvPr id="402" name="Google Shape;402;p68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69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960"/>
              <a:buFont typeface="Arial"/>
              <a:buChar char="•"/>
            </a:pPr>
            <a:r>
              <a:rPr lang="en-US" sz="2960">
                <a:latin typeface="Questrial"/>
                <a:ea typeface="Questrial"/>
                <a:cs typeface="Questrial"/>
                <a:sym typeface="Questrial"/>
              </a:rPr>
              <a:t>Identify &amp; define behavior expectations</a:t>
            </a:r>
            <a:endParaRPr/>
          </a:p>
          <a:p>
            <a:pPr marL="457200" lvl="0" indent="-457200" algn="l" rtl="0">
              <a:spcBef>
                <a:spcPts val="1320"/>
              </a:spcBef>
              <a:spcAft>
                <a:spcPts val="0"/>
              </a:spcAft>
              <a:buSzPts val="2960"/>
              <a:buFont typeface="Arial"/>
              <a:buChar char="•"/>
            </a:pPr>
            <a:r>
              <a:rPr lang="en-US" sz="2960">
                <a:latin typeface="Questrial"/>
                <a:ea typeface="Questrial"/>
                <a:cs typeface="Questrial"/>
                <a:sym typeface="Questrial"/>
              </a:rPr>
              <a:t>Teach behavior expectations</a:t>
            </a:r>
            <a:endParaRPr/>
          </a:p>
          <a:p>
            <a:pPr marL="457200" lvl="0" indent="-457200" algn="l" rtl="0">
              <a:spcBef>
                <a:spcPts val="1320"/>
              </a:spcBef>
              <a:spcAft>
                <a:spcPts val="0"/>
              </a:spcAft>
              <a:buSzPts val="2960"/>
              <a:buFont typeface="Arial"/>
              <a:buChar char="•"/>
            </a:pPr>
            <a:r>
              <a:rPr lang="en-US" sz="2960">
                <a:latin typeface="Questrial"/>
                <a:ea typeface="Questrial"/>
                <a:cs typeface="Questrial"/>
                <a:sym typeface="Questrial"/>
              </a:rPr>
              <a:t>Monitor expected behavior</a:t>
            </a:r>
            <a:endParaRPr/>
          </a:p>
          <a:p>
            <a:pPr marL="457200" lvl="0" indent="-457200" algn="l" rtl="0">
              <a:spcBef>
                <a:spcPts val="1320"/>
              </a:spcBef>
              <a:spcAft>
                <a:spcPts val="0"/>
              </a:spcAft>
              <a:buSzPts val="2960"/>
              <a:buFont typeface="Arial"/>
              <a:buChar char="•"/>
            </a:pPr>
            <a:r>
              <a:rPr lang="en-US" sz="2960">
                <a:latin typeface="Questrial"/>
                <a:ea typeface="Questrial"/>
                <a:cs typeface="Questrial"/>
                <a:sym typeface="Questrial"/>
              </a:rPr>
              <a:t>Encourage/acknowledge appropriate behavior</a:t>
            </a:r>
            <a:endParaRPr/>
          </a:p>
          <a:p>
            <a:pPr marL="457200" lvl="0" indent="-457200" algn="l" rtl="0">
              <a:spcBef>
                <a:spcPts val="1320"/>
              </a:spcBef>
              <a:spcAft>
                <a:spcPts val="0"/>
              </a:spcAft>
              <a:buSzPts val="2960"/>
              <a:buFont typeface="Arial"/>
              <a:buChar char="•"/>
            </a:pPr>
            <a:r>
              <a:rPr lang="en-US" sz="2960">
                <a:latin typeface="Questrial"/>
                <a:ea typeface="Questrial"/>
                <a:cs typeface="Questrial"/>
                <a:sym typeface="Questrial"/>
              </a:rPr>
              <a:t>Correct behavior errors through a continuum of consequences that begins with teaching/re-teaching</a:t>
            </a:r>
            <a:endParaRPr/>
          </a:p>
          <a:p>
            <a:pPr marL="457200" lvl="0" indent="-457200" algn="l" rtl="0">
              <a:spcBef>
                <a:spcPts val="1320"/>
              </a:spcBef>
              <a:spcAft>
                <a:spcPts val="0"/>
              </a:spcAft>
              <a:buSzPts val="2960"/>
              <a:buFont typeface="Arial"/>
              <a:buChar char="•"/>
            </a:pPr>
            <a:r>
              <a:rPr lang="en-US" sz="2960">
                <a:latin typeface="Questrial"/>
                <a:ea typeface="Questrial"/>
                <a:cs typeface="Questrial"/>
                <a:sym typeface="Questrial"/>
              </a:rPr>
              <a:t>Use data for decision making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SzPts val="2960"/>
              <a:buNone/>
            </a:pPr>
            <a:endParaRPr sz="2960"/>
          </a:p>
        </p:txBody>
      </p:sp>
      <p:pic>
        <p:nvPicPr>
          <p:cNvPr id="403" name="Google Shape;403;p68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9" title="At your table, discuss which one of the behavioral principles on the previous slide you would anticipate is the hardest for your staff to embrace."/>
          <p:cNvSpPr/>
          <p:nvPr/>
        </p:nvSpPr>
        <p:spPr>
          <a:xfrm>
            <a:off x="457200" y="1417638"/>
            <a:ext cx="8229600" cy="1596495"/>
          </a:xfrm>
          <a:prstGeom prst="rect">
            <a:avLst/>
          </a:prstGeom>
          <a:gradFill>
            <a:gsLst>
              <a:gs pos="0">
                <a:srgbClr val="A1B2E9"/>
              </a:gs>
              <a:gs pos="100000">
                <a:srgbClr val="BDCEFF"/>
              </a:gs>
            </a:gsLst>
            <a:lin ang="16200000" scaled="0"/>
          </a:gradFill>
          <a:ln w="9525" cap="flat" cmpd="sng">
            <a:solidFill>
              <a:srgbClr val="A4B1D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9"/>
          <p:cNvSpPr txBox="1">
            <a:spLocks noGrp="1"/>
          </p:cNvSpPr>
          <p:nvPr>
            <p:ph type="title"/>
          </p:nvPr>
        </p:nvSpPr>
        <p:spPr>
          <a:xfrm>
            <a:off x="1215335" y="387832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60 Second Chat</a:t>
            </a:r>
            <a:endParaRPr/>
          </a:p>
        </p:txBody>
      </p:sp>
      <p:sp>
        <p:nvSpPr>
          <p:cNvPr id="410" name="Google Shape;410;p6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58175" cy="229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At your table, discuss the core practices that have been the most successful at your school .</a:t>
            </a:r>
            <a:endParaRPr/>
          </a:p>
        </p:txBody>
      </p:sp>
      <p:pic>
        <p:nvPicPr>
          <p:cNvPr id="411" name="Google Shape;411;p69" descr="This blue and white icon shows a pencil.  There is no text. " title="Practic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535" y="274638"/>
            <a:ext cx="1018243" cy="10182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/>
          <p:nvPr/>
        </p:nvSpPr>
        <p:spPr>
          <a:xfrm>
            <a:off x="457200" y="1156855"/>
            <a:ext cx="8229600" cy="166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Identifying barriers (and plans to address them) is a critical step in systems-level change</a:t>
            </a:r>
            <a:endParaRPr/>
          </a:p>
        </p:txBody>
      </p:sp>
      <p:pic>
        <p:nvPicPr>
          <p:cNvPr id="417" name="Google Shape;417;p70" descr="This picture shows a bike path.  The arrow showing the direction bikes should travel points directly to a row of metal posts.  "/>
          <p:cNvPicPr preferRelativeResize="0"/>
          <p:nvPr/>
        </p:nvPicPr>
        <p:blipFill rotWithShape="1">
          <a:blip r:embed="rId3">
            <a:alphaModFix/>
          </a:blip>
          <a:srcRect l="19500"/>
          <a:stretch/>
        </p:blipFill>
        <p:spPr>
          <a:xfrm>
            <a:off x="2438400" y="2299855"/>
            <a:ext cx="4007959" cy="333582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70"/>
          <p:cNvSpPr/>
          <p:nvPr/>
        </p:nvSpPr>
        <p:spPr>
          <a:xfrm>
            <a:off x="692386" y="6042952"/>
            <a:ext cx="31595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(Curtis, Castillo, &amp; Cohen, 2008)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70" title="Core Content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20" name="Google Shape;420;p70"/>
          <p:cNvSpPr txBox="1">
            <a:spLocks noGrp="1"/>
          </p:cNvSpPr>
          <p:nvPr>
            <p:ph type="title"/>
          </p:nvPr>
        </p:nvSpPr>
        <p:spPr>
          <a:xfrm>
            <a:off x="352155" y="377391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Avoid Obstacles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1"/>
          <p:cNvSpPr/>
          <p:nvPr/>
        </p:nvSpPr>
        <p:spPr>
          <a:xfrm>
            <a:off x="152400" y="1982788"/>
            <a:ext cx="2516188" cy="22860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/>
          </a:p>
        </p:txBody>
      </p:sp>
      <p:sp>
        <p:nvSpPr>
          <p:cNvPr id="427" name="Google Shape;427;p71"/>
          <p:cNvSpPr/>
          <p:nvPr/>
        </p:nvSpPr>
        <p:spPr>
          <a:xfrm>
            <a:off x="6400800" y="1982788"/>
            <a:ext cx="2516188" cy="22860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/>
          </a:p>
        </p:txBody>
      </p:sp>
      <p:sp>
        <p:nvSpPr>
          <p:cNvPr id="428" name="Google Shape;428;p71"/>
          <p:cNvSpPr/>
          <p:nvPr/>
        </p:nvSpPr>
        <p:spPr>
          <a:xfrm>
            <a:off x="3276600" y="1981200"/>
            <a:ext cx="2514600" cy="2286000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Practices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Implement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Fidelity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71" title="Arrow between antecedents and behavior"/>
          <p:cNvSpPr/>
          <p:nvPr/>
        </p:nvSpPr>
        <p:spPr>
          <a:xfrm>
            <a:off x="2484438" y="2817813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71" title="Arrow between behavior and consequences"/>
          <p:cNvSpPr/>
          <p:nvPr/>
        </p:nvSpPr>
        <p:spPr>
          <a:xfrm>
            <a:off x="5638800" y="2819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71"/>
          <p:cNvSpPr txBox="1"/>
          <p:nvPr/>
        </p:nvSpPr>
        <p:spPr>
          <a:xfrm>
            <a:off x="457200" y="1446213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</a:t>
            </a:r>
            <a:endParaRPr/>
          </a:p>
        </p:txBody>
      </p:sp>
      <p:sp>
        <p:nvSpPr>
          <p:cNvPr id="432" name="Google Shape;432;p71"/>
          <p:cNvSpPr txBox="1"/>
          <p:nvPr/>
        </p:nvSpPr>
        <p:spPr>
          <a:xfrm>
            <a:off x="3711575" y="1447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endParaRPr/>
          </a:p>
        </p:txBody>
      </p:sp>
      <p:sp>
        <p:nvSpPr>
          <p:cNvPr id="433" name="Google Shape;433;p71"/>
          <p:cNvSpPr txBox="1"/>
          <p:nvPr/>
        </p:nvSpPr>
        <p:spPr>
          <a:xfrm>
            <a:off x="6516688" y="1446213"/>
            <a:ext cx="2209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</a:t>
            </a:r>
            <a:endParaRPr/>
          </a:p>
        </p:txBody>
      </p:sp>
      <p:sp>
        <p:nvSpPr>
          <p:cNvPr id="434" name="Google Shape;434;p71"/>
          <p:cNvSpPr txBox="1"/>
          <p:nvPr/>
        </p:nvSpPr>
        <p:spPr>
          <a:xfrm>
            <a:off x="179388" y="4343400"/>
            <a:ext cx="2520950" cy="20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Context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Lack of contextual fit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New challenges exist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Competing initiatives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35" name="Google Shape;435;p71"/>
          <p:cNvSpPr txBox="1"/>
          <p:nvPr/>
        </p:nvSpPr>
        <p:spPr>
          <a:xfrm>
            <a:off x="3424238" y="4343400"/>
            <a:ext cx="2519362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Capacity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Loss of funding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Attrition of key   personnel</a:t>
            </a:r>
            <a:endParaRPr/>
          </a:p>
        </p:txBody>
      </p:sp>
      <p:sp>
        <p:nvSpPr>
          <p:cNvPr id="436" name="Google Shape;436;p71"/>
          <p:cNvSpPr txBox="1"/>
          <p:nvPr/>
        </p:nvSpPr>
        <p:spPr>
          <a:xfrm>
            <a:off x="6156325" y="4357688"/>
            <a:ext cx="2987675" cy="174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Consequences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Diminished effectiveness     due to poor fidelity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Outcomes no longer perceived as important</a:t>
            </a:r>
            <a:endParaRPr/>
          </a:p>
        </p:txBody>
      </p:sp>
      <p:pic>
        <p:nvPicPr>
          <p:cNvPr id="437" name="Google Shape;437;p71" title="Core Content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9349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438" name="Google Shape;438;p71"/>
          <p:cNvSpPr txBox="1">
            <a:spLocks noGrp="1"/>
          </p:cNvSpPr>
          <p:nvPr>
            <p:ph type="title"/>
          </p:nvPr>
        </p:nvSpPr>
        <p:spPr>
          <a:xfrm>
            <a:off x="581891" y="393498"/>
            <a:ext cx="8335097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1"/>
              <a:t>Barriers to Sustainability: </a:t>
            </a:r>
            <a:endParaRPr sz="3959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1"/>
              <a:t>The Three Cs</a:t>
            </a:r>
            <a:endParaRPr sz="395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Final_MWBIS 4">
  <a:themeElements>
    <a:clrScheme name="Midwest PBIS">
      <a:dk1>
        <a:srgbClr val="3A54A5"/>
      </a:dk1>
      <a:lt1>
        <a:srgbClr val="E2AC00"/>
      </a:lt1>
      <a:dk2>
        <a:srgbClr val="1D2A53"/>
      </a:dk2>
      <a:lt2>
        <a:srgbClr val="F0DA3D"/>
      </a:lt2>
      <a:accent1>
        <a:srgbClr val="AAB7E1"/>
      </a:accent1>
      <a:accent2>
        <a:srgbClr val="C0504D"/>
      </a:accent2>
      <a:accent3>
        <a:srgbClr val="8A9161"/>
      </a:accent3>
      <a:accent4>
        <a:srgbClr val="8064A2"/>
      </a:accent4>
      <a:accent5>
        <a:srgbClr val="AAB7E1"/>
      </a:accent5>
      <a:accent6>
        <a:srgbClr val="DD8047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Final_MWBIS 4">
  <a:themeElements>
    <a:clrScheme name="Midwest PBIS">
      <a:dk1>
        <a:srgbClr val="3A54A5"/>
      </a:dk1>
      <a:lt1>
        <a:srgbClr val="E2AC00"/>
      </a:lt1>
      <a:dk2>
        <a:srgbClr val="1D2A53"/>
      </a:dk2>
      <a:lt2>
        <a:srgbClr val="F0DA3D"/>
      </a:lt2>
      <a:accent1>
        <a:srgbClr val="AAB7E1"/>
      </a:accent1>
      <a:accent2>
        <a:srgbClr val="C0504D"/>
      </a:accent2>
      <a:accent3>
        <a:srgbClr val="8A9161"/>
      </a:accent3>
      <a:accent4>
        <a:srgbClr val="8064A2"/>
      </a:accent4>
      <a:accent5>
        <a:srgbClr val="AAB7E1"/>
      </a:accent5>
      <a:accent6>
        <a:srgbClr val="DD8047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1301</Words>
  <Application>Microsoft Office PowerPoint</Application>
  <PresentationFormat>On-screen Show (4:3)</PresentationFormat>
  <Paragraphs>280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Noto Sans Symbols</vt:lpstr>
      <vt:lpstr>Arial</vt:lpstr>
      <vt:lpstr>Questrial</vt:lpstr>
      <vt:lpstr>Times New Roman</vt:lpstr>
      <vt:lpstr>7_Final_MWBIS 4</vt:lpstr>
      <vt:lpstr>4_Final_MWBIS 4</vt:lpstr>
      <vt:lpstr>PBIS Team Training 9B</vt:lpstr>
      <vt:lpstr>Learning Expectations</vt:lpstr>
      <vt:lpstr> Tier 1: Professional Learning Roadmap Look how far you have come!</vt:lpstr>
      <vt:lpstr>Organization of Modules</vt:lpstr>
      <vt:lpstr>Purpose and Outcomes</vt:lpstr>
      <vt:lpstr>Big Ideas of SW-PBIS</vt:lpstr>
      <vt:lpstr>60 Second Chat</vt:lpstr>
      <vt:lpstr>Avoid Obstacles</vt:lpstr>
      <vt:lpstr>Barriers to Sustainability:  The Three Cs</vt:lpstr>
      <vt:lpstr>PBIS is a FRAMEWORK </vt:lpstr>
      <vt:lpstr>SEL and PBIS</vt:lpstr>
      <vt:lpstr>Barriers to Sustainability Worksheet</vt:lpstr>
      <vt:lpstr>Enablers of Sustainability</vt:lpstr>
      <vt:lpstr>Most important single perceived factor in sustainability?</vt:lpstr>
      <vt:lpstr>Sustaining PBIS through Administrator Turnover (Strickland-Cohen, McIntosh, &amp; Horner, 2014)</vt:lpstr>
      <vt:lpstr>Research Shows</vt:lpstr>
      <vt:lpstr>Sustainability</vt:lpstr>
      <vt:lpstr>Four Tips for Sustaining PBIS</vt:lpstr>
      <vt:lpstr>Strong Team</vt:lpstr>
      <vt:lpstr>Fidelity Measures</vt:lpstr>
      <vt:lpstr>Data Calendar At A Glance</vt:lpstr>
      <vt:lpstr>Use School Discipline Data</vt:lpstr>
      <vt:lpstr>Don’t forget it is important…</vt:lpstr>
      <vt:lpstr>PBIS in the Classroom</vt:lpstr>
      <vt:lpstr>Answers to Some Common Questions - pbsimn.org</vt:lpstr>
      <vt:lpstr> Appreciation is given to the following for their contributions to this Professional Learning: </vt:lpstr>
      <vt:lpstr>Team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Team Training 9B  </dc:title>
  <cp:lastModifiedBy>Garrett Petrie</cp:lastModifiedBy>
  <cp:revision>3</cp:revision>
  <dcterms:modified xsi:type="dcterms:W3CDTF">2020-02-08T20:00:28Z</dcterms:modified>
</cp:coreProperties>
</file>