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estrial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EDC741-1838-472E-85D5-F1FEFC3E601F}">
  <a:tblStyle styleId="{A6EDC741-1838-472E-85D5-F1FEFC3E60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E710F4-8A80-4A13-9575-0380B95A9B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3F9"/>
          </a:solidFill>
        </a:fill>
      </a:tcStyle>
    </a:wholeTbl>
    <a:band1H>
      <a:tcTxStyle/>
      <a:tcStyle>
        <a:tcBdr/>
        <a:fill>
          <a:solidFill>
            <a:srgbClr val="E2E5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5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>
      <p:cViewPr varScale="1">
        <p:scale>
          <a:sx n="94" d="100"/>
          <a:sy n="94" d="100"/>
        </p:scale>
        <p:origin x="70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Updated Jan 2020</a:t>
            </a:r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2:notes"/>
          <p:cNvSpPr txBox="1"/>
          <p:nvPr/>
        </p:nvSpPr>
        <p:spPr>
          <a:xfrm>
            <a:off x="3884613" y="8684928"/>
            <a:ext cx="2971800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Data is necessary for students to move along the continuum - without data to evaluate intervention effectiveness there is no continuum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c43cb05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c43cb05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7c43cb050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0"/>
              <a:t>These are the icons that you will see throughout the training and will serve as a guide and a prompt to the content of each slide. </a:t>
            </a:r>
            <a:endParaRPr b="0"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</a:rPr>
              <a:t>Efficient process for students to move along continuum of support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</a:rPr>
              <a:t>Fluid system -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3366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F97C0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F97C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740809" y="705949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BCC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202112" y="4558618"/>
            <a:ext cx="4630293" cy="8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000"/>
              <a:buFont typeface="Questrial"/>
              <a:buNone/>
              <a:defRPr sz="4000" b="1" cap="none">
                <a:solidFill>
                  <a:srgbClr val="3366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924307" y="844331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324920" y="502281"/>
            <a:ext cx="7297840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324920" y="152188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324920" y="2161645"/>
            <a:ext cx="4040188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4512745" y="152188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4512745" y="2161645"/>
            <a:ext cx="4041775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64604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64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55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est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A54A5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-388471" y="-254000"/>
            <a:ext cx="4273177" cy="176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557958" y="-2443850"/>
            <a:ext cx="8078043" cy="7897381"/>
          </a:xfrm>
          <a:prstGeom prst="roundRect">
            <a:avLst>
              <a:gd name="adj" fmla="val 16667"/>
            </a:avLst>
          </a:prstGeom>
          <a:solidFill>
            <a:srgbClr val="BCC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CC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722313" y="-2106699"/>
            <a:ext cx="7772400" cy="739449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394662" y="3798999"/>
            <a:ext cx="7211452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Questrial"/>
              <a:buNone/>
              <a:defRPr sz="40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708425" y="4630384"/>
            <a:ext cx="7628125" cy="65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317483" y="6113854"/>
            <a:ext cx="43135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 9A: Introducing Tier 2 Systems</a:t>
            </a:r>
            <a:endParaRPr sz="1400" b="0" i="0" u="none" strike="noStrike" cap="none" dirty="0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Google Shape;13;p1" descr="Minnesota PBIS Logo (4)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52304" y="6291268"/>
            <a:ext cx="1291695" cy="5667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4LEhLQSXM7-SGcEIXyuxVOOiaA0Z0W8UGnUmKGGAQk/edit?usp=shar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1491319" y="4530889"/>
            <a:ext cx="67590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 dirty="0">
                <a:solidFill>
                  <a:srgbClr val="DD8047"/>
                </a:solidFill>
                <a:latin typeface="Questrial"/>
                <a:ea typeface="Questrial"/>
                <a:cs typeface="Questrial"/>
                <a:sym typeface="Questrial"/>
              </a:rPr>
              <a:t>Introducing Tier 2 Systems</a:t>
            </a:r>
            <a:endParaRPr sz="2400" b="1" dirty="0">
              <a:solidFill>
                <a:srgbClr val="DD804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Google Shape;66;p14" descr="Minnesota is printed in green at the top of the logo.  PBIS is printed in blue and white.  The 'S&quot; looks like a river with a red, yellow and green tree next to it." title="Minnesota PBI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293" y="424366"/>
            <a:ext cx="5827059" cy="255662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93795" y="3660263"/>
            <a:ext cx="87837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" sz="3959" dirty="0"/>
              <a:t>PBIS Team Training</a:t>
            </a:r>
            <a:br>
              <a:rPr lang="en" sz="3959" dirty="0"/>
            </a:br>
            <a:r>
              <a:rPr lang="en" sz="3959" dirty="0"/>
              <a:t>9A</a:t>
            </a:r>
            <a:endParaRPr sz="3959" dirty="0">
              <a:solidFill>
                <a:srgbClr val="DD804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00529" y="306996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Tier 2 Team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65298" y="1222353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Responsible for meeting regularly: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Review data to identify new Tier 2 referrals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Evaluate intervention effectiveness for students currently accessing Tier 2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Disseminate information / provide PD training to school staff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Consider staff availability 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Do not need to be on the team to implement intervention(s)</a:t>
            </a:r>
            <a:endParaRPr/>
          </a:p>
          <a:p>
            <a:pPr marL="742950" lvl="1" indent="-1079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52" name="Google Shape;152;p23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1290320" y="317362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Table Talk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Who is on the Tier 2 team at your school?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What is that team called and how do they function?</a:t>
            </a:r>
            <a:endParaRPr/>
          </a:p>
        </p:txBody>
      </p:sp>
      <p:pic>
        <p:nvPicPr>
          <p:cNvPr id="159" name="Google Shape;159;p24" descr="This is a graphic of four human like figures holding letters that spell team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2438" y="4027000"/>
            <a:ext cx="354330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 descr="This blue and white icon shows a pencil.  There is no text. " title="Practic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04" y="214476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889566" y="306996"/>
            <a:ext cx="8644887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estrial"/>
              <a:buNone/>
            </a:pPr>
            <a:r>
              <a:rPr lang="en" sz="3600"/>
              <a:t>Criteria for Accessing Tier 2 Support</a:t>
            </a:r>
            <a:endParaRPr sz="3600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Develop a process for identifying students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Train Teachers on this process</a:t>
            </a:r>
            <a:endParaRPr/>
          </a:p>
          <a:p>
            <a:pPr marL="742950" lvl="1" indent="-22225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Make it accessible by all</a:t>
            </a:r>
            <a:endParaRPr/>
          </a:p>
          <a:p>
            <a:pPr marL="742950" lvl="1" indent="-10795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 b="1" i="1"/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" b="1" i="1"/>
              <a:t>Consistent and clear processes </a:t>
            </a:r>
            <a:endParaRPr/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" b="1" i="1"/>
              <a:t>strengthen the system</a:t>
            </a:r>
            <a:endParaRPr b="1" i="1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/>
          </a:p>
        </p:txBody>
      </p:sp>
      <p:pic>
        <p:nvPicPr>
          <p:cNvPr id="167" name="Google Shape;167;p25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1012903" y="3359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</a:pPr>
            <a:r>
              <a:rPr lang="en" sz="3200" b="1">
                <a:solidFill>
                  <a:srgbClr val="2B3F7B"/>
                </a:solidFill>
              </a:rPr>
              <a:t>Example Criteria to Access</a:t>
            </a:r>
            <a:endParaRPr sz="3200" b="1">
              <a:solidFill>
                <a:srgbClr val="2B3F7B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45687" y="1464527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performance (performing below grade level)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 data (2-5 office discipline referrals)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(frequently absent, tardy or truant)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events (life outside of school)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Screening Data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2"/>
          </p:nvPr>
        </p:nvSpPr>
        <p:spPr>
          <a:xfrm>
            <a:off x="4591912" y="1588056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Performing at grade level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referrals are down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outside of school has stabilized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6" descr="This is a behavior referral form.  Specific information is too small to read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4874">
            <a:off x="6921050" y="3643376"/>
            <a:ext cx="1994825" cy="198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 descr="This is an MTSS referral form.  Specific information is too small to read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2275" y="3808673"/>
            <a:ext cx="1994824" cy="19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 title="Core Content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034370" y="306996"/>
            <a:ext cx="8511073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Determine Tier 2 Interventions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Based on common student need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Avoid including </a:t>
            </a:r>
            <a:r>
              <a:rPr lang="en" u="sng"/>
              <a:t>too many </a:t>
            </a:r>
            <a:r>
              <a:rPr lang="en"/>
              <a:t>intervention options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Interventions must include: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Additional time for instruction and skill development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Increased structure/predictability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Increased opportunities for feedback</a:t>
            </a:r>
            <a:endParaRPr/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342900" lvl="0" indent="0" algn="ctr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84" name="Google Shape;184;p27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722137" y="249752"/>
            <a:ext cx="8421863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B3F7B"/>
              </a:buClr>
              <a:buSzPts val="3000"/>
              <a:buFont typeface="Questrial"/>
              <a:buNone/>
            </a:pPr>
            <a:r>
              <a:rPr lang="en" sz="3000" b="1">
                <a:solidFill>
                  <a:srgbClr val="2B3F7B"/>
                </a:solidFill>
              </a:rPr>
              <a:t>Training-Professional Development Considerations</a:t>
            </a:r>
            <a:endParaRPr sz="3000" b="1">
              <a:solidFill>
                <a:srgbClr val="2B3F7B"/>
              </a:solidFill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sz="2600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Is everyone trained on the interventions you selected?</a:t>
            </a:r>
            <a:endParaRPr sz="2600">
              <a:solidFill>
                <a:srgbClr val="2B3F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sz="2600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Does everyone know their role in the intervention?</a:t>
            </a:r>
            <a:endParaRPr sz="2600">
              <a:solidFill>
                <a:srgbClr val="2B3F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" sz="2600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Is there time built into the professional development calendar? </a:t>
            </a:r>
            <a:endParaRPr sz="2600">
              <a:solidFill>
                <a:srgbClr val="2B3F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88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88900" algn="l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8" descr="This graphic shows multi-colored people cut-outs standing in a circle.  The word learn is in the middle of the circle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975" y="3474100"/>
            <a:ext cx="4086424" cy="25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485" y="350815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1000529" y="306996"/>
            <a:ext cx="69870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It is Not About….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65298" y="1222353"/>
            <a:ext cx="8257500" cy="17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>
              <a:solidFill>
                <a:schemeClr val="dk1"/>
              </a:solidFill>
            </a:endParaRPr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000"/>
              <a:buNone/>
            </a:pPr>
            <a:endParaRPr sz="3000">
              <a:solidFill>
                <a:schemeClr val="dk1"/>
              </a:solidFill>
            </a:endParaRPr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600"/>
              <a:buNone/>
            </a:pPr>
            <a:r>
              <a:rPr lang="en" sz="3600">
                <a:solidFill>
                  <a:schemeClr val="dk1"/>
                </a:solidFill>
              </a:rPr>
              <a:t>The number of interventions, </a:t>
            </a:r>
            <a:endParaRPr/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600"/>
              <a:buNone/>
            </a:pPr>
            <a:r>
              <a:rPr lang="en" sz="3600">
                <a:solidFill>
                  <a:schemeClr val="dk1"/>
                </a:solidFill>
              </a:rPr>
              <a:t>it is about </a:t>
            </a:r>
            <a:r>
              <a:rPr lang="en" sz="3600" b="1" i="1" u="sng">
                <a:solidFill>
                  <a:schemeClr val="dk1"/>
                </a:solidFill>
              </a:rPr>
              <a:t>quality </a:t>
            </a:r>
            <a:r>
              <a:rPr lang="en" sz="3600">
                <a:solidFill>
                  <a:schemeClr val="dk1"/>
                </a:solidFill>
              </a:rPr>
              <a:t>of the interventions</a:t>
            </a:r>
            <a:endParaRPr sz="3600">
              <a:solidFill>
                <a:schemeClr val="dk1"/>
              </a:solidFill>
            </a:endParaRPr>
          </a:p>
          <a:p>
            <a:pPr marL="342900" lvl="0" indent="0" algn="ctr" rtl="0">
              <a:spcBef>
                <a:spcPts val="1600"/>
              </a:spcBef>
              <a:spcAft>
                <a:spcPts val="0"/>
              </a:spcAft>
              <a:buSzPts val="3000"/>
              <a:buNone/>
            </a:pPr>
            <a:endParaRPr sz="300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9" name="Google Shape;199;p29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89567" y="306996"/>
            <a:ext cx="8176374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estrial"/>
              <a:buNone/>
            </a:pPr>
            <a:r>
              <a:rPr lang="en" sz="3600"/>
              <a:t>Tier 2 Intervention: Check In – Check Out</a:t>
            </a:r>
            <a:endParaRPr sz="3600"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24146" y="1851691"/>
            <a:ext cx="82575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Involves a daily routine where the student: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Checks in each morning with a designated adult to review daily behavioral goals aligned with school wide expectations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Throughout day teachers provide rating and behavioral feedback regarding expectations and observed behavior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Review points and receive feedback (and reward if met goal) at end of day with designated adult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/>
          </a:p>
        </p:txBody>
      </p:sp>
      <p:pic>
        <p:nvPicPr>
          <p:cNvPr id="206" name="Google Shape;206;p30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1000528" y="306996"/>
            <a:ext cx="8054261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estrial"/>
              <a:buNone/>
            </a:pPr>
            <a:r>
              <a:rPr lang="en" sz="4000"/>
              <a:t>Tier 2 Intervention: Social Skills Groups</a:t>
            </a:r>
            <a:endParaRPr sz="4000"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129146" y="1385416"/>
            <a:ext cx="8600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Build this intervention into Tier 2 system </a:t>
            </a:r>
            <a:r>
              <a:rPr lang="en" sz="2400" i="1"/>
              <a:t>proactively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i="1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Avoid attempting to create and schedule groups reactively during school year</a:t>
            </a:r>
            <a:endParaRPr sz="24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Requires time, resources, and is typically poorly implemented = NOT EFFICIENT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Identify several staff (e.g., social worker, guidance counselor..etc.) that will implement social skills groups</a:t>
            </a:r>
            <a:endParaRPr sz="24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Schedule blocks of time into staff schedules at </a:t>
            </a:r>
            <a:r>
              <a:rPr lang="en" b="1" u="sng"/>
              <a:t>beginning of school year</a:t>
            </a:r>
            <a:endParaRPr b="1" u="sng"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" sz="2400"/>
              <a:t>No need to identify group focus at this time - can be determined when student need is observed</a:t>
            </a:r>
            <a:endParaRPr sz="2400"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" sz="2400"/>
              <a:t>Efficiency is key!  </a:t>
            </a:r>
            <a:endParaRPr sz="2400"/>
          </a:p>
        </p:txBody>
      </p:sp>
      <p:pic>
        <p:nvPicPr>
          <p:cNvPr id="213" name="Google Shape;213;p31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765450" y="307025"/>
            <a:ext cx="85398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estrial"/>
              <a:buNone/>
            </a:pPr>
            <a:r>
              <a:rPr lang="en" sz="4000"/>
              <a:t>Tier 2 Intervention: Behavior Contract</a:t>
            </a:r>
            <a:endParaRPr sz="400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176334" y="1222353"/>
            <a:ext cx="8435381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MUST</a:t>
            </a:r>
            <a:r>
              <a:rPr lang="en"/>
              <a:t> be the same for each student if used as tier 2 intervention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Avoid creating individualized contracts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Implemented similar to CICO - without scheduled check in(s)/out(s)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Use point sheet (can be same as CICO sheet) to provide feedback on behavior throughout day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Contract Details: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Outlines school wide expectations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Explains point system and contingency 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/>
              <a:t>E.g., earn 80% of points = 10 minutes of free time at end of day</a:t>
            </a:r>
            <a:endParaRPr/>
          </a:p>
        </p:txBody>
      </p:sp>
      <p:pic>
        <p:nvPicPr>
          <p:cNvPr id="220" name="Google Shape;220;p32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Learning Expectations</a:t>
            </a:r>
            <a:endParaRPr/>
          </a:p>
        </p:txBody>
      </p:sp>
      <p:graphicFrame>
        <p:nvGraphicFramePr>
          <p:cNvPr id="75" name="Google Shape;75;p15" descr="There are two columns labeled Expectation and Behavior.&#10;1. Be responsible: Make yourself comfortable, take care of your needs (water, food, restroom etc.), action plan to implement what you are learning, follow through on your action items.&#10;2. Be Respectful: turn cell phones off or to vibrate, listen attentively while others are speaking, have only training materials up on your computer/tablet/phone.&#10;3. Be Engaged: Ask what you need to know to understand and contribute, contribute to the group by sharing relebant information and ideas" title="Expectations and Behaviors"/>
          <p:cNvGraphicFramePr/>
          <p:nvPr>
            <p:extLst>
              <p:ext uri="{D42A27DB-BD31-4B8C-83A1-F6EECF244321}">
                <p14:modId xmlns:p14="http://schemas.microsoft.com/office/powerpoint/2010/main" val="4170438248"/>
              </p:ext>
            </p:extLst>
          </p:nvPr>
        </p:nvGraphicFramePr>
        <p:xfrm>
          <a:off x="365125" y="1600200"/>
          <a:ext cx="8258300" cy="4500425"/>
        </p:xfrm>
        <a:graphic>
          <a:graphicData uri="http://schemas.openxmlformats.org/drawingml/2006/table">
            <a:tbl>
              <a:tblPr firstRow="1">
                <a:noFill/>
                <a:tableStyleId>{A6EDC741-1838-472E-85D5-F1FEFC3E601F}</a:tableStyleId>
              </a:tblPr>
              <a:tblGrid>
                <a:gridCol w="219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</a:t>
                      </a:r>
                      <a:endParaRPr dirty="0"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Responsible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yourself </a:t>
                      </a: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comfortable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 care of your </a:t>
                      </a: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(water, food, restroom, etc.)</a:t>
                      </a:r>
                      <a:endParaRPr sz="2000" b="1" i="0" u="none" strike="noStrike" cap="none" dirty="0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 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implement what you are learning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through 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your action items</a:t>
                      </a:r>
                      <a:endParaRPr sz="2000" b="1" i="0" u="none" strike="noStrike" cap="none" dirty="0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Respectful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 </a:t>
                      </a:r>
                      <a:r>
                        <a:rPr lang="en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</a:t>
                      </a: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phones</a:t>
                      </a: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off or to “vibrate”</a:t>
                      </a:r>
                      <a:endParaRPr sz="2000" b="0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 </a:t>
                      </a: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attentively while others are speaking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only the </a:t>
                      </a:r>
                      <a:r>
                        <a:rPr lang="en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materials </a:t>
                      </a:r>
                      <a:r>
                        <a:rPr lang="en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 on your computer/tablet/phone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Engaged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 you need to know to understand and contribute </a:t>
                      </a:r>
                      <a:endParaRPr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Contribute </a:t>
                      </a:r>
                      <a:r>
                        <a:rPr lang="en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group by sharing relevant information and ideas</a:t>
                      </a:r>
                      <a:endParaRPr dirty="0"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1279698" y="373117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Group Talk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What interventions do you have at your site? Consider mapping out your interventions: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227" name="Google Shape;227;p33" descr="This blue and white icon shows a pencil.  There is no text. " title="Practi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455" y="321673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8" name="Google Shape;228;p33" descr="Tier 2 and 3 mapping template. Columns are labeled interventions, description/goal of intervention, for whom, criterion, point person, team members, frequency, data collection, PD leads, PD schedule, Exit strategy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87" y="3240616"/>
            <a:ext cx="8700799" cy="164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980773" y="40352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</a:pPr>
            <a:r>
              <a:rPr lang="en"/>
              <a:t>Student Intervention Selection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145675" y="1403000"/>
            <a:ext cx="421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Process for selecting intervention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 decision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data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Perceived motivation on referral form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Avoid guessing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Be purposeful when selecting an intervention - this sets the student up for success!</a:t>
            </a:r>
            <a:endParaRPr/>
          </a:p>
        </p:txBody>
      </p:sp>
      <p:pic>
        <p:nvPicPr>
          <p:cNvPr id="235" name="Google Shape;235;p34" descr="This is a behavior referral form.  The column labeled possible motivation is circled. 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999" y="1665574"/>
            <a:ext cx="4628625" cy="36423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FFFFFF">
                <a:alpha val="49803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236" name="Google Shape;236;p34" title="Red circle"/>
          <p:cNvSpPr/>
          <p:nvPr/>
        </p:nvSpPr>
        <p:spPr>
          <a:xfrm>
            <a:off x="5976395" y="2865873"/>
            <a:ext cx="1460400" cy="1389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4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1034998" y="320429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Why Behavior Happens</a:t>
            </a:r>
            <a:endParaRPr/>
          </a:p>
        </p:txBody>
      </p:sp>
      <p:pic>
        <p:nvPicPr>
          <p:cNvPr id="243" name="Google Shape;243;p35" descr="Four functions of behavior.  Columns are labeled function, what it does, when it happens and possible tier 2 interventi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1" y="1229801"/>
            <a:ext cx="8752301" cy="46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1000529" y="306996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Intervention Evaluation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365297" y="1222353"/>
            <a:ext cx="8656039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DATA is required to determine if intervention is working or not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Data Based Decision Making 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				Fade out intervention?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						  or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			Provide additional supports?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**Data collection is necessary for </a:t>
            </a:r>
            <a:r>
              <a:rPr lang="en" sz="2400" i="1"/>
              <a:t>each </a:t>
            </a:r>
            <a:r>
              <a:rPr lang="en" sz="2400"/>
              <a:t>Tier 2 intervention**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/>
          </a:p>
        </p:txBody>
      </p:sp>
      <p:pic>
        <p:nvPicPr>
          <p:cNvPr id="251" name="Google Shape;251;p36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1112429" y="336703"/>
            <a:ext cx="8622585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Intervention Evaluation Process</a:t>
            </a:r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334215" y="1031488"/>
            <a:ext cx="8709423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2000"/>
              <a:t>Determine process for fading out </a:t>
            </a:r>
            <a:r>
              <a:rPr lang="en" sz="2000" b="1" u="sng"/>
              <a:t>each </a:t>
            </a:r>
            <a:r>
              <a:rPr lang="en" sz="2000"/>
              <a:t>intervention and “graduation”</a:t>
            </a:r>
            <a:endParaRPr sz="200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TEAM decision</a:t>
            </a:r>
            <a:endParaRPr sz="200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Examples: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8/10 days met percentage goal         Reduce check ins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8/10 days met percentage goal </a:t>
            </a:r>
            <a:r>
              <a:rPr lang="en" sz="2000" i="1"/>
              <a:t>with </a:t>
            </a:r>
            <a:r>
              <a:rPr lang="en" sz="2000"/>
              <a:t>reduced check ins  - exit intervention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2000"/>
              <a:t>Determine process if progress not made</a:t>
            </a:r>
            <a:endParaRPr sz="200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TEAM decision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Move to Tier 3 or continue intervention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2000"/>
              <a:t>How/where is intervention data collected and analyzed</a:t>
            </a:r>
            <a:endParaRPr sz="200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Determine who will compile student data sheets</a:t>
            </a:r>
            <a:endParaRPr sz="200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Is data easily accessible?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Stack of point sheets vs spreadsheet generated graph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Review student data at least monthly to measure progress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/>
          </a:p>
        </p:txBody>
      </p:sp>
      <p:pic>
        <p:nvPicPr>
          <p:cNvPr id="258" name="Google Shape;258;p37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1000529" y="408059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What to do when: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600282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a student does not make progress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with Tier 2 intervention?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OR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/>
              <a:t>challenging behavior worsens?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3200"/>
              <a:buNone/>
            </a:pPr>
            <a:endParaRPr/>
          </a:p>
        </p:txBody>
      </p:sp>
      <p:pic>
        <p:nvPicPr>
          <p:cNvPr id="265" name="Google Shape;265;p38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1078446" y="306996"/>
            <a:ext cx="7753853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Individualize Tier 2 Intervention</a:t>
            </a:r>
            <a:endParaRPr/>
          </a:p>
        </p:txBody>
      </p:sp>
      <p:pic>
        <p:nvPicPr>
          <p:cNvPr id="271" name="Google Shape;271;p39" descr="Three tiered triangle is shown.  The yellow tier is labeled - some students also receive targeted supports.  "/>
          <p:cNvPicPr preferRelativeResize="0"/>
          <p:nvPr/>
        </p:nvPicPr>
        <p:blipFill rotWithShape="1">
          <a:blip r:embed="rId3">
            <a:alphaModFix/>
          </a:blip>
          <a:srcRect t="25215"/>
          <a:stretch/>
        </p:blipFill>
        <p:spPr>
          <a:xfrm>
            <a:off x="311701" y="2009725"/>
            <a:ext cx="8520599" cy="38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1062050" y="307000"/>
            <a:ext cx="80820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Tier 2 Modification Examples 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85823" y="1272256"/>
            <a:ext cx="4038600" cy="5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400" u="sng"/>
              <a:t>Tier 2</a:t>
            </a:r>
            <a:endParaRPr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CICO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Change CICO contact person 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Change reward/incentive options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" sz="2000"/>
              <a:t>Behavior Contract</a:t>
            </a:r>
            <a:endParaRPr sz="2000"/>
          </a:p>
          <a:p>
            <a:pPr marL="74295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Change reward/incentive options</a:t>
            </a:r>
            <a:endParaRPr sz="2000"/>
          </a:p>
          <a:p>
            <a:pPr marL="74295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Switch from paper point sheet to electronic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body" idx="2"/>
          </p:nvPr>
        </p:nvSpPr>
        <p:spPr>
          <a:xfrm>
            <a:off x="4945897" y="1218072"/>
            <a:ext cx="4038600" cy="50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400" u="sng"/>
              <a:t>Tier 3</a:t>
            </a:r>
            <a:endParaRPr sz="2400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CICO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Adjust goal percentage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Identify specific behaviors (instead of general school-wide expectations)</a:t>
            </a:r>
            <a:endParaRPr sz="2000"/>
          </a:p>
          <a:p>
            <a:pPr marL="11430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E.g., Keep hands to self, raise hand before speaking in class...etc.</a:t>
            </a:r>
            <a:endParaRPr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Additional check-ins 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Behavior Contract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Adjust goal percentage</a:t>
            </a:r>
            <a:endParaRPr sz="200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Modify general contract</a:t>
            </a:r>
            <a:endParaRPr sz="2000"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E.g, specific individualized behaviors</a:t>
            </a:r>
            <a:endParaRPr/>
          </a:p>
        </p:txBody>
      </p:sp>
      <p:pic>
        <p:nvPicPr>
          <p:cNvPr id="280" name="Google Shape;280;p40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590999" y="350825"/>
            <a:ext cx="8229600" cy="91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Time: Tier 2 Next Steps</a:t>
            </a:r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2"/>
          </p:nvPr>
        </p:nvSpPr>
        <p:spPr>
          <a:xfrm>
            <a:off x="679196" y="1600200"/>
            <a:ext cx="7914900" cy="469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Confirm who is on your team and share the Tier 2 Products &amp; Measures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Have your Tier 2 team complete the TFI Tier 2 by the end of the year.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Use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Tier 2 Checklist </a:t>
            </a:r>
            <a:r>
              <a:rPr lang="en"/>
              <a:t>when developing your interventions.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Map out the interventions you use - remember quality versus quantity.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Train your Tier 2 team on this work and let them run with it!</a:t>
            </a:r>
            <a:endParaRPr/>
          </a:p>
        </p:txBody>
      </p:sp>
      <p:pic>
        <p:nvPicPr>
          <p:cNvPr id="288" name="Google Shape;288;p41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34" y="408059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 descr="Effective Schoolwide Interventions" title="Logo for OSEP Center on Positive Behavioral Interventions and Suppo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806" y="3065050"/>
            <a:ext cx="2870200" cy="87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2" title="Logo for Illinois PBIS 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886" y="2926212"/>
            <a:ext cx="1412240" cy="57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2" descr="info@wisconsinPBISnetwork.org; www.wisconsinPBISnetwork.org" title="Logo for Wisconsin PBIS Network"/>
          <p:cNvPicPr preferRelativeResize="0"/>
          <p:nvPr/>
        </p:nvPicPr>
        <p:blipFill rotWithShape="1">
          <a:blip r:embed="rId5">
            <a:alphaModFix/>
          </a:blip>
          <a:srcRect t="12617" r="2689"/>
          <a:stretch/>
        </p:blipFill>
        <p:spPr>
          <a:xfrm>
            <a:off x="4068076" y="4783759"/>
            <a:ext cx="3559859" cy="10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2" descr="RTI for behavior" title="Logo for Florida's Positive Behavior Support Proje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211" y="4688740"/>
            <a:ext cx="3043502" cy="64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 title="Logo for Virginia Tiered Systems of Supports, VT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4509" y="3927944"/>
            <a:ext cx="1931242" cy="85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 descr="The logo shows the state of Missori and there is a three-tiered triangle insdie the state outline." title="Logo for Missouri Schoolwide Positive Behavior Suppo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511" y="2994418"/>
            <a:ext cx="1581697" cy="13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 title="Logo for PBIS Marylan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181" y="1757065"/>
            <a:ext cx="1185764" cy="670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42" descr="This box contains two blue and white logos. " title="Logos for Midwest PBIS Network and Mid-Atlantic PBIS Network"/>
          <p:cNvGrpSpPr/>
          <p:nvPr/>
        </p:nvGrpSpPr>
        <p:grpSpPr>
          <a:xfrm>
            <a:off x="2977806" y="1614193"/>
            <a:ext cx="2556934" cy="1177310"/>
            <a:chOff x="2834308" y="2395711"/>
            <a:chExt cx="3475384" cy="1600200"/>
          </a:xfrm>
        </p:grpSpPr>
        <p:pic>
          <p:nvPicPr>
            <p:cNvPr id="301" name="Google Shape;301;p42" title="Logo for Mid-Atlantic PBIS Network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9492" y="2395711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42" title="Logo for Midwest PBIS Network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34308" y="2395711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42" title="Appreciation is given to the following​ for their contributions to this Professional Learning:​"/>
          <p:cNvSpPr txBox="1"/>
          <p:nvPr/>
        </p:nvSpPr>
        <p:spPr>
          <a:xfrm>
            <a:off x="387594" y="183469"/>
            <a:ext cx="8625751" cy="129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Questrial"/>
              <a:buNone/>
            </a:pPr>
            <a:br>
              <a:rPr lang="en" sz="3300" b="1" i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297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97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4" name="Google Shape;304;p42" title="Appreciation is given to the following​ for their contributions to this Professional Learning:​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2400"/>
              <a:buFont typeface="Questrial"/>
              <a:buNone/>
            </a:pPr>
            <a:r>
              <a:rPr lang="en" sz="2400" b="1" i="1">
                <a:solidFill>
                  <a:srgbClr val="1D2A53"/>
                </a:solidFill>
              </a:rPr>
              <a:t>Appreciation</a:t>
            </a:r>
            <a:r>
              <a:rPr lang="en" sz="2400" b="1">
                <a:solidFill>
                  <a:srgbClr val="1D2A53"/>
                </a:solidFill>
              </a:rPr>
              <a:t> </a:t>
            </a:r>
            <a:r>
              <a:rPr lang="en" sz="2400">
                <a:solidFill>
                  <a:srgbClr val="000000"/>
                </a:solidFill>
              </a:rPr>
              <a:t>is given to the following</a:t>
            </a: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for their contributions to this Professional Learning: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estrial"/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305" name="Google Shape;305;p42" descr="Minnesota Department of Education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13526" y="1626163"/>
            <a:ext cx="1778074" cy="17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6" descr="Following items listed: discipline data, data-based decision making, fidelity data, annual evaluation." title="TFI Sub-scale: Evaluation"/>
          <p:cNvGraphicFramePr/>
          <p:nvPr/>
        </p:nvGraphicFramePr>
        <p:xfrm>
          <a:off x="4460241" y="1229597"/>
          <a:ext cx="4059300" cy="1737410"/>
        </p:xfrm>
        <a:graphic>
          <a:graphicData uri="http://schemas.openxmlformats.org/drawingml/2006/table">
            <a:tbl>
              <a:tblPr firstRow="1" bandRow="1">
                <a:noFill/>
                <a:tableStyleId>{5AE710F4-8A80-4A13-9575-0380B95A9B6C}</a:tableStyleId>
              </a:tblPr>
              <a:tblGrid>
                <a:gridCol w="9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u="none" strike="noStrike" cap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Evaluation </a:t>
                      </a:r>
                      <a:endParaRPr sz="2000" b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strike="noStrike" cap="none">
                          <a:solidFill>
                            <a:schemeClr val="dk2"/>
                          </a:solidFill>
                        </a:rPr>
                        <a:t>TFI 2.10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Level of Use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2.11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Student Performance Data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2.12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Fidelity Data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2.13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Annual Evaluation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2" name="Google Shape;82;p16" descr="Following items listed: behavioral expecations, teaching expectations, problem behavior definitions, discipline policies, professional development, classroom procedures, feedback and acknowledgement, faculty involvement, and student/family/community involvement." title="TFI Sub-scale: Implementation"/>
          <p:cNvGraphicFramePr/>
          <p:nvPr>
            <p:extLst>
              <p:ext uri="{D42A27DB-BD31-4B8C-83A1-F6EECF244321}">
                <p14:modId xmlns:p14="http://schemas.microsoft.com/office/powerpoint/2010/main" val="1657232884"/>
              </p:ext>
            </p:extLst>
          </p:nvPr>
        </p:nvGraphicFramePr>
        <p:xfrm>
          <a:off x="724107" y="3345616"/>
          <a:ext cx="3591425" cy="2560380"/>
        </p:xfrm>
        <a:graphic>
          <a:graphicData uri="http://schemas.openxmlformats.org/drawingml/2006/table">
            <a:tbl>
              <a:tblPr firstRow="1" bandRow="1">
                <a:noFill/>
                <a:tableStyleId>{5AE710F4-8A80-4A13-9575-0380B95A9B6C}</a:tableStyleId>
              </a:tblPr>
              <a:tblGrid>
                <a:gridCol w="8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u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" sz="2000" u="none">
                          <a:solidFill>
                            <a:schemeClr val="dk2"/>
                          </a:solidFill>
                        </a:rPr>
                        <a:t>Interventions </a:t>
                      </a:r>
                      <a:endParaRPr sz="2000" b="0" u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2B3F7B"/>
                          </a:solidFill>
                        </a:rPr>
                        <a:t>TFI 2.5</a:t>
                      </a:r>
                      <a:endParaRPr sz="1600" b="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2B3F7B"/>
                          </a:solidFill>
                        </a:rPr>
                        <a:t>Options for Tier 2 Interventions</a:t>
                      </a:r>
                      <a:endParaRPr sz="1600" b="0" dirty="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2.6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</a:rPr>
                        <a:t>Tier 2 Critical Features</a:t>
                      </a:r>
                      <a:endParaRPr sz="1600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dk2"/>
                          </a:solidFill>
                        </a:rPr>
                        <a:t>TFI 2.7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dk2"/>
                          </a:solidFill>
                        </a:rPr>
                        <a:t>Practices Matched to Student Need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2.8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</a:rPr>
                        <a:t>Access to Tier 1 Supports</a:t>
                      </a:r>
                      <a:endParaRPr sz="1600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2.9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</a:rPr>
                        <a:t>Professional Development</a:t>
                      </a:r>
                      <a:endParaRPr sz="1600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3" name="Google Shape;83;p16" descr="Two items listed: team composition and team operating procedures" title="TFI Sub-scale: Team"/>
          <p:cNvGraphicFramePr/>
          <p:nvPr/>
        </p:nvGraphicFramePr>
        <p:xfrm>
          <a:off x="724108" y="1229597"/>
          <a:ext cx="3591425" cy="1066830"/>
        </p:xfrm>
        <a:graphic>
          <a:graphicData uri="http://schemas.openxmlformats.org/drawingml/2006/table">
            <a:tbl>
              <a:tblPr firstRow="1" bandRow="1">
                <a:noFill/>
                <a:tableStyleId>{5AE710F4-8A80-4A13-9575-0380B95A9B6C}</a:tableStyleId>
              </a:tblPr>
              <a:tblGrid>
                <a:gridCol w="8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u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" sz="2000" u="none">
                          <a:solidFill>
                            <a:schemeClr val="dk2"/>
                          </a:solidFill>
                        </a:rPr>
                        <a:t>Teams </a:t>
                      </a:r>
                      <a:endParaRPr sz="2000" b="0" u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TFI 2.1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Composition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TFI 2.2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Operating Procedures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4" name="Google Shape;84;p16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491" y="417210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111750" y="215075"/>
            <a:ext cx="76896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Questrial"/>
              <a:buNone/>
            </a:pPr>
            <a:r>
              <a:rPr lang="en" sz="3240"/>
              <a:t> Tier 2: Professional Learning Roadmap</a:t>
            </a:r>
            <a:endParaRPr/>
          </a:p>
        </p:txBody>
      </p:sp>
      <p:graphicFrame>
        <p:nvGraphicFramePr>
          <p:cNvPr id="86" name="Google Shape;86;p16"/>
          <p:cNvGraphicFramePr/>
          <p:nvPr/>
        </p:nvGraphicFramePr>
        <p:xfrm>
          <a:off x="724106" y="2296397"/>
          <a:ext cx="3591425" cy="882200"/>
        </p:xfrm>
        <a:graphic>
          <a:graphicData uri="http://schemas.openxmlformats.org/drawingml/2006/table">
            <a:tbl>
              <a:tblPr firstRow="1" bandRow="1">
                <a:noFill/>
                <a:tableStyleId>{5AE710F4-8A80-4A13-9575-0380B95A9B6C}</a:tableStyleId>
              </a:tblPr>
              <a:tblGrid>
                <a:gridCol w="8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dk2"/>
                          </a:solidFill>
                        </a:rPr>
                        <a:t>TFI 2.3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chemeClr val="dk2"/>
                          </a:solidFill>
                        </a:rPr>
                        <a:t>Screening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TFI 2.4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Request for Assistance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descr="This picture shows part of an action plan document.  There are four columns labeled: What needs to be completed? Resources needed? Who? When?" title="Action plan"/>
          <p:cNvPicPr preferRelativeResize="0"/>
          <p:nvPr/>
        </p:nvPicPr>
        <p:blipFill rotWithShape="1">
          <a:blip r:embed="rId3">
            <a:alphaModFix/>
          </a:blip>
          <a:srcRect l="250" t="2362" r="1940" b="23170"/>
          <a:stretch/>
        </p:blipFill>
        <p:spPr>
          <a:xfrm>
            <a:off x="5503790" y="5106142"/>
            <a:ext cx="2770414" cy="106313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3" name="Google Shape;93;p17"/>
          <p:cNvSpPr txBox="1"/>
          <p:nvPr/>
        </p:nvSpPr>
        <p:spPr>
          <a:xfrm>
            <a:off x="2172042" y="5145269"/>
            <a:ext cx="33924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Action Planning: </a:t>
            </a:r>
            <a:br>
              <a:rPr lang="en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Applying the core content to your school</a:t>
            </a:r>
            <a:endParaRPr sz="1800" b="0" i="0" u="none" strike="noStrike" cap="non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7" descr="This blue and white icon shows an arrow pointing up and to the right.  There is no text. " title="Action Plan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72" y="5128590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5" name="Google Shape;95;p17" descr="This picture shows the School-wide PBIS Tiered Fidelity Inventory version 2.1 logo." title="TFI logo"/>
          <p:cNvPicPr preferRelativeResize="0"/>
          <p:nvPr/>
        </p:nvPicPr>
        <p:blipFill rotWithShape="1">
          <a:blip r:embed="rId5">
            <a:alphaModFix/>
          </a:blip>
          <a:srcRect b="43902"/>
          <a:stretch/>
        </p:blipFill>
        <p:spPr>
          <a:xfrm>
            <a:off x="5503592" y="3845592"/>
            <a:ext cx="2770591" cy="10820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6" name="Google Shape;96;p17"/>
          <p:cNvSpPr txBox="1"/>
          <p:nvPr/>
        </p:nvSpPr>
        <p:spPr>
          <a:xfrm>
            <a:off x="2172043" y="4032662"/>
            <a:ext cx="33924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Self-Assessment: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Tiered Fidelity Inventory</a:t>
            </a:r>
            <a:endParaRPr sz="1800" b="0" i="0" u="none" strike="noStrike" cap="non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7" descr="This blue and white icon shows a vertical bar graph.  There are three bars of different heights.  There is no text." title="Self Assessmen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772" y="3877484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8" name="Google Shape;98;p17" descr="This is a picture of two women and two men seated and looking at the materials in front of them.  " title="Team planning picture"/>
          <p:cNvPicPr preferRelativeResize="0"/>
          <p:nvPr/>
        </p:nvPicPr>
        <p:blipFill rotWithShape="1">
          <a:blip r:embed="rId7">
            <a:alphaModFix/>
          </a:blip>
          <a:srcRect l="230" t="11972" r="-230" b="24751"/>
          <a:stretch/>
        </p:blipFill>
        <p:spPr>
          <a:xfrm>
            <a:off x="5503594" y="2588526"/>
            <a:ext cx="2770590" cy="10820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9" name="Google Shape;99;p17"/>
          <p:cNvSpPr txBox="1"/>
          <p:nvPr/>
        </p:nvSpPr>
        <p:spPr>
          <a:xfrm>
            <a:off x="2172042" y="2790985"/>
            <a:ext cx="339241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Activities/Team Time: </a:t>
            </a:r>
            <a:br>
              <a:rPr lang="en" sz="20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Activities for Fluency</a:t>
            </a:r>
            <a:endParaRPr sz="1800" b="0" i="0" u="none" strike="noStrike" cap="none">
              <a:solidFill>
                <a:srgbClr val="3A54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7" descr="This blue and white icon shows a pencil.  There is no text. " title="Practice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772" y="2620418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Questrial"/>
              <a:buNone/>
            </a:pPr>
            <a:r>
              <a:rPr lang="en">
                <a:solidFill>
                  <a:schemeClr val="accent6"/>
                </a:solidFill>
              </a:rPr>
              <a:t>Organization of Modules</a:t>
            </a:r>
            <a:endParaRPr/>
          </a:p>
        </p:txBody>
      </p:sp>
      <p:pic>
        <p:nvPicPr>
          <p:cNvPr id="102" name="Google Shape;102;p17" descr="This picture shows a street map.  Specific roads and cities are not distinguishable." title="Map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9">
            <a:alphaModFix/>
          </a:blip>
          <a:srcRect l="5284" t="45844" r="18115" b="3219"/>
          <a:stretch/>
        </p:blipFill>
        <p:spPr>
          <a:xfrm>
            <a:off x="5504017" y="1420004"/>
            <a:ext cx="2770187" cy="104616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3" name="Google Shape;103;p17"/>
          <p:cNvSpPr txBox="1"/>
          <p:nvPr/>
        </p:nvSpPr>
        <p:spPr>
          <a:xfrm>
            <a:off x="2172042" y="1420004"/>
            <a:ext cx="33924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Content: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Aligned to TFI Items 1.1 – 1.15 and Classroom Management Practices</a:t>
            </a:r>
            <a:endParaRPr sz="1600" b="0" i="0" u="none" strike="noStrike" cap="none">
              <a:solidFill>
                <a:srgbClr val="3A54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 descr="This blue and white icon shows a book.  There is no text. " title="Core Content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3190" y="1372548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009717" y="202402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Purpose and Outcomes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Review continuum of support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Tier 2 interventions/supports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essential components of effective Tier 2 systems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Tier 2 team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Establish criteria to access Tier 2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Determine/identify collection of Tier 2 interventions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Intervention evaluation process (review data)</a:t>
            </a:r>
            <a:endParaRPr/>
          </a:p>
          <a:p>
            <a:pPr marL="742950" lvl="1" indent="-10795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</p:txBody>
      </p:sp>
      <p:pic>
        <p:nvPicPr>
          <p:cNvPr id="112" name="Google Shape;112;p18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Continuum of Support</a:t>
            </a:r>
            <a:endParaRPr/>
          </a:p>
        </p:txBody>
      </p:sp>
      <p:pic>
        <p:nvPicPr>
          <p:cNvPr id="118" name="Google Shape;118;p19" descr="This is a three tiered, green, yellow and red triangle.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7861" y="2422751"/>
            <a:ext cx="4361439" cy="2637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4978375" y="1901325"/>
            <a:ext cx="3902400" cy="12048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Tier </a:t>
            </a:r>
            <a:r>
              <a:rPr lang="en" sz="24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Individualized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Intense Intervention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540275" y="3106275"/>
            <a:ext cx="4340400" cy="1394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Tier </a:t>
            </a:r>
            <a:r>
              <a:rPr lang="en" sz="3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Students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Intervention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281700" y="4500337"/>
            <a:ext cx="4675200" cy="1872753"/>
          </a:xfrm>
          <a:prstGeom prst="rect">
            <a:avLst/>
          </a:prstGeom>
          <a:solidFill>
            <a:srgbClr val="00B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Tier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Students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Staff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Settings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491" y="417210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000529" y="317360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estrial"/>
              <a:buNone/>
            </a:pPr>
            <a:r>
              <a:rPr lang="en" sz="4800"/>
              <a:t>Build a Solid Tier 1</a:t>
            </a:r>
            <a:endParaRPr sz="48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65285" y="1232720"/>
            <a:ext cx="8257500" cy="5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0" algn="ctr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accent2"/>
                </a:solidFill>
              </a:rPr>
              <a:t>Tier 1 will reduce the need for Tier 2</a:t>
            </a:r>
            <a:endParaRPr/>
          </a:p>
          <a:p>
            <a:pPr marL="1778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400" b="1"/>
              <a:t>There is so much power in Tier 1 to:</a:t>
            </a:r>
            <a:endParaRPr sz="2400" b="1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Prevent problems from happening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Reduce current problems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Build connections and form relationships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Establish systems and practices that are efficient and effective for your school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400" b="1" i="1"/>
              <a:t>Use data to determine what your school community needs and decide how to meet that need as a school staff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Is what we are doing working?</a:t>
            </a:r>
            <a:endParaRPr/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29" name="Google Shape;129;p20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27" y="418423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208876" y="316147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Tier 2 is…</a:t>
            </a:r>
            <a:endParaRPr/>
          </a:p>
        </p:txBody>
      </p:sp>
      <p:pic>
        <p:nvPicPr>
          <p:cNvPr id="135" name="Google Shape;135;p21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04" y="316147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64603" y="975733"/>
            <a:ext cx="8534069" cy="451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Students not responding to tier 1 supports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Students that share a common need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Interventions remain constant - not tailored to individual student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Low effort for teachers/staff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/>
              <a:t>Can be implemented by </a:t>
            </a:r>
            <a:r>
              <a:rPr lang="en" i="1" u="sng"/>
              <a:t>any/all </a:t>
            </a:r>
            <a:r>
              <a:rPr lang="en"/>
              <a:t>school staff</a:t>
            </a:r>
            <a:endParaRPr/>
          </a:p>
          <a:p>
            <a:pPr marL="342900" lvl="0" indent="0" algn="l" rtl="0"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endParaRPr/>
          </a:p>
        </p:txBody>
      </p:sp>
      <p:pic>
        <p:nvPicPr>
          <p:cNvPr id="137" name="Google Shape;137;p21" descr="This is a green check mark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012" y="4783887"/>
            <a:ext cx="1666897" cy="164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379671" y="368803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"/>
              <a:t>Table Talk Reflection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65298" y="2291575"/>
            <a:ext cx="8257568" cy="104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Is Tier 2 what you thought it was?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What components do you have at your site?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What are you missing? </a:t>
            </a:r>
            <a:endParaRPr/>
          </a:p>
        </p:txBody>
      </p:sp>
      <p:pic>
        <p:nvPicPr>
          <p:cNvPr id="144" name="Google Shape;144;p22" descr="This blue and white icon shows a pencil.  There is no text. " title="Practi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43" y="317361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5" name="Google Shape;145;p22" descr="This is a graphic of two stick figures talking to each other.  There are no words in the bubbles over their heads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3945734"/>
            <a:ext cx="2154817" cy="229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1387</Words>
  <Application>Microsoft Office PowerPoint</Application>
  <PresentationFormat>On-screen Show (4:3)</PresentationFormat>
  <Paragraphs>249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Noto Sans Symbols</vt:lpstr>
      <vt:lpstr>Arial</vt:lpstr>
      <vt:lpstr>Times New Roman</vt:lpstr>
      <vt:lpstr>Questrial</vt:lpstr>
      <vt:lpstr>7_Final_MWBIS 4</vt:lpstr>
      <vt:lpstr>PBIS Team Training 9A</vt:lpstr>
      <vt:lpstr>Learning Expectations</vt:lpstr>
      <vt:lpstr> Tier 2: Professional Learning Roadmap</vt:lpstr>
      <vt:lpstr>Organization of Modules</vt:lpstr>
      <vt:lpstr>Purpose and Outcomes</vt:lpstr>
      <vt:lpstr>Continuum of Support</vt:lpstr>
      <vt:lpstr>Build a Solid Tier 1</vt:lpstr>
      <vt:lpstr>Tier 2 is…</vt:lpstr>
      <vt:lpstr>Table Talk Reflection</vt:lpstr>
      <vt:lpstr>Tier 2 Team</vt:lpstr>
      <vt:lpstr>Table Talk</vt:lpstr>
      <vt:lpstr>Criteria for Accessing Tier 2 Support</vt:lpstr>
      <vt:lpstr>Example Criteria to Access</vt:lpstr>
      <vt:lpstr>Determine Tier 2 Interventions</vt:lpstr>
      <vt:lpstr>Training-Professional Development Considerations</vt:lpstr>
      <vt:lpstr>It is Not About….</vt:lpstr>
      <vt:lpstr>Tier 2 Intervention: Check In – Check Out</vt:lpstr>
      <vt:lpstr>Tier 2 Intervention: Social Skills Groups</vt:lpstr>
      <vt:lpstr>Tier 2 Intervention: Behavior Contract</vt:lpstr>
      <vt:lpstr>Group Talk</vt:lpstr>
      <vt:lpstr>Student Intervention Selection</vt:lpstr>
      <vt:lpstr>Why Behavior Happens</vt:lpstr>
      <vt:lpstr>Intervention Evaluation</vt:lpstr>
      <vt:lpstr>Intervention Evaluation Process</vt:lpstr>
      <vt:lpstr>What to do when:</vt:lpstr>
      <vt:lpstr>Individualize Tier 2 Intervention</vt:lpstr>
      <vt:lpstr>Tier 2 Modification Examples </vt:lpstr>
      <vt:lpstr>Team Time: Tier 2 Next Steps</vt:lpstr>
      <vt:lpstr>Appreciation is given to the following for their contributions to this Professional Learning: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Team Training 9A   </dc:title>
  <cp:lastModifiedBy>Garrett Petrie</cp:lastModifiedBy>
  <cp:revision>3</cp:revision>
  <dcterms:modified xsi:type="dcterms:W3CDTF">2020-02-08T20:06:29Z</dcterms:modified>
</cp:coreProperties>
</file>