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 id="2147483660" r:id="rId2"/>
    <p:sldMasterId id="2147483671" r:id="rId3"/>
    <p:sldMasterId id="2147483682" r:id="rId4"/>
  </p:sldMasterIdLst>
  <p:notesMasterIdLst>
    <p:notesMasterId r:id="rId48"/>
  </p:notesMasterIdLst>
  <p:sldIdLst>
    <p:sldId id="309" r:id="rId5"/>
    <p:sldId id="310" r:id="rId6"/>
    <p:sldId id="311" r:id="rId7"/>
    <p:sldId id="312" r:id="rId8"/>
    <p:sldId id="313" r:id="rId9"/>
    <p:sldId id="314" r:id="rId10"/>
    <p:sldId id="257" r:id="rId11"/>
    <p:sldId id="258" r:id="rId12"/>
    <p:sldId id="261" r:id="rId13"/>
    <p:sldId id="262" r:id="rId14"/>
    <p:sldId id="296" r:id="rId15"/>
    <p:sldId id="297" r:id="rId16"/>
    <p:sldId id="298" r:id="rId17"/>
    <p:sldId id="318" r:id="rId18"/>
    <p:sldId id="301" r:id="rId19"/>
    <p:sldId id="302" r:id="rId20"/>
    <p:sldId id="303" r:id="rId21"/>
    <p:sldId id="305" r:id="rId22"/>
    <p:sldId id="306" r:id="rId23"/>
    <p:sldId id="319" r:id="rId24"/>
    <p:sldId id="304" r:id="rId25"/>
    <p:sldId id="263" r:id="rId26"/>
    <p:sldId id="264" r:id="rId27"/>
    <p:sldId id="272" r:id="rId28"/>
    <p:sldId id="273" r:id="rId29"/>
    <p:sldId id="299" r:id="rId30"/>
    <p:sldId id="266" r:id="rId31"/>
    <p:sldId id="307" r:id="rId32"/>
    <p:sldId id="277" r:id="rId33"/>
    <p:sldId id="278" r:id="rId34"/>
    <p:sldId id="300" r:id="rId35"/>
    <p:sldId id="267" r:id="rId36"/>
    <p:sldId id="295" r:id="rId37"/>
    <p:sldId id="320" r:id="rId38"/>
    <p:sldId id="308" r:id="rId39"/>
    <p:sldId id="285" r:id="rId40"/>
    <p:sldId id="286" r:id="rId41"/>
    <p:sldId id="287" r:id="rId42"/>
    <p:sldId id="288" r:id="rId43"/>
    <p:sldId id="289" r:id="rId44"/>
    <p:sldId id="315" r:id="rId45"/>
    <p:sldId id="316" r:id="rId46"/>
    <p:sldId id="317"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Tahoma" panose="020B0604030504040204" pitchFamily="34" charset="0"/>
      <p:regular r:id="rId53"/>
      <p:bold r:id="rId54"/>
    </p:embeddedFont>
    <p:embeddedFont>
      <p:font typeface="Tw Cen MT" panose="020B0602020104020603"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p:restoredTop sz="94788"/>
  </p:normalViewPr>
  <p:slideViewPr>
    <p:cSldViewPr snapToGrid="0">
      <p:cViewPr varScale="1">
        <p:scale>
          <a:sx n="89" d="100"/>
          <a:sy n="89" d="100"/>
        </p:scale>
        <p:origin x="6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4C152-1EC2-4C71-84CC-B3ED989FA1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5DAC415-015D-4816-8DB6-679984B476C9}">
      <dgm:prSet phldrT="[Text]"/>
      <dgm:spPr/>
      <dgm:t>
        <a:bodyPr/>
        <a:lstStyle/>
        <a:p>
          <a:r>
            <a:rPr lang="en-US" dirty="0">
              <a:solidFill>
                <a:schemeClr val="tx2">
                  <a:lumMod val="50000"/>
                </a:schemeClr>
              </a:solidFill>
            </a:rPr>
            <a:t>Antecedent</a:t>
          </a:r>
        </a:p>
      </dgm:t>
    </dgm:pt>
    <dgm:pt modelId="{191ED41D-0B16-45AC-AD6E-B16F93C92885}" type="parTrans" cxnId="{DD914910-E566-46A7-B02C-617722C85530}">
      <dgm:prSet/>
      <dgm:spPr/>
      <dgm:t>
        <a:bodyPr/>
        <a:lstStyle/>
        <a:p>
          <a:endParaRPr lang="en-US"/>
        </a:p>
      </dgm:t>
    </dgm:pt>
    <dgm:pt modelId="{44A66FD1-B279-429E-B4E4-B97993388E6D}" type="sibTrans" cxnId="{DD914910-E566-46A7-B02C-617722C85530}">
      <dgm:prSet/>
      <dgm:spPr/>
      <dgm:t>
        <a:bodyPr/>
        <a:lstStyle/>
        <a:p>
          <a:endParaRPr lang="en-US"/>
        </a:p>
      </dgm:t>
    </dgm:pt>
    <dgm:pt modelId="{87CAF5C1-B9C6-43EB-8330-0D525AAB8103}">
      <dgm:prSet phldrT="[Text]"/>
      <dgm:spPr/>
      <dgm:t>
        <a:bodyPr/>
        <a:lstStyle/>
        <a:p>
          <a:r>
            <a:rPr lang="en-US" dirty="0">
              <a:solidFill>
                <a:schemeClr val="tx2">
                  <a:lumMod val="50000"/>
                </a:schemeClr>
              </a:solidFill>
            </a:rPr>
            <a:t>Behavior</a:t>
          </a:r>
        </a:p>
      </dgm:t>
    </dgm:pt>
    <dgm:pt modelId="{B359C4AC-3BCF-4C7B-98B5-6EC95759053C}" type="parTrans" cxnId="{250FCA2B-2301-4C1F-949C-4F6A80853674}">
      <dgm:prSet/>
      <dgm:spPr/>
      <dgm:t>
        <a:bodyPr/>
        <a:lstStyle/>
        <a:p>
          <a:endParaRPr lang="en-US"/>
        </a:p>
      </dgm:t>
    </dgm:pt>
    <dgm:pt modelId="{67131441-1716-47D4-93E2-2220E8BD92AC}" type="sibTrans" cxnId="{250FCA2B-2301-4C1F-949C-4F6A80853674}">
      <dgm:prSet/>
      <dgm:spPr/>
      <dgm:t>
        <a:bodyPr/>
        <a:lstStyle/>
        <a:p>
          <a:endParaRPr lang="en-US"/>
        </a:p>
      </dgm:t>
    </dgm:pt>
    <dgm:pt modelId="{4D516448-5CBB-4693-BF65-A984C8788BF2}">
      <dgm:prSet phldrT="[Text]"/>
      <dgm:spPr/>
      <dgm:t>
        <a:bodyPr/>
        <a:lstStyle/>
        <a:p>
          <a:r>
            <a:rPr lang="en-US" dirty="0">
              <a:solidFill>
                <a:schemeClr val="tx2">
                  <a:lumMod val="50000"/>
                </a:schemeClr>
              </a:solidFill>
            </a:rPr>
            <a:t>Consequence</a:t>
          </a:r>
        </a:p>
      </dgm:t>
    </dgm:pt>
    <dgm:pt modelId="{0E2CD422-8F0B-4C6D-89DF-746B1E0FD7D9}" type="parTrans" cxnId="{F86E567E-56FA-4615-B9E7-468BC07F7566}">
      <dgm:prSet/>
      <dgm:spPr/>
      <dgm:t>
        <a:bodyPr/>
        <a:lstStyle/>
        <a:p>
          <a:endParaRPr lang="en-US"/>
        </a:p>
      </dgm:t>
    </dgm:pt>
    <dgm:pt modelId="{377C34AC-4659-434A-89E6-5B1FC6640276}" type="sibTrans" cxnId="{F86E567E-56FA-4615-B9E7-468BC07F7566}">
      <dgm:prSet/>
      <dgm:spPr/>
      <dgm:t>
        <a:bodyPr/>
        <a:lstStyle/>
        <a:p>
          <a:endParaRPr lang="en-US"/>
        </a:p>
      </dgm:t>
    </dgm:pt>
    <dgm:pt modelId="{2E3A63C1-3F7E-441A-9766-EAEF2C588971}" type="pres">
      <dgm:prSet presAssocID="{94A4C152-1EC2-4C71-84CC-B3ED989FA16F}" presName="Name0" presStyleCnt="0">
        <dgm:presLayoutVars>
          <dgm:chMax val="7"/>
          <dgm:chPref val="7"/>
          <dgm:dir/>
        </dgm:presLayoutVars>
      </dgm:prSet>
      <dgm:spPr/>
    </dgm:pt>
    <dgm:pt modelId="{715E32B6-C6CE-454E-BF72-7D3680EDD20F}" type="pres">
      <dgm:prSet presAssocID="{94A4C152-1EC2-4C71-84CC-B3ED989FA16F}" presName="Name1" presStyleCnt="0"/>
      <dgm:spPr/>
    </dgm:pt>
    <dgm:pt modelId="{779C557D-CA39-4EB2-83B8-20756AA1BBE6}" type="pres">
      <dgm:prSet presAssocID="{94A4C152-1EC2-4C71-84CC-B3ED989FA16F}" presName="cycle" presStyleCnt="0"/>
      <dgm:spPr/>
    </dgm:pt>
    <dgm:pt modelId="{998DB48A-0E28-4DED-806D-0FBEBF4C9E76}" type="pres">
      <dgm:prSet presAssocID="{94A4C152-1EC2-4C71-84CC-B3ED989FA16F}" presName="srcNode" presStyleLbl="node1" presStyleIdx="0" presStyleCnt="3"/>
      <dgm:spPr/>
    </dgm:pt>
    <dgm:pt modelId="{A46EF727-3B33-43DA-907C-9B3323D87734}" type="pres">
      <dgm:prSet presAssocID="{94A4C152-1EC2-4C71-84CC-B3ED989FA16F}" presName="conn" presStyleLbl="parChTrans1D2" presStyleIdx="0" presStyleCnt="1"/>
      <dgm:spPr/>
    </dgm:pt>
    <dgm:pt modelId="{C0E4FEC5-7150-4106-9AA1-BFC72AAF74FE}" type="pres">
      <dgm:prSet presAssocID="{94A4C152-1EC2-4C71-84CC-B3ED989FA16F}" presName="extraNode" presStyleLbl="node1" presStyleIdx="0" presStyleCnt="3"/>
      <dgm:spPr/>
    </dgm:pt>
    <dgm:pt modelId="{7FA0C55F-D4F7-43B5-9B77-E27A8E4505CB}" type="pres">
      <dgm:prSet presAssocID="{94A4C152-1EC2-4C71-84CC-B3ED989FA16F}" presName="dstNode" presStyleLbl="node1" presStyleIdx="0" presStyleCnt="3"/>
      <dgm:spPr/>
    </dgm:pt>
    <dgm:pt modelId="{DB0DA0EC-CD03-4F00-BAE1-519333E07DB6}" type="pres">
      <dgm:prSet presAssocID="{05DAC415-015D-4816-8DB6-679984B476C9}" presName="text_1" presStyleLbl="node1" presStyleIdx="0" presStyleCnt="3">
        <dgm:presLayoutVars>
          <dgm:bulletEnabled val="1"/>
        </dgm:presLayoutVars>
      </dgm:prSet>
      <dgm:spPr/>
    </dgm:pt>
    <dgm:pt modelId="{430B302C-0DEF-424E-9FBF-806A6EEFD109}" type="pres">
      <dgm:prSet presAssocID="{05DAC415-015D-4816-8DB6-679984B476C9}" presName="accent_1" presStyleCnt="0"/>
      <dgm:spPr/>
    </dgm:pt>
    <dgm:pt modelId="{EAB0A9F3-DD76-4999-B518-B5385BD8A5C9}" type="pres">
      <dgm:prSet presAssocID="{05DAC415-015D-4816-8DB6-679984B476C9}" presName="accentRepeatNode" presStyleLbl="solidFgAcc1" presStyleIdx="0" presStyleCnt="3" custLinFactNeighborX="3028" custLinFactNeighborY="-1094"/>
      <dgm:spPr/>
    </dgm:pt>
    <dgm:pt modelId="{4DBAB116-BD04-44C0-8C4F-909288B96FC2}" type="pres">
      <dgm:prSet presAssocID="{87CAF5C1-B9C6-43EB-8330-0D525AAB8103}" presName="text_2" presStyleLbl="node1" presStyleIdx="1" presStyleCnt="3">
        <dgm:presLayoutVars>
          <dgm:bulletEnabled val="1"/>
        </dgm:presLayoutVars>
      </dgm:prSet>
      <dgm:spPr/>
    </dgm:pt>
    <dgm:pt modelId="{1EC13EEF-B272-432E-8A54-598C9105B127}" type="pres">
      <dgm:prSet presAssocID="{87CAF5C1-B9C6-43EB-8330-0D525AAB8103}" presName="accent_2" presStyleCnt="0"/>
      <dgm:spPr/>
    </dgm:pt>
    <dgm:pt modelId="{1E41C994-DB64-4CE2-9D63-10B84B8466F1}" type="pres">
      <dgm:prSet presAssocID="{87CAF5C1-B9C6-43EB-8330-0D525AAB8103}" presName="accentRepeatNode" presStyleLbl="solidFgAcc1" presStyleIdx="1" presStyleCnt="3"/>
      <dgm:spPr/>
    </dgm:pt>
    <dgm:pt modelId="{34242812-A762-4CED-A7C5-D1810924BD10}" type="pres">
      <dgm:prSet presAssocID="{4D516448-5CBB-4693-BF65-A984C8788BF2}" presName="text_3" presStyleLbl="node1" presStyleIdx="2" presStyleCnt="3">
        <dgm:presLayoutVars>
          <dgm:bulletEnabled val="1"/>
        </dgm:presLayoutVars>
      </dgm:prSet>
      <dgm:spPr/>
    </dgm:pt>
    <dgm:pt modelId="{799F9C01-0582-4660-BF20-AC2D6455EED9}" type="pres">
      <dgm:prSet presAssocID="{4D516448-5CBB-4693-BF65-A984C8788BF2}" presName="accent_3" presStyleCnt="0"/>
      <dgm:spPr/>
    </dgm:pt>
    <dgm:pt modelId="{C75556CE-7D1A-4EA4-85F0-D6120D6005B5}" type="pres">
      <dgm:prSet presAssocID="{4D516448-5CBB-4693-BF65-A984C8788BF2}" presName="accentRepeatNode" presStyleLbl="solidFgAcc1" presStyleIdx="2" presStyleCnt="3"/>
      <dgm:spPr/>
    </dgm:pt>
  </dgm:ptLst>
  <dgm:cxnLst>
    <dgm:cxn modelId="{DA12B40D-A608-410C-9946-7C70C55E76B5}" type="presOf" srcId="{87CAF5C1-B9C6-43EB-8330-0D525AAB8103}" destId="{4DBAB116-BD04-44C0-8C4F-909288B96FC2}" srcOrd="0" destOrd="0" presId="urn:microsoft.com/office/officeart/2008/layout/VerticalCurvedList"/>
    <dgm:cxn modelId="{DD914910-E566-46A7-B02C-617722C85530}" srcId="{94A4C152-1EC2-4C71-84CC-B3ED989FA16F}" destId="{05DAC415-015D-4816-8DB6-679984B476C9}" srcOrd="0" destOrd="0" parTransId="{191ED41D-0B16-45AC-AD6E-B16F93C92885}" sibTransId="{44A66FD1-B279-429E-B4E4-B97993388E6D}"/>
    <dgm:cxn modelId="{1A776829-120C-4C43-B4E0-75942E6E3092}" type="presOf" srcId="{05DAC415-015D-4816-8DB6-679984B476C9}" destId="{DB0DA0EC-CD03-4F00-BAE1-519333E07DB6}" srcOrd="0" destOrd="0" presId="urn:microsoft.com/office/officeart/2008/layout/VerticalCurvedList"/>
    <dgm:cxn modelId="{CF65A32B-2A80-4532-891F-1AC88979C23E}" type="presOf" srcId="{4D516448-5CBB-4693-BF65-A984C8788BF2}" destId="{34242812-A762-4CED-A7C5-D1810924BD10}" srcOrd="0" destOrd="0" presId="urn:microsoft.com/office/officeart/2008/layout/VerticalCurvedList"/>
    <dgm:cxn modelId="{250FCA2B-2301-4C1F-949C-4F6A80853674}" srcId="{94A4C152-1EC2-4C71-84CC-B3ED989FA16F}" destId="{87CAF5C1-B9C6-43EB-8330-0D525AAB8103}" srcOrd="1" destOrd="0" parTransId="{B359C4AC-3BCF-4C7B-98B5-6EC95759053C}" sibTransId="{67131441-1716-47D4-93E2-2220E8BD92AC}"/>
    <dgm:cxn modelId="{FC9F583E-9ACC-4F65-8ED3-2327D5E4E5CD}" type="presOf" srcId="{94A4C152-1EC2-4C71-84CC-B3ED989FA16F}" destId="{2E3A63C1-3F7E-441A-9766-EAEF2C588971}" srcOrd="0" destOrd="0" presId="urn:microsoft.com/office/officeart/2008/layout/VerticalCurvedList"/>
    <dgm:cxn modelId="{F86E567E-56FA-4615-B9E7-468BC07F7566}" srcId="{94A4C152-1EC2-4C71-84CC-B3ED989FA16F}" destId="{4D516448-5CBB-4693-BF65-A984C8788BF2}" srcOrd="2" destOrd="0" parTransId="{0E2CD422-8F0B-4C6D-89DF-746B1E0FD7D9}" sibTransId="{377C34AC-4659-434A-89E6-5B1FC6640276}"/>
    <dgm:cxn modelId="{39DAD390-3183-4572-87D9-576E7A13C9CF}" type="presOf" srcId="{44A66FD1-B279-429E-B4E4-B97993388E6D}" destId="{A46EF727-3B33-43DA-907C-9B3323D87734}" srcOrd="0" destOrd="0" presId="urn:microsoft.com/office/officeart/2008/layout/VerticalCurvedList"/>
    <dgm:cxn modelId="{4973F47F-18F1-4906-8512-26883C29C818}" type="presParOf" srcId="{2E3A63C1-3F7E-441A-9766-EAEF2C588971}" destId="{715E32B6-C6CE-454E-BF72-7D3680EDD20F}" srcOrd="0" destOrd="0" presId="urn:microsoft.com/office/officeart/2008/layout/VerticalCurvedList"/>
    <dgm:cxn modelId="{F0938961-95B5-4147-B4D2-F232E016FB77}" type="presParOf" srcId="{715E32B6-C6CE-454E-BF72-7D3680EDD20F}" destId="{779C557D-CA39-4EB2-83B8-20756AA1BBE6}" srcOrd="0" destOrd="0" presId="urn:microsoft.com/office/officeart/2008/layout/VerticalCurvedList"/>
    <dgm:cxn modelId="{DE77354E-4658-4122-A9AA-DBE53055C0B2}" type="presParOf" srcId="{779C557D-CA39-4EB2-83B8-20756AA1BBE6}" destId="{998DB48A-0E28-4DED-806D-0FBEBF4C9E76}" srcOrd="0" destOrd="0" presId="urn:microsoft.com/office/officeart/2008/layout/VerticalCurvedList"/>
    <dgm:cxn modelId="{E7F5C94D-E705-4DF8-A4E5-A44DB4E8DDB6}" type="presParOf" srcId="{779C557D-CA39-4EB2-83B8-20756AA1BBE6}" destId="{A46EF727-3B33-43DA-907C-9B3323D87734}" srcOrd="1" destOrd="0" presId="urn:microsoft.com/office/officeart/2008/layout/VerticalCurvedList"/>
    <dgm:cxn modelId="{4BCBB213-A056-4034-990A-AB8972DAA1DA}" type="presParOf" srcId="{779C557D-CA39-4EB2-83B8-20756AA1BBE6}" destId="{C0E4FEC5-7150-4106-9AA1-BFC72AAF74FE}" srcOrd="2" destOrd="0" presId="urn:microsoft.com/office/officeart/2008/layout/VerticalCurvedList"/>
    <dgm:cxn modelId="{61F308B6-EEAD-4A64-B4AA-0877320DA075}" type="presParOf" srcId="{779C557D-CA39-4EB2-83B8-20756AA1BBE6}" destId="{7FA0C55F-D4F7-43B5-9B77-E27A8E4505CB}" srcOrd="3" destOrd="0" presId="urn:microsoft.com/office/officeart/2008/layout/VerticalCurvedList"/>
    <dgm:cxn modelId="{1FDE28CD-67ED-453C-9473-146D801F9598}" type="presParOf" srcId="{715E32B6-C6CE-454E-BF72-7D3680EDD20F}" destId="{DB0DA0EC-CD03-4F00-BAE1-519333E07DB6}" srcOrd="1" destOrd="0" presId="urn:microsoft.com/office/officeart/2008/layout/VerticalCurvedList"/>
    <dgm:cxn modelId="{F1521D31-889A-4418-9211-52FDEF25971F}" type="presParOf" srcId="{715E32B6-C6CE-454E-BF72-7D3680EDD20F}" destId="{430B302C-0DEF-424E-9FBF-806A6EEFD109}" srcOrd="2" destOrd="0" presId="urn:microsoft.com/office/officeart/2008/layout/VerticalCurvedList"/>
    <dgm:cxn modelId="{71459DE3-B69E-4122-85CD-995D92EABC94}" type="presParOf" srcId="{430B302C-0DEF-424E-9FBF-806A6EEFD109}" destId="{EAB0A9F3-DD76-4999-B518-B5385BD8A5C9}" srcOrd="0" destOrd="0" presId="urn:microsoft.com/office/officeart/2008/layout/VerticalCurvedList"/>
    <dgm:cxn modelId="{711785F6-32C4-4145-8954-664BF10427F8}" type="presParOf" srcId="{715E32B6-C6CE-454E-BF72-7D3680EDD20F}" destId="{4DBAB116-BD04-44C0-8C4F-909288B96FC2}" srcOrd="3" destOrd="0" presId="urn:microsoft.com/office/officeart/2008/layout/VerticalCurvedList"/>
    <dgm:cxn modelId="{8782D43C-31E6-4EED-A13D-288C30E913BE}" type="presParOf" srcId="{715E32B6-C6CE-454E-BF72-7D3680EDD20F}" destId="{1EC13EEF-B272-432E-8A54-598C9105B127}" srcOrd="4" destOrd="0" presId="urn:microsoft.com/office/officeart/2008/layout/VerticalCurvedList"/>
    <dgm:cxn modelId="{BF66E575-4594-4B8E-8FC0-7097524C6DD0}" type="presParOf" srcId="{1EC13EEF-B272-432E-8A54-598C9105B127}" destId="{1E41C994-DB64-4CE2-9D63-10B84B8466F1}" srcOrd="0" destOrd="0" presId="urn:microsoft.com/office/officeart/2008/layout/VerticalCurvedList"/>
    <dgm:cxn modelId="{E46013BF-C641-4EC5-9B3D-905E4840AA19}" type="presParOf" srcId="{715E32B6-C6CE-454E-BF72-7D3680EDD20F}" destId="{34242812-A762-4CED-A7C5-D1810924BD10}" srcOrd="5" destOrd="0" presId="urn:microsoft.com/office/officeart/2008/layout/VerticalCurvedList"/>
    <dgm:cxn modelId="{09BE3649-A305-4A01-A797-706C4A047807}" type="presParOf" srcId="{715E32B6-C6CE-454E-BF72-7D3680EDD20F}" destId="{799F9C01-0582-4660-BF20-AC2D6455EED9}" srcOrd="6" destOrd="0" presId="urn:microsoft.com/office/officeart/2008/layout/VerticalCurvedList"/>
    <dgm:cxn modelId="{F878E4B2-55C0-41C9-9EEC-BF993E756DDE}" type="presParOf" srcId="{799F9C01-0582-4660-BF20-AC2D6455EED9}" destId="{C75556CE-7D1A-4EA4-85F0-D6120D6005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EF727-3B33-43DA-907C-9B3323D8773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DA0EC-CD03-4F00-BAE1-519333E07DB6}">
      <dsp:nvSpPr>
        <dsp:cNvPr id="0" name=""/>
        <dsp:cNvSpPr/>
      </dsp:nvSpPr>
      <dsp:spPr>
        <a:xfrm>
          <a:off x="564979" y="4064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US" sz="4200" kern="1200" dirty="0">
              <a:solidFill>
                <a:schemeClr val="tx2">
                  <a:lumMod val="50000"/>
                </a:schemeClr>
              </a:solidFill>
            </a:rPr>
            <a:t>Antecedent</a:t>
          </a:r>
        </a:p>
      </dsp:txBody>
      <dsp:txXfrm>
        <a:off x="564979" y="406400"/>
        <a:ext cx="5475833" cy="812800"/>
      </dsp:txXfrm>
    </dsp:sp>
    <dsp:sp modelId="{EAB0A9F3-DD76-4999-B518-B5385BD8A5C9}">
      <dsp:nvSpPr>
        <dsp:cNvPr id="0" name=""/>
        <dsp:cNvSpPr/>
      </dsp:nvSpPr>
      <dsp:spPr>
        <a:xfrm>
          <a:off x="87744" y="293684"/>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BAB116-BD04-44C0-8C4F-909288B96FC2}">
      <dsp:nvSpPr>
        <dsp:cNvPr id="0" name=""/>
        <dsp:cNvSpPr/>
      </dsp:nvSpPr>
      <dsp:spPr>
        <a:xfrm>
          <a:off x="860432" y="1625599"/>
          <a:ext cx="5180380"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US" sz="4200" kern="1200" dirty="0">
              <a:solidFill>
                <a:schemeClr val="tx2">
                  <a:lumMod val="50000"/>
                </a:schemeClr>
              </a:solidFill>
            </a:rPr>
            <a:t>Behavior</a:t>
          </a:r>
        </a:p>
      </dsp:txBody>
      <dsp:txXfrm>
        <a:off x="860432" y="1625599"/>
        <a:ext cx="5180380" cy="812800"/>
      </dsp:txXfrm>
    </dsp:sp>
    <dsp:sp modelId="{1E41C994-DB64-4CE2-9D63-10B84B8466F1}">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42812-A762-4CED-A7C5-D1810924BD10}">
      <dsp:nvSpPr>
        <dsp:cNvPr id="0" name=""/>
        <dsp:cNvSpPr/>
      </dsp:nvSpPr>
      <dsp:spPr>
        <a:xfrm>
          <a:off x="564979" y="2844800"/>
          <a:ext cx="5475833"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marL="0" lvl="0" indent="0" algn="l" defTabSz="1866900">
            <a:lnSpc>
              <a:spcPct val="90000"/>
            </a:lnSpc>
            <a:spcBef>
              <a:spcPct val="0"/>
            </a:spcBef>
            <a:spcAft>
              <a:spcPct val="35000"/>
            </a:spcAft>
            <a:buNone/>
          </a:pPr>
          <a:r>
            <a:rPr lang="en-US" sz="4200" kern="1200" dirty="0">
              <a:solidFill>
                <a:schemeClr val="tx2">
                  <a:lumMod val="50000"/>
                </a:schemeClr>
              </a:solidFill>
            </a:rPr>
            <a:t>Consequence</a:t>
          </a:r>
        </a:p>
      </dsp:txBody>
      <dsp:txXfrm>
        <a:off x="564979" y="2844800"/>
        <a:ext cx="5475833" cy="812800"/>
      </dsp:txXfrm>
    </dsp:sp>
    <dsp:sp modelId="{C75556CE-7D1A-4EA4-85F0-D6120D6005B5}">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sng" strike="noStrike" cap="none">
                <a:solidFill>
                  <a:schemeClr val="dk1"/>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sng" strike="noStrike" cap="none">
                <a:solidFill>
                  <a:schemeClr val="dk1"/>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sng" strike="noStrike" cap="none">
                <a:solidFill>
                  <a:schemeClr val="dk1"/>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sng" strike="noStrike" cap="none">
                <a:solidFill>
                  <a:schemeClr val="dk1"/>
                </a:solidFill>
                <a:latin typeface="Tahoma"/>
                <a:ea typeface="Tahoma"/>
                <a:cs typeface="Tahoma"/>
                <a:sym typeface="Tahoma"/>
              </a:rPr>
              <a:t>‹#›</a:t>
            </a:fld>
            <a:endParaRPr sz="1200" b="0" i="0" u="sng"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89274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b="1" dirty="0"/>
              <a:t>UPDATED October 2019</a:t>
            </a:r>
            <a:endParaRPr b="1" dirty="0"/>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4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Each person’s escalation cycle is follows the phases but uniquely.</a:t>
            </a:r>
            <a:endParaRPr dirty="0"/>
          </a:p>
          <a:p>
            <a:pPr marL="0" lvl="0" indent="0">
              <a:spcBef>
                <a:spcPts val="0"/>
              </a:spcBef>
              <a:spcAft>
                <a:spcPts val="0"/>
              </a:spcAft>
              <a:buNone/>
            </a:pPr>
            <a:r>
              <a:rPr lang="en-US" dirty="0"/>
              <a:t>Have participants reflect and draw how escalation happens for them on a sticky note.</a:t>
            </a:r>
            <a:endParaRPr dirty="0"/>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2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Section Introduction Slide</a:t>
            </a:r>
            <a:endParaRPr dirty="0"/>
          </a:p>
          <a:p>
            <a:pPr marL="0" lvl="0" indent="0">
              <a:spcBef>
                <a:spcPts val="0"/>
              </a:spcBef>
              <a:spcAft>
                <a:spcPts val="0"/>
              </a:spcAft>
              <a:buNone/>
            </a:pPr>
            <a:endParaRPr dirty="0"/>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31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Observable behaviors to help adults identify the calm phase.</a:t>
            </a: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40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Strategies to use when the individual is in the calm phase.</a:t>
            </a: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56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Strategies to use when the individual is in the calm phase.</a:t>
            </a:r>
            <a:endParaRPr/>
          </a:p>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51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Section Introduction Slide</a:t>
            </a:r>
            <a:endParaRPr/>
          </a:p>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00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Observable behaviors to help adults identify the agitation phase.</a:t>
            </a: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44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Strategies to use when the individual is in the agitation phase.</a:t>
            </a:r>
            <a:endParaRPr/>
          </a:p>
          <a:p>
            <a:pPr marL="0" lvl="0" indent="0">
              <a:spcBef>
                <a:spcPts val="0"/>
              </a:spcBef>
              <a:spcAft>
                <a:spcPts val="0"/>
              </a:spcAft>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16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Avoid these strategies during the agitation phase</a:t>
            </a: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99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Section Introduction Slide</a:t>
            </a:r>
            <a:endParaRPr/>
          </a:p>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02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a:lstStyle/>
          <a:p>
            <a:pPr>
              <a:defRPr/>
            </a:pPr>
            <a:fld id="{9BCA1EA5-2A18-4C1C-B3E5-1DEF421821F9}" type="slidenum">
              <a:rPr lang="en-US"/>
              <a:pPr>
                <a:defRPr/>
              </a:pPr>
              <a:t>2</a:t>
            </a:fld>
            <a:endParaRPr lang="en-US"/>
          </a:p>
        </p:txBody>
      </p:sp>
      <p:sp>
        <p:nvSpPr>
          <p:cNvPr id="162819" name="Rectangle 7"/>
          <p:cNvSpPr txBox="1">
            <a:spLocks noGrp="1" noChangeArrowheads="1"/>
          </p:cNvSpPr>
          <p:nvPr/>
        </p:nvSpPr>
        <p:spPr bwMode="auto">
          <a:xfrm>
            <a:off x="3884613" y="8684928"/>
            <a:ext cx="2971800"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38" tIns="46571" rIns="93138" bIns="46571" anchor="b"/>
          <a:lstStyle>
            <a:lvl1pPr defTabSz="949325" eaLnBrk="0" hangingPunct="0">
              <a:defRPr sz="2400">
                <a:solidFill>
                  <a:schemeClr val="tx1"/>
                </a:solidFill>
                <a:latin typeface="Times New Roman" pitchFamily="18" charset="0"/>
                <a:cs typeface="Arial" pitchFamily="34" charset="0"/>
              </a:defRPr>
            </a:lvl1pPr>
            <a:lvl2pPr marL="742950" indent="-285750" defTabSz="949325" eaLnBrk="0" hangingPunct="0">
              <a:defRPr sz="2400">
                <a:solidFill>
                  <a:schemeClr val="tx1"/>
                </a:solidFill>
                <a:latin typeface="Times New Roman" pitchFamily="18" charset="0"/>
                <a:cs typeface="Arial" pitchFamily="34" charset="0"/>
              </a:defRPr>
            </a:lvl2pPr>
            <a:lvl3pPr marL="1143000" indent="-228600" defTabSz="949325" eaLnBrk="0" hangingPunct="0">
              <a:defRPr sz="2400">
                <a:solidFill>
                  <a:schemeClr val="tx1"/>
                </a:solidFill>
                <a:latin typeface="Times New Roman" pitchFamily="18" charset="0"/>
                <a:cs typeface="Arial" pitchFamily="34" charset="0"/>
              </a:defRPr>
            </a:lvl3pPr>
            <a:lvl4pPr marL="1600200" indent="-228600" defTabSz="949325" eaLnBrk="0" hangingPunct="0">
              <a:defRPr sz="2400">
                <a:solidFill>
                  <a:schemeClr val="tx1"/>
                </a:solidFill>
                <a:latin typeface="Times New Roman" pitchFamily="18" charset="0"/>
                <a:cs typeface="Arial" pitchFamily="34" charset="0"/>
              </a:defRPr>
            </a:lvl4pPr>
            <a:lvl5pPr marL="2057400" indent="-228600" defTabSz="949325" eaLnBrk="0" hangingPunct="0">
              <a:defRPr sz="2400">
                <a:solidFill>
                  <a:schemeClr val="tx1"/>
                </a:solidFill>
                <a:latin typeface="Times New Roman" pitchFamily="18" charset="0"/>
                <a:cs typeface="Arial" pitchFamily="34"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buClrTx/>
              <a:buFontTx/>
              <a:buNone/>
            </a:pPr>
            <a:fld id="{F82C04E7-E1C2-4C55-8658-8E91A903B372}" type="slidenum">
              <a:rPr lang="en-US" sz="1200">
                <a:solidFill>
                  <a:srgbClr val="000000"/>
                </a:solidFill>
                <a:rtl val="0"/>
              </a:rPr>
              <a:pPr algn="r" eaLnBrk="1" hangingPunct="1">
                <a:buClrTx/>
                <a:buFontTx/>
                <a:buNone/>
              </a:pPr>
              <a:t>2</a:t>
            </a:fld>
            <a:endParaRPr lang="en-US" sz="1200">
              <a:solidFill>
                <a:srgbClr val="000000"/>
              </a:solidFill>
              <a:rtl val="0"/>
            </a:endParaRPr>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2821" name="Rectangle 3"/>
          <p:cNvSpPr>
            <a:spLocks noGrp="1" noChangeArrowheads="1"/>
          </p:cNvSpPr>
          <p:nvPr>
            <p:ph type="body" idx="1"/>
          </p:nvPr>
        </p:nvSpPr>
        <p:spPr bwMode="auto">
          <a:xfrm>
            <a:off x="914400" y="4344025"/>
            <a:ext cx="5029200" cy="41144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latin typeface="Arial" pitchFamily="34" charset="0"/>
              <a:ea typeface="ＭＳ Ｐゴシック" pitchFamily="34" charset="-128"/>
            </a:endParaRPr>
          </a:p>
        </p:txBody>
      </p:sp>
    </p:spTree>
    <p:extLst>
      <p:ext uri="{BB962C8B-B14F-4D97-AF65-F5344CB8AC3E}">
        <p14:creationId xmlns:p14="http://schemas.microsoft.com/office/powerpoint/2010/main" val="171464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Observable behaviors to help adults identify the acceleration phase.</a:t>
            </a: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581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a:t>=YxC_Q8zE0SU</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sng" strike="noStrike" cap="none" smtClean="0">
                <a:solidFill>
                  <a:schemeClr val="dk1"/>
                </a:solidFill>
                <a:latin typeface="Tahoma"/>
                <a:ea typeface="Tahoma"/>
                <a:cs typeface="Tahoma"/>
                <a:sym typeface="Tahoma"/>
              </a:rPr>
              <a:t>34</a:t>
            </a:fld>
            <a:endParaRPr lang="en-US" sz="1200" b="0" i="0" u="sng"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720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Section Introduction Slide</a:t>
            </a:r>
            <a:endParaRPr/>
          </a:p>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38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Strategies to use when the individual is in the recovery phase.</a:t>
            </a:r>
            <a:endParaRPr/>
          </a:p>
          <a:p>
            <a:pPr marL="0" lvl="0" indent="0">
              <a:spcBef>
                <a:spcPts val="0"/>
              </a:spcBef>
              <a:spcAft>
                <a:spcPts val="0"/>
              </a:spcAft>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05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Strategies to use when the individual is in the recovery phase.</a:t>
            </a:r>
            <a:endParaRPr/>
          </a:p>
          <a:p>
            <a:pPr marL="0" lvl="0" indent="0">
              <a:spcBef>
                <a:spcPts val="0"/>
              </a:spcBef>
              <a:spcAft>
                <a:spcPts val="0"/>
              </a:spcAft>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938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Debriefing occurs when the thinking brain is back online.</a:t>
            </a:r>
            <a:endParaRPr/>
          </a:p>
          <a:p>
            <a:pPr marL="0" lvl="0" indent="0">
              <a:spcBef>
                <a:spcPts val="0"/>
              </a:spcBef>
              <a:spcAft>
                <a:spcPts val="0"/>
              </a:spcAft>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03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This is an ending slide to encourage adults to move away from traditional reactions to escalating behavior and shift to safer, more proactive positive strategies for managing escalating behavior.</a:t>
            </a: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49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Summary Slide for how we can do better</a:t>
            </a:r>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890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Shape 15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531" name="Shape 1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Shape 15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537" name="Shape 1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a:t>These</a:t>
            </a:r>
            <a:r>
              <a:rPr lang="en-US" b="0" baseline="0" dirty="0"/>
              <a:t> are the icons that you will see throughout the training and will serve as a guide and a prompt to the content of each slide. </a:t>
            </a:r>
            <a:endParaRPr lang="en-US" b="0"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1260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43</a:t>
            </a:fld>
            <a:endParaRPr lang="en-US" dirty="0"/>
          </a:p>
        </p:txBody>
      </p:sp>
    </p:spTree>
    <p:extLst>
      <p:ext uri="{BB962C8B-B14F-4D97-AF65-F5344CB8AC3E}">
        <p14:creationId xmlns:p14="http://schemas.microsoft.com/office/powerpoint/2010/main" val="97152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this topic </a:t>
            </a:r>
            <a:r>
              <a:rPr lang="en-US" baseline="0" dirty="0"/>
              <a:t>is not a piece of the TFI, but it has an important part in PBIS implementation</a:t>
            </a:r>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pPr/>
              <a:t>4</a:t>
            </a:fld>
            <a:endParaRPr lang="en-US"/>
          </a:p>
        </p:txBody>
      </p:sp>
    </p:spTree>
    <p:extLst>
      <p:ext uri="{BB962C8B-B14F-4D97-AF65-F5344CB8AC3E}">
        <p14:creationId xmlns:p14="http://schemas.microsoft.com/office/powerpoint/2010/main" val="35524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Point out the key feature of improving student behavior in non-classroom settings is to involve all school personnel in Active Supervision, emphasizing ALL school staff.</a:t>
            </a:r>
          </a:p>
        </p:txBody>
      </p:sp>
      <p:sp>
        <p:nvSpPr>
          <p:cNvPr id="78" name="Shape 78"/>
          <p:cNvSpPr txBox="1"/>
          <p:nvPr/>
        </p:nvSpPr>
        <p:spPr>
          <a:xfrm>
            <a:off x="3884612" y="8685211"/>
            <a:ext cx="2971799" cy="457200"/>
          </a:xfrm>
          <a:prstGeom prst="rect">
            <a:avLst/>
          </a:prstGeom>
          <a:noFill/>
          <a:ln>
            <a:noFill/>
          </a:ln>
        </p:spPr>
        <p:txBody>
          <a:bodyPr lIns="91425" tIns="45700" rIns="91425" bIns="45700" anchor="b" anchorCtr="0">
            <a:noAutofit/>
          </a:bodyPr>
          <a:lstStyle/>
          <a:p>
            <a:pPr algn="r">
              <a:buSzPct val="25000"/>
              <a:buFont typeface="Times New Roman"/>
              <a:buNone/>
            </a:pPr>
            <a:r>
              <a:rPr lang="en-US" sz="1200">
                <a:latin typeface="Times New Roman"/>
                <a:ea typeface="Times New Roman"/>
                <a:cs typeface="Times New Roman"/>
                <a:sym typeface="Times New Roman"/>
                <a:rtl val="0"/>
              </a:rPr>
              <a:t>*</a:t>
            </a:r>
          </a:p>
        </p:txBody>
      </p:sp>
    </p:spTree>
    <p:extLst>
      <p:ext uri="{BB962C8B-B14F-4D97-AF65-F5344CB8AC3E}">
        <p14:creationId xmlns:p14="http://schemas.microsoft.com/office/powerpoint/2010/main" val="21441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49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Goals of the session</a:t>
            </a: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30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This is the part of the brain that becomes disabled as behavior escalates.  During the peak phase these functions are offline.</a:t>
            </a: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50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The basic model of Geoff Colvin.</a:t>
            </a:r>
            <a:endParaRPr/>
          </a:p>
        </p:txBody>
      </p:sp>
      <p:sp>
        <p:nvSpPr>
          <p:cNvPr id="125" name="Shape 12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81493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sng" strike="noStrike" cap="none">
                <a:solidFill>
                  <a:srgbClr val="888888"/>
                </a:solidFill>
                <a:latin typeface="Tahoma"/>
                <a:ea typeface="Tahoma"/>
                <a:cs typeface="Tahoma"/>
                <a:sym typeface="Tahoma"/>
              </a:defRPr>
            </a:lvl1pPr>
            <a:lvl2pPr marL="0" marR="0" lvl="1" indent="0" algn="r" rtl="0">
              <a:spcBef>
                <a:spcPts val="0"/>
              </a:spcBef>
              <a:spcAft>
                <a:spcPts val="0"/>
              </a:spcAft>
              <a:buNone/>
              <a:defRPr sz="900" b="0" i="0" u="sng" strike="noStrike" cap="none">
                <a:solidFill>
                  <a:srgbClr val="888888"/>
                </a:solidFill>
                <a:latin typeface="Tahoma"/>
                <a:ea typeface="Tahoma"/>
                <a:cs typeface="Tahoma"/>
                <a:sym typeface="Tahoma"/>
              </a:defRPr>
            </a:lvl2pPr>
            <a:lvl3pPr marL="0" marR="0" lvl="2" indent="0" algn="r" rtl="0">
              <a:spcBef>
                <a:spcPts val="0"/>
              </a:spcBef>
              <a:spcAft>
                <a:spcPts val="0"/>
              </a:spcAft>
              <a:buNone/>
              <a:defRPr sz="900" b="0" i="0" u="sng" strike="noStrike" cap="none">
                <a:solidFill>
                  <a:srgbClr val="888888"/>
                </a:solidFill>
                <a:latin typeface="Tahoma"/>
                <a:ea typeface="Tahoma"/>
                <a:cs typeface="Tahoma"/>
                <a:sym typeface="Tahoma"/>
              </a:defRPr>
            </a:lvl3pPr>
            <a:lvl4pPr marL="0" marR="0" lvl="3" indent="0" algn="r" rtl="0">
              <a:spcBef>
                <a:spcPts val="0"/>
              </a:spcBef>
              <a:spcAft>
                <a:spcPts val="0"/>
              </a:spcAft>
              <a:buNone/>
              <a:defRPr sz="900" b="0" i="0" u="sng" strike="noStrike" cap="none">
                <a:solidFill>
                  <a:srgbClr val="888888"/>
                </a:solidFill>
                <a:latin typeface="Tahoma"/>
                <a:ea typeface="Tahoma"/>
                <a:cs typeface="Tahoma"/>
                <a:sym typeface="Tahoma"/>
              </a:defRPr>
            </a:lvl4pPr>
            <a:lvl5pPr marL="0" marR="0" lvl="4" indent="0" algn="r" rtl="0">
              <a:spcBef>
                <a:spcPts val="0"/>
              </a:spcBef>
              <a:spcAft>
                <a:spcPts val="0"/>
              </a:spcAft>
              <a:buNone/>
              <a:defRPr sz="900" b="0" i="0" u="sng" strike="noStrike" cap="none">
                <a:solidFill>
                  <a:srgbClr val="888888"/>
                </a:solidFill>
                <a:latin typeface="Tahoma"/>
                <a:ea typeface="Tahoma"/>
                <a:cs typeface="Tahoma"/>
                <a:sym typeface="Tahoma"/>
              </a:defRPr>
            </a:lvl5pPr>
            <a:lvl6pPr marL="0" marR="0" lvl="5" indent="0" algn="r" rtl="0">
              <a:spcBef>
                <a:spcPts val="0"/>
              </a:spcBef>
              <a:spcAft>
                <a:spcPts val="0"/>
              </a:spcAft>
              <a:buNone/>
              <a:defRPr sz="900" b="0" i="0" u="sng" strike="noStrike" cap="none">
                <a:solidFill>
                  <a:srgbClr val="888888"/>
                </a:solidFill>
                <a:latin typeface="Tahoma"/>
                <a:ea typeface="Tahoma"/>
                <a:cs typeface="Tahoma"/>
                <a:sym typeface="Tahoma"/>
              </a:defRPr>
            </a:lvl6pPr>
            <a:lvl7pPr marL="0" marR="0" lvl="6" indent="0" algn="r" rtl="0">
              <a:spcBef>
                <a:spcPts val="0"/>
              </a:spcBef>
              <a:spcAft>
                <a:spcPts val="0"/>
              </a:spcAft>
              <a:buNone/>
              <a:defRPr sz="900" b="0" i="0" u="sng" strike="noStrike" cap="none">
                <a:solidFill>
                  <a:srgbClr val="888888"/>
                </a:solidFill>
                <a:latin typeface="Tahoma"/>
                <a:ea typeface="Tahoma"/>
                <a:cs typeface="Tahoma"/>
                <a:sym typeface="Tahoma"/>
              </a:defRPr>
            </a:lvl7pPr>
            <a:lvl8pPr marL="0" marR="0" lvl="7" indent="0" algn="r" rtl="0">
              <a:spcBef>
                <a:spcPts val="0"/>
              </a:spcBef>
              <a:spcAft>
                <a:spcPts val="0"/>
              </a:spcAft>
              <a:buNone/>
              <a:defRPr sz="900" b="0" i="0" u="sng" strike="noStrike" cap="none">
                <a:solidFill>
                  <a:srgbClr val="888888"/>
                </a:solidFill>
                <a:latin typeface="Tahoma"/>
                <a:ea typeface="Tahoma"/>
                <a:cs typeface="Tahoma"/>
                <a:sym typeface="Tahoma"/>
              </a:defRPr>
            </a:lvl8pPr>
            <a:lvl9pPr marL="0" marR="0" lvl="8" indent="0" algn="r" rtl="0">
              <a:spcBef>
                <a:spcPts val="0"/>
              </a:spcBef>
              <a:spcAft>
                <a:spcPts val="0"/>
              </a:spcAft>
              <a:buNone/>
              <a:defRPr sz="900" b="0" i="0" u="sng" strike="noStrike" cap="none">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BCC6E8"/>
              </a:solidFill>
              <a:latin typeface="Calibri"/>
              <a:rtl val="0"/>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Tree>
    <p:extLst>
      <p:ext uri="{BB962C8B-B14F-4D97-AF65-F5344CB8AC3E}">
        <p14:creationId xmlns:p14="http://schemas.microsoft.com/office/powerpoint/2010/main" val="2868253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65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4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9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23" name="Shape 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sng" strike="noStrike" cap="none">
                <a:solidFill>
                  <a:srgbClr val="888888"/>
                </a:solidFill>
                <a:latin typeface="Tahoma"/>
                <a:ea typeface="Tahoma"/>
                <a:cs typeface="Tahoma"/>
                <a:sym typeface="Tahoma"/>
              </a:defRPr>
            </a:lvl1pPr>
            <a:lvl2pPr marL="0" marR="0" lvl="1" indent="0" algn="r" rtl="0">
              <a:spcBef>
                <a:spcPts val="0"/>
              </a:spcBef>
              <a:spcAft>
                <a:spcPts val="0"/>
              </a:spcAft>
              <a:buNone/>
              <a:defRPr sz="900" b="0" i="0" u="sng" strike="noStrike" cap="none">
                <a:solidFill>
                  <a:srgbClr val="888888"/>
                </a:solidFill>
                <a:latin typeface="Tahoma"/>
                <a:ea typeface="Tahoma"/>
                <a:cs typeface="Tahoma"/>
                <a:sym typeface="Tahoma"/>
              </a:defRPr>
            </a:lvl2pPr>
            <a:lvl3pPr marL="0" marR="0" lvl="2" indent="0" algn="r" rtl="0">
              <a:spcBef>
                <a:spcPts val="0"/>
              </a:spcBef>
              <a:spcAft>
                <a:spcPts val="0"/>
              </a:spcAft>
              <a:buNone/>
              <a:defRPr sz="900" b="0" i="0" u="sng" strike="noStrike" cap="none">
                <a:solidFill>
                  <a:srgbClr val="888888"/>
                </a:solidFill>
                <a:latin typeface="Tahoma"/>
                <a:ea typeface="Tahoma"/>
                <a:cs typeface="Tahoma"/>
                <a:sym typeface="Tahoma"/>
              </a:defRPr>
            </a:lvl3pPr>
            <a:lvl4pPr marL="0" marR="0" lvl="3" indent="0" algn="r" rtl="0">
              <a:spcBef>
                <a:spcPts val="0"/>
              </a:spcBef>
              <a:spcAft>
                <a:spcPts val="0"/>
              </a:spcAft>
              <a:buNone/>
              <a:defRPr sz="900" b="0" i="0" u="sng" strike="noStrike" cap="none">
                <a:solidFill>
                  <a:srgbClr val="888888"/>
                </a:solidFill>
                <a:latin typeface="Tahoma"/>
                <a:ea typeface="Tahoma"/>
                <a:cs typeface="Tahoma"/>
                <a:sym typeface="Tahoma"/>
              </a:defRPr>
            </a:lvl4pPr>
            <a:lvl5pPr marL="0" marR="0" lvl="4" indent="0" algn="r" rtl="0">
              <a:spcBef>
                <a:spcPts val="0"/>
              </a:spcBef>
              <a:spcAft>
                <a:spcPts val="0"/>
              </a:spcAft>
              <a:buNone/>
              <a:defRPr sz="900" b="0" i="0" u="sng" strike="noStrike" cap="none">
                <a:solidFill>
                  <a:srgbClr val="888888"/>
                </a:solidFill>
                <a:latin typeface="Tahoma"/>
                <a:ea typeface="Tahoma"/>
                <a:cs typeface="Tahoma"/>
                <a:sym typeface="Tahoma"/>
              </a:defRPr>
            </a:lvl5pPr>
            <a:lvl6pPr marL="0" marR="0" lvl="5" indent="0" algn="r" rtl="0">
              <a:spcBef>
                <a:spcPts val="0"/>
              </a:spcBef>
              <a:spcAft>
                <a:spcPts val="0"/>
              </a:spcAft>
              <a:buNone/>
              <a:defRPr sz="900" b="0" i="0" u="sng" strike="noStrike" cap="none">
                <a:solidFill>
                  <a:srgbClr val="888888"/>
                </a:solidFill>
                <a:latin typeface="Tahoma"/>
                <a:ea typeface="Tahoma"/>
                <a:cs typeface="Tahoma"/>
                <a:sym typeface="Tahoma"/>
              </a:defRPr>
            </a:lvl6pPr>
            <a:lvl7pPr marL="0" marR="0" lvl="6" indent="0" algn="r" rtl="0">
              <a:spcBef>
                <a:spcPts val="0"/>
              </a:spcBef>
              <a:spcAft>
                <a:spcPts val="0"/>
              </a:spcAft>
              <a:buNone/>
              <a:defRPr sz="900" b="0" i="0" u="sng" strike="noStrike" cap="none">
                <a:solidFill>
                  <a:srgbClr val="888888"/>
                </a:solidFill>
                <a:latin typeface="Tahoma"/>
                <a:ea typeface="Tahoma"/>
                <a:cs typeface="Tahoma"/>
                <a:sym typeface="Tahoma"/>
              </a:defRPr>
            </a:lvl7pPr>
            <a:lvl8pPr marL="0" marR="0" lvl="7" indent="0" algn="r" rtl="0">
              <a:spcBef>
                <a:spcPts val="0"/>
              </a:spcBef>
              <a:spcAft>
                <a:spcPts val="0"/>
              </a:spcAft>
              <a:buNone/>
              <a:defRPr sz="900" b="0" i="0" u="sng" strike="noStrike" cap="none">
                <a:solidFill>
                  <a:srgbClr val="888888"/>
                </a:solidFill>
                <a:latin typeface="Tahoma"/>
                <a:ea typeface="Tahoma"/>
                <a:cs typeface="Tahoma"/>
                <a:sym typeface="Tahoma"/>
              </a:defRPr>
            </a:lvl8pPr>
            <a:lvl9pPr marL="0" marR="0" lvl="8" indent="0" algn="r" rtl="0">
              <a:spcBef>
                <a:spcPts val="0"/>
              </a:spcBef>
              <a:spcAft>
                <a:spcPts val="0"/>
              </a:spcAft>
              <a:buNone/>
              <a:defRPr sz="900" b="0" i="0" u="sng" strike="noStrike" cap="none">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buClrTx/>
              <a:buFontTx/>
              <a:buNone/>
            </a:pPr>
            <a:fld id="{B683AF7F-F036-1E4E-BF42-764F42934174}" type="datetimeFigureOut">
              <a:rPr lang="en-US" smtClean="0">
                <a:solidFill>
                  <a:srgbClr val="3A54A5"/>
                </a:solidFill>
                <a:latin typeface="Calibri"/>
                <a:rtl val="0"/>
              </a:rPr>
              <a:pPr>
                <a:buClrTx/>
                <a:buFontTx/>
                <a:buNone/>
              </a:pPr>
              <a:t>10/28/2019</a:t>
            </a:fld>
            <a:endParaRPr lang="en-US">
              <a:solidFill>
                <a:srgbClr val="3A54A5"/>
              </a:solidFill>
              <a:latin typeface="Calibri"/>
              <a:rtl val="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buClrTx/>
              <a:buFontTx/>
              <a:buNone/>
            </a:pPr>
            <a:endParaRPr lang="en-US">
              <a:solidFill>
                <a:srgbClr val="3A54A5"/>
              </a:solidFill>
              <a:latin typeface="Calibri"/>
              <a:rtl val="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buClrTx/>
              <a:buFontTx/>
              <a:buNone/>
            </a:pPr>
            <a:fld id="{AC1455EE-77DE-CA4D-8BDA-275EE10F6A13}" type="slidenum">
              <a:rPr lang="en-US" smtClean="0">
                <a:solidFill>
                  <a:srgbClr val="3A54A5"/>
                </a:solidFill>
                <a:latin typeface="Calibri"/>
                <a:rtl val="0"/>
              </a:rPr>
              <a:pPr>
                <a:buClrTx/>
                <a:buFontTx/>
                <a:buNone/>
              </a:pPr>
              <a:t>‹#›</a:t>
            </a:fld>
            <a:endParaRPr lang="en-US">
              <a:solidFill>
                <a:srgbClr val="3A54A5"/>
              </a:solidFill>
              <a:latin typeface="Calibri"/>
              <a:rtl val="0"/>
            </a:endParaRPr>
          </a:p>
        </p:txBody>
      </p:sp>
    </p:spTree>
    <p:extLst>
      <p:ext uri="{BB962C8B-B14F-4D97-AF65-F5344CB8AC3E}">
        <p14:creationId xmlns:p14="http://schemas.microsoft.com/office/powerpoint/2010/main" val="4164052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BCC6E8"/>
              </a:solidFill>
              <a:latin typeface="Calibri"/>
              <a:rtl val="0"/>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Tree>
    <p:extLst>
      <p:ext uri="{BB962C8B-B14F-4D97-AF65-F5344CB8AC3E}">
        <p14:creationId xmlns:p14="http://schemas.microsoft.com/office/powerpoint/2010/main" val="2868253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657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47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98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dirty="0"/>
              <a:t>Click to edit Master title style</a:t>
            </a:r>
          </a:p>
        </p:txBody>
      </p:sp>
    </p:spTree>
    <p:extLst>
      <p:ext uri="{BB962C8B-B14F-4D97-AF65-F5344CB8AC3E}">
        <p14:creationId xmlns:p14="http://schemas.microsoft.com/office/powerpoint/2010/main" val="1693326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28" name="Shape 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29" name="Shape 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buClrTx/>
              <a:buFontTx/>
              <a:buNone/>
            </a:pPr>
            <a:fld id="{B683AF7F-F036-1E4E-BF42-764F42934174}" type="datetimeFigureOut">
              <a:rPr lang="en-US" smtClean="0">
                <a:solidFill>
                  <a:srgbClr val="3A54A5"/>
                </a:solidFill>
                <a:latin typeface="Calibri"/>
                <a:rtl val="0"/>
              </a:rPr>
              <a:pPr>
                <a:buClrTx/>
                <a:buFontTx/>
                <a:buNone/>
              </a:pPr>
              <a:t>10/28/2019</a:t>
            </a:fld>
            <a:endParaRPr lang="en-US">
              <a:solidFill>
                <a:srgbClr val="3A54A5"/>
              </a:solidFill>
              <a:latin typeface="Calibri"/>
              <a:rtl val="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buClrTx/>
              <a:buFontTx/>
              <a:buNone/>
            </a:pPr>
            <a:endParaRPr lang="en-US">
              <a:solidFill>
                <a:srgbClr val="3A54A5"/>
              </a:solidFill>
              <a:latin typeface="Calibri"/>
              <a:rtl val="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buClrTx/>
              <a:buFontTx/>
              <a:buNone/>
            </a:pPr>
            <a:fld id="{AC1455EE-77DE-CA4D-8BDA-275EE10F6A13}" type="slidenum">
              <a:rPr lang="en-US" smtClean="0">
                <a:solidFill>
                  <a:srgbClr val="3A54A5"/>
                </a:solidFill>
                <a:latin typeface="Calibri"/>
                <a:rtl val="0"/>
              </a:rPr>
              <a:pPr>
                <a:buClrTx/>
                <a:buFontTx/>
                <a:buNone/>
              </a:pPr>
              <a:t>‹#›</a:t>
            </a:fld>
            <a:endParaRPr lang="en-US">
              <a:solidFill>
                <a:srgbClr val="3A54A5"/>
              </a:solidFill>
              <a:latin typeface="Calibri"/>
              <a:rtl val="0"/>
            </a:endParaRPr>
          </a:p>
        </p:txBody>
      </p:sp>
    </p:spTree>
    <p:extLst>
      <p:ext uri="{BB962C8B-B14F-4D97-AF65-F5344CB8AC3E}">
        <p14:creationId xmlns:p14="http://schemas.microsoft.com/office/powerpoint/2010/main" val="416405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BCC6E8"/>
              </a:solidFill>
              <a:latin typeface="Calibri"/>
              <a:rtl val="0"/>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spTree>
    <p:extLst>
      <p:ext uri="{BB962C8B-B14F-4D97-AF65-F5344CB8AC3E}">
        <p14:creationId xmlns:p14="http://schemas.microsoft.com/office/powerpoint/2010/main" val="2868253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657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4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98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35" name="Shape 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36" name="Shape 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buClrTx/>
              <a:buFontTx/>
              <a:buNone/>
            </a:pPr>
            <a:fld id="{B683AF7F-F036-1E4E-BF42-764F42934174}" type="datetimeFigureOut">
              <a:rPr lang="en-US" smtClean="0">
                <a:solidFill>
                  <a:srgbClr val="3A54A5"/>
                </a:solidFill>
                <a:latin typeface="Calibri"/>
                <a:rtl val="0"/>
              </a:rPr>
              <a:pPr>
                <a:buClrTx/>
                <a:buFontTx/>
                <a:buNone/>
              </a:pPr>
              <a:t>10/28/2019</a:t>
            </a:fld>
            <a:endParaRPr lang="en-US">
              <a:solidFill>
                <a:srgbClr val="3A54A5"/>
              </a:solidFill>
              <a:latin typeface="Calibri"/>
              <a:rtl val="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buClrTx/>
              <a:buFontTx/>
              <a:buNone/>
            </a:pPr>
            <a:endParaRPr lang="en-US">
              <a:solidFill>
                <a:srgbClr val="3A54A5"/>
              </a:solidFill>
              <a:latin typeface="Calibri"/>
              <a:rtl val="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buClrTx/>
              <a:buFontTx/>
              <a:buNone/>
            </a:pPr>
            <a:fld id="{AC1455EE-77DE-CA4D-8BDA-275EE10F6A13}" type="slidenum">
              <a:rPr lang="en-US" smtClean="0">
                <a:solidFill>
                  <a:srgbClr val="3A54A5"/>
                </a:solidFill>
                <a:latin typeface="Calibri"/>
                <a:rtl val="0"/>
              </a:rPr>
              <a:pPr>
                <a:buClrTx/>
                <a:buFontTx/>
                <a:buNone/>
              </a:pPr>
              <a:t>‹#›</a:t>
            </a:fld>
            <a:endParaRPr lang="en-US">
              <a:solidFill>
                <a:srgbClr val="3A54A5"/>
              </a:solidFill>
              <a:latin typeface="Calibri"/>
              <a:rtl val="0"/>
            </a:endParaRPr>
          </a:p>
        </p:txBody>
      </p:sp>
    </p:spTree>
    <p:extLst>
      <p:ext uri="{BB962C8B-B14F-4D97-AF65-F5344CB8AC3E}">
        <p14:creationId xmlns:p14="http://schemas.microsoft.com/office/powerpoint/2010/main" val="4164052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41" name="Shape 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42" name="Shape 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Shape 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u="sng">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u="sng">
                <a:solidFill>
                  <a:srgbClr val="888888"/>
                </a:solidFill>
                <a:latin typeface="Tahoma"/>
                <a:ea typeface="Tahoma"/>
                <a:cs typeface="Tahoma"/>
                <a:sym typeface="Tahoma"/>
              </a:defRPr>
            </a:lvl1pPr>
            <a:lvl2pPr marL="0" marR="0" lvl="1" indent="0" algn="r" rtl="0">
              <a:spcBef>
                <a:spcPts val="0"/>
              </a:spcBef>
              <a:spcAft>
                <a:spcPts val="0"/>
              </a:spcAft>
              <a:buNone/>
              <a:defRPr sz="900" u="sng">
                <a:solidFill>
                  <a:srgbClr val="888888"/>
                </a:solidFill>
                <a:latin typeface="Tahoma"/>
                <a:ea typeface="Tahoma"/>
                <a:cs typeface="Tahoma"/>
                <a:sym typeface="Tahoma"/>
              </a:defRPr>
            </a:lvl2pPr>
            <a:lvl3pPr marL="0" marR="0" lvl="2" indent="0" algn="r" rtl="0">
              <a:spcBef>
                <a:spcPts val="0"/>
              </a:spcBef>
              <a:spcAft>
                <a:spcPts val="0"/>
              </a:spcAft>
              <a:buNone/>
              <a:defRPr sz="900" u="sng">
                <a:solidFill>
                  <a:srgbClr val="888888"/>
                </a:solidFill>
                <a:latin typeface="Tahoma"/>
                <a:ea typeface="Tahoma"/>
                <a:cs typeface="Tahoma"/>
                <a:sym typeface="Tahoma"/>
              </a:defRPr>
            </a:lvl3pPr>
            <a:lvl4pPr marL="0" marR="0" lvl="3" indent="0" algn="r" rtl="0">
              <a:spcBef>
                <a:spcPts val="0"/>
              </a:spcBef>
              <a:spcAft>
                <a:spcPts val="0"/>
              </a:spcAft>
              <a:buNone/>
              <a:defRPr sz="900" u="sng">
                <a:solidFill>
                  <a:srgbClr val="888888"/>
                </a:solidFill>
                <a:latin typeface="Tahoma"/>
                <a:ea typeface="Tahoma"/>
                <a:cs typeface="Tahoma"/>
                <a:sym typeface="Tahoma"/>
              </a:defRPr>
            </a:lvl4pPr>
            <a:lvl5pPr marL="0" marR="0" lvl="4" indent="0" algn="r" rtl="0">
              <a:spcBef>
                <a:spcPts val="0"/>
              </a:spcBef>
              <a:spcAft>
                <a:spcPts val="0"/>
              </a:spcAft>
              <a:buNone/>
              <a:defRPr sz="900" u="sng">
                <a:solidFill>
                  <a:srgbClr val="888888"/>
                </a:solidFill>
                <a:latin typeface="Tahoma"/>
                <a:ea typeface="Tahoma"/>
                <a:cs typeface="Tahoma"/>
                <a:sym typeface="Tahoma"/>
              </a:defRPr>
            </a:lvl5pPr>
            <a:lvl6pPr marL="0" marR="0" lvl="5" indent="0" algn="r" rtl="0">
              <a:spcBef>
                <a:spcPts val="0"/>
              </a:spcBef>
              <a:spcAft>
                <a:spcPts val="0"/>
              </a:spcAft>
              <a:buNone/>
              <a:defRPr sz="900" u="sng">
                <a:solidFill>
                  <a:srgbClr val="888888"/>
                </a:solidFill>
                <a:latin typeface="Tahoma"/>
                <a:ea typeface="Tahoma"/>
                <a:cs typeface="Tahoma"/>
                <a:sym typeface="Tahoma"/>
              </a:defRPr>
            </a:lvl6pPr>
            <a:lvl7pPr marL="0" marR="0" lvl="6" indent="0" algn="r" rtl="0">
              <a:spcBef>
                <a:spcPts val="0"/>
              </a:spcBef>
              <a:spcAft>
                <a:spcPts val="0"/>
              </a:spcAft>
              <a:buNone/>
              <a:defRPr sz="900" u="sng">
                <a:solidFill>
                  <a:srgbClr val="888888"/>
                </a:solidFill>
                <a:latin typeface="Tahoma"/>
                <a:ea typeface="Tahoma"/>
                <a:cs typeface="Tahoma"/>
                <a:sym typeface="Tahoma"/>
              </a:defRPr>
            </a:lvl7pPr>
            <a:lvl8pPr marL="0" marR="0" lvl="7" indent="0" algn="r" rtl="0">
              <a:spcBef>
                <a:spcPts val="0"/>
              </a:spcBef>
              <a:spcAft>
                <a:spcPts val="0"/>
              </a:spcAft>
              <a:buNone/>
              <a:defRPr sz="900" u="sng">
                <a:solidFill>
                  <a:srgbClr val="888888"/>
                </a:solidFill>
                <a:latin typeface="Tahoma"/>
                <a:ea typeface="Tahoma"/>
                <a:cs typeface="Tahoma"/>
                <a:sym typeface="Tahoma"/>
              </a:defRPr>
            </a:lvl8pPr>
            <a:lvl9pPr marL="0" marR="0" lvl="8" indent="0" algn="r" rtl="0">
              <a:spcBef>
                <a:spcPts val="0"/>
              </a:spcBef>
              <a:spcAft>
                <a:spcPts val="0"/>
              </a:spcAft>
              <a:buNone/>
              <a:defRPr sz="900" u="sng">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jp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sng" strike="noStrike" cap="none">
                <a:solidFill>
                  <a:srgbClr val="888888"/>
                </a:solidFill>
                <a:latin typeface="Tahoma"/>
                <a:ea typeface="Tahoma"/>
                <a:cs typeface="Tahoma"/>
                <a:sym typeface="Tahoma"/>
              </a:defRPr>
            </a:lvl1pPr>
            <a:lvl2pPr marR="0" lvl="1" algn="ctr" rtl="0">
              <a:spcBef>
                <a:spcPts val="0"/>
              </a:spcBef>
              <a:spcAft>
                <a:spcPts val="0"/>
              </a:spcAft>
              <a:buSzPts val="1400"/>
              <a:buNone/>
              <a:defRPr sz="1800" b="0" i="0" u="sng" strike="noStrike" cap="none">
                <a:solidFill>
                  <a:schemeClr val="dk1"/>
                </a:solidFill>
                <a:latin typeface="Tahoma"/>
                <a:ea typeface="Tahoma"/>
                <a:cs typeface="Tahoma"/>
                <a:sym typeface="Tahoma"/>
              </a:defRPr>
            </a:lvl2pPr>
            <a:lvl3pPr marR="0" lvl="2" algn="ctr" rtl="0">
              <a:spcBef>
                <a:spcPts val="0"/>
              </a:spcBef>
              <a:spcAft>
                <a:spcPts val="0"/>
              </a:spcAft>
              <a:buSzPts val="1400"/>
              <a:buNone/>
              <a:defRPr sz="1800" b="0" i="0" u="sng" strike="noStrike" cap="none">
                <a:solidFill>
                  <a:schemeClr val="dk1"/>
                </a:solidFill>
                <a:latin typeface="Tahoma"/>
                <a:ea typeface="Tahoma"/>
                <a:cs typeface="Tahoma"/>
                <a:sym typeface="Tahoma"/>
              </a:defRPr>
            </a:lvl3pPr>
            <a:lvl4pPr marR="0" lvl="3" algn="ctr" rtl="0">
              <a:spcBef>
                <a:spcPts val="0"/>
              </a:spcBef>
              <a:spcAft>
                <a:spcPts val="0"/>
              </a:spcAft>
              <a:buSzPts val="1400"/>
              <a:buNone/>
              <a:defRPr sz="1800" b="0" i="0" u="sng" strike="noStrike" cap="none">
                <a:solidFill>
                  <a:schemeClr val="dk1"/>
                </a:solidFill>
                <a:latin typeface="Tahoma"/>
                <a:ea typeface="Tahoma"/>
                <a:cs typeface="Tahoma"/>
                <a:sym typeface="Tahoma"/>
              </a:defRPr>
            </a:lvl4pPr>
            <a:lvl5pPr marR="0" lvl="4" algn="ctr" rtl="0">
              <a:spcBef>
                <a:spcPts val="0"/>
              </a:spcBef>
              <a:spcAft>
                <a:spcPts val="0"/>
              </a:spcAft>
              <a:buSzPts val="1400"/>
              <a:buNone/>
              <a:defRPr sz="1800" b="0" i="0" u="sng"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sng"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sng"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sng"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sng"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sng" strike="noStrike" cap="none">
                <a:solidFill>
                  <a:srgbClr val="888888"/>
                </a:solidFill>
                <a:latin typeface="Tahoma"/>
                <a:ea typeface="Tahoma"/>
                <a:cs typeface="Tahoma"/>
                <a:sym typeface="Tahoma"/>
              </a:defRPr>
            </a:lvl1pPr>
            <a:lvl2pPr marL="0" marR="0" lvl="1" indent="0" algn="r" rtl="0">
              <a:spcBef>
                <a:spcPts val="0"/>
              </a:spcBef>
              <a:spcAft>
                <a:spcPts val="0"/>
              </a:spcAft>
              <a:buNone/>
              <a:defRPr sz="900" b="0" i="0" u="sng" strike="noStrike" cap="none">
                <a:solidFill>
                  <a:srgbClr val="888888"/>
                </a:solidFill>
                <a:latin typeface="Tahoma"/>
                <a:ea typeface="Tahoma"/>
                <a:cs typeface="Tahoma"/>
                <a:sym typeface="Tahoma"/>
              </a:defRPr>
            </a:lvl2pPr>
            <a:lvl3pPr marL="0" marR="0" lvl="2" indent="0" algn="r" rtl="0">
              <a:spcBef>
                <a:spcPts val="0"/>
              </a:spcBef>
              <a:spcAft>
                <a:spcPts val="0"/>
              </a:spcAft>
              <a:buNone/>
              <a:defRPr sz="900" b="0" i="0" u="sng" strike="noStrike" cap="none">
                <a:solidFill>
                  <a:srgbClr val="888888"/>
                </a:solidFill>
                <a:latin typeface="Tahoma"/>
                <a:ea typeface="Tahoma"/>
                <a:cs typeface="Tahoma"/>
                <a:sym typeface="Tahoma"/>
              </a:defRPr>
            </a:lvl3pPr>
            <a:lvl4pPr marL="0" marR="0" lvl="3" indent="0" algn="r" rtl="0">
              <a:spcBef>
                <a:spcPts val="0"/>
              </a:spcBef>
              <a:spcAft>
                <a:spcPts val="0"/>
              </a:spcAft>
              <a:buNone/>
              <a:defRPr sz="900" b="0" i="0" u="sng" strike="noStrike" cap="none">
                <a:solidFill>
                  <a:srgbClr val="888888"/>
                </a:solidFill>
                <a:latin typeface="Tahoma"/>
                <a:ea typeface="Tahoma"/>
                <a:cs typeface="Tahoma"/>
                <a:sym typeface="Tahoma"/>
              </a:defRPr>
            </a:lvl4pPr>
            <a:lvl5pPr marL="0" marR="0" lvl="4" indent="0" algn="r" rtl="0">
              <a:spcBef>
                <a:spcPts val="0"/>
              </a:spcBef>
              <a:spcAft>
                <a:spcPts val="0"/>
              </a:spcAft>
              <a:buNone/>
              <a:defRPr sz="900" b="0" i="0" u="sng" strike="noStrike" cap="none">
                <a:solidFill>
                  <a:srgbClr val="888888"/>
                </a:solidFill>
                <a:latin typeface="Tahoma"/>
                <a:ea typeface="Tahoma"/>
                <a:cs typeface="Tahoma"/>
                <a:sym typeface="Tahoma"/>
              </a:defRPr>
            </a:lvl5pPr>
            <a:lvl6pPr marL="0" marR="0" lvl="5" indent="0" algn="r" rtl="0">
              <a:spcBef>
                <a:spcPts val="0"/>
              </a:spcBef>
              <a:spcAft>
                <a:spcPts val="0"/>
              </a:spcAft>
              <a:buNone/>
              <a:defRPr sz="900" b="0" i="0" u="sng" strike="noStrike" cap="none">
                <a:solidFill>
                  <a:srgbClr val="888888"/>
                </a:solidFill>
                <a:latin typeface="Tahoma"/>
                <a:ea typeface="Tahoma"/>
                <a:cs typeface="Tahoma"/>
                <a:sym typeface="Tahoma"/>
              </a:defRPr>
            </a:lvl6pPr>
            <a:lvl7pPr marL="0" marR="0" lvl="6" indent="0" algn="r" rtl="0">
              <a:spcBef>
                <a:spcPts val="0"/>
              </a:spcBef>
              <a:spcAft>
                <a:spcPts val="0"/>
              </a:spcAft>
              <a:buNone/>
              <a:defRPr sz="900" b="0" i="0" u="sng" strike="noStrike" cap="none">
                <a:solidFill>
                  <a:srgbClr val="888888"/>
                </a:solidFill>
                <a:latin typeface="Tahoma"/>
                <a:ea typeface="Tahoma"/>
                <a:cs typeface="Tahoma"/>
                <a:sym typeface="Tahoma"/>
              </a:defRPr>
            </a:lvl7pPr>
            <a:lvl8pPr marL="0" marR="0" lvl="7" indent="0" algn="r" rtl="0">
              <a:spcBef>
                <a:spcPts val="0"/>
              </a:spcBef>
              <a:spcAft>
                <a:spcPts val="0"/>
              </a:spcAft>
              <a:buNone/>
              <a:defRPr sz="900" b="0" i="0" u="sng" strike="noStrike" cap="none">
                <a:solidFill>
                  <a:srgbClr val="888888"/>
                </a:solidFill>
                <a:latin typeface="Tahoma"/>
                <a:ea typeface="Tahoma"/>
                <a:cs typeface="Tahoma"/>
                <a:sym typeface="Tahoma"/>
              </a:defRPr>
            </a:lvl8pPr>
            <a:lvl9pPr marL="0" marR="0" lvl="8" indent="0" algn="r" rtl="0">
              <a:spcBef>
                <a:spcPts val="0"/>
              </a:spcBef>
              <a:spcAft>
                <a:spcPts val="0"/>
              </a:spcAft>
              <a:buNone/>
              <a:defRPr sz="900" b="0" i="0" u="sng" strike="noStrike" cap="none">
                <a:solidFill>
                  <a:srgbClr val="888888"/>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2607746" y="6113854"/>
            <a:ext cx="5023299" cy="523220"/>
          </a:xfrm>
          <a:prstGeom prst="rect">
            <a:avLst/>
          </a:prstGeom>
        </p:spPr>
        <p:txBody>
          <a:bodyPr wrap="square">
            <a:spAutoFit/>
          </a:bodyPr>
          <a:lstStyle/>
          <a:p>
            <a:pPr algn="r">
              <a:buClrTx/>
              <a:buFontTx/>
              <a:buNone/>
            </a:pPr>
            <a:endParaRPr lang="en-US" dirty="0">
              <a:solidFill>
                <a:srgbClr val="3A53A5"/>
              </a:solidFill>
              <a:latin typeface="Tw Cen MT"/>
              <a:cs typeface="Tw Cen MT"/>
              <a:rtl val="0"/>
            </a:endParaRPr>
          </a:p>
          <a:p>
            <a:pPr algn="r">
              <a:buClrTx/>
              <a:buFontTx/>
              <a:buNone/>
            </a:pPr>
            <a:r>
              <a:rPr lang="en-US" dirty="0">
                <a:solidFill>
                  <a:srgbClr val="3A53A5"/>
                </a:solidFill>
                <a:latin typeface="Tw Cen MT"/>
                <a:cs typeface="Tw Cen MT"/>
                <a:rtl val="0"/>
              </a:rPr>
              <a:t>Day 8: Managing</a:t>
            </a:r>
            <a:r>
              <a:rPr lang="en-US" baseline="0" dirty="0">
                <a:solidFill>
                  <a:srgbClr val="3A53A5"/>
                </a:solidFill>
                <a:latin typeface="Tw Cen MT"/>
                <a:cs typeface="Tw Cen MT"/>
                <a:rtl val="0"/>
              </a:rPr>
              <a:t> the Cycle of Escalating Behaviors</a:t>
            </a:r>
            <a:endParaRPr lang="en-US" dirty="0">
              <a:solidFill>
                <a:srgbClr val="3A53A5"/>
              </a:solidFill>
              <a:latin typeface="Tw Cen MT"/>
              <a:cs typeface="Tw Cen MT"/>
              <a:rtl val="0"/>
            </a:endParaRP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3317483" y="6113854"/>
            <a:ext cx="4313562" cy="523220"/>
          </a:xfrm>
          <a:prstGeom prst="rect">
            <a:avLst/>
          </a:prstGeom>
        </p:spPr>
        <p:txBody>
          <a:bodyPr wrap="square">
            <a:spAutoFit/>
          </a:bodyPr>
          <a:lstStyle/>
          <a:p>
            <a:pPr algn="r">
              <a:buClrTx/>
              <a:buFontTx/>
              <a:buNone/>
            </a:pPr>
            <a:endParaRPr lang="en-US" dirty="0">
              <a:solidFill>
                <a:srgbClr val="3A53A5"/>
              </a:solidFill>
              <a:latin typeface="Tw Cen MT"/>
              <a:cs typeface="Tw Cen MT"/>
              <a:rtl val="0"/>
            </a:endParaRPr>
          </a:p>
          <a:p>
            <a:pPr algn="r">
              <a:buClrTx/>
              <a:buFontTx/>
              <a:buNone/>
            </a:pPr>
            <a:r>
              <a:rPr lang="en-US" dirty="0">
                <a:solidFill>
                  <a:srgbClr val="3A53A5"/>
                </a:solidFill>
                <a:latin typeface="Tw Cen MT"/>
                <a:cs typeface="Tw Cen MT"/>
                <a:rtl val="0"/>
              </a:rPr>
              <a:t>Day 8: Managing</a:t>
            </a:r>
            <a:r>
              <a:rPr lang="en-US" baseline="0" dirty="0">
                <a:solidFill>
                  <a:srgbClr val="3A53A5"/>
                </a:solidFill>
                <a:latin typeface="Tw Cen MT"/>
                <a:cs typeface="Tw Cen MT"/>
                <a:rtl val="0"/>
              </a:rPr>
              <a:t> the Cycle of Escalating Behaviors</a:t>
            </a:r>
            <a:endParaRPr lang="en-US" dirty="0">
              <a:solidFill>
                <a:srgbClr val="3A53A5"/>
              </a:solidFill>
              <a:latin typeface="Tw Cen MT"/>
              <a:cs typeface="Tw Cen MT"/>
              <a:rtl val="0"/>
            </a:endParaRP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3317483" y="6113854"/>
            <a:ext cx="4313562" cy="523220"/>
          </a:xfrm>
          <a:prstGeom prst="rect">
            <a:avLst/>
          </a:prstGeom>
        </p:spPr>
        <p:txBody>
          <a:bodyPr wrap="square">
            <a:spAutoFit/>
          </a:bodyPr>
          <a:lstStyle/>
          <a:p>
            <a:pPr algn="r">
              <a:buClrTx/>
              <a:buFontTx/>
              <a:buNone/>
            </a:pPr>
            <a:endParaRPr lang="en-US" dirty="0">
              <a:solidFill>
                <a:srgbClr val="3A53A5"/>
              </a:solidFill>
              <a:latin typeface="Tw Cen MT"/>
              <a:cs typeface="Tw Cen MT"/>
              <a:rtl val="0"/>
            </a:endParaRPr>
          </a:p>
          <a:p>
            <a:pPr algn="r">
              <a:buClrTx/>
              <a:buFontTx/>
              <a:buNone/>
            </a:pPr>
            <a:r>
              <a:rPr lang="en-US" dirty="0">
                <a:solidFill>
                  <a:srgbClr val="3A53A5"/>
                </a:solidFill>
                <a:latin typeface="Tw Cen MT"/>
                <a:cs typeface="Tw Cen MT"/>
                <a:rtl val="0"/>
              </a:rPr>
              <a:t>Day 8: Managing</a:t>
            </a:r>
            <a:r>
              <a:rPr lang="en-US" baseline="0" dirty="0">
                <a:solidFill>
                  <a:srgbClr val="3A53A5"/>
                </a:solidFill>
                <a:latin typeface="Tw Cen MT"/>
                <a:cs typeface="Tw Cen MT"/>
                <a:rtl val="0"/>
              </a:rPr>
              <a:t> the Cycle of Escalating Behaviors</a:t>
            </a:r>
            <a:endParaRPr lang="en-US" dirty="0">
              <a:solidFill>
                <a:srgbClr val="3A53A5"/>
              </a:solidFill>
              <a:latin typeface="Tw Cen MT"/>
              <a:cs typeface="Tw Cen MT"/>
              <a:rtl val="0"/>
            </a:endParaRP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YxC_Q8zE0SU"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tags" Target="../tags/tag3.xml"/><Relationship Id="rId7" Type="http://schemas.openxmlformats.org/officeDocument/2006/relationships/image" Target="../media/image20.png"/><Relationship Id="rId12" Type="http://schemas.openxmlformats.org/officeDocument/2006/relationships/image" Target="../media/image25.tiff"/><Relationship Id="rId2" Type="http://schemas.openxmlformats.org/officeDocument/2006/relationships/tags" Target="../tags/tag2.xml"/><Relationship Id="rId16" Type="http://schemas.openxmlformats.org/officeDocument/2006/relationships/image" Target="../media/image28.tiff"/><Relationship Id="rId1" Type="http://schemas.openxmlformats.org/officeDocument/2006/relationships/tags" Target="../tags/tag1.xml"/><Relationship Id="rId6" Type="http://schemas.openxmlformats.org/officeDocument/2006/relationships/image" Target="../media/image19.jpeg"/><Relationship Id="rId11" Type="http://schemas.openxmlformats.org/officeDocument/2006/relationships/image" Target="../media/image24.tiff"/><Relationship Id="rId5" Type="http://schemas.openxmlformats.org/officeDocument/2006/relationships/notesSlide" Target="../notesSlides/notesSlide30.xml"/><Relationship Id="rId15" Type="http://schemas.openxmlformats.org/officeDocument/2006/relationships/image" Target="../media/image1.jpg"/><Relationship Id="rId10" Type="http://schemas.openxmlformats.org/officeDocument/2006/relationships/image" Target="../media/image23.jpeg"/><Relationship Id="rId4" Type="http://schemas.openxmlformats.org/officeDocument/2006/relationships/slideLayout" Target="../slideLayouts/slideLayout19.xml"/><Relationship Id="rId9" Type="http://schemas.openxmlformats.org/officeDocument/2006/relationships/image" Target="../media/image22.jpe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2" name="Title 1">
            <a:extLst>
              <a:ext uri="{FF2B5EF4-FFF2-40B4-BE49-F238E27FC236}">
                <a16:creationId xmlns:a16="http://schemas.microsoft.com/office/drawing/2014/main" id="{D1D6C28E-DE6E-7940-B38E-95C602E7484E}"/>
              </a:ext>
            </a:extLst>
          </p:cNvPr>
          <p:cNvSpPr>
            <a:spLocks noGrp="1"/>
          </p:cNvSpPr>
          <p:nvPr>
            <p:ph type="ctrTitle"/>
          </p:nvPr>
        </p:nvSpPr>
        <p:spPr/>
        <p:txBody>
          <a:bodyPr/>
          <a:lstStyle/>
          <a:p>
            <a:r>
              <a:rPr lang="en-US" dirty="0"/>
              <a:t>Minnesota PBIS </a:t>
            </a:r>
          </a:p>
        </p:txBody>
      </p:sp>
      <p:sp>
        <p:nvSpPr>
          <p:cNvPr id="4" name="Subtitle 3"/>
          <p:cNvSpPr>
            <a:spLocks noGrp="1"/>
          </p:cNvSpPr>
          <p:nvPr>
            <p:ph type="subTitle" idx="1"/>
          </p:nvPr>
        </p:nvSpPr>
        <p:spPr/>
        <p:txBody>
          <a:bodyPr>
            <a:normAutofit fontScale="77500" lnSpcReduction="20000"/>
          </a:bodyPr>
          <a:lstStyle/>
          <a:p>
            <a:r>
              <a:rPr lang="en-US" dirty="0"/>
              <a:t>PBIS Team Training</a:t>
            </a:r>
            <a:br>
              <a:rPr lang="en-US" dirty="0"/>
            </a:br>
            <a:r>
              <a:rPr lang="en-US" dirty="0"/>
              <a:t>8B</a:t>
            </a:r>
          </a:p>
          <a:p>
            <a:r>
              <a:rPr lang="en-US" b="1" dirty="0">
                <a:solidFill>
                  <a:srgbClr val="DD8047"/>
                </a:solidFill>
              </a:rPr>
              <a:t>Managing the Cycle of Escalating Behavior:</a:t>
            </a:r>
          </a:p>
          <a:p>
            <a:r>
              <a:rPr lang="en-US" b="1" dirty="0">
                <a:solidFill>
                  <a:srgbClr val="DD8047"/>
                </a:solidFill>
              </a:rPr>
              <a:t>Understanding and Responding</a:t>
            </a:r>
            <a:endParaRPr lang="en-US" b="1" dirty="0">
              <a:solidFill>
                <a:srgbClr val="3A54A5"/>
              </a:solidFill>
            </a:endParaRPr>
          </a:p>
          <a:p>
            <a:endParaRPr lang="en-US" dirty="0"/>
          </a:p>
        </p:txBody>
      </p:sp>
      <p:pic>
        <p:nvPicPr>
          <p:cNvPr id="5" name="Picture 4" descr="Minnesota is printed in green at the top of the logo.  PBIS is printed in blue and white.  The 'S&quot; looks like a river with a red, yellow and green tree next to it."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028" y="1119782"/>
            <a:ext cx="5653944" cy="2480668"/>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108926" y="362623"/>
            <a:ext cx="8478062"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1" i="0" u="none" strike="noStrike" cap="none" dirty="0">
                <a:solidFill>
                  <a:schemeClr val="dk1"/>
                </a:solidFill>
                <a:latin typeface="Calibri"/>
                <a:ea typeface="Calibri"/>
                <a:cs typeface="Calibri"/>
                <a:sym typeface="Calibri"/>
              </a:rPr>
              <a:t>The Escalation Cycle…</a:t>
            </a:r>
            <a:endParaRPr sz="3300" b="1" i="0" u="none" strike="noStrike" cap="none" dirty="0">
              <a:solidFill>
                <a:schemeClr val="dk1"/>
              </a:solidFill>
              <a:latin typeface="Calibri"/>
              <a:ea typeface="Calibri"/>
              <a:cs typeface="Calibri"/>
              <a:sym typeface="Calibri"/>
            </a:endParaRPr>
          </a:p>
        </p:txBody>
      </p:sp>
      <p:grpSp>
        <p:nvGrpSpPr>
          <p:cNvPr id="134" name="Shape 134" descr="This is three different lines on the graph.  One shows a rapid acceleration and a long, high peak period and then rapid deceleration.  Another line shows a slow acceleration, low peak and very rapid deceleration.  The last line shows very low intensity of behavior and a very low, short peak before returning to baseline. "/>
          <p:cNvGrpSpPr/>
          <p:nvPr/>
        </p:nvGrpSpPr>
        <p:grpSpPr>
          <a:xfrm>
            <a:off x="304800" y="2514600"/>
            <a:ext cx="8644778" cy="3980777"/>
            <a:chOff x="304800" y="2514600"/>
            <a:chExt cx="8644778" cy="3980777"/>
          </a:xfrm>
        </p:grpSpPr>
        <p:sp>
          <p:nvSpPr>
            <p:cNvPr id="135" name="Shape 135"/>
            <p:cNvSpPr txBox="1"/>
            <p:nvPr/>
          </p:nvSpPr>
          <p:spPr>
            <a:xfrm>
              <a:off x="351908" y="2514600"/>
              <a:ext cx="70083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u="sng">
                  <a:solidFill>
                    <a:schemeClr val="dk1"/>
                  </a:solidFill>
                  <a:latin typeface="Tahoma"/>
                  <a:ea typeface="Tahoma"/>
                  <a:cs typeface="Tahoma"/>
                  <a:sym typeface="Tahoma"/>
                </a:rPr>
                <a:t>High</a:t>
              </a:r>
              <a:endParaRPr sz="2000" u="sng">
                <a:solidFill>
                  <a:schemeClr val="dk1"/>
                </a:solidFill>
                <a:latin typeface="Tahoma"/>
                <a:ea typeface="Tahoma"/>
                <a:cs typeface="Tahoma"/>
                <a:sym typeface="Tahoma"/>
              </a:endParaRPr>
            </a:p>
          </p:txBody>
        </p:sp>
        <p:grpSp>
          <p:nvGrpSpPr>
            <p:cNvPr id="136" name="Shape 136"/>
            <p:cNvGrpSpPr/>
            <p:nvPr/>
          </p:nvGrpSpPr>
          <p:grpSpPr>
            <a:xfrm>
              <a:off x="304800" y="2532977"/>
              <a:ext cx="8644778" cy="3962400"/>
              <a:chOff x="64247" y="1694777"/>
              <a:chExt cx="8644778" cy="3962400"/>
            </a:xfrm>
          </p:grpSpPr>
          <p:pic>
            <p:nvPicPr>
              <p:cNvPr id="137" name="Shape 137" descr="This is the same graph from the previous slide which shows a rapid acceleration from calm to peak and rapid deceleration from peak to recovery.  "/>
              <p:cNvPicPr preferRelativeResize="0"/>
              <p:nvPr/>
            </p:nvPicPr>
            <p:blipFill rotWithShape="1">
              <a:blip r:embed="rId3">
                <a:alphaModFix/>
              </a:blip>
              <a:srcRect/>
              <a:stretch/>
            </p:blipFill>
            <p:spPr>
              <a:xfrm>
                <a:off x="64247" y="1694777"/>
                <a:ext cx="8217647" cy="3962400"/>
              </a:xfrm>
              <a:prstGeom prst="rect">
                <a:avLst/>
              </a:prstGeom>
              <a:noFill/>
              <a:ln>
                <a:noFill/>
              </a:ln>
            </p:spPr>
          </p:pic>
          <p:sp>
            <p:nvSpPr>
              <p:cNvPr id="138" name="Shape 138"/>
              <p:cNvSpPr txBox="1"/>
              <p:nvPr/>
            </p:nvSpPr>
            <p:spPr>
              <a:xfrm>
                <a:off x="381000" y="4572000"/>
                <a:ext cx="65087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u="sng">
                    <a:solidFill>
                      <a:schemeClr val="dk1"/>
                    </a:solidFill>
                    <a:latin typeface="Tahoma"/>
                    <a:ea typeface="Tahoma"/>
                    <a:cs typeface="Tahoma"/>
                    <a:sym typeface="Tahoma"/>
                  </a:rPr>
                  <a:t>Low</a:t>
                </a:r>
                <a:endParaRPr/>
              </a:p>
            </p:txBody>
          </p:sp>
          <p:sp>
            <p:nvSpPr>
              <p:cNvPr id="139" name="Shape 139"/>
              <p:cNvSpPr/>
              <p:nvPr/>
            </p:nvSpPr>
            <p:spPr>
              <a:xfrm>
                <a:off x="1068388" y="1738313"/>
                <a:ext cx="7640637" cy="3078162"/>
              </a:xfrm>
              <a:custGeom>
                <a:avLst/>
                <a:gdLst/>
                <a:ahLst/>
                <a:cxnLst/>
                <a:rect l="0" t="0" r="0" b="0"/>
                <a:pathLst>
                  <a:path w="21223" h="8550" extrusionOk="0">
                    <a:moveTo>
                      <a:pt x="0" y="8545"/>
                    </a:moveTo>
                    <a:cubicBezTo>
                      <a:pt x="529" y="8416"/>
                      <a:pt x="1070" y="8274"/>
                      <a:pt x="1565" y="8033"/>
                    </a:cubicBezTo>
                    <a:cubicBezTo>
                      <a:pt x="2038" y="7802"/>
                      <a:pt x="2461" y="7389"/>
                      <a:pt x="2822" y="7019"/>
                    </a:cubicBezTo>
                    <a:cubicBezTo>
                      <a:pt x="3286" y="6544"/>
                      <a:pt x="3721" y="6000"/>
                      <a:pt x="3999" y="5396"/>
                    </a:cubicBezTo>
                    <a:cubicBezTo>
                      <a:pt x="4152" y="5063"/>
                      <a:pt x="4251" y="4720"/>
                      <a:pt x="4348" y="4368"/>
                    </a:cubicBezTo>
                    <a:cubicBezTo>
                      <a:pt x="4421" y="4100"/>
                      <a:pt x="4528" y="3895"/>
                      <a:pt x="4627" y="3643"/>
                    </a:cubicBezTo>
                    <a:cubicBezTo>
                      <a:pt x="4751" y="3326"/>
                      <a:pt x="4872" y="2992"/>
                      <a:pt x="4969" y="2667"/>
                    </a:cubicBezTo>
                    <a:cubicBezTo>
                      <a:pt x="5131" y="2122"/>
                      <a:pt x="5229" y="1577"/>
                      <a:pt x="5615" y="1137"/>
                    </a:cubicBezTo>
                    <a:cubicBezTo>
                      <a:pt x="5823" y="900"/>
                      <a:pt x="6049" y="790"/>
                      <a:pt x="6335" y="678"/>
                    </a:cubicBezTo>
                    <a:cubicBezTo>
                      <a:pt x="7177" y="347"/>
                      <a:pt x="8293" y="457"/>
                      <a:pt x="9182" y="409"/>
                    </a:cubicBezTo>
                    <a:cubicBezTo>
                      <a:pt x="9883" y="371"/>
                      <a:pt x="10579" y="314"/>
                      <a:pt x="11278" y="264"/>
                    </a:cubicBezTo>
                    <a:cubicBezTo>
                      <a:pt x="11655" y="237"/>
                      <a:pt x="12026" y="201"/>
                      <a:pt x="12399" y="155"/>
                    </a:cubicBezTo>
                    <a:cubicBezTo>
                      <a:pt x="13210" y="56"/>
                      <a:pt x="13922" y="-89"/>
                      <a:pt x="14718" y="216"/>
                    </a:cubicBezTo>
                    <a:cubicBezTo>
                      <a:pt x="15738" y="607"/>
                      <a:pt x="16569" y="1662"/>
                      <a:pt x="17206" y="2511"/>
                    </a:cubicBezTo>
                    <a:cubicBezTo>
                      <a:pt x="17525" y="2936"/>
                      <a:pt x="17801" y="3411"/>
                      <a:pt x="18088" y="3861"/>
                    </a:cubicBezTo>
                    <a:cubicBezTo>
                      <a:pt x="18344" y="4262"/>
                      <a:pt x="18619" y="4641"/>
                      <a:pt x="18909" y="5019"/>
                    </a:cubicBezTo>
                    <a:cubicBezTo>
                      <a:pt x="19190" y="5385"/>
                      <a:pt x="19520" y="5691"/>
                      <a:pt x="19811" y="6044"/>
                    </a:cubicBezTo>
                    <a:cubicBezTo>
                      <a:pt x="19994" y="6266"/>
                      <a:pt x="20145" y="6504"/>
                      <a:pt x="20322" y="6729"/>
                    </a:cubicBezTo>
                    <a:cubicBezTo>
                      <a:pt x="20584" y="7061"/>
                      <a:pt x="20911" y="7319"/>
                      <a:pt x="21222" y="7585"/>
                    </a:cubicBezTo>
                    <a:cubicBezTo>
                      <a:pt x="21201" y="7581"/>
                      <a:pt x="21181" y="7578"/>
                      <a:pt x="21159" y="7572"/>
                    </a:cubicBezTo>
                  </a:path>
                </a:pathLst>
              </a:custGeom>
              <a:noFill/>
              <a:ln w="38100" cap="rnd"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u="sng">
                  <a:solidFill>
                    <a:schemeClr val="dk1"/>
                  </a:solidFill>
                  <a:latin typeface="Tahoma"/>
                  <a:ea typeface="Tahoma"/>
                  <a:cs typeface="Tahoma"/>
                  <a:sym typeface="Tahoma"/>
                </a:endParaRPr>
              </a:p>
            </p:txBody>
          </p:sp>
          <p:sp>
            <p:nvSpPr>
              <p:cNvPr id="140" name="Shape 140"/>
              <p:cNvSpPr/>
              <p:nvPr/>
            </p:nvSpPr>
            <p:spPr>
              <a:xfrm>
                <a:off x="1087438" y="3189288"/>
                <a:ext cx="7443787" cy="1646237"/>
              </a:xfrm>
              <a:custGeom>
                <a:avLst/>
                <a:gdLst/>
                <a:ahLst/>
                <a:cxnLst/>
                <a:rect l="0" t="0" r="0" b="0"/>
                <a:pathLst>
                  <a:path w="20677" h="4574" extrusionOk="0">
                    <a:moveTo>
                      <a:pt x="17" y="4573"/>
                    </a:moveTo>
                    <a:cubicBezTo>
                      <a:pt x="91" y="4552"/>
                      <a:pt x="120" y="4508"/>
                      <a:pt x="195" y="4492"/>
                    </a:cubicBezTo>
                    <a:cubicBezTo>
                      <a:pt x="799" y="4362"/>
                      <a:pt x="1414" y="4270"/>
                      <a:pt x="2020" y="4139"/>
                    </a:cubicBezTo>
                    <a:cubicBezTo>
                      <a:pt x="2686" y="3995"/>
                      <a:pt x="3332" y="3814"/>
                      <a:pt x="3981" y="3606"/>
                    </a:cubicBezTo>
                    <a:cubicBezTo>
                      <a:pt x="5031" y="3269"/>
                      <a:pt x="6086" y="2938"/>
                      <a:pt x="7143" y="2613"/>
                    </a:cubicBezTo>
                    <a:cubicBezTo>
                      <a:pt x="8035" y="2339"/>
                      <a:pt x="8938" y="2089"/>
                      <a:pt x="9822" y="1794"/>
                    </a:cubicBezTo>
                    <a:cubicBezTo>
                      <a:pt x="10253" y="1650"/>
                      <a:pt x="10688" y="1495"/>
                      <a:pt x="11107" y="1320"/>
                    </a:cubicBezTo>
                    <a:cubicBezTo>
                      <a:pt x="11404" y="1196"/>
                      <a:pt x="11685" y="1041"/>
                      <a:pt x="11979" y="910"/>
                    </a:cubicBezTo>
                    <a:cubicBezTo>
                      <a:pt x="12280" y="776"/>
                      <a:pt x="12587" y="661"/>
                      <a:pt x="12891" y="531"/>
                    </a:cubicBezTo>
                    <a:cubicBezTo>
                      <a:pt x="13266" y="371"/>
                      <a:pt x="13646" y="190"/>
                      <a:pt x="14040" y="84"/>
                    </a:cubicBezTo>
                    <a:cubicBezTo>
                      <a:pt x="14254" y="26"/>
                      <a:pt x="14453" y="-9"/>
                      <a:pt x="14677" y="4"/>
                    </a:cubicBezTo>
                    <a:cubicBezTo>
                      <a:pt x="15197" y="33"/>
                      <a:pt x="15899" y="356"/>
                      <a:pt x="16252" y="752"/>
                    </a:cubicBezTo>
                    <a:cubicBezTo>
                      <a:pt x="16579" y="1118"/>
                      <a:pt x="16638" y="1630"/>
                      <a:pt x="16798" y="2078"/>
                    </a:cubicBezTo>
                    <a:cubicBezTo>
                      <a:pt x="16891" y="2337"/>
                      <a:pt x="16998" y="2595"/>
                      <a:pt x="17095" y="2852"/>
                    </a:cubicBezTo>
                    <a:cubicBezTo>
                      <a:pt x="17182" y="3083"/>
                      <a:pt x="17242" y="3311"/>
                      <a:pt x="17316" y="3547"/>
                    </a:cubicBezTo>
                    <a:cubicBezTo>
                      <a:pt x="17392" y="3790"/>
                      <a:pt x="17429" y="3997"/>
                      <a:pt x="17626" y="4157"/>
                    </a:cubicBezTo>
                    <a:cubicBezTo>
                      <a:pt x="18003" y="4464"/>
                      <a:pt x="18821" y="4467"/>
                      <a:pt x="19278" y="4479"/>
                    </a:cubicBezTo>
                    <a:cubicBezTo>
                      <a:pt x="19685" y="4490"/>
                      <a:pt x="20087" y="4463"/>
                      <a:pt x="20491" y="4440"/>
                    </a:cubicBezTo>
                    <a:cubicBezTo>
                      <a:pt x="20553" y="4437"/>
                      <a:pt x="20615" y="4436"/>
                      <a:pt x="20676" y="4432"/>
                    </a:cubicBezTo>
                  </a:path>
                </a:pathLst>
              </a:custGeom>
              <a:noFill/>
              <a:ln w="38100" cap="rnd"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u="sng">
                  <a:solidFill>
                    <a:schemeClr val="dk1"/>
                  </a:solidFill>
                  <a:latin typeface="Tahoma"/>
                  <a:ea typeface="Tahoma"/>
                  <a:cs typeface="Tahoma"/>
                  <a:sym typeface="Tahoma"/>
                </a:endParaRPr>
              </a:p>
            </p:txBody>
          </p:sp>
          <p:sp>
            <p:nvSpPr>
              <p:cNvPr id="141" name="Shape 141"/>
              <p:cNvSpPr/>
              <p:nvPr/>
            </p:nvSpPr>
            <p:spPr>
              <a:xfrm>
                <a:off x="1119188" y="4452938"/>
                <a:ext cx="6254750" cy="361950"/>
              </a:xfrm>
              <a:custGeom>
                <a:avLst/>
                <a:gdLst/>
                <a:ahLst/>
                <a:cxnLst/>
                <a:rect l="0" t="0" r="0" b="0"/>
                <a:pathLst>
                  <a:path w="17374" h="1007" extrusionOk="0">
                    <a:moveTo>
                      <a:pt x="17" y="1006"/>
                    </a:moveTo>
                    <a:cubicBezTo>
                      <a:pt x="11" y="1006"/>
                      <a:pt x="6" y="1006"/>
                      <a:pt x="0" y="1006"/>
                    </a:cubicBezTo>
                    <a:cubicBezTo>
                      <a:pt x="68" y="997"/>
                      <a:pt x="170" y="973"/>
                      <a:pt x="258" y="967"/>
                    </a:cubicBezTo>
                    <a:cubicBezTo>
                      <a:pt x="815" y="927"/>
                      <a:pt x="1376" y="937"/>
                      <a:pt x="1929" y="882"/>
                    </a:cubicBezTo>
                    <a:cubicBezTo>
                      <a:pt x="3040" y="772"/>
                      <a:pt x="4170" y="769"/>
                      <a:pt x="5286" y="737"/>
                    </a:cubicBezTo>
                    <a:cubicBezTo>
                      <a:pt x="5849" y="721"/>
                      <a:pt x="6411" y="717"/>
                      <a:pt x="6974" y="698"/>
                    </a:cubicBezTo>
                    <a:cubicBezTo>
                      <a:pt x="7180" y="691"/>
                      <a:pt x="7383" y="674"/>
                      <a:pt x="7588" y="677"/>
                    </a:cubicBezTo>
                    <a:cubicBezTo>
                      <a:pt x="7828" y="681"/>
                      <a:pt x="8054" y="667"/>
                      <a:pt x="8292" y="655"/>
                    </a:cubicBezTo>
                    <a:cubicBezTo>
                      <a:pt x="8601" y="639"/>
                      <a:pt x="8914" y="645"/>
                      <a:pt x="9222" y="653"/>
                    </a:cubicBezTo>
                    <a:cubicBezTo>
                      <a:pt x="9763" y="668"/>
                      <a:pt x="10304" y="755"/>
                      <a:pt x="10841" y="774"/>
                    </a:cubicBezTo>
                    <a:cubicBezTo>
                      <a:pt x="11081" y="782"/>
                      <a:pt x="11194" y="740"/>
                      <a:pt x="11372" y="583"/>
                    </a:cubicBezTo>
                    <a:cubicBezTo>
                      <a:pt x="11530" y="444"/>
                      <a:pt x="11827" y="-68"/>
                      <a:pt x="12054" y="29"/>
                    </a:cubicBezTo>
                    <a:cubicBezTo>
                      <a:pt x="12236" y="106"/>
                      <a:pt x="12193" y="445"/>
                      <a:pt x="12329" y="575"/>
                    </a:cubicBezTo>
                    <a:cubicBezTo>
                      <a:pt x="12416" y="658"/>
                      <a:pt x="12460" y="655"/>
                      <a:pt x="12572" y="692"/>
                    </a:cubicBezTo>
                    <a:cubicBezTo>
                      <a:pt x="12871" y="790"/>
                      <a:pt x="13265" y="774"/>
                      <a:pt x="13580" y="787"/>
                    </a:cubicBezTo>
                    <a:cubicBezTo>
                      <a:pt x="13856" y="798"/>
                      <a:pt x="14128" y="810"/>
                      <a:pt x="14401" y="835"/>
                    </a:cubicBezTo>
                  </a:path>
                  <a:path w="17374" h="1007" extrusionOk="0">
                    <a:moveTo>
                      <a:pt x="14117" y="865"/>
                    </a:moveTo>
                    <a:cubicBezTo>
                      <a:pt x="14143" y="859"/>
                      <a:pt x="14164" y="853"/>
                      <a:pt x="14191" y="850"/>
                    </a:cubicBezTo>
                    <a:cubicBezTo>
                      <a:pt x="14225" y="846"/>
                      <a:pt x="14255" y="851"/>
                      <a:pt x="14288" y="848"/>
                    </a:cubicBezTo>
                    <a:cubicBezTo>
                      <a:pt x="14340" y="843"/>
                      <a:pt x="14390" y="835"/>
                      <a:pt x="14442" y="831"/>
                    </a:cubicBezTo>
                    <a:cubicBezTo>
                      <a:pt x="14547" y="823"/>
                      <a:pt x="14642" y="789"/>
                      <a:pt x="14744" y="766"/>
                    </a:cubicBezTo>
                    <a:cubicBezTo>
                      <a:pt x="14815" y="750"/>
                      <a:pt x="14891" y="747"/>
                      <a:pt x="14963" y="737"/>
                    </a:cubicBezTo>
                    <a:cubicBezTo>
                      <a:pt x="15135" y="713"/>
                      <a:pt x="15301" y="713"/>
                      <a:pt x="15474" y="714"/>
                    </a:cubicBezTo>
                    <a:cubicBezTo>
                      <a:pt x="15546" y="715"/>
                      <a:pt x="15619" y="719"/>
                      <a:pt x="15691" y="727"/>
                    </a:cubicBezTo>
                    <a:cubicBezTo>
                      <a:pt x="15756" y="735"/>
                      <a:pt x="15820" y="746"/>
                      <a:pt x="15884" y="759"/>
                    </a:cubicBezTo>
                    <a:cubicBezTo>
                      <a:pt x="15955" y="774"/>
                      <a:pt x="16022" y="788"/>
                      <a:pt x="16094" y="792"/>
                    </a:cubicBezTo>
                    <a:cubicBezTo>
                      <a:pt x="16171" y="796"/>
                      <a:pt x="16249" y="798"/>
                      <a:pt x="16326" y="802"/>
                    </a:cubicBezTo>
                    <a:cubicBezTo>
                      <a:pt x="16357" y="804"/>
                      <a:pt x="16388" y="805"/>
                      <a:pt x="16419" y="807"/>
                    </a:cubicBezTo>
                    <a:cubicBezTo>
                      <a:pt x="16450" y="809"/>
                      <a:pt x="16483" y="810"/>
                      <a:pt x="16512" y="809"/>
                    </a:cubicBezTo>
                    <a:cubicBezTo>
                      <a:pt x="16592" y="806"/>
                      <a:pt x="16672" y="804"/>
                      <a:pt x="16753" y="807"/>
                    </a:cubicBezTo>
                    <a:cubicBezTo>
                      <a:pt x="16790" y="808"/>
                      <a:pt x="16826" y="814"/>
                      <a:pt x="16863" y="815"/>
                    </a:cubicBezTo>
                    <a:cubicBezTo>
                      <a:pt x="17022" y="821"/>
                      <a:pt x="17240" y="838"/>
                      <a:pt x="17373" y="789"/>
                    </a:cubicBezTo>
                  </a:path>
                </a:pathLst>
              </a:custGeom>
              <a:noFill/>
              <a:ln w="3810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u="sng">
                  <a:solidFill>
                    <a:schemeClr val="dk1"/>
                  </a:solidFill>
                  <a:latin typeface="Tahoma"/>
                  <a:ea typeface="Tahoma"/>
                  <a:cs typeface="Tahoma"/>
                  <a:sym typeface="Tahoma"/>
                </a:endParaRPr>
              </a:p>
            </p:txBody>
          </p:sp>
        </p:grpSp>
      </p:grpSp>
      <p:pic>
        <p:nvPicPr>
          <p:cNvPr id="143" name="Shape 143" descr="https://lh6.googleusercontent.com/NYlX-YgnJF2lZB8gUynC2z3U7wW37IEIrSylTjYGdCZ6Omaz9q2qQ5NTQttv84O_x7HTBRcuDIVIYNb9wqQ6NxYD6kFtlWgEXi3e6fqThCUB_Y8PlLm7CJg-S0mFdM2tIYm59XMS8os"/>
          <p:cNvPicPr preferRelativeResize="0"/>
          <p:nvPr/>
        </p:nvPicPr>
        <p:blipFill rotWithShape="1">
          <a:blip r:embed="rId4">
            <a:alphaModFix/>
          </a:blip>
          <a:srcRect/>
          <a:stretch/>
        </p:blipFill>
        <p:spPr>
          <a:xfrm>
            <a:off x="147662" y="324902"/>
            <a:ext cx="684162" cy="668468"/>
          </a:xfrm>
          <a:prstGeom prst="rect">
            <a:avLst/>
          </a:prstGeom>
          <a:noFill/>
          <a:ln>
            <a:noFill/>
          </a:ln>
        </p:spPr>
      </p:pic>
      <p:sp>
        <p:nvSpPr>
          <p:cNvPr id="2" name="TextBox 1"/>
          <p:cNvSpPr txBox="1"/>
          <p:nvPr/>
        </p:nvSpPr>
        <p:spPr>
          <a:xfrm>
            <a:off x="1963910" y="1225764"/>
            <a:ext cx="6644813" cy="400110"/>
          </a:xfrm>
          <a:prstGeom prst="rect">
            <a:avLst/>
          </a:prstGeom>
          <a:noFill/>
        </p:spPr>
        <p:txBody>
          <a:bodyPr wrap="square" rtlCol="0">
            <a:spAutoFit/>
          </a:bodyPr>
          <a:lstStyle/>
          <a:p>
            <a:r>
              <a:rPr lang="en-US" sz="2000" b="1" dirty="0">
                <a:solidFill>
                  <a:schemeClr val="dk1"/>
                </a:solidFill>
                <a:latin typeface="Calibri"/>
                <a:ea typeface="Calibri"/>
                <a:cs typeface="Calibri"/>
                <a:sym typeface="Calibri"/>
              </a:rPr>
              <a:t>can happen to anyone-but is unique for each individual</a:t>
            </a:r>
            <a:endParaRPr lang="en-US" sz="20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029" y="377391"/>
            <a:ext cx="8167971" cy="915357"/>
          </a:xfrm>
        </p:spPr>
        <p:txBody>
          <a:bodyPr>
            <a:normAutofit/>
          </a:bodyPr>
          <a:lstStyle/>
          <a:p>
            <a:r>
              <a:rPr lang="en-US" dirty="0"/>
              <a:t>Why different for every individual?</a:t>
            </a:r>
          </a:p>
        </p:txBody>
      </p:sp>
      <p:sp>
        <p:nvSpPr>
          <p:cNvPr id="3" name="Text Placeholder 2"/>
          <p:cNvSpPr>
            <a:spLocks noGrp="1"/>
          </p:cNvSpPr>
          <p:nvPr>
            <p:ph type="body" idx="4294967295"/>
          </p:nvPr>
        </p:nvSpPr>
        <p:spPr>
          <a:xfrm>
            <a:off x="634948" y="1825625"/>
            <a:ext cx="7886700" cy="4351338"/>
          </a:xfrm>
        </p:spPr>
        <p:txBody>
          <a:bodyPr/>
          <a:lstStyle/>
          <a:p>
            <a:r>
              <a:rPr lang="en-US" sz="3200" dirty="0"/>
              <a:t>Learning history </a:t>
            </a:r>
          </a:p>
          <a:p>
            <a:r>
              <a:rPr lang="en-US" sz="3200" dirty="0"/>
              <a:t>Past experiences</a:t>
            </a:r>
          </a:p>
          <a:p>
            <a:r>
              <a:rPr lang="en-US" sz="3200" dirty="0"/>
              <a:t>Motivation </a:t>
            </a:r>
          </a:p>
          <a:p>
            <a:r>
              <a:rPr lang="en-US" sz="3200" dirty="0"/>
              <a:t>Environmental factors</a:t>
            </a:r>
          </a:p>
          <a:p>
            <a:endParaRPr lang="en-US" dirty="0"/>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4610570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34" y="392160"/>
            <a:ext cx="6987106" cy="915357"/>
          </a:xfrm>
        </p:spPr>
        <p:txBody>
          <a:bodyPr/>
          <a:lstStyle/>
          <a:p>
            <a:pPr algn="l"/>
            <a:r>
              <a:rPr lang="en-US" dirty="0"/>
              <a:t>Behavior Basics</a:t>
            </a:r>
          </a:p>
        </p:txBody>
      </p:sp>
      <p:sp>
        <p:nvSpPr>
          <p:cNvPr id="3" name="Text Placeholder 2"/>
          <p:cNvSpPr>
            <a:spLocks noGrp="1"/>
          </p:cNvSpPr>
          <p:nvPr>
            <p:ph type="body" idx="4294967295"/>
          </p:nvPr>
        </p:nvSpPr>
        <p:spPr>
          <a:xfrm>
            <a:off x="0" y="1825625"/>
            <a:ext cx="8172450" cy="4351338"/>
          </a:xfrm>
        </p:spPr>
        <p:txBody>
          <a:bodyPr/>
          <a:lstStyle/>
          <a:p>
            <a:r>
              <a:rPr lang="en-US" sz="3600" dirty="0"/>
              <a:t>To </a:t>
            </a:r>
            <a:r>
              <a:rPr lang="en-US" sz="3600" i="1" dirty="0"/>
              <a:t>efficiently</a:t>
            </a:r>
            <a:r>
              <a:rPr lang="en-US" sz="3600" dirty="0"/>
              <a:t> and </a:t>
            </a:r>
            <a:r>
              <a:rPr lang="en-US" sz="3600" i="1" dirty="0"/>
              <a:t>effectively</a:t>
            </a:r>
            <a:r>
              <a:rPr lang="en-US" sz="3600" dirty="0"/>
              <a:t> change behavior we need to know WHY it is occurring</a:t>
            </a:r>
          </a:p>
          <a:p>
            <a:pPr lvl="1"/>
            <a:r>
              <a:rPr lang="en-US" sz="3600" dirty="0"/>
              <a:t>ABCs of behavior</a:t>
            </a:r>
          </a:p>
          <a:p>
            <a:pPr lvl="2"/>
            <a:r>
              <a:rPr lang="en-US" sz="3600" dirty="0"/>
              <a:t>Identify patterns of events before, during, and after display of behavior</a:t>
            </a:r>
          </a:p>
          <a:p>
            <a:pPr lvl="2"/>
            <a:r>
              <a:rPr lang="en-US" sz="3600" dirty="0"/>
              <a:t>Behavior is learned</a:t>
            </a:r>
          </a:p>
          <a:p>
            <a:pPr marL="1047750" lvl="2" indent="0">
              <a:buNone/>
            </a:pPr>
            <a:endParaRPr lang="en-US" sz="2100" dirty="0"/>
          </a:p>
          <a:p>
            <a:pPr lvl="1"/>
            <a:endParaRPr lang="en-US" dirty="0"/>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7275122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ABCs of Behavior </a:t>
            </a:r>
          </a:p>
        </p:txBody>
      </p:sp>
      <p:graphicFrame>
        <p:nvGraphicFramePr>
          <p:cNvPr id="4" name="Diagram 3" descr="Antecedent, behavior, consequence."/>
          <p:cNvGraphicFramePr/>
          <p:nvPr>
            <p:extLst>
              <p:ext uri="{D42A27DB-BD31-4B8C-83A1-F6EECF244321}">
                <p14:modId xmlns:p14="http://schemas.microsoft.com/office/powerpoint/2010/main" val="1988255211"/>
              </p:ext>
            </p:extLst>
          </p:nvPr>
        </p:nvGraphicFramePr>
        <p:xfrm>
          <a:off x="1524000" y="196929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39883" y="2428034"/>
            <a:ext cx="581891" cy="707886"/>
          </a:xfrm>
          <a:prstGeom prst="rect">
            <a:avLst/>
          </a:prstGeom>
          <a:noFill/>
        </p:spPr>
        <p:txBody>
          <a:bodyPr wrap="square" rtlCol="0">
            <a:spAutoFit/>
          </a:bodyPr>
          <a:lstStyle/>
          <a:p>
            <a:r>
              <a:rPr lang="en-US" sz="4000" dirty="0"/>
              <a:t>A</a:t>
            </a:r>
          </a:p>
        </p:txBody>
      </p:sp>
      <p:sp>
        <p:nvSpPr>
          <p:cNvPr id="6" name="TextBox 5"/>
          <p:cNvSpPr txBox="1"/>
          <p:nvPr/>
        </p:nvSpPr>
        <p:spPr>
          <a:xfrm>
            <a:off x="2130828" y="3617907"/>
            <a:ext cx="565265" cy="707886"/>
          </a:xfrm>
          <a:prstGeom prst="rect">
            <a:avLst/>
          </a:prstGeom>
          <a:noFill/>
        </p:spPr>
        <p:txBody>
          <a:bodyPr wrap="square" rtlCol="0">
            <a:spAutoFit/>
          </a:bodyPr>
          <a:lstStyle/>
          <a:p>
            <a:r>
              <a:rPr lang="en-US" sz="4000" dirty="0"/>
              <a:t>B</a:t>
            </a:r>
          </a:p>
        </p:txBody>
      </p:sp>
      <p:sp>
        <p:nvSpPr>
          <p:cNvPr id="7" name="TextBox 6"/>
          <p:cNvSpPr txBox="1"/>
          <p:nvPr/>
        </p:nvSpPr>
        <p:spPr>
          <a:xfrm>
            <a:off x="1795549" y="4825600"/>
            <a:ext cx="570807" cy="707886"/>
          </a:xfrm>
          <a:prstGeom prst="rect">
            <a:avLst/>
          </a:prstGeom>
          <a:noFill/>
        </p:spPr>
        <p:txBody>
          <a:bodyPr wrap="square" rtlCol="0">
            <a:spAutoFit/>
          </a:bodyPr>
          <a:lstStyle/>
          <a:p>
            <a:r>
              <a:rPr lang="en-US" sz="4000" dirty="0"/>
              <a:t>C</a:t>
            </a:r>
          </a:p>
        </p:txBody>
      </p:sp>
      <p:pic>
        <p:nvPicPr>
          <p:cNvPr id="8" name="Shape 97" descr="https://lh6.googleusercontent.com/NYlX-YgnJF2lZB8gUynC2z3U7wW37IEIrSylTjYGdCZ6Omaz9q2qQ5NTQttv84O_x7HTBRcuDIVIYNb9wqQ6NxYD6kFtlWgEXi3e6fqThCUB_Y8PlLm7CJg-S0mFdM2tIYm59XMS8os"/>
          <p:cNvPicPr preferRelativeResize="0"/>
          <p:nvPr/>
        </p:nvPicPr>
        <p:blipFill rotWithShape="1">
          <a:blip r:embed="rId7">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8119262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Table Talk</a:t>
            </a:r>
          </a:p>
        </p:txBody>
      </p:sp>
      <p:sp>
        <p:nvSpPr>
          <p:cNvPr id="4" name="Content Placeholder 3"/>
          <p:cNvSpPr>
            <a:spLocks noGrp="1"/>
          </p:cNvSpPr>
          <p:nvPr>
            <p:ph idx="1"/>
          </p:nvPr>
        </p:nvSpPr>
        <p:spPr>
          <a:xfrm>
            <a:off x="365298" y="1600200"/>
            <a:ext cx="8642114" cy="4691069"/>
          </a:xfrm>
        </p:spPr>
        <p:txBody>
          <a:bodyPr/>
          <a:lstStyle/>
          <a:p>
            <a:pPr marL="514350" indent="-514350">
              <a:buFont typeface="+mj-lt"/>
              <a:buAutoNum type="arabicPeriod"/>
            </a:pPr>
            <a:r>
              <a:rPr lang="en-US" dirty="0"/>
              <a:t>Who are your school knows this information?</a:t>
            </a:r>
          </a:p>
          <a:p>
            <a:pPr marL="514350" indent="-514350">
              <a:buFont typeface="+mj-lt"/>
              <a:buAutoNum type="arabicPeriod"/>
            </a:pPr>
            <a:r>
              <a:rPr lang="en-US" dirty="0"/>
              <a:t>What kind of training have they received on it?</a:t>
            </a:r>
          </a:p>
          <a:p>
            <a:pPr marL="514350" indent="-514350">
              <a:buFont typeface="+mj-lt"/>
              <a:buAutoNum type="arabicPeriod"/>
            </a:pPr>
            <a:r>
              <a:rPr lang="en-US" dirty="0"/>
              <a:t>Have they ever been coached on how to use the information?</a:t>
            </a:r>
          </a:p>
        </p:txBody>
      </p:sp>
    </p:spTree>
    <p:extLst>
      <p:ext uri="{BB962C8B-B14F-4D97-AF65-F5344CB8AC3E}">
        <p14:creationId xmlns:p14="http://schemas.microsoft.com/office/powerpoint/2010/main" val="361835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Antecedent</a:t>
            </a:r>
          </a:p>
        </p:txBody>
      </p:sp>
      <p:sp>
        <p:nvSpPr>
          <p:cNvPr id="3" name="Text Placeholder 2"/>
          <p:cNvSpPr>
            <a:spLocks noGrp="1"/>
          </p:cNvSpPr>
          <p:nvPr>
            <p:ph type="body" idx="4294967295"/>
          </p:nvPr>
        </p:nvSpPr>
        <p:spPr>
          <a:xfrm>
            <a:off x="428222" y="1545029"/>
            <a:ext cx="7886700" cy="4351338"/>
          </a:xfrm>
        </p:spPr>
        <p:txBody>
          <a:bodyPr>
            <a:normAutofit fontScale="92500"/>
          </a:bodyPr>
          <a:lstStyle/>
          <a:p>
            <a:r>
              <a:rPr lang="en-US" dirty="0"/>
              <a:t>Anything that precedes a behavior </a:t>
            </a:r>
          </a:p>
          <a:p>
            <a:pPr lvl="1"/>
            <a:r>
              <a:rPr lang="en-US" dirty="0"/>
              <a:t>May make it more likely that the behavior will occur</a:t>
            </a:r>
          </a:p>
          <a:p>
            <a:r>
              <a:rPr lang="en-US" dirty="0"/>
              <a:t>When and where did the behavior occurred</a:t>
            </a:r>
          </a:p>
          <a:p>
            <a:r>
              <a:rPr lang="en-US" dirty="0">
                <a:solidFill>
                  <a:srgbClr val="FF0000"/>
                </a:solidFill>
              </a:rPr>
              <a:t>What happened immediately before the behavior occurred</a:t>
            </a:r>
          </a:p>
          <a:p>
            <a:r>
              <a:rPr lang="en-US" dirty="0"/>
              <a:t>Who was present when the behavior occurred</a:t>
            </a:r>
          </a:p>
          <a:p>
            <a:pPr marL="95250" indent="0">
              <a:buNone/>
            </a:pPr>
            <a:endParaRPr lang="en-US" dirty="0"/>
          </a:p>
          <a:p>
            <a:pPr marL="95250" indent="0" algn="ctr">
              <a:buNone/>
            </a:pPr>
            <a:r>
              <a:rPr lang="en-US" dirty="0"/>
              <a:t>*Use office referral form to identify patterns*</a:t>
            </a:r>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45788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t>
            </a:r>
          </a:p>
        </p:txBody>
      </p:sp>
      <p:sp>
        <p:nvSpPr>
          <p:cNvPr id="3" name="Text Placeholder 2"/>
          <p:cNvSpPr>
            <a:spLocks noGrp="1"/>
          </p:cNvSpPr>
          <p:nvPr>
            <p:ph type="body" idx="4294967295"/>
          </p:nvPr>
        </p:nvSpPr>
        <p:spPr>
          <a:xfrm>
            <a:off x="664481" y="1604101"/>
            <a:ext cx="7886700" cy="4351338"/>
          </a:xfrm>
        </p:spPr>
        <p:txBody>
          <a:bodyPr/>
          <a:lstStyle/>
          <a:p>
            <a:r>
              <a:rPr lang="en-US" dirty="0"/>
              <a:t>Almost all human behavior is learned </a:t>
            </a:r>
          </a:p>
          <a:p>
            <a:r>
              <a:rPr lang="en-US" dirty="0"/>
              <a:t>All behaviors occur for a reason. </a:t>
            </a:r>
          </a:p>
          <a:p>
            <a:r>
              <a:rPr lang="en-US" dirty="0"/>
              <a:t>Behaviors do not occur “out of the blue.”</a:t>
            </a:r>
          </a:p>
          <a:p>
            <a:r>
              <a:rPr lang="en-US" dirty="0"/>
              <a:t>Behaviors continue to occur because they are effective. </a:t>
            </a:r>
          </a:p>
          <a:p>
            <a:r>
              <a:rPr lang="en-US" dirty="0"/>
              <a:t>Behaviors stop occurring because they are ineffective. </a:t>
            </a:r>
          </a:p>
          <a:p>
            <a:endParaRPr lang="en-US" dirty="0"/>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16979245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364" y="339670"/>
            <a:ext cx="5227687" cy="938310"/>
          </a:xfrm>
        </p:spPr>
        <p:txBody>
          <a:bodyPr/>
          <a:lstStyle/>
          <a:p>
            <a:pPr algn="l"/>
            <a:r>
              <a:rPr lang="en-US" dirty="0"/>
              <a:t>Consequence</a:t>
            </a:r>
          </a:p>
        </p:txBody>
      </p:sp>
      <p:sp>
        <p:nvSpPr>
          <p:cNvPr id="3" name="Text Placeholder 2"/>
          <p:cNvSpPr>
            <a:spLocks noGrp="1"/>
          </p:cNvSpPr>
          <p:nvPr>
            <p:ph type="body" idx="4294967295"/>
          </p:nvPr>
        </p:nvSpPr>
        <p:spPr>
          <a:xfrm>
            <a:off x="694014" y="1515492"/>
            <a:ext cx="7886700" cy="4351338"/>
          </a:xfrm>
        </p:spPr>
        <p:txBody>
          <a:bodyPr/>
          <a:lstStyle/>
          <a:p>
            <a:r>
              <a:rPr lang="en-US" dirty="0"/>
              <a:t>Events occurring after the behavior</a:t>
            </a:r>
          </a:p>
          <a:p>
            <a:r>
              <a:rPr lang="en-US" dirty="0"/>
              <a:t>Can be positive or negative</a:t>
            </a:r>
          </a:p>
          <a:p>
            <a:r>
              <a:rPr lang="en-US" dirty="0"/>
              <a:t>Examples:</a:t>
            </a:r>
          </a:p>
          <a:p>
            <a:pPr lvl="1"/>
            <a:r>
              <a:rPr lang="en-US" dirty="0"/>
              <a:t>Get what you want</a:t>
            </a:r>
          </a:p>
          <a:p>
            <a:pPr lvl="1"/>
            <a:r>
              <a:rPr lang="en-US" dirty="0"/>
              <a:t>Get away from you don’t like</a:t>
            </a:r>
          </a:p>
          <a:p>
            <a:pPr lvl="1"/>
            <a:r>
              <a:rPr lang="en-US" dirty="0"/>
              <a:t>People leave you alone</a:t>
            </a:r>
          </a:p>
          <a:p>
            <a:pPr lvl="1"/>
            <a:r>
              <a:rPr lang="en-US" dirty="0"/>
              <a:t>Get a scolding from others</a:t>
            </a:r>
          </a:p>
          <a:p>
            <a:pPr lvl="1"/>
            <a:r>
              <a:rPr lang="en-US" dirty="0"/>
              <a:t>Lose something valuable</a:t>
            </a:r>
          </a:p>
          <a:p>
            <a:endParaRPr lang="en-US" dirty="0"/>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5394703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 Patterns</a:t>
            </a:r>
          </a:p>
        </p:txBody>
      </p:sp>
      <p:sp>
        <p:nvSpPr>
          <p:cNvPr id="3" name="Text Placeholder 2"/>
          <p:cNvSpPr>
            <a:spLocks noGrp="1"/>
          </p:cNvSpPr>
          <p:nvPr>
            <p:ph type="body" idx="4294967295"/>
          </p:nvPr>
        </p:nvSpPr>
        <p:spPr>
          <a:xfrm>
            <a:off x="0" y="1825625"/>
            <a:ext cx="7886700" cy="4351338"/>
          </a:xfrm>
        </p:spPr>
        <p:txBody>
          <a:bodyPr>
            <a:normAutofit fontScale="85000" lnSpcReduction="20000"/>
          </a:bodyPr>
          <a:lstStyle/>
          <a:p>
            <a:r>
              <a:rPr lang="en-US" dirty="0"/>
              <a:t>Determine </a:t>
            </a:r>
            <a:r>
              <a:rPr lang="en-US" i="1" dirty="0"/>
              <a:t>effective</a:t>
            </a:r>
            <a:r>
              <a:rPr lang="en-US" dirty="0"/>
              <a:t> reactive strategies</a:t>
            </a:r>
          </a:p>
          <a:p>
            <a:pPr lvl="1"/>
            <a:r>
              <a:rPr lang="en-US" dirty="0"/>
              <a:t>Limit access to reinforcing/maintaining variables </a:t>
            </a:r>
          </a:p>
          <a:p>
            <a:pPr lvl="2"/>
            <a:r>
              <a:rPr lang="en-US" dirty="0"/>
              <a:t>E.g., Hypothesized that student displays disruptive behavior during class to get reaction/attention from teacher – When student blurts out inappropriate comment during class, the teacher maintains neutral expression waits 30 seconds (withhold immediate attention/reaction) and then redirects the student</a:t>
            </a:r>
          </a:p>
          <a:p>
            <a:r>
              <a:rPr lang="en-US" dirty="0"/>
              <a:t>Determine </a:t>
            </a:r>
            <a:r>
              <a:rPr lang="en-US" i="1" dirty="0"/>
              <a:t>effective</a:t>
            </a:r>
            <a:r>
              <a:rPr lang="en-US" dirty="0"/>
              <a:t> proactive strategies</a:t>
            </a:r>
          </a:p>
          <a:p>
            <a:pPr lvl="1"/>
            <a:r>
              <a:rPr lang="en-US" dirty="0"/>
              <a:t>Provide reinforcing/maintaining variables for other appropriate behavior(s)</a:t>
            </a:r>
          </a:p>
          <a:p>
            <a:pPr lvl="2"/>
            <a:r>
              <a:rPr lang="en-US" dirty="0"/>
              <a:t>E.g., Hypothesized that student displays disruptive behavior during class to get reaction/attention from teacher – Teacher increases frequency of praise statements/animated reactions for appropriate/on-task behavior</a:t>
            </a:r>
          </a:p>
          <a:p>
            <a:pPr marL="95250" indent="0" algn="ctr">
              <a:buNone/>
            </a:pPr>
            <a:endParaRPr lang="en-US" dirty="0"/>
          </a:p>
          <a:p>
            <a:endParaRPr lang="en-US" dirty="0"/>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5292987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635" y="303550"/>
            <a:ext cx="8020309" cy="915357"/>
          </a:xfrm>
        </p:spPr>
        <p:txBody>
          <a:bodyPr>
            <a:normAutofit fontScale="90000"/>
          </a:bodyPr>
          <a:lstStyle/>
          <a:p>
            <a:r>
              <a:rPr lang="en-US" dirty="0"/>
              <a:t>Identify Patterns Using Data on Referral Forms</a:t>
            </a:r>
          </a:p>
        </p:txBody>
      </p:sp>
      <p:pic>
        <p:nvPicPr>
          <p:cNvPr id="4" name="Content Placeholder 3" descr="This is a sample office referral form with student information and location at the top, columns in the middle labeled problem behavior, possible motivation and administrative decision, and others involved in incident at the bottom.  Possible motivation column is circled. "/>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825625"/>
            <a:ext cx="7696200" cy="4957763"/>
          </a:xfrm>
          <a:noFill/>
          <a:ln/>
        </p:spPr>
      </p:pic>
      <p:pic>
        <p:nvPicPr>
          <p:cNvPr id="5" name="Shape 97"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636660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3" name="Group 23"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a:graphicFrameLocks noGrp="1"/>
          </p:cNvGraphicFramePr>
          <p:nvPr>
            <p:ph idx="1"/>
            <p:extLst>
              <p:ext uri="{D42A27DB-BD31-4B8C-83A1-F6EECF244321}">
                <p14:modId xmlns:p14="http://schemas.microsoft.com/office/powerpoint/2010/main" val="3437066872"/>
              </p:ext>
            </p:extLst>
          </p:nvPr>
        </p:nvGraphicFramePr>
        <p:xfrm>
          <a:off x="465029" y="1301028"/>
          <a:ext cx="8218615" cy="4500370"/>
        </p:xfrm>
        <a:graphic>
          <a:graphicData uri="http://schemas.openxmlformats.org/drawingml/2006/table">
            <a:tbl>
              <a:tblPr firstRow="1"/>
              <a:tblGrid>
                <a:gridCol w="2181933">
                  <a:extLst>
                    <a:ext uri="{9D8B030D-6E8A-4147-A177-3AD203B41FA5}">
                      <a16:colId xmlns:a16="http://schemas.microsoft.com/office/drawing/2014/main" val="20000"/>
                    </a:ext>
                  </a:extLst>
                </a:gridCol>
                <a:gridCol w="6036682">
                  <a:extLst>
                    <a:ext uri="{9D8B030D-6E8A-4147-A177-3AD203B41FA5}">
                      <a16:colId xmlns:a16="http://schemas.microsoft.com/office/drawing/2014/main" val="20001"/>
                    </a:ext>
                  </a:extLst>
                </a:gridCol>
              </a:tblGrid>
              <a:tr h="4791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EXPECTATION</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BEHAVIOR</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Responsible</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Make yourself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comfortable</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Take care of your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needs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(water, food, restroom, etc.)</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Action plan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implement what you are learning</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Follow through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on your action items</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9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Respectful</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Turn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cell</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phones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off or to </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vibrate</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endParaRPr kumimoji="0" lang="en-US" sz="2000" b="0"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Listen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attentively while others are speaking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Have only the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training materials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up on your computer/tablet/phone</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Engaged</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Ask</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what you need to know to understand and contribute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Contribute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the group by sharing relevant information and ideas</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13314" name="Rectangle 2"/>
          <p:cNvSpPr>
            <a:spLocks noGrp="1" noChangeArrowheads="1"/>
          </p:cNvSpPr>
          <p:nvPr>
            <p:ph type="title"/>
          </p:nvPr>
        </p:nvSpPr>
        <p:spPr>
          <a:xfrm>
            <a:off x="465029" y="350815"/>
            <a:ext cx="8157837" cy="620361"/>
          </a:xfrm>
        </p:spPr>
        <p:txBody>
          <a:bodyPr>
            <a:noAutofit/>
          </a:bodyPr>
          <a:lstStyle/>
          <a:p>
            <a:r>
              <a:rPr lang="en-US" sz="3600" dirty="0">
                <a:latin typeface="+mn-lt"/>
              </a:rPr>
              <a:t>Learning Expectations</a:t>
            </a:r>
          </a:p>
        </p:txBody>
      </p:sp>
    </p:spTree>
    <p:extLst>
      <p:ext uri="{BB962C8B-B14F-4D97-AF65-F5344CB8AC3E}">
        <p14:creationId xmlns:p14="http://schemas.microsoft.com/office/powerpoint/2010/main" val="1383885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Table Talk</a:t>
            </a:r>
          </a:p>
        </p:txBody>
      </p:sp>
      <p:sp>
        <p:nvSpPr>
          <p:cNvPr id="4" name="Content Placeholder 3"/>
          <p:cNvSpPr>
            <a:spLocks noGrp="1"/>
          </p:cNvSpPr>
          <p:nvPr>
            <p:ph idx="1"/>
          </p:nvPr>
        </p:nvSpPr>
        <p:spPr>
          <a:xfrm>
            <a:off x="365298" y="1600200"/>
            <a:ext cx="8642114" cy="4691069"/>
          </a:xfrm>
        </p:spPr>
        <p:txBody>
          <a:bodyPr/>
          <a:lstStyle/>
          <a:p>
            <a:pPr marL="514350" indent="-514350">
              <a:buFont typeface="+mj-lt"/>
              <a:buAutoNum type="arabicPeriod"/>
            </a:pPr>
            <a:r>
              <a:rPr lang="en-US" dirty="0"/>
              <a:t>Do staff at your school have difficulty filling out this portion of the ODR?</a:t>
            </a:r>
          </a:p>
          <a:p>
            <a:pPr marL="514350" indent="-514350">
              <a:buFont typeface="+mj-lt"/>
              <a:buAutoNum type="arabicPeriod"/>
            </a:pPr>
            <a:r>
              <a:rPr lang="en-US" dirty="0"/>
              <a:t>What can you do to ensure this section is filled out correctly?</a:t>
            </a:r>
          </a:p>
        </p:txBody>
      </p:sp>
    </p:spTree>
    <p:extLst>
      <p:ext uri="{BB962C8B-B14F-4D97-AF65-F5344CB8AC3E}">
        <p14:creationId xmlns:p14="http://schemas.microsoft.com/office/powerpoint/2010/main" val="50654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02" y="362622"/>
            <a:ext cx="6987106" cy="915357"/>
          </a:xfrm>
        </p:spPr>
        <p:txBody>
          <a:bodyPr/>
          <a:lstStyle/>
          <a:p>
            <a:pPr algn="l"/>
            <a:r>
              <a:rPr lang="en-US" dirty="0"/>
              <a:t>Why ABCs?</a:t>
            </a:r>
          </a:p>
        </p:txBody>
      </p:sp>
      <p:sp>
        <p:nvSpPr>
          <p:cNvPr id="3" name="Text Placeholder 2"/>
          <p:cNvSpPr>
            <a:spLocks noGrp="1"/>
          </p:cNvSpPr>
          <p:nvPr>
            <p:ph type="body" idx="4294967295"/>
          </p:nvPr>
        </p:nvSpPr>
        <p:spPr>
          <a:xfrm>
            <a:off x="444904" y="1663175"/>
            <a:ext cx="8270875" cy="4351338"/>
          </a:xfrm>
        </p:spPr>
        <p:txBody>
          <a:bodyPr>
            <a:normAutofit fontScale="85000" lnSpcReduction="20000"/>
          </a:bodyPr>
          <a:lstStyle/>
          <a:p>
            <a:r>
              <a:rPr lang="en-US" dirty="0"/>
              <a:t>Antecedent patterns: </a:t>
            </a:r>
          </a:p>
          <a:p>
            <a:pPr lvl="1"/>
            <a:r>
              <a:rPr lang="en-US" dirty="0"/>
              <a:t>Determine </a:t>
            </a:r>
            <a:r>
              <a:rPr lang="en-US" i="1" dirty="0"/>
              <a:t>effective</a:t>
            </a:r>
            <a:r>
              <a:rPr lang="en-US" dirty="0"/>
              <a:t> preventative strategies</a:t>
            </a:r>
          </a:p>
          <a:p>
            <a:pPr lvl="2"/>
            <a:r>
              <a:rPr lang="en-US" dirty="0"/>
              <a:t>E.g., identify difficult transition = may use visuals to initiate transition as proactive approach</a:t>
            </a:r>
          </a:p>
          <a:p>
            <a:r>
              <a:rPr lang="en-US" dirty="0"/>
              <a:t>Consequences maintain behavior</a:t>
            </a:r>
          </a:p>
          <a:p>
            <a:pPr lvl="1"/>
            <a:r>
              <a:rPr lang="en-US" dirty="0"/>
              <a:t>Analysis of consequent events aid in identifying </a:t>
            </a:r>
            <a:r>
              <a:rPr lang="en-US" i="1" u="sng" dirty="0"/>
              <a:t>function</a:t>
            </a:r>
            <a:r>
              <a:rPr lang="en-US" dirty="0"/>
              <a:t> of behavior</a:t>
            </a:r>
          </a:p>
          <a:p>
            <a:pPr lvl="1"/>
            <a:endParaRPr lang="en-US" dirty="0"/>
          </a:p>
          <a:p>
            <a:pPr marL="571500" lvl="1" indent="0">
              <a:buNone/>
            </a:pPr>
            <a:endParaRPr lang="en-US" dirty="0"/>
          </a:p>
          <a:p>
            <a:pPr marL="1047750" lvl="2" indent="0" algn="ctr">
              <a:buNone/>
            </a:pPr>
            <a:r>
              <a:rPr lang="en-US" sz="4400" dirty="0"/>
              <a:t>“We do what we do because of what happens to us.” </a:t>
            </a:r>
          </a:p>
          <a:p>
            <a:pPr lvl="2"/>
            <a:endParaRPr lang="en-US" dirty="0"/>
          </a:p>
          <a:p>
            <a:pPr lvl="2"/>
            <a:endParaRPr lang="en-US" dirty="0"/>
          </a:p>
          <a:p>
            <a:pPr lvl="2"/>
            <a:endParaRPr lang="en-US" dirty="0"/>
          </a:p>
          <a:p>
            <a:pPr lvl="2"/>
            <a:endParaRPr lang="en-US" dirty="0"/>
          </a:p>
          <a:p>
            <a:pPr marL="571500" lvl="1" indent="0">
              <a:buNone/>
            </a:pPr>
            <a:endParaRPr lang="en-US" dirty="0"/>
          </a:p>
          <a:p>
            <a:endParaRPr lang="en-US" dirty="0"/>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7658396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Shape 149" descr="Phases chart"/>
          <p:cNvPicPr preferRelativeResize="0"/>
          <p:nvPr/>
        </p:nvPicPr>
        <p:blipFill rotWithShape="1">
          <a:blip r:embed="rId3">
            <a:alphaModFix/>
          </a:blip>
          <a:srcRect/>
          <a:stretch/>
        </p:blipFill>
        <p:spPr>
          <a:xfrm>
            <a:off x="283708" y="2057400"/>
            <a:ext cx="9144000" cy="4800600"/>
          </a:xfrm>
          <a:prstGeom prst="rect">
            <a:avLst/>
          </a:prstGeom>
          <a:noFill/>
          <a:ln>
            <a:noFill/>
          </a:ln>
        </p:spPr>
      </p:pic>
      <p:pic>
        <p:nvPicPr>
          <p:cNvPr id="150" name="Shape 150" descr="https://lh6.googleusercontent.com/NYlX-YgnJF2lZB8gUynC2z3U7wW37IEIrSylTjYGdCZ6Omaz9q2qQ5NTQttv84O_x7HTBRcuDIVIYNb9wqQ6NxYD6kFtlWgEXi3e6fqThCUB_Y8PlLm7CJg-S0mFdM2tIYm59XMS8os"/>
          <p:cNvPicPr preferRelativeResize="0"/>
          <p:nvPr/>
        </p:nvPicPr>
        <p:blipFill rotWithShape="1">
          <a:blip r:embed="rId4">
            <a:alphaModFix/>
          </a:blip>
          <a:srcRect/>
          <a:stretch/>
        </p:blipFill>
        <p:spPr>
          <a:xfrm>
            <a:off x="283708" y="386217"/>
            <a:ext cx="828675" cy="828676"/>
          </a:xfrm>
          <a:prstGeom prst="rect">
            <a:avLst/>
          </a:prstGeom>
          <a:noFill/>
          <a:ln>
            <a:noFill/>
          </a:ln>
        </p:spPr>
      </p:pic>
      <p:sp>
        <p:nvSpPr>
          <p:cNvPr id="151" name="Shape 151"/>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u="none">
                <a:solidFill>
                  <a:schemeClr val="lt1"/>
                </a:solidFill>
                <a:latin typeface="Calibri"/>
                <a:ea typeface="Calibri"/>
                <a:cs typeface="Calibri"/>
                <a:sym typeface="Calibri"/>
              </a:rPr>
              <a:t>Phases of the Escalation Cycle</a:t>
            </a:r>
            <a:endParaRPr sz="5400" b="1" u="none">
              <a:solidFill>
                <a:schemeClr val="lt1"/>
              </a:solidFill>
              <a:latin typeface="Calibri"/>
              <a:ea typeface="Calibri"/>
              <a:cs typeface="Calibri"/>
              <a:sym typeface="Calibri"/>
            </a:endParaRPr>
          </a:p>
        </p:txBody>
      </p:sp>
      <p:sp>
        <p:nvSpPr>
          <p:cNvPr id="2" name="Oval 1" descr="This oval encompasses calm and recovery.  "/>
          <p:cNvSpPr/>
          <p:nvPr/>
        </p:nvSpPr>
        <p:spPr>
          <a:xfrm>
            <a:off x="781396" y="5530735"/>
            <a:ext cx="8124306" cy="536937"/>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This oval encompasses trigger and agitation. "/>
          <p:cNvSpPr/>
          <p:nvPr/>
        </p:nvSpPr>
        <p:spPr>
          <a:xfrm>
            <a:off x="1157028" y="4653277"/>
            <a:ext cx="2461780" cy="1058488"/>
          </a:xfrm>
          <a:prstGeom prst="ellipse">
            <a:avLst/>
          </a:prstGeom>
          <a:noFill/>
          <a:ln w="476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This oval encompasses acceleration, peak and de-escalation. "/>
          <p:cNvSpPr/>
          <p:nvPr/>
        </p:nvSpPr>
        <p:spPr>
          <a:xfrm rot="228901">
            <a:off x="2155767" y="3317699"/>
            <a:ext cx="6650181" cy="183434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709685-39B8-0744-B74B-82B7DD5F7A21}"/>
              </a:ext>
            </a:extLst>
          </p:cNvPr>
          <p:cNvSpPr>
            <a:spLocks noGrp="1"/>
          </p:cNvSpPr>
          <p:nvPr>
            <p:ph type="title"/>
          </p:nvPr>
        </p:nvSpPr>
        <p:spPr>
          <a:xfrm>
            <a:off x="1349114" y="365126"/>
            <a:ext cx="7166235" cy="1325563"/>
          </a:xfrm>
        </p:spPr>
        <p:txBody>
          <a:bodyPr/>
          <a:lstStyle/>
          <a:p>
            <a:r>
              <a:rPr lang="en-US" sz="3200" b="1" dirty="0"/>
              <a:t>Model for Escalating Behavior </a:t>
            </a:r>
            <a:br>
              <a:rPr lang="en-US" dirty="0"/>
            </a:br>
            <a:endParaRPr lang="en-US" dirty="0"/>
          </a:p>
        </p:txBody>
      </p:sp>
      <p:sp>
        <p:nvSpPr>
          <p:cNvPr id="6" name="Text Placeholder 5">
            <a:extLst>
              <a:ext uri="{FF2B5EF4-FFF2-40B4-BE49-F238E27FC236}">
                <a16:creationId xmlns:a16="http://schemas.microsoft.com/office/drawing/2014/main" id="{7DFD55FD-58C1-7445-A2FE-3031D82CDCB9}"/>
              </a:ext>
            </a:extLst>
          </p:cNvPr>
          <p:cNvSpPr>
            <a:spLocks noGrp="1"/>
          </p:cNvSpPr>
          <p:nvPr>
            <p:ph type="body"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p:nvPr/>
        </p:nvSpPr>
        <p:spPr>
          <a:xfrm>
            <a:off x="1182688" y="2017713"/>
            <a:ext cx="7772400" cy="4230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920"/>
              <a:buFont typeface="Noto Sans Symbols"/>
              <a:buNone/>
            </a:pPr>
            <a:r>
              <a:rPr lang="en-US" sz="3200" b="1" u="none" dirty="0">
                <a:solidFill>
                  <a:srgbClr val="0F1C32"/>
                </a:solidFill>
                <a:latin typeface="Calibri"/>
                <a:ea typeface="Calibri"/>
                <a:cs typeface="Calibri"/>
                <a:sym typeface="Calibri"/>
              </a:rPr>
              <a:t>Student is cooperative.</a:t>
            </a:r>
            <a:endParaRPr dirty="0"/>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Accepts corrective feedback</a:t>
            </a:r>
            <a:endParaRPr dirty="0"/>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Follows directives</a:t>
            </a:r>
            <a:endParaRPr dirty="0"/>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Ignores distractions</a:t>
            </a:r>
            <a:endParaRPr dirty="0"/>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Accepts praise</a:t>
            </a:r>
            <a:endParaRPr dirty="0"/>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On-task</a:t>
            </a:r>
            <a:endParaRPr dirty="0"/>
          </a:p>
          <a:p>
            <a:pPr marL="342900" marR="0" lvl="0" indent="-342900" algn="l" rtl="0">
              <a:lnSpc>
                <a:spcPct val="90000"/>
              </a:lnSpc>
              <a:spcBef>
                <a:spcPts val="360"/>
              </a:spcBef>
              <a:spcAft>
                <a:spcPts val="0"/>
              </a:spcAft>
              <a:buClr>
                <a:schemeClr val="folHlink"/>
              </a:buClr>
              <a:buSzPts val="1080"/>
              <a:buFont typeface="Noto Sans Symbols"/>
              <a:buNone/>
            </a:pPr>
            <a:endParaRPr sz="1800" u="none" dirty="0">
              <a:solidFill>
                <a:schemeClr val="dk1"/>
              </a:solidFill>
              <a:latin typeface="Tahoma"/>
              <a:ea typeface="Tahoma"/>
              <a:cs typeface="Tahoma"/>
              <a:sym typeface="Tahoma"/>
            </a:endParaRPr>
          </a:p>
          <a:p>
            <a:pPr marL="342900" marR="0" lvl="0" indent="-342900" algn="l" rtl="0">
              <a:lnSpc>
                <a:spcPct val="90000"/>
              </a:lnSpc>
              <a:spcBef>
                <a:spcPts val="360"/>
              </a:spcBef>
              <a:spcAft>
                <a:spcPts val="0"/>
              </a:spcAft>
              <a:buClr>
                <a:schemeClr val="folHlink"/>
              </a:buClr>
              <a:buSzPts val="1080"/>
              <a:buFont typeface="Noto Sans Symbols"/>
              <a:buNone/>
            </a:pPr>
            <a:endParaRPr sz="1800" u="none" dirty="0">
              <a:solidFill>
                <a:schemeClr val="dk1"/>
              </a:solidFill>
              <a:latin typeface="Tahoma"/>
              <a:ea typeface="Tahoma"/>
              <a:cs typeface="Tahoma"/>
              <a:sym typeface="Tahoma"/>
            </a:endParaRPr>
          </a:p>
          <a:p>
            <a:pPr marL="342900" marR="0" lvl="0" indent="-342900" algn="l" rtl="0">
              <a:lnSpc>
                <a:spcPct val="90000"/>
              </a:lnSpc>
              <a:spcBef>
                <a:spcPts val="360"/>
              </a:spcBef>
              <a:spcAft>
                <a:spcPts val="0"/>
              </a:spcAft>
              <a:buClr>
                <a:schemeClr val="folHlink"/>
              </a:buClr>
              <a:buSzPts val="1080"/>
              <a:buFont typeface="Noto Sans Symbols"/>
              <a:buNone/>
            </a:pPr>
            <a:endParaRPr sz="1800" u="none" dirty="0">
              <a:solidFill>
                <a:schemeClr val="dk1"/>
              </a:solidFill>
              <a:latin typeface="Tahoma"/>
              <a:ea typeface="Tahoma"/>
              <a:cs typeface="Tahoma"/>
              <a:sym typeface="Tahoma"/>
            </a:endParaRPr>
          </a:p>
        </p:txBody>
      </p:sp>
      <p:pic>
        <p:nvPicPr>
          <p:cNvPr id="158" name="Shape 158"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1150938" y="945356"/>
            <a:ext cx="828675" cy="828676"/>
          </a:xfrm>
          <a:prstGeom prst="rect">
            <a:avLst/>
          </a:prstGeom>
          <a:noFill/>
          <a:ln>
            <a:noFill/>
          </a:ln>
        </p:spPr>
      </p:pic>
      <p:sp>
        <p:nvSpPr>
          <p:cNvPr id="2" name="Title 1">
            <a:extLst>
              <a:ext uri="{FF2B5EF4-FFF2-40B4-BE49-F238E27FC236}">
                <a16:creationId xmlns:a16="http://schemas.microsoft.com/office/drawing/2014/main" id="{172CCBDA-D257-5D43-88B7-C20CCDC0A833}"/>
              </a:ext>
            </a:extLst>
          </p:cNvPr>
          <p:cNvSpPr>
            <a:spLocks noGrp="1"/>
          </p:cNvSpPr>
          <p:nvPr>
            <p:ph type="title"/>
          </p:nvPr>
        </p:nvSpPr>
        <p:spPr>
          <a:xfrm>
            <a:off x="1843789" y="377391"/>
            <a:ext cx="5495471" cy="915357"/>
          </a:xfrm>
        </p:spPr>
        <p:txBody>
          <a:bodyPr>
            <a:normAutofit/>
          </a:bodyPr>
          <a:lstStyle/>
          <a:p>
            <a:r>
              <a:rPr lang="en-US" b="1" dirty="0">
                <a:solidFill>
                  <a:schemeClr val="dk2"/>
                </a:solidFill>
                <a:latin typeface="Tahoma"/>
                <a:ea typeface="Tahoma"/>
                <a:cs typeface="Tahoma"/>
                <a:sym typeface="Tahoma"/>
              </a:rPr>
              <a:t>Calm Behaviors</a:t>
            </a: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Shape 214"/>
          <p:cNvSpPr/>
          <p:nvPr/>
        </p:nvSpPr>
        <p:spPr>
          <a:xfrm>
            <a:off x="858201" y="2017713"/>
            <a:ext cx="7772400" cy="4840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920"/>
              <a:buFont typeface="Noto Sans Symbols"/>
              <a:buNone/>
            </a:pPr>
            <a:r>
              <a:rPr lang="en-US" sz="3200" b="1" u="none" dirty="0">
                <a:solidFill>
                  <a:srgbClr val="007254"/>
                </a:solidFill>
                <a:latin typeface="Calibri"/>
                <a:ea typeface="Calibri"/>
                <a:cs typeface="Calibri"/>
                <a:sym typeface="Calibri"/>
              </a:rPr>
              <a:t>Focus is on prevention.</a:t>
            </a:r>
            <a:endParaRPr dirty="0"/>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Arrange for high rates of successful academic &amp; social engagements</a:t>
            </a:r>
            <a:endParaRPr dirty="0"/>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Use positive interaction to establish and maintain relationship with students</a:t>
            </a:r>
            <a:endParaRPr sz="3200" u="none" dirty="0">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Teach skills</a:t>
            </a:r>
            <a:endParaRPr sz="3200" u="none" dirty="0">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Communicate positive expectations</a:t>
            </a:r>
            <a:endParaRPr dirty="0"/>
          </a:p>
          <a:p>
            <a:pPr marL="342900" marR="0" lvl="0" indent="-342900" algn="l" rtl="0">
              <a:lnSpc>
                <a:spcPct val="90000"/>
              </a:lnSpc>
              <a:spcBef>
                <a:spcPts val="360"/>
              </a:spcBef>
              <a:spcAft>
                <a:spcPts val="0"/>
              </a:spcAft>
              <a:buClr>
                <a:schemeClr val="folHlink"/>
              </a:buClr>
              <a:buSzPts val="1080"/>
              <a:buFont typeface="Noto Sans Symbols"/>
              <a:buNone/>
            </a:pPr>
            <a:endParaRPr sz="1800" u="none" dirty="0">
              <a:solidFill>
                <a:schemeClr val="dk1"/>
              </a:solidFill>
              <a:latin typeface="Tahoma"/>
              <a:ea typeface="Tahoma"/>
              <a:cs typeface="Tahoma"/>
              <a:sym typeface="Tahoma"/>
            </a:endParaRPr>
          </a:p>
        </p:txBody>
      </p:sp>
      <p:pic>
        <p:nvPicPr>
          <p:cNvPr id="215" name="Shape 215"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914400" y="959847"/>
            <a:ext cx="828675" cy="828676"/>
          </a:xfrm>
          <a:prstGeom prst="rect">
            <a:avLst/>
          </a:prstGeom>
          <a:noFill/>
          <a:ln>
            <a:noFill/>
          </a:ln>
        </p:spPr>
      </p:pic>
      <p:sp>
        <p:nvSpPr>
          <p:cNvPr id="2" name="Title 1">
            <a:extLst>
              <a:ext uri="{FF2B5EF4-FFF2-40B4-BE49-F238E27FC236}">
                <a16:creationId xmlns:a16="http://schemas.microsoft.com/office/drawing/2014/main" id="{B2056FB6-E902-EC45-A285-AC1F6ED7B5BD}"/>
              </a:ext>
            </a:extLst>
          </p:cNvPr>
          <p:cNvSpPr>
            <a:spLocks noGrp="1"/>
          </p:cNvSpPr>
          <p:nvPr>
            <p:ph type="title"/>
          </p:nvPr>
        </p:nvSpPr>
        <p:spPr>
          <a:xfrm>
            <a:off x="1743075" y="377391"/>
            <a:ext cx="5596186" cy="915357"/>
          </a:xfrm>
        </p:spPr>
        <p:txBody>
          <a:bodyPr/>
          <a:lstStyle/>
          <a:p>
            <a:r>
              <a:rPr lang="en-US" sz="4800" b="1" dirty="0">
                <a:solidFill>
                  <a:schemeClr val="dk2"/>
                </a:solidFill>
                <a:latin typeface="Tahoma"/>
                <a:ea typeface="Tahoma"/>
                <a:cs typeface="Tahoma"/>
                <a:sym typeface="Tahoma"/>
              </a:rPr>
              <a:t>Calm </a:t>
            </a:r>
            <a:r>
              <a:rPr lang="en-US" b="1" dirty="0">
                <a:solidFill>
                  <a:schemeClr val="dk2"/>
                </a:solidFill>
                <a:latin typeface="Tahoma"/>
                <a:ea typeface="Tahoma"/>
                <a:cs typeface="Tahoma"/>
                <a:sym typeface="Tahoma"/>
              </a:rPr>
              <a:t>Strategies</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518689" y="643220"/>
            <a:ext cx="6987106"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4800" b="1" i="0" u="none" strike="noStrike" cap="none" dirty="0">
                <a:solidFill>
                  <a:schemeClr val="dk1"/>
                </a:solidFill>
                <a:latin typeface="Calibri"/>
                <a:ea typeface="Calibri"/>
                <a:cs typeface="Calibri"/>
                <a:sym typeface="Calibri"/>
              </a:rPr>
              <a:t>Preventative Examples</a:t>
            </a:r>
            <a:endParaRPr sz="4800" b="1"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body" idx="4294967295"/>
          </p:nvPr>
        </p:nvSpPr>
        <p:spPr>
          <a:xfrm>
            <a:off x="0" y="1825625"/>
            <a:ext cx="8785918" cy="4351338"/>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rgbClr val="548135"/>
              </a:buClr>
              <a:buSzPts val="3600"/>
              <a:buFont typeface="Noto Sans Symbols"/>
              <a:buNone/>
            </a:pPr>
            <a:r>
              <a:rPr lang="en-US" sz="3600" b="1" i="0" u="none" strike="noStrike" cap="none" dirty="0">
                <a:solidFill>
                  <a:srgbClr val="548135"/>
                </a:solidFill>
                <a:latin typeface="Calibri"/>
                <a:ea typeface="Calibri"/>
                <a:cs typeface="Calibri"/>
                <a:sym typeface="Calibri"/>
              </a:rPr>
              <a:t>Four Strategies:</a:t>
            </a:r>
            <a:endParaRPr dirty="0"/>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0" u="none" strike="noStrike" cap="none" dirty="0">
                <a:solidFill>
                  <a:schemeClr val="dk1"/>
                </a:solidFill>
                <a:latin typeface="Calibri"/>
                <a:ea typeface="Calibri"/>
                <a:cs typeface="Calibri"/>
                <a:sym typeface="Calibri"/>
              </a:rPr>
              <a:t>Classroom Structure </a:t>
            </a:r>
            <a:r>
              <a:rPr lang="en-US" sz="2400" b="0" i="0" u="none" strike="noStrike" cap="none" dirty="0">
                <a:solidFill>
                  <a:srgbClr val="2E75B5"/>
                </a:solidFill>
                <a:latin typeface="Calibri"/>
                <a:ea typeface="Calibri"/>
                <a:cs typeface="Calibri"/>
                <a:sym typeface="Calibri"/>
              </a:rPr>
              <a:t>(safe and connected)</a:t>
            </a:r>
            <a:endParaRPr sz="2400" b="0" i="0" u="none" strike="noStrike" cap="none" dirty="0">
              <a:solidFill>
                <a:srgbClr val="2E75B5"/>
              </a:solidFill>
              <a:latin typeface="Calibri"/>
              <a:ea typeface="Calibri"/>
              <a:cs typeface="Calibri"/>
              <a:sym typeface="Calibri"/>
            </a:endParaRPr>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0" u="none" strike="noStrike" cap="none" dirty="0">
                <a:solidFill>
                  <a:schemeClr val="dk1"/>
                </a:solidFill>
                <a:latin typeface="Calibri"/>
                <a:ea typeface="Calibri"/>
                <a:cs typeface="Calibri"/>
                <a:sym typeface="Calibri"/>
              </a:rPr>
              <a:t>Quality Instruction </a:t>
            </a:r>
            <a:r>
              <a:rPr lang="en-US" sz="2400" b="0" i="0" u="none" strike="noStrike" cap="none" dirty="0">
                <a:solidFill>
                  <a:srgbClr val="833C0B"/>
                </a:solidFill>
                <a:latin typeface="Calibri"/>
                <a:ea typeface="Calibri"/>
                <a:cs typeface="Calibri"/>
                <a:sym typeface="Calibri"/>
              </a:rPr>
              <a:t>(culturally relevant &amp; engaging)</a:t>
            </a:r>
            <a:endParaRPr dirty="0"/>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0" u="none" strike="noStrike" cap="none" dirty="0">
                <a:solidFill>
                  <a:schemeClr val="dk1"/>
                </a:solidFill>
                <a:latin typeface="Calibri"/>
                <a:ea typeface="Calibri"/>
                <a:cs typeface="Calibri"/>
                <a:sym typeface="Calibri"/>
              </a:rPr>
              <a:t>Managing Attention </a:t>
            </a:r>
            <a:r>
              <a:rPr lang="en-US" sz="2400" b="0" i="0" u="none" strike="noStrike" cap="none" dirty="0">
                <a:solidFill>
                  <a:srgbClr val="323F4F"/>
                </a:solidFill>
                <a:latin typeface="Calibri"/>
                <a:ea typeface="Calibri"/>
                <a:cs typeface="Calibri"/>
                <a:sym typeface="Calibri"/>
              </a:rPr>
              <a:t>(relationships)</a:t>
            </a:r>
            <a:endParaRPr dirty="0"/>
          </a:p>
          <a:p>
            <a:pPr marL="609600" marR="0" lvl="0" indent="-609600" algn="l" rtl="0">
              <a:lnSpc>
                <a:spcPct val="90000"/>
              </a:lnSpc>
              <a:spcBef>
                <a:spcPts val="750"/>
              </a:spcBef>
              <a:spcAft>
                <a:spcPts val="0"/>
              </a:spcAft>
              <a:buClr>
                <a:schemeClr val="dk1"/>
              </a:buClr>
              <a:buSzPts val="2400"/>
              <a:buFont typeface="Calibri"/>
              <a:buAutoNum type="arabicPeriod"/>
            </a:pPr>
            <a:r>
              <a:rPr lang="en-US" sz="2400" b="0" i="1" u="none" strike="noStrike" cap="none" dirty="0">
                <a:solidFill>
                  <a:schemeClr val="dk1"/>
                </a:solidFill>
                <a:latin typeface="Calibri"/>
                <a:ea typeface="Calibri"/>
                <a:cs typeface="Calibri"/>
                <a:sym typeface="Calibri"/>
              </a:rPr>
              <a:t>Teaching</a:t>
            </a:r>
            <a:r>
              <a:rPr lang="en-US" sz="2400" b="0" i="0" u="none" strike="noStrike" cap="none" dirty="0">
                <a:solidFill>
                  <a:schemeClr val="dk1"/>
                </a:solidFill>
                <a:latin typeface="Calibri"/>
                <a:ea typeface="Calibri"/>
                <a:cs typeface="Calibri"/>
                <a:sym typeface="Calibri"/>
              </a:rPr>
              <a:t> Behavior (</a:t>
            </a:r>
            <a:r>
              <a:rPr lang="en-US" sz="2400" b="0" i="0" u="none" strike="noStrike" cap="none" dirty="0" err="1">
                <a:solidFill>
                  <a:schemeClr val="dk1"/>
                </a:solidFill>
                <a:latin typeface="Calibri"/>
                <a:ea typeface="Calibri"/>
                <a:cs typeface="Calibri"/>
                <a:sym typeface="Calibri"/>
              </a:rPr>
              <a:t>SWExpectations</a:t>
            </a:r>
            <a:r>
              <a:rPr lang="en-US" sz="2400" b="0" i="0" u="none" strike="noStrike" cap="none" dirty="0">
                <a:solidFill>
                  <a:schemeClr val="dk1"/>
                </a:solidFill>
                <a:latin typeface="Calibri"/>
                <a:ea typeface="Calibri"/>
                <a:cs typeface="Calibri"/>
                <a:sym typeface="Calibri"/>
              </a:rPr>
              <a:t> within routines)</a:t>
            </a:r>
          </a:p>
          <a:p>
            <a:pPr marL="1066800" lvl="1" indent="-609600">
              <a:spcBef>
                <a:spcPts val="750"/>
              </a:spcBef>
              <a:buSzPts val="2400"/>
            </a:pPr>
            <a:r>
              <a:rPr lang="en-US" b="0" i="0" u="none" strike="noStrike" cap="none" dirty="0">
                <a:solidFill>
                  <a:schemeClr val="dk1"/>
                </a:solidFill>
                <a:latin typeface="Calibri"/>
                <a:ea typeface="Calibri"/>
                <a:cs typeface="Calibri"/>
                <a:sym typeface="Calibri"/>
              </a:rPr>
              <a:t>Discuss examples &amp; non-examples, model, practice, provide consistent feedback on correct and incorrect displays of behavior</a:t>
            </a:r>
          </a:p>
          <a:p>
            <a:pPr marL="457200" lvl="1" indent="0">
              <a:spcBef>
                <a:spcPts val="750"/>
              </a:spcBef>
              <a:buSzPts val="2400"/>
              <a:buNone/>
            </a:pPr>
            <a:r>
              <a:rPr lang="en-US" dirty="0"/>
              <a:t>    </a:t>
            </a:r>
            <a:r>
              <a:rPr lang="en-US" b="1" dirty="0"/>
              <a:t> Do not rely on discussion </a:t>
            </a:r>
            <a:r>
              <a:rPr lang="en-US" b="1" i="1" dirty="0"/>
              <a:t>alone</a:t>
            </a:r>
            <a:r>
              <a:rPr lang="en-US" b="1" dirty="0"/>
              <a:t> when teaching</a:t>
            </a:r>
            <a:endParaRPr b="1" i="0" u="none" strike="noStrike" cap="none" dirty="0">
              <a:solidFill>
                <a:schemeClr val="dk1"/>
              </a:solidFill>
              <a:latin typeface="Calibri"/>
              <a:ea typeface="Calibri"/>
              <a:cs typeface="Calibri"/>
              <a:sym typeface="Calibri"/>
            </a:endParaRPr>
          </a:p>
        </p:txBody>
      </p:sp>
      <p:pic>
        <p:nvPicPr>
          <p:cNvPr id="222" name="Shape 222"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628650" y="685800"/>
            <a:ext cx="828675" cy="828676"/>
          </a:xfrm>
          <a:prstGeom prst="rect">
            <a:avLst/>
          </a:prstGeom>
          <a:noFill/>
          <a:ln>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Shape 149" descr="Phases chart"/>
          <p:cNvPicPr preferRelativeResize="0"/>
          <p:nvPr/>
        </p:nvPicPr>
        <p:blipFill rotWithShape="1">
          <a:blip r:embed="rId3">
            <a:alphaModFix/>
          </a:blip>
          <a:srcRect/>
          <a:stretch/>
        </p:blipFill>
        <p:spPr>
          <a:xfrm>
            <a:off x="-45548" y="2057400"/>
            <a:ext cx="9144000" cy="4800600"/>
          </a:xfrm>
          <a:prstGeom prst="rect">
            <a:avLst/>
          </a:prstGeom>
          <a:noFill/>
          <a:ln>
            <a:noFill/>
          </a:ln>
        </p:spPr>
      </p:pic>
      <p:pic>
        <p:nvPicPr>
          <p:cNvPr id="150" name="Shape 150" descr="https://lh6.googleusercontent.com/NYlX-YgnJF2lZB8gUynC2z3U7wW37IEIrSylTjYGdCZ6Omaz9q2qQ5NTQttv84O_x7HTBRcuDIVIYNb9wqQ6NxYD6kFtlWgEXi3e6fqThCUB_Y8PlLm7CJg-S0mFdM2tIYm59XMS8os"/>
          <p:cNvPicPr preferRelativeResize="0"/>
          <p:nvPr/>
        </p:nvPicPr>
        <p:blipFill rotWithShape="1">
          <a:blip r:embed="rId4">
            <a:alphaModFix/>
          </a:blip>
          <a:srcRect/>
          <a:stretch/>
        </p:blipFill>
        <p:spPr>
          <a:xfrm>
            <a:off x="228600" y="349654"/>
            <a:ext cx="828675" cy="828676"/>
          </a:xfrm>
          <a:prstGeom prst="rect">
            <a:avLst/>
          </a:prstGeom>
          <a:noFill/>
          <a:ln>
            <a:noFill/>
          </a:ln>
        </p:spPr>
      </p:pic>
      <p:sp>
        <p:nvSpPr>
          <p:cNvPr id="151" name="Shape 151"/>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u="none">
                <a:solidFill>
                  <a:schemeClr val="lt1"/>
                </a:solidFill>
                <a:latin typeface="Calibri"/>
                <a:ea typeface="Calibri"/>
                <a:cs typeface="Calibri"/>
                <a:sym typeface="Calibri"/>
              </a:rPr>
              <a:t>Phases of the Escalation Cycle</a:t>
            </a:r>
            <a:endParaRPr sz="5400" b="1" u="none">
              <a:solidFill>
                <a:schemeClr val="lt1"/>
              </a:solidFill>
              <a:latin typeface="Calibri"/>
              <a:ea typeface="Calibri"/>
              <a:cs typeface="Calibri"/>
              <a:sym typeface="Calibri"/>
            </a:endParaRPr>
          </a:p>
        </p:txBody>
      </p:sp>
      <p:sp>
        <p:nvSpPr>
          <p:cNvPr id="8" name="Oval 7" descr="This oval encompasses trigger and agitation. "/>
          <p:cNvSpPr/>
          <p:nvPr/>
        </p:nvSpPr>
        <p:spPr>
          <a:xfrm>
            <a:off x="1057275" y="4583083"/>
            <a:ext cx="2461780" cy="109658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This arrow points to trigger and agitation. "/>
          <p:cNvSpPr/>
          <p:nvPr/>
        </p:nvSpPr>
        <p:spPr>
          <a:xfrm rot="10800000">
            <a:off x="3662187" y="4968931"/>
            <a:ext cx="1120401" cy="628303"/>
          </a:xfrm>
          <a:prstGeom prst="rightArrow">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9640041-547C-3242-8589-D30768E6D4BD}"/>
              </a:ext>
            </a:extLst>
          </p:cNvPr>
          <p:cNvSpPr>
            <a:spLocks noGrp="1"/>
          </p:cNvSpPr>
          <p:nvPr>
            <p:ph type="title"/>
          </p:nvPr>
        </p:nvSpPr>
        <p:spPr>
          <a:xfrm>
            <a:off x="1843790" y="681037"/>
            <a:ext cx="6671560" cy="1009652"/>
          </a:xfrm>
        </p:spPr>
        <p:txBody>
          <a:bodyPr/>
          <a:lstStyle/>
          <a:p>
            <a:r>
              <a:rPr lang="en-US" sz="3200" b="1" dirty="0"/>
              <a:t>Model for Escalating Behavior </a:t>
            </a:r>
            <a:br>
              <a:rPr lang="en-US" dirty="0"/>
            </a:br>
            <a:endParaRPr lang="en-US" dirty="0"/>
          </a:p>
        </p:txBody>
      </p:sp>
      <p:sp>
        <p:nvSpPr>
          <p:cNvPr id="3" name="Text Placeholder 2">
            <a:extLst>
              <a:ext uri="{FF2B5EF4-FFF2-40B4-BE49-F238E27FC236}">
                <a16:creationId xmlns:a16="http://schemas.microsoft.com/office/drawing/2014/main" id="{28BF2062-8FD7-C545-A95D-67DEC6DBC7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385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descr="Pre-cursor behaviors - trigger and agitation. "/>
          <p:cNvSpPr/>
          <p:nvPr/>
        </p:nvSpPr>
        <p:spPr>
          <a:xfrm>
            <a:off x="1150938" y="214313"/>
            <a:ext cx="7793037" cy="1462087"/>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dirty="0"/>
          </a:p>
        </p:txBody>
      </p:sp>
      <p:pic>
        <p:nvPicPr>
          <p:cNvPr id="172" name="Shape 172"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488548" y="508055"/>
            <a:ext cx="828675" cy="828676"/>
          </a:xfrm>
          <a:prstGeom prst="rect">
            <a:avLst/>
          </a:prstGeom>
          <a:noFill/>
          <a:ln>
            <a:noFill/>
          </a:ln>
        </p:spPr>
      </p:pic>
      <p:sp>
        <p:nvSpPr>
          <p:cNvPr id="13" name="Title 12"/>
          <p:cNvSpPr>
            <a:spLocks noGrp="1"/>
          </p:cNvSpPr>
          <p:nvPr>
            <p:ph type="title"/>
          </p:nvPr>
        </p:nvSpPr>
        <p:spPr>
          <a:xfrm>
            <a:off x="1326728" y="421696"/>
            <a:ext cx="6987106" cy="915357"/>
          </a:xfrm>
        </p:spPr>
        <p:txBody>
          <a:bodyPr>
            <a:normAutofit fontScale="90000"/>
          </a:bodyPr>
          <a:lstStyle/>
          <a:p>
            <a:pPr algn="l"/>
            <a:r>
              <a:rPr lang="en-US" sz="4400" b="1" dirty="0">
                <a:solidFill>
                  <a:schemeClr val="accent6">
                    <a:lumMod val="75000"/>
                  </a:schemeClr>
                </a:solidFill>
              </a:rPr>
              <a:t>Pre-Cursor Behaviors</a:t>
            </a:r>
            <a:br>
              <a:rPr lang="en-US" sz="4400" b="1" dirty="0">
                <a:solidFill>
                  <a:schemeClr val="accent6">
                    <a:lumMod val="75000"/>
                  </a:schemeClr>
                </a:solidFill>
              </a:rPr>
            </a:br>
            <a:r>
              <a:rPr lang="en-US" sz="2800" b="1" dirty="0">
                <a:solidFill>
                  <a:schemeClr val="accent6">
                    <a:lumMod val="75000"/>
                  </a:schemeClr>
                </a:solidFill>
              </a:rPr>
              <a:t>(Trigger &amp; Agitation)</a:t>
            </a:r>
          </a:p>
        </p:txBody>
      </p:sp>
      <p:sp>
        <p:nvSpPr>
          <p:cNvPr id="14" name="Text Placeholder 13" descr="Low level disruption - off task; verbal protesting; attempts to negotiate; &quot;junk&quot; behavior - not harmful or dangerous but inappropriate"/>
          <p:cNvSpPr>
            <a:spLocks noGrp="1"/>
          </p:cNvSpPr>
          <p:nvPr>
            <p:ph type="body" idx="4294967295"/>
          </p:nvPr>
        </p:nvSpPr>
        <p:spPr>
          <a:xfrm>
            <a:off x="812144" y="1633638"/>
            <a:ext cx="7886700" cy="4351338"/>
          </a:xfrm>
        </p:spPr>
        <p:txBody>
          <a:bodyPr/>
          <a:lstStyle/>
          <a:p>
            <a:r>
              <a:rPr lang="en-US" sz="3200" dirty="0"/>
              <a:t>Low-level disruption	</a:t>
            </a:r>
          </a:p>
          <a:p>
            <a:pPr lvl="1"/>
            <a:r>
              <a:rPr lang="en-US" sz="2900" dirty="0"/>
              <a:t>Off-task</a:t>
            </a:r>
          </a:p>
          <a:p>
            <a:r>
              <a:rPr lang="en-US" sz="3200" dirty="0"/>
              <a:t>Verbal protesting </a:t>
            </a:r>
          </a:p>
          <a:p>
            <a:r>
              <a:rPr lang="en-US" sz="3200" dirty="0"/>
              <a:t>Attempts to negotiate</a:t>
            </a:r>
          </a:p>
          <a:p>
            <a:r>
              <a:rPr lang="en-US" sz="3200" dirty="0"/>
              <a:t>“Junk” behavior</a:t>
            </a:r>
          </a:p>
          <a:p>
            <a:pPr lvl="1"/>
            <a:r>
              <a:rPr lang="en-US" sz="2900" dirty="0"/>
              <a:t>Not harmful or dangerous but inappropriate</a:t>
            </a:r>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430" y="451233"/>
            <a:ext cx="6987106" cy="915357"/>
          </a:xfrm>
        </p:spPr>
        <p:txBody>
          <a:bodyPr>
            <a:normAutofit fontScale="90000"/>
          </a:bodyPr>
          <a:lstStyle/>
          <a:p>
            <a:pPr algn="l"/>
            <a:r>
              <a:rPr lang="en-US" sz="3600" b="1" dirty="0">
                <a:solidFill>
                  <a:schemeClr val="accent6">
                    <a:lumMod val="75000"/>
                  </a:schemeClr>
                </a:solidFill>
                <a:latin typeface="Tahoma"/>
                <a:ea typeface="Tahoma"/>
                <a:cs typeface="Tahoma"/>
                <a:sym typeface="Tahoma"/>
              </a:rPr>
              <a:t>Pre-Cursor Strategies</a:t>
            </a:r>
            <a:br>
              <a:rPr lang="en-US" sz="3600" b="1" dirty="0">
                <a:solidFill>
                  <a:schemeClr val="accent6">
                    <a:lumMod val="75000"/>
                  </a:schemeClr>
                </a:solidFill>
                <a:latin typeface="Tahoma"/>
                <a:ea typeface="Tahoma"/>
                <a:cs typeface="Tahoma"/>
                <a:sym typeface="Tahoma"/>
              </a:rPr>
            </a:br>
            <a:endParaRPr lang="en-US" dirty="0"/>
          </a:p>
        </p:txBody>
      </p:sp>
      <p:sp>
        <p:nvSpPr>
          <p:cNvPr id="3" name="Text Placeholder 2"/>
          <p:cNvSpPr>
            <a:spLocks noGrp="1"/>
          </p:cNvSpPr>
          <p:nvPr>
            <p:ph type="body" idx="4294967295"/>
          </p:nvPr>
        </p:nvSpPr>
        <p:spPr>
          <a:xfrm>
            <a:off x="974573" y="1426883"/>
            <a:ext cx="7886700" cy="4351338"/>
          </a:xfrm>
        </p:spPr>
        <p:txBody>
          <a:bodyPr/>
          <a:lstStyle/>
          <a:p>
            <a:r>
              <a:rPr lang="en-US" sz="3600" b="1" dirty="0">
                <a:solidFill>
                  <a:srgbClr val="007254"/>
                </a:solidFill>
              </a:rPr>
              <a:t>Focus on escalation prevention and redirection.</a:t>
            </a:r>
          </a:p>
          <a:p>
            <a:pPr lvl="0" indent="-457200">
              <a:spcBef>
                <a:spcPts val="640"/>
              </a:spcBef>
              <a:buClr>
                <a:schemeClr val="folHlink"/>
              </a:buClr>
              <a:buSzPts val="1920"/>
              <a:buFont typeface="Arial" panose="020B0604020202020204" pitchFamily="34" charset="0"/>
              <a:buChar char="•"/>
            </a:pPr>
            <a:r>
              <a:rPr lang="en-US" sz="3200" dirty="0"/>
              <a:t>Increase opportunities for success</a:t>
            </a:r>
          </a:p>
          <a:p>
            <a:pPr marL="914400" lvl="2" indent="-457200">
              <a:spcBef>
                <a:spcPts val="640"/>
              </a:spcBef>
              <a:buClr>
                <a:schemeClr val="folHlink"/>
              </a:buClr>
              <a:buSzPts val="1920"/>
              <a:buFont typeface="Arial" panose="020B0604020202020204" pitchFamily="34" charset="0"/>
              <a:buChar char="•"/>
            </a:pPr>
            <a:r>
              <a:rPr lang="en-US" sz="2000" dirty="0"/>
              <a:t>Specifically identify alternative behavior that will receive the same outcome as challenging behavior </a:t>
            </a:r>
          </a:p>
          <a:p>
            <a:pPr marL="1371600" lvl="3" indent="-457200">
              <a:spcBef>
                <a:spcPts val="640"/>
              </a:spcBef>
              <a:buClr>
                <a:schemeClr val="folHlink"/>
              </a:buClr>
              <a:buSzPts val="1920"/>
              <a:buFont typeface="Arial" panose="020B0604020202020204" pitchFamily="34" charset="0"/>
              <a:buChar char="•"/>
            </a:pPr>
            <a:r>
              <a:rPr lang="en-US" sz="1850" dirty="0"/>
              <a:t>E.g., If attention is hypothesized function – Say, “I will come over to talk with you when you start working on your assignment.”</a:t>
            </a:r>
          </a:p>
          <a:p>
            <a:pPr lvl="0" indent="-457200">
              <a:spcBef>
                <a:spcPts val="640"/>
              </a:spcBef>
              <a:buClr>
                <a:schemeClr val="folHlink"/>
              </a:buClr>
              <a:buSzPts val="1920"/>
              <a:buFont typeface="Arial" panose="020B0604020202020204" pitchFamily="34" charset="0"/>
              <a:buChar char="•"/>
            </a:pPr>
            <a:r>
              <a:rPr lang="en-US" sz="3200" dirty="0"/>
              <a:t>Reinforce the student’s </a:t>
            </a:r>
            <a:r>
              <a:rPr lang="en-US" sz="3200" u="sng" dirty="0"/>
              <a:t>first</a:t>
            </a:r>
            <a:r>
              <a:rPr lang="en-US" sz="3200" dirty="0"/>
              <a:t> on task response</a:t>
            </a:r>
            <a:endParaRPr lang="en-US" dirty="0"/>
          </a:p>
          <a:p>
            <a:pPr lvl="1" indent="-457200">
              <a:spcBef>
                <a:spcPts val="640"/>
              </a:spcBef>
              <a:buClr>
                <a:schemeClr val="folHlink"/>
              </a:buClr>
              <a:buSzPts val="1920"/>
              <a:buFont typeface="Arial" panose="020B0604020202020204" pitchFamily="34" charset="0"/>
              <a:buChar char="•"/>
            </a:pPr>
            <a:r>
              <a:rPr lang="en-US" sz="2000" dirty="0"/>
              <a:t>Intermittently reinforce subsequent on-task behavior</a:t>
            </a:r>
          </a:p>
          <a:p>
            <a:endParaRPr lang="en-US" dirty="0"/>
          </a:p>
          <a:p>
            <a:endParaRPr lang="en-US" dirty="0"/>
          </a:p>
        </p:txBody>
      </p:sp>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2">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32915616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533455" y="421695"/>
            <a:ext cx="6987106"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800" b="1" i="0" u="none" strike="noStrike" cap="none" dirty="0">
                <a:solidFill>
                  <a:schemeClr val="accent6">
                    <a:lumMod val="75000"/>
                  </a:schemeClr>
                </a:solidFill>
                <a:latin typeface="Calibri"/>
                <a:ea typeface="Calibri"/>
                <a:cs typeface="Calibri"/>
                <a:sym typeface="Calibri"/>
              </a:rPr>
              <a:t>What to do </a:t>
            </a:r>
            <a:r>
              <a:rPr lang="en-US" sz="2800" b="1" i="0" u="sng" strike="noStrike" cap="none" dirty="0">
                <a:solidFill>
                  <a:schemeClr val="accent6">
                    <a:lumMod val="75000"/>
                  </a:schemeClr>
                </a:solidFill>
                <a:latin typeface="Calibri"/>
                <a:ea typeface="Calibri"/>
                <a:cs typeface="Calibri"/>
                <a:sym typeface="Calibri"/>
              </a:rPr>
              <a:t>before</a:t>
            </a:r>
            <a:r>
              <a:rPr lang="en-US" sz="2800" b="1" i="0" u="none" strike="noStrike" cap="none" dirty="0">
                <a:solidFill>
                  <a:schemeClr val="accent6">
                    <a:lumMod val="75000"/>
                  </a:schemeClr>
                </a:solidFill>
                <a:latin typeface="Calibri"/>
                <a:ea typeface="Calibri"/>
                <a:cs typeface="Calibri"/>
                <a:sym typeface="Calibri"/>
              </a:rPr>
              <a:t> escalation</a:t>
            </a:r>
            <a:endParaRPr sz="2800" b="1" i="0" u="none" strike="noStrike" cap="none" dirty="0">
              <a:solidFill>
                <a:schemeClr val="accent6">
                  <a:lumMod val="75000"/>
                </a:schemeClr>
              </a:solidFill>
              <a:latin typeface="Calibri"/>
              <a:ea typeface="Calibri"/>
              <a:cs typeface="Calibri"/>
              <a:sym typeface="Calibri"/>
            </a:endParaRPr>
          </a:p>
        </p:txBody>
      </p:sp>
      <p:sp>
        <p:nvSpPr>
          <p:cNvPr id="249" name="Shape 249"/>
          <p:cNvSpPr txBox="1">
            <a:spLocks noGrp="1"/>
          </p:cNvSpPr>
          <p:nvPr>
            <p:ph type="body" idx="4294967295"/>
          </p:nvPr>
        </p:nvSpPr>
        <p:spPr>
          <a:xfrm>
            <a:off x="546351" y="1648406"/>
            <a:ext cx="3886200" cy="4351338"/>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Achieve eye contact</a:t>
            </a:r>
            <a:endParaRPr sz="2200" b="0" i="0" u="none" strike="noStrike" cap="none" dirty="0">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Use person’s name</a:t>
            </a:r>
            <a:endParaRPr sz="2200" b="0" i="0" u="none" strike="noStrike" cap="none" dirty="0">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Non-verbal signal</a:t>
            </a:r>
            <a:endParaRPr sz="2200" b="0" i="0" u="none" strike="noStrike" cap="none" dirty="0">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Proximity &amp; praise</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Reduce distance </a:t>
            </a:r>
            <a:endParaRPr sz="2200" b="0" i="0" u="none" strike="noStrike" cap="none" dirty="0">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Give time to think &amp; decide</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Teacher proximity</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Pre-arranged signal</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Independent activities</a:t>
            </a:r>
            <a:endParaRPr dirty="0"/>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body" idx="4294967295"/>
          </p:nvPr>
        </p:nvSpPr>
        <p:spPr>
          <a:xfrm>
            <a:off x="4844345" y="1692711"/>
            <a:ext cx="3886200" cy="4351338"/>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Give more </a:t>
            </a:r>
            <a:r>
              <a:rPr lang="en-US" sz="2200" b="0" i="0" u="none" strike="noStrike" cap="none" dirty="0">
                <a:solidFill>
                  <a:schemeClr val="dk1"/>
                </a:solidFill>
                <a:latin typeface="Arial"/>
                <a:ea typeface="Arial"/>
                <a:cs typeface="Arial"/>
                <a:sym typeface="Arial"/>
              </a:rPr>
              <a:t>“</a:t>
            </a:r>
            <a:r>
              <a:rPr lang="en-US" sz="2200" b="0" i="0" u="none" strike="noStrike" cap="none" dirty="0">
                <a:solidFill>
                  <a:schemeClr val="dk1"/>
                </a:solidFill>
                <a:latin typeface="Calibri"/>
                <a:ea typeface="Calibri"/>
                <a:cs typeface="Calibri"/>
                <a:sym typeface="Calibri"/>
              </a:rPr>
              <a:t>start</a:t>
            </a:r>
            <a:r>
              <a:rPr lang="en-US" sz="2200" b="0" i="0" u="none" strike="noStrike" cap="none" dirty="0">
                <a:solidFill>
                  <a:schemeClr val="dk1"/>
                </a:solidFill>
                <a:latin typeface="Arial"/>
                <a:ea typeface="Arial"/>
                <a:cs typeface="Arial"/>
                <a:sym typeface="Arial"/>
              </a:rPr>
              <a:t>”</a:t>
            </a:r>
            <a:r>
              <a:rPr lang="en-US" sz="2200" b="0" i="0" u="none" strike="noStrike" cap="none" dirty="0">
                <a:solidFill>
                  <a:schemeClr val="dk1"/>
                </a:solidFill>
                <a:latin typeface="Calibri"/>
                <a:ea typeface="Calibri"/>
                <a:cs typeface="Calibri"/>
                <a:sym typeface="Calibri"/>
              </a:rPr>
              <a:t> requests instead of </a:t>
            </a:r>
            <a:r>
              <a:rPr lang="en-US" sz="2200" b="0" i="0" u="none" strike="noStrike" cap="none" dirty="0">
                <a:solidFill>
                  <a:schemeClr val="dk1"/>
                </a:solidFill>
                <a:latin typeface="Arial"/>
                <a:ea typeface="Arial"/>
                <a:cs typeface="Arial"/>
                <a:sym typeface="Arial"/>
              </a:rPr>
              <a:t>“</a:t>
            </a:r>
            <a:r>
              <a:rPr lang="en-US" sz="2200" b="0" i="0" u="none" strike="noStrike" cap="none" dirty="0">
                <a:solidFill>
                  <a:schemeClr val="dk1"/>
                </a:solidFill>
                <a:latin typeface="Calibri"/>
                <a:ea typeface="Calibri"/>
                <a:cs typeface="Calibri"/>
                <a:sym typeface="Calibri"/>
              </a:rPr>
              <a:t>stop</a:t>
            </a:r>
            <a:r>
              <a:rPr lang="en-US" sz="2200" b="0" i="0" u="none" strike="noStrike" cap="none" dirty="0">
                <a:solidFill>
                  <a:schemeClr val="dk1"/>
                </a:solidFill>
                <a:latin typeface="Arial"/>
                <a:ea typeface="Arial"/>
                <a:cs typeface="Arial"/>
                <a:sym typeface="Arial"/>
              </a:rPr>
              <a:t>”</a:t>
            </a:r>
            <a:r>
              <a:rPr lang="en-US" sz="2200" b="0" i="0" u="none" strike="noStrike" cap="none" dirty="0">
                <a:solidFill>
                  <a:schemeClr val="dk1"/>
                </a:solidFill>
                <a:latin typeface="Calibri"/>
                <a:ea typeface="Calibri"/>
                <a:cs typeface="Calibri"/>
                <a:sym typeface="Calibri"/>
              </a:rPr>
              <a:t> requests.</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Make non-emotional instead of emotional requests</a:t>
            </a:r>
            <a:endParaRPr sz="2200" b="0" i="0" u="none" strike="noStrike" cap="none" dirty="0">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Teacher empathy</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Movement activities</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Space (jobs)</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Options/Choices</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Preferred activities</a:t>
            </a:r>
            <a:endParaRPr dirty="0"/>
          </a:p>
          <a:p>
            <a:pPr marL="171450" marR="0" lvl="0" indent="-171450" algn="l" rtl="0">
              <a:lnSpc>
                <a:spcPct val="90000"/>
              </a:lnSpc>
              <a:spcBef>
                <a:spcPts val="75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Relaxation techniques</a:t>
            </a:r>
            <a:endParaRPr dirty="0"/>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p:txBody>
      </p:sp>
      <p:pic>
        <p:nvPicPr>
          <p:cNvPr id="251" name="Shape 251"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569585" y="318953"/>
            <a:ext cx="828675" cy="828676"/>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is picture shows part of an action plan with the following columnt headings: What needs to be completed? Resources needed? Who? When?" title="Action plan"/>
          <p:cNvPicPr>
            <a:picLocks noChangeAspect="1"/>
          </p:cNvPicPr>
          <p:nvPr/>
        </p:nvPicPr>
        <p:blipFill rotWithShape="1">
          <a:blip r:embed="rId3"/>
          <a:srcRect l="250" t="2363" r="1940" b="23170"/>
          <a:stretch/>
        </p:blipFill>
        <p:spPr>
          <a:xfrm>
            <a:off x="5503790" y="5106142"/>
            <a:ext cx="2770414" cy="10631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4" name="TextBox 43"/>
          <p:cNvSpPr txBox="1"/>
          <p:nvPr/>
        </p:nvSpPr>
        <p:spPr>
          <a:xfrm>
            <a:off x="2172042" y="5145269"/>
            <a:ext cx="3392415" cy="984885"/>
          </a:xfrm>
          <a:prstGeom prst="rect">
            <a:avLst/>
          </a:prstGeom>
          <a:noFill/>
        </p:spPr>
        <p:txBody>
          <a:bodyPr wrap="square" rtlCol="0">
            <a:spAutoFit/>
          </a:bodyPr>
          <a:lstStyle/>
          <a:p>
            <a:pPr defTabSz="457200">
              <a:buClrTx/>
              <a:buFontTx/>
              <a:buNone/>
            </a:pPr>
            <a:r>
              <a:rPr lang="en-US" sz="2200" b="1" dirty="0">
                <a:solidFill>
                  <a:srgbClr val="1D2A53"/>
                </a:solidFill>
                <a:latin typeface="Tw Cen MT"/>
                <a:cs typeface="Tw Cen MT"/>
                <a:rtl val="0"/>
              </a:rPr>
              <a:t>Action Planning: </a:t>
            </a:r>
            <a:br>
              <a:rPr lang="en-US" sz="2200" b="1" dirty="0">
                <a:solidFill>
                  <a:srgbClr val="1D2A53"/>
                </a:solidFill>
                <a:latin typeface="Tw Cen MT"/>
                <a:cs typeface="Tw Cen MT"/>
                <a:rtl val="0"/>
              </a:rPr>
            </a:br>
            <a:r>
              <a:rPr lang="en-US" dirty="0">
                <a:solidFill>
                  <a:srgbClr val="1D2A53"/>
                </a:solidFill>
                <a:latin typeface="Tw Cen MT"/>
                <a:cs typeface="Tw Cen MT"/>
                <a:rtl val="0"/>
              </a:rPr>
              <a:t>Applying the core content to your school</a:t>
            </a:r>
            <a:endParaRPr lang="en-US" dirty="0">
              <a:solidFill>
                <a:srgbClr val="1D2A53"/>
              </a:solidFill>
              <a:rtl val="0"/>
            </a:endParaRPr>
          </a:p>
        </p:txBody>
      </p:sp>
      <p:pic>
        <p:nvPicPr>
          <p:cNvPr id="13" name="Picture 12" descr="Blue and white logo of an arrow point up and to the right." title="Action-Planning Icon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772" y="5128590"/>
            <a:ext cx="1018243" cy="1018243"/>
          </a:xfrm>
          <a:prstGeom prst="rect">
            <a:avLst/>
          </a:prstGeom>
          <a:effectLst>
            <a:outerShdw blurRad="50800" dist="38100" dir="2700000" algn="tl" rotWithShape="0">
              <a:prstClr val="black">
                <a:alpha val="40000"/>
              </a:prstClr>
            </a:outerShdw>
          </a:effectLst>
        </p:spPr>
      </p:pic>
      <p:pic>
        <p:nvPicPr>
          <p:cNvPr id="3" name="Picture 2" descr="This a screenshot of the TFI logo from a website. " title="School-Wide PBIS Tiered Fidelity Inventory"/>
          <p:cNvPicPr>
            <a:picLocks noChangeAspect="1"/>
          </p:cNvPicPr>
          <p:nvPr/>
        </p:nvPicPr>
        <p:blipFill rotWithShape="1">
          <a:blip r:embed="rId5"/>
          <a:srcRect b="43902"/>
          <a:stretch/>
        </p:blipFill>
        <p:spPr>
          <a:xfrm>
            <a:off x="5503592" y="3845592"/>
            <a:ext cx="2770591"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3" name="TextBox 42"/>
          <p:cNvSpPr txBox="1"/>
          <p:nvPr/>
        </p:nvSpPr>
        <p:spPr>
          <a:xfrm>
            <a:off x="2172043" y="4032662"/>
            <a:ext cx="3392414" cy="707886"/>
          </a:xfrm>
          <a:prstGeom prst="rect">
            <a:avLst/>
          </a:prstGeom>
          <a:noFill/>
        </p:spPr>
        <p:txBody>
          <a:bodyPr wrap="square" rtlCol="0">
            <a:spAutoFit/>
          </a:bodyPr>
          <a:lstStyle/>
          <a:p>
            <a:pPr defTabSz="457200">
              <a:buClrTx/>
              <a:buFontTx/>
              <a:buNone/>
            </a:pPr>
            <a:r>
              <a:rPr lang="en-US" sz="2200" b="1" dirty="0">
                <a:solidFill>
                  <a:srgbClr val="1D2A53"/>
                </a:solidFill>
                <a:latin typeface="Tw Cen MT"/>
                <a:cs typeface="Tw Cen MT"/>
                <a:rtl val="0"/>
              </a:rPr>
              <a:t>Self-Assessment: </a:t>
            </a:r>
          </a:p>
          <a:p>
            <a:pPr defTabSz="457200">
              <a:buClrTx/>
              <a:buFontTx/>
              <a:buNone/>
            </a:pPr>
            <a:r>
              <a:rPr lang="en-US" dirty="0">
                <a:solidFill>
                  <a:srgbClr val="1D2A53"/>
                </a:solidFill>
                <a:latin typeface="Tw Cen MT"/>
                <a:cs typeface="Tw Cen MT"/>
                <a:rtl val="0"/>
              </a:rPr>
              <a:t>Tiered Fidelity Inventory</a:t>
            </a:r>
            <a:endParaRPr lang="en-US" dirty="0">
              <a:solidFill>
                <a:srgbClr val="1D2A53"/>
              </a:solidFill>
              <a:rtl val="0"/>
            </a:endParaRPr>
          </a:p>
        </p:txBody>
      </p:sp>
      <p:pic>
        <p:nvPicPr>
          <p:cNvPr id="12" name="Picture 11" descr="Blue and white logo of a vertical bar graph." title="Self-Assessm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772" y="3877484"/>
            <a:ext cx="1018243" cy="1018243"/>
          </a:xfrm>
          <a:prstGeom prst="rect">
            <a:avLst/>
          </a:prstGeom>
          <a:effectLst>
            <a:outerShdw blurRad="50800" dist="38100" dir="2700000" algn="tl" rotWithShape="0">
              <a:prstClr val="black">
                <a:alpha val="40000"/>
              </a:prstClr>
            </a:outerShdw>
          </a:effectLst>
        </p:spPr>
      </p:pic>
      <p:pic>
        <p:nvPicPr>
          <p:cNvPr id="14" name="Content Placeholder 16" descr="This picture shows two men and two women seated and looking at materials together." title="Team meeting picture"/>
          <p:cNvPicPr>
            <a:picLocks noChangeAspect="1"/>
          </p:cNvPicPr>
          <p:nvPr/>
        </p:nvPicPr>
        <p:blipFill rotWithShape="1">
          <a:blip r:embed="rId7">
            <a:extLst>
              <a:ext uri="{28A0092B-C50C-407E-A947-70E740481C1C}">
                <a14:useLocalDpi xmlns:a14="http://schemas.microsoft.com/office/drawing/2010/main"/>
              </a:ext>
            </a:extLst>
          </a:blip>
          <a:srcRect l="230" t="11972" r="-230" b="24752"/>
          <a:stretch/>
        </p:blipFill>
        <p:spPr>
          <a:xfrm>
            <a:off x="5503594" y="2588526"/>
            <a:ext cx="2770590"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2" name="TextBox 41"/>
          <p:cNvSpPr txBox="1"/>
          <p:nvPr/>
        </p:nvSpPr>
        <p:spPr>
          <a:xfrm>
            <a:off x="2172042" y="2790985"/>
            <a:ext cx="3392415" cy="677108"/>
          </a:xfrm>
          <a:prstGeom prst="rect">
            <a:avLst/>
          </a:prstGeom>
          <a:noFill/>
        </p:spPr>
        <p:txBody>
          <a:bodyPr wrap="square" rtlCol="0">
            <a:spAutoFit/>
          </a:bodyPr>
          <a:lstStyle/>
          <a:p>
            <a:pPr defTabSz="457200">
              <a:buClrTx/>
              <a:buFontTx/>
              <a:buNone/>
            </a:pPr>
            <a:r>
              <a:rPr lang="en-US" sz="2000" b="1" dirty="0">
                <a:solidFill>
                  <a:srgbClr val="1D2A53"/>
                </a:solidFill>
                <a:latin typeface="Tw Cen MT"/>
                <a:cs typeface="Tw Cen MT"/>
                <a:rtl val="0"/>
              </a:rPr>
              <a:t>Activities/Team Time: </a:t>
            </a:r>
            <a:br>
              <a:rPr lang="en-US" sz="2000" b="1" dirty="0">
                <a:solidFill>
                  <a:srgbClr val="1D2A53"/>
                </a:solidFill>
                <a:latin typeface="Tw Cen MT"/>
                <a:cs typeface="Tw Cen MT"/>
                <a:rtl val="0"/>
              </a:rPr>
            </a:br>
            <a:r>
              <a:rPr lang="en-US" dirty="0">
                <a:solidFill>
                  <a:srgbClr val="1D2A53"/>
                </a:solidFill>
                <a:latin typeface="Tw Cen MT"/>
                <a:cs typeface="Tw Cen MT"/>
                <a:rtl val="0"/>
              </a:rPr>
              <a:t>Activities for Fluency</a:t>
            </a:r>
            <a:endParaRPr lang="en-US" dirty="0">
              <a:solidFill>
                <a:srgbClr val="3A54A5"/>
              </a:solidFill>
              <a:rtl val="0"/>
            </a:endParaRPr>
          </a:p>
        </p:txBody>
      </p:sp>
      <p:pic>
        <p:nvPicPr>
          <p:cNvPr id="9" name="Picture 8" descr="Blue and white logo of a pencil." title="Practice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72" y="2620418"/>
            <a:ext cx="1018243" cy="1018243"/>
          </a:xfrm>
          <a:prstGeom prst="rect">
            <a:avLst/>
          </a:prstGeom>
          <a:effectLst>
            <a:outerShdw blurRad="50800" dist="38100" dir="2700000" algn="tl" rotWithShape="0">
              <a:prstClr val="black">
                <a:alpha val="40000"/>
              </a:prstClr>
            </a:outerShdw>
          </a:effectLst>
        </p:spPr>
      </p:pic>
      <p:pic>
        <p:nvPicPr>
          <p:cNvPr id="11" name="Picture 2" descr="This map shows roads but cities are not distinguishable. " title="Road map"/>
          <p:cNvPicPr>
            <a:picLocks noGrp="1" noChangeAspect="1" noChangeArrowheads="1"/>
          </p:cNvPicPr>
          <p:nvPr>
            <p:ph sz="half" idx="1"/>
          </p:nvPr>
        </p:nvPicPr>
        <p:blipFill rotWithShape="1">
          <a:blip r:embed="rId9" cstate="screen">
            <a:extLst>
              <a:ext uri="{28A0092B-C50C-407E-A947-70E740481C1C}">
                <a14:useLocalDpi xmlns:a14="http://schemas.microsoft.com/office/drawing/2010/main"/>
              </a:ext>
            </a:extLst>
          </a:blip>
          <a:srcRect l="5285" t="45844" r="18115" b="3220"/>
          <a:stretch/>
        </p:blipFill>
        <p:spPr>
          <a:xfrm>
            <a:off x="5503595" y="1358802"/>
            <a:ext cx="2770590" cy="10457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chemeClr val="tx1"/>
                </a:solidFill>
                <a:miter lim="800000"/>
                <a:headEnd/>
                <a:tailEnd/>
              </a14:hiddenLine>
            </a:ext>
          </a:extLst>
        </p:spPr>
      </p:pic>
      <p:sp>
        <p:nvSpPr>
          <p:cNvPr id="41" name="TextBox 40"/>
          <p:cNvSpPr txBox="1"/>
          <p:nvPr/>
        </p:nvSpPr>
        <p:spPr>
          <a:xfrm>
            <a:off x="2172042" y="1420004"/>
            <a:ext cx="3392416" cy="923330"/>
          </a:xfrm>
          <a:prstGeom prst="rect">
            <a:avLst/>
          </a:prstGeom>
          <a:noFill/>
        </p:spPr>
        <p:txBody>
          <a:bodyPr wrap="square" rtlCol="0">
            <a:spAutoFit/>
          </a:bodyPr>
          <a:lstStyle/>
          <a:p>
            <a:pPr defTabSz="457200">
              <a:buClrTx/>
              <a:buFontTx/>
              <a:buNone/>
            </a:pPr>
            <a:r>
              <a:rPr lang="en-US" sz="2200" b="1" dirty="0">
                <a:solidFill>
                  <a:srgbClr val="1D2A53"/>
                </a:solidFill>
                <a:latin typeface="Tw Cen MT"/>
                <a:cs typeface="Tw Cen MT"/>
                <a:rtl val="0"/>
              </a:rPr>
              <a:t>Content:</a:t>
            </a:r>
          </a:p>
          <a:p>
            <a:pPr defTabSz="457200">
              <a:buClrTx/>
              <a:buFontTx/>
              <a:buNone/>
            </a:pPr>
            <a:r>
              <a:rPr lang="en-US" sz="1600" dirty="0">
                <a:solidFill>
                  <a:srgbClr val="1D2A53"/>
                </a:solidFill>
                <a:latin typeface="Tw Cen MT"/>
                <a:cs typeface="Tw Cen MT"/>
                <a:rtl val="0"/>
              </a:rPr>
              <a:t>Aligned to TFI Items 1.1 </a:t>
            </a:r>
            <a:r>
              <a:rPr lang="mr-IN" sz="1600" dirty="0">
                <a:solidFill>
                  <a:srgbClr val="1D2A53"/>
                </a:solidFill>
                <a:latin typeface="Tw Cen MT"/>
                <a:cs typeface="Tw Cen MT"/>
                <a:rtl val="0"/>
              </a:rPr>
              <a:t>– </a:t>
            </a:r>
            <a:r>
              <a:rPr lang="en-US" sz="1600" dirty="0">
                <a:solidFill>
                  <a:srgbClr val="1D2A53"/>
                </a:solidFill>
                <a:latin typeface="Tw Cen MT"/>
                <a:cs typeface="Tw Cen MT"/>
                <a:rtl val="0"/>
              </a:rPr>
              <a:t>1.15 and Classroom Management Practices</a:t>
            </a:r>
            <a:endParaRPr lang="en-US" sz="1600" dirty="0">
              <a:solidFill>
                <a:srgbClr val="3A54A5"/>
              </a:solidFill>
              <a:rtl val="0"/>
            </a:endParaRPr>
          </a:p>
        </p:txBody>
      </p:sp>
      <p:pic>
        <p:nvPicPr>
          <p:cNvPr id="16" name="Picture 15" descr="Blue and white logo of an open book." title="Core Content Ico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190" y="1372548"/>
            <a:ext cx="1018243" cy="1018243"/>
          </a:xfrm>
          <a:prstGeom prst="rect">
            <a:avLst/>
          </a:prstGeom>
          <a:effectLst>
            <a:outerShdw blurRad="50800" dist="38100" dir="2700000" algn="tl" rotWithShape="0">
              <a:prstClr val="black">
                <a:alpha val="40000"/>
              </a:prstClr>
            </a:outerShdw>
          </a:effectLst>
        </p:spPr>
      </p:pic>
      <p:grpSp>
        <p:nvGrpSpPr>
          <p:cNvPr id="6" name="Group 5" descr="Blue square comprised of four smaller squares. " title="Decorative Icon"/>
          <p:cNvGrpSpPr/>
          <p:nvPr/>
        </p:nvGrpSpPr>
        <p:grpSpPr>
          <a:xfrm>
            <a:off x="156117" y="156117"/>
            <a:ext cx="925551" cy="947854"/>
            <a:chOff x="156117" y="156117"/>
            <a:chExt cx="925551" cy="947854"/>
          </a:xfrm>
        </p:grpSpPr>
        <p:sp>
          <p:nvSpPr>
            <p:cNvPr id="4" name="Rectangle 3"/>
            <p:cNvSpPr/>
            <p:nvPr/>
          </p:nvSpPr>
          <p:spPr>
            <a:xfrm>
              <a:off x="156117" y="156117"/>
              <a:ext cx="925551" cy="9478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Tx/>
                <a:buFontTx/>
                <a:buNone/>
              </a:pPr>
              <a:endParaRPr lang="en-US">
                <a:solidFill>
                  <a:srgbClr val="E2AC00"/>
                </a:solidFill>
                <a:latin typeface="Calibri"/>
                <a:rtl val="0"/>
              </a:endParaRPr>
            </a:p>
          </p:txBody>
        </p:sp>
        <p:grpSp>
          <p:nvGrpSpPr>
            <p:cNvPr id="17" name="Group 16"/>
            <p:cNvGrpSpPr/>
            <p:nvPr/>
          </p:nvGrpSpPr>
          <p:grpSpPr>
            <a:xfrm>
              <a:off x="313062" y="313386"/>
              <a:ext cx="664580" cy="653098"/>
              <a:chOff x="313062" y="313386"/>
              <a:chExt cx="664580" cy="653098"/>
            </a:xfrm>
          </p:grpSpPr>
          <p:sp>
            <p:nvSpPr>
              <p:cNvPr id="18" name="Rounded Rectangle 17"/>
              <p:cNvSpPr>
                <a:spLocks noChangeAspect="1"/>
              </p:cNvSpPr>
              <p:nvPr/>
            </p:nvSpPr>
            <p:spPr>
              <a:xfrm>
                <a:off x="313062" y="31338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buFontTx/>
                  <a:buNone/>
                </a:pPr>
                <a:endParaRPr lang="en-US">
                  <a:solidFill>
                    <a:srgbClr val="E2AC00"/>
                  </a:solidFill>
                  <a:latin typeface="Calibri"/>
                  <a:rtl val="0"/>
                </a:endParaRPr>
              </a:p>
            </p:txBody>
          </p:sp>
          <p:sp>
            <p:nvSpPr>
              <p:cNvPr id="19" name="Rounded Rectangle 18"/>
              <p:cNvSpPr>
                <a:spLocks noChangeAspect="1"/>
              </p:cNvSpPr>
              <p:nvPr/>
            </p:nvSpPr>
            <p:spPr>
              <a:xfrm>
                <a:off x="662181" y="652195"/>
                <a:ext cx="315461" cy="314289"/>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buFontTx/>
                  <a:buNone/>
                </a:pPr>
                <a:endParaRPr lang="en-US">
                  <a:solidFill>
                    <a:srgbClr val="3A54A5">
                      <a:lumMod val="40000"/>
                      <a:lumOff val="60000"/>
                    </a:srgbClr>
                  </a:solidFill>
                  <a:latin typeface="Calibri"/>
                  <a:rtl val="0"/>
                </a:endParaRPr>
              </a:p>
            </p:txBody>
          </p:sp>
          <p:sp>
            <p:nvSpPr>
              <p:cNvPr id="20" name="Rounded Rectangle 19"/>
              <p:cNvSpPr>
                <a:spLocks noChangeAspect="1"/>
              </p:cNvSpPr>
              <p:nvPr/>
            </p:nvSpPr>
            <p:spPr>
              <a:xfrm>
                <a:off x="662181" y="313386"/>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buFontTx/>
                  <a:buNone/>
                </a:pPr>
                <a:endParaRPr lang="en-US">
                  <a:solidFill>
                    <a:srgbClr val="E2AC00"/>
                  </a:solidFill>
                  <a:latin typeface="Calibri"/>
                  <a:rtl val="0"/>
                </a:endParaRPr>
              </a:p>
            </p:txBody>
          </p:sp>
          <p:sp>
            <p:nvSpPr>
              <p:cNvPr id="21" name="Rounded Rectangle 20"/>
              <p:cNvSpPr>
                <a:spLocks noChangeAspect="1"/>
              </p:cNvSpPr>
              <p:nvPr/>
            </p:nvSpPr>
            <p:spPr>
              <a:xfrm>
                <a:off x="313062" y="652195"/>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buFontTx/>
                  <a:buNone/>
                </a:pPr>
                <a:endParaRPr lang="en-US">
                  <a:solidFill>
                    <a:srgbClr val="3A54A5">
                      <a:lumMod val="40000"/>
                      <a:lumOff val="60000"/>
                    </a:srgbClr>
                  </a:solidFill>
                  <a:latin typeface="Calibri"/>
                  <a:rtl val="0"/>
                </a:endParaRPr>
              </a:p>
            </p:txBody>
          </p:sp>
        </p:grpSp>
      </p:grpSp>
      <p:sp>
        <p:nvSpPr>
          <p:cNvPr id="5" name="Bent Arrow 4" descr="Arrow points to decorative icon"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buClrTx/>
              <a:buFontTx/>
              <a:buNone/>
            </a:pPr>
            <a:endParaRPr lang="en-US">
              <a:solidFill>
                <a:srgbClr val="3A54A5"/>
              </a:solidFill>
              <a:latin typeface="Calibri"/>
              <a:rtl val="0"/>
            </a:endParaRPr>
          </a:p>
        </p:txBody>
      </p:sp>
      <p:sp>
        <p:nvSpPr>
          <p:cNvPr id="2" name="Title 1"/>
          <p:cNvSpPr>
            <a:spLocks noGrp="1"/>
          </p:cNvSpPr>
          <p:nvPr>
            <p:ph type="title"/>
          </p:nvPr>
        </p:nvSpPr>
        <p:spPr>
          <a:xfrm>
            <a:off x="787319" y="305543"/>
            <a:ext cx="7776390" cy="669805"/>
          </a:xfrm>
        </p:spPr>
        <p:txBody>
          <a:bodyPr>
            <a:normAutofit fontScale="90000"/>
          </a:bodyPr>
          <a:lstStyle/>
          <a:p>
            <a:r>
              <a:rPr lang="en-US" dirty="0">
                <a:solidFill>
                  <a:schemeClr val="accent6"/>
                </a:solidFill>
              </a:rPr>
              <a:t>Organization of Modules</a:t>
            </a:r>
          </a:p>
        </p:txBody>
      </p:sp>
    </p:spTree>
    <p:extLst>
      <p:ext uri="{BB962C8B-B14F-4D97-AF65-F5344CB8AC3E}">
        <p14:creationId xmlns:p14="http://schemas.microsoft.com/office/powerpoint/2010/main" val="168013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607286" y="451233"/>
            <a:ext cx="6987106"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1" i="0" u="none" strike="noStrike" cap="none" dirty="0">
                <a:solidFill>
                  <a:srgbClr val="FF0000"/>
                </a:solidFill>
                <a:latin typeface="Calibri"/>
                <a:ea typeface="Calibri"/>
                <a:cs typeface="Calibri"/>
                <a:sym typeface="Calibri"/>
              </a:rPr>
              <a:t>AVOID </a:t>
            </a:r>
            <a:r>
              <a:rPr lang="en-US" sz="3300" b="1" i="0" u="none" strike="noStrike" cap="none" dirty="0">
                <a:solidFill>
                  <a:schemeClr val="tx1"/>
                </a:solidFill>
                <a:latin typeface="Calibri"/>
                <a:ea typeface="Calibri"/>
                <a:cs typeface="Calibri"/>
                <a:sym typeface="Calibri"/>
              </a:rPr>
              <a:t>These Responses</a:t>
            </a:r>
            <a:endParaRPr sz="3200" b="1" i="0" u="none" strike="noStrike" cap="none" dirty="0">
              <a:solidFill>
                <a:schemeClr val="tx1"/>
              </a:solidFill>
              <a:latin typeface="Calibri"/>
              <a:ea typeface="Calibri"/>
              <a:cs typeface="Calibri"/>
              <a:sym typeface="Calibri"/>
            </a:endParaRPr>
          </a:p>
        </p:txBody>
      </p:sp>
      <p:sp>
        <p:nvSpPr>
          <p:cNvPr id="257" name="Shape 257"/>
          <p:cNvSpPr txBox="1">
            <a:spLocks noGrp="1"/>
          </p:cNvSpPr>
          <p:nvPr>
            <p:ph type="body" idx="4294967295"/>
          </p:nvPr>
        </p:nvSpPr>
        <p:spPr>
          <a:xfrm>
            <a:off x="457754" y="1796089"/>
            <a:ext cx="3886200" cy="4351338"/>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Raising your voice</a:t>
            </a:r>
            <a:endParaRPr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Insisting on having the last word</a:t>
            </a:r>
            <a:endParaRPr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Sarcasm</a:t>
            </a:r>
            <a:endParaRPr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Nagging</a:t>
            </a:r>
            <a:endParaRPr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Comparing to others</a:t>
            </a:r>
            <a:endParaRPr lang="en-US"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dirty="0"/>
              <a:t>Touching or grabbing the student</a:t>
            </a:r>
          </a:p>
          <a:p>
            <a:pPr marL="171450" marR="0" lvl="0" indent="31750" algn="l" rtl="0">
              <a:lnSpc>
                <a:spcPct val="90000"/>
              </a:lnSpc>
              <a:spcBef>
                <a:spcPts val="750"/>
              </a:spcBef>
              <a:spcAft>
                <a:spcPts val="0"/>
              </a:spcAft>
              <a:buClr>
                <a:srgbClr val="7030A0"/>
              </a:buClr>
              <a:buSzPts val="3200"/>
              <a:buFont typeface="Noto Sans Symbols"/>
              <a:buNone/>
            </a:pPr>
            <a:endParaRPr sz="3200" b="0" i="0" u="none" strike="noStrike" cap="none" dirty="0">
              <a:solidFill>
                <a:schemeClr val="dk1"/>
              </a:solidFill>
              <a:latin typeface="Calibri"/>
              <a:ea typeface="Calibri"/>
              <a:cs typeface="Calibri"/>
              <a:sym typeface="Calibri"/>
            </a:endParaRPr>
          </a:p>
          <a:p>
            <a:pPr marL="171450" marR="0" lvl="0" indent="31750" algn="l" rtl="0">
              <a:lnSpc>
                <a:spcPct val="90000"/>
              </a:lnSpc>
              <a:spcBef>
                <a:spcPts val="750"/>
              </a:spcBef>
              <a:spcAft>
                <a:spcPts val="0"/>
              </a:spcAft>
              <a:buClr>
                <a:srgbClr val="7030A0"/>
              </a:buClr>
              <a:buSzPts val="3200"/>
              <a:buFont typeface="Noto Sans Symbols"/>
              <a:buNone/>
            </a:pPr>
            <a:endParaRPr sz="3200" b="0" i="0" u="none" strike="noStrike" cap="none" dirty="0">
              <a:solidFill>
                <a:schemeClr val="dk1"/>
              </a:solidFill>
              <a:latin typeface="Calibri"/>
              <a:ea typeface="Calibri"/>
              <a:cs typeface="Calibri"/>
              <a:sym typeface="Calibri"/>
            </a:endParaRPr>
          </a:p>
          <a:p>
            <a:pPr marL="171450" marR="0" lvl="0" indent="31750" algn="l" rtl="0">
              <a:lnSpc>
                <a:spcPct val="90000"/>
              </a:lnSpc>
              <a:spcBef>
                <a:spcPts val="750"/>
              </a:spcBef>
              <a:spcAft>
                <a:spcPts val="0"/>
              </a:spcAft>
              <a:buClr>
                <a:srgbClr val="7030A0"/>
              </a:buClr>
              <a:buSzPts val="3200"/>
              <a:buFont typeface="Noto Sans Symbols"/>
              <a:buNone/>
            </a:pPr>
            <a:endParaRPr sz="3200" b="0" i="0" u="none" strike="noStrike" cap="none" dirty="0">
              <a:solidFill>
                <a:schemeClr val="dk1"/>
              </a:solidFill>
              <a:latin typeface="Calibri"/>
              <a:ea typeface="Calibri"/>
              <a:cs typeface="Calibri"/>
              <a:sym typeface="Calibri"/>
            </a:endParaRPr>
          </a:p>
          <a:p>
            <a:pPr marL="171450" marR="0" lvl="0" indent="31750" algn="l" rtl="0">
              <a:lnSpc>
                <a:spcPct val="90000"/>
              </a:lnSpc>
              <a:spcBef>
                <a:spcPts val="750"/>
              </a:spcBef>
              <a:spcAft>
                <a:spcPts val="0"/>
              </a:spcAft>
              <a:buClr>
                <a:srgbClr val="7030A0"/>
              </a:buClr>
              <a:buSzPts val="3200"/>
              <a:buFont typeface="Noto Sans Symbols"/>
              <a:buNone/>
            </a:pPr>
            <a:endParaRPr sz="3200" b="0" i="0" u="none" strike="noStrike" cap="none" dirty="0">
              <a:solidFill>
                <a:schemeClr val="dk1"/>
              </a:solidFill>
              <a:latin typeface="Calibri"/>
              <a:ea typeface="Calibri"/>
              <a:cs typeface="Calibri"/>
              <a:sym typeface="Calibri"/>
            </a:endParaRPr>
          </a:p>
        </p:txBody>
      </p:sp>
      <p:sp>
        <p:nvSpPr>
          <p:cNvPr id="258" name="Shape 258"/>
          <p:cNvSpPr txBox="1">
            <a:spLocks noGrp="1"/>
          </p:cNvSpPr>
          <p:nvPr>
            <p:ph type="body" idx="4294967295"/>
          </p:nvPr>
        </p:nvSpPr>
        <p:spPr>
          <a:xfrm>
            <a:off x="5257800" y="1687513"/>
            <a:ext cx="38862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Preaching</a:t>
            </a:r>
            <a:endParaRPr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Assumptions</a:t>
            </a:r>
            <a:endParaRPr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Non related events</a:t>
            </a:r>
            <a:endParaRPr dirty="0"/>
          </a:p>
          <a:p>
            <a:pPr marL="171450" marR="0" lvl="0" indent="-171450" algn="l" rtl="0">
              <a:lnSpc>
                <a:spcPct val="90000"/>
              </a:lnSpc>
              <a:spcBef>
                <a:spcPts val="750"/>
              </a:spcBef>
              <a:spcAft>
                <a:spcPts val="0"/>
              </a:spcAft>
              <a:buClr>
                <a:srgbClr val="7030A0"/>
              </a:buClr>
              <a:buSzPts val="3200"/>
              <a:buFont typeface="Noto Sans Symbols"/>
              <a:buChar char="▪"/>
            </a:pPr>
            <a:r>
              <a:rPr lang="en-US" sz="3200" b="0" i="0" u="none" strike="noStrike" cap="none" dirty="0">
                <a:solidFill>
                  <a:schemeClr val="dk1"/>
                </a:solidFill>
                <a:latin typeface="Calibri"/>
                <a:ea typeface="Calibri"/>
                <a:cs typeface="Calibri"/>
                <a:sym typeface="Calibri"/>
              </a:rPr>
              <a:t>Holding a grudge</a:t>
            </a:r>
          </a:p>
          <a:p>
            <a:pPr marL="171450" lvl="0" indent="-171450">
              <a:buClr>
                <a:srgbClr val="7030A0"/>
              </a:buClr>
              <a:buSzPts val="3200"/>
              <a:buFont typeface="Noto Sans Symbols"/>
              <a:buChar char="▪"/>
            </a:pPr>
            <a:r>
              <a:rPr lang="en-US" sz="3200" dirty="0"/>
              <a:t>Engaging in power struggles </a:t>
            </a:r>
          </a:p>
          <a:p>
            <a:pPr marL="171450" lvl="0" indent="-171450">
              <a:buClr>
                <a:srgbClr val="7030A0"/>
              </a:buClr>
              <a:buSzPts val="3200"/>
              <a:buFont typeface="Noto Sans Symbols"/>
              <a:buChar char="▪"/>
            </a:pPr>
            <a:r>
              <a:rPr lang="en-US" sz="3200" dirty="0"/>
              <a:t>Moving into the student’s space</a:t>
            </a:r>
          </a:p>
          <a:p>
            <a:pPr marL="171450" marR="0" lvl="0" indent="-171450" algn="l" rtl="0">
              <a:lnSpc>
                <a:spcPct val="90000"/>
              </a:lnSpc>
              <a:spcBef>
                <a:spcPts val="750"/>
              </a:spcBef>
              <a:spcAft>
                <a:spcPts val="0"/>
              </a:spcAft>
              <a:buClr>
                <a:srgbClr val="7030A0"/>
              </a:buClr>
              <a:buSzPts val="3200"/>
              <a:buFont typeface="Noto Sans Symbols"/>
              <a:buChar char="▪"/>
            </a:pPr>
            <a:endParaRPr dirty="0"/>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p:txBody>
      </p:sp>
      <p:pic>
        <p:nvPicPr>
          <p:cNvPr id="259" name="Shape 259"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629104" y="481403"/>
            <a:ext cx="828675" cy="828676"/>
          </a:xfrm>
          <a:prstGeom prst="rect">
            <a:avLst/>
          </a:prstGeom>
          <a:noFill/>
          <a:ln>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Shape 149" descr="Phases chart"/>
          <p:cNvPicPr preferRelativeResize="0"/>
          <p:nvPr/>
        </p:nvPicPr>
        <p:blipFill rotWithShape="1">
          <a:blip r:embed="rId3">
            <a:alphaModFix/>
          </a:blip>
          <a:srcRect/>
          <a:stretch/>
        </p:blipFill>
        <p:spPr>
          <a:xfrm>
            <a:off x="0" y="2057400"/>
            <a:ext cx="9144000" cy="4800600"/>
          </a:xfrm>
          <a:prstGeom prst="rect">
            <a:avLst/>
          </a:prstGeom>
          <a:noFill/>
          <a:ln>
            <a:noFill/>
          </a:ln>
        </p:spPr>
      </p:pic>
      <p:pic>
        <p:nvPicPr>
          <p:cNvPr id="150" name="Shape 150" descr="https://lh6.googleusercontent.com/NYlX-YgnJF2lZB8gUynC2z3U7wW37IEIrSylTjYGdCZ6Omaz9q2qQ5NTQttv84O_x7HTBRcuDIVIYNb9wqQ6NxYD6kFtlWgEXi3e6fqThCUB_Y8PlLm7CJg-S0mFdM2tIYm59XMS8os"/>
          <p:cNvPicPr preferRelativeResize="0"/>
          <p:nvPr/>
        </p:nvPicPr>
        <p:blipFill rotWithShape="1">
          <a:blip r:embed="rId4">
            <a:alphaModFix/>
          </a:blip>
          <a:srcRect/>
          <a:stretch/>
        </p:blipFill>
        <p:spPr>
          <a:xfrm>
            <a:off x="283708" y="386217"/>
            <a:ext cx="828675" cy="828676"/>
          </a:xfrm>
          <a:prstGeom prst="rect">
            <a:avLst/>
          </a:prstGeom>
          <a:noFill/>
          <a:ln>
            <a:noFill/>
          </a:ln>
        </p:spPr>
      </p:pic>
      <p:sp>
        <p:nvSpPr>
          <p:cNvPr id="151" name="Shape 151"/>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u="none">
                <a:solidFill>
                  <a:schemeClr val="lt1"/>
                </a:solidFill>
                <a:latin typeface="Calibri"/>
                <a:ea typeface="Calibri"/>
                <a:cs typeface="Calibri"/>
                <a:sym typeface="Calibri"/>
              </a:rPr>
              <a:t>Phases of the Escalation Cycle</a:t>
            </a:r>
            <a:endParaRPr sz="5400" b="1" u="none">
              <a:solidFill>
                <a:schemeClr val="lt1"/>
              </a:solidFill>
              <a:latin typeface="Calibri"/>
              <a:ea typeface="Calibri"/>
              <a:cs typeface="Calibri"/>
              <a:sym typeface="Calibri"/>
            </a:endParaRPr>
          </a:p>
        </p:txBody>
      </p:sp>
      <p:sp>
        <p:nvSpPr>
          <p:cNvPr id="9" name="Oval 8" descr="This oval encompasses acceleration, peak and ed-escalation. "/>
          <p:cNvSpPr/>
          <p:nvPr/>
        </p:nvSpPr>
        <p:spPr>
          <a:xfrm rot="618436">
            <a:off x="2150226" y="3219796"/>
            <a:ext cx="6223461" cy="2133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descr="This arrow points to acceleration, peak and de-escalation. "/>
          <p:cNvSpPr/>
          <p:nvPr/>
        </p:nvSpPr>
        <p:spPr>
          <a:xfrm>
            <a:off x="6046124" y="3707958"/>
            <a:ext cx="1180408" cy="3754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613E4-8ED3-FF44-84DC-EFAC40369E0B}"/>
              </a:ext>
            </a:extLst>
          </p:cNvPr>
          <p:cNvSpPr>
            <a:spLocks noGrp="1"/>
          </p:cNvSpPr>
          <p:nvPr>
            <p:ph type="title"/>
          </p:nvPr>
        </p:nvSpPr>
        <p:spPr>
          <a:xfrm>
            <a:off x="1678898" y="494675"/>
            <a:ext cx="6836452" cy="1196014"/>
          </a:xfrm>
        </p:spPr>
        <p:txBody>
          <a:bodyPr/>
          <a:lstStyle/>
          <a:p>
            <a:r>
              <a:rPr lang="en-US" sz="3200" b="1" dirty="0"/>
              <a:t>Model for Escalating Behavior </a:t>
            </a:r>
            <a:br>
              <a:rPr lang="en-US" dirty="0"/>
            </a:br>
            <a:endParaRPr lang="en-US" dirty="0"/>
          </a:p>
        </p:txBody>
      </p:sp>
      <p:sp>
        <p:nvSpPr>
          <p:cNvPr id="4" name="Text Placeholder 3">
            <a:extLst>
              <a:ext uri="{FF2B5EF4-FFF2-40B4-BE49-F238E27FC236}">
                <a16:creationId xmlns:a16="http://schemas.microsoft.com/office/drawing/2014/main" id="{A91BE0AD-0508-674D-BE9B-5800F45EC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377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Shape 178"/>
          <p:cNvSpPr/>
          <p:nvPr/>
        </p:nvSpPr>
        <p:spPr>
          <a:xfrm>
            <a:off x="1182688" y="2017713"/>
            <a:ext cx="7772400" cy="411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u="none" dirty="0">
                <a:solidFill>
                  <a:schemeClr val="tx1"/>
                </a:solidFill>
                <a:latin typeface="Calibri"/>
                <a:ea typeface="Calibri"/>
                <a:cs typeface="Calibri"/>
                <a:sym typeface="Calibri"/>
              </a:rPr>
              <a:t>Acceleration and Peak</a:t>
            </a:r>
          </a:p>
          <a:p>
            <a:pPr marL="0" marR="0" lvl="0" indent="0" algn="l" rtl="0">
              <a:spcBef>
                <a:spcPts val="0"/>
              </a:spcBef>
              <a:spcAft>
                <a:spcPts val="0"/>
              </a:spcAft>
              <a:buNone/>
            </a:pPr>
            <a:r>
              <a:rPr lang="en-US" sz="3200" b="1" u="none" dirty="0">
                <a:solidFill>
                  <a:schemeClr val="tx1"/>
                </a:solidFill>
                <a:latin typeface="Calibri"/>
                <a:ea typeface="Calibri"/>
                <a:cs typeface="Calibri"/>
                <a:sym typeface="Calibri"/>
              </a:rPr>
              <a:t>Behaviors that are unsafe and/or occur for an extended period of time</a:t>
            </a:r>
          </a:p>
          <a:p>
            <a:pPr marL="342900" marR="0" lvl="0" indent="-342900" algn="l" rtl="0">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Physical Aggression</a:t>
            </a:r>
            <a:endParaRPr dirty="0"/>
          </a:p>
          <a:p>
            <a:pPr marL="342900" marR="0" lvl="0" indent="-342900" algn="l" rtl="0">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Property Destruction (</a:t>
            </a:r>
            <a:r>
              <a:rPr lang="en-US" sz="3200" u="none" dirty="0" err="1">
                <a:solidFill>
                  <a:schemeClr val="dk1"/>
                </a:solidFill>
                <a:latin typeface="Calibri"/>
                <a:ea typeface="Calibri"/>
                <a:cs typeface="Calibri"/>
                <a:sym typeface="Calibri"/>
              </a:rPr>
              <a:t>e.g</a:t>
            </a:r>
            <a:r>
              <a:rPr lang="en-US" sz="3200" u="none" dirty="0">
                <a:solidFill>
                  <a:schemeClr val="dk1"/>
                </a:solidFill>
                <a:latin typeface="Calibri"/>
                <a:ea typeface="Calibri"/>
                <a:cs typeface="Calibri"/>
                <a:sym typeface="Calibri"/>
              </a:rPr>
              <a:t> throwing dangerous items)</a:t>
            </a:r>
          </a:p>
          <a:p>
            <a:pPr marL="342900" marR="0" lvl="0" indent="-342900" algn="l" rtl="0">
              <a:spcBef>
                <a:spcPts val="640"/>
              </a:spcBef>
              <a:spcAft>
                <a:spcPts val="0"/>
              </a:spcAft>
              <a:buClr>
                <a:schemeClr val="folHlink"/>
              </a:buClr>
              <a:buSzPts val="1920"/>
              <a:buFont typeface="Noto Sans Symbols"/>
              <a:buChar char="■"/>
            </a:pPr>
            <a:r>
              <a:rPr lang="en-US" sz="3200" dirty="0">
                <a:solidFill>
                  <a:schemeClr val="dk1"/>
                </a:solidFill>
                <a:latin typeface="Calibri"/>
                <a:cs typeface="Calibri"/>
                <a:sym typeface="Calibri"/>
              </a:rPr>
              <a:t>Leaving school grounds</a:t>
            </a:r>
            <a:endParaRPr dirty="0"/>
          </a:p>
        </p:txBody>
      </p:sp>
      <p:pic>
        <p:nvPicPr>
          <p:cNvPr id="179" name="Shape 179"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337912" y="413699"/>
            <a:ext cx="828675" cy="828676"/>
          </a:xfrm>
          <a:prstGeom prst="rect">
            <a:avLst/>
          </a:prstGeom>
          <a:noFill/>
          <a:ln>
            <a:noFill/>
          </a:ln>
        </p:spPr>
      </p:pic>
      <p:sp>
        <p:nvSpPr>
          <p:cNvPr id="2" name="Title 1">
            <a:extLst>
              <a:ext uri="{FF2B5EF4-FFF2-40B4-BE49-F238E27FC236}">
                <a16:creationId xmlns:a16="http://schemas.microsoft.com/office/drawing/2014/main" id="{56307CD4-F4B7-D047-AA13-FBAECBED5D7E}"/>
              </a:ext>
            </a:extLst>
          </p:cNvPr>
          <p:cNvSpPr>
            <a:spLocks noGrp="1"/>
          </p:cNvSpPr>
          <p:nvPr>
            <p:ph type="title"/>
          </p:nvPr>
        </p:nvSpPr>
        <p:spPr>
          <a:xfrm>
            <a:off x="2173573" y="413699"/>
            <a:ext cx="6190938" cy="1265199"/>
          </a:xfrm>
        </p:spPr>
        <p:txBody>
          <a:bodyPr>
            <a:normAutofit fontScale="90000"/>
          </a:bodyPr>
          <a:lstStyle/>
          <a:p>
            <a:br>
              <a:rPr lang="en-US" b="1" dirty="0">
                <a:solidFill>
                  <a:srgbClr val="FF0000"/>
                </a:solidFill>
                <a:latin typeface="Tahoma"/>
                <a:ea typeface="Tahoma"/>
                <a:cs typeface="Tahoma"/>
                <a:sym typeface="Tahoma"/>
              </a:rPr>
            </a:br>
            <a:r>
              <a:rPr lang="en-US" b="1" dirty="0">
                <a:solidFill>
                  <a:srgbClr val="FF0000"/>
                </a:solidFill>
                <a:latin typeface="Tahoma"/>
                <a:ea typeface="Tahoma"/>
                <a:cs typeface="Tahoma"/>
                <a:sym typeface="Tahoma"/>
              </a:rPr>
              <a:t>Continuous/Escalated Behaviors</a:t>
            </a:r>
            <a:br>
              <a:rPr lang="en-US" b="1" dirty="0">
                <a:solidFill>
                  <a:srgbClr val="FF0000"/>
                </a:solidFill>
                <a:latin typeface="Tahoma"/>
                <a:ea typeface="Tahoma"/>
                <a:cs typeface="Tahoma"/>
                <a:sym typeface="Tahoma"/>
              </a:rPr>
            </a:b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406928"/>
            <a:ext cx="6987106" cy="915357"/>
          </a:xfrm>
        </p:spPr>
        <p:txBody>
          <a:bodyPr>
            <a:normAutofit fontScale="90000"/>
          </a:bodyPr>
          <a:lstStyle/>
          <a:p>
            <a:pPr algn="ctr"/>
            <a:r>
              <a:rPr lang="en-US" dirty="0"/>
              <a:t>Managing and Responding to Escalated Behaviors</a:t>
            </a:r>
          </a:p>
        </p:txBody>
      </p:sp>
      <p:sp>
        <p:nvSpPr>
          <p:cNvPr id="3" name="Text Placeholder 2"/>
          <p:cNvSpPr>
            <a:spLocks noGrp="1"/>
          </p:cNvSpPr>
          <p:nvPr>
            <p:ph type="body" idx="4294967295"/>
          </p:nvPr>
        </p:nvSpPr>
        <p:spPr>
          <a:xfrm>
            <a:off x="0" y="1841500"/>
            <a:ext cx="6419850" cy="4351338"/>
          </a:xfrm>
        </p:spPr>
        <p:txBody>
          <a:bodyPr/>
          <a:lstStyle/>
          <a:p>
            <a:r>
              <a:rPr lang="en-US" sz="2800" dirty="0"/>
              <a:t>Focus is on </a:t>
            </a:r>
            <a:r>
              <a:rPr lang="en-US" sz="2800" dirty="0">
                <a:solidFill>
                  <a:srgbClr val="FF0000"/>
                </a:solidFill>
              </a:rPr>
              <a:t>safety</a:t>
            </a:r>
          </a:p>
          <a:p>
            <a:pPr lvl="1"/>
            <a:r>
              <a:rPr lang="en-US" sz="2400" dirty="0"/>
              <a:t>Do not attempt to problem solve now</a:t>
            </a:r>
          </a:p>
          <a:p>
            <a:pPr lvl="1"/>
            <a:r>
              <a:rPr lang="en-US" sz="2400" dirty="0"/>
              <a:t>Develop and implement a crisis response plan </a:t>
            </a:r>
          </a:p>
          <a:p>
            <a:pPr lvl="2"/>
            <a:r>
              <a:rPr lang="en-US" sz="2000" dirty="0"/>
              <a:t>Identify and define target behaviors</a:t>
            </a:r>
          </a:p>
          <a:p>
            <a:pPr lvl="3"/>
            <a:r>
              <a:rPr lang="en-US" sz="1800" dirty="0"/>
              <a:t>E.g., Property Destruction: tearing math worksheet versus throwing chair</a:t>
            </a:r>
          </a:p>
          <a:p>
            <a:pPr lvl="2"/>
            <a:r>
              <a:rPr lang="en-US" sz="2000" dirty="0"/>
              <a:t>Describe responding staff roles </a:t>
            </a:r>
          </a:p>
          <a:p>
            <a:pPr lvl="3"/>
            <a:r>
              <a:rPr lang="en-US" sz="1800" dirty="0"/>
              <a:t>E.g., 1</a:t>
            </a:r>
            <a:r>
              <a:rPr lang="en-US" sz="1800" baseline="30000" dirty="0"/>
              <a:t>st</a:t>
            </a:r>
            <a:r>
              <a:rPr lang="en-US" sz="1800" dirty="0"/>
              <a:t> responding staff clears room of potentially dangerous items, 2</a:t>
            </a:r>
            <a:r>
              <a:rPr lang="en-US" sz="1800" baseline="30000" dirty="0"/>
              <a:t>nd</a:t>
            </a:r>
            <a:r>
              <a:rPr lang="en-US" sz="1800" dirty="0"/>
              <a:t> responding staff initiate data collection…etc.</a:t>
            </a:r>
          </a:p>
          <a:p>
            <a:pPr lvl="2"/>
            <a:r>
              <a:rPr lang="en-US" sz="2000" dirty="0"/>
              <a:t>Establish process of communication </a:t>
            </a:r>
          </a:p>
          <a:p>
            <a:pPr lvl="1"/>
            <a:endParaRPr lang="en-US" dirty="0"/>
          </a:p>
        </p:txBody>
      </p:sp>
      <p:pic>
        <p:nvPicPr>
          <p:cNvPr id="4" name="Picture 3" descr="High emotion - anger, fear, excitement, love, hate, disgust, frustration.  Graphic shows human brain with higher cortext disabled and shows the amygdala and brain stem.  "/>
          <p:cNvPicPr>
            <a:picLocks noChangeAspect="1"/>
          </p:cNvPicPr>
          <p:nvPr/>
        </p:nvPicPr>
        <p:blipFill>
          <a:blip r:embed="rId2"/>
          <a:stretch>
            <a:fillRect/>
          </a:stretch>
        </p:blipFill>
        <p:spPr>
          <a:xfrm>
            <a:off x="6472737" y="3615632"/>
            <a:ext cx="2438611" cy="2853175"/>
          </a:xfrm>
          <a:prstGeom prst="rect">
            <a:avLst/>
          </a:prstGeom>
        </p:spPr>
      </p:pic>
      <p:pic>
        <p:nvPicPr>
          <p:cNvPr id="5" name="Shape 97"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283708" y="386217"/>
            <a:ext cx="828675" cy="828676"/>
          </a:xfrm>
          <a:prstGeom prst="rect">
            <a:avLst/>
          </a:prstGeom>
          <a:noFill/>
          <a:ln>
            <a:noFill/>
          </a:ln>
        </p:spPr>
      </p:pic>
    </p:spTree>
    <p:extLst>
      <p:ext uri="{BB962C8B-B14F-4D97-AF65-F5344CB8AC3E}">
        <p14:creationId xmlns:p14="http://schemas.microsoft.com/office/powerpoint/2010/main" val="16239841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Example of De-Escalation</a:t>
            </a:r>
          </a:p>
        </p:txBody>
      </p:sp>
      <p:sp>
        <p:nvSpPr>
          <p:cNvPr id="3" name="Content Placeholder 2"/>
          <p:cNvSpPr>
            <a:spLocks noGrp="1"/>
          </p:cNvSpPr>
          <p:nvPr>
            <p:ph idx="1"/>
          </p:nvPr>
        </p:nvSpPr>
        <p:spPr>
          <a:xfrm>
            <a:off x="365298" y="1600200"/>
            <a:ext cx="8778702" cy="4691069"/>
          </a:xfrm>
        </p:spPr>
        <p:txBody>
          <a:bodyPr/>
          <a:lstStyle/>
          <a:p>
            <a:pPr marL="0" indent="0">
              <a:buNone/>
            </a:pPr>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=YxC_Q8zE0SU</a:t>
            </a:r>
            <a:endParaRPr lang="en-US" dirty="0"/>
          </a:p>
        </p:txBody>
      </p:sp>
      <p:pic>
        <p:nvPicPr>
          <p:cNvPr id="4" name="Picture 3" descr="Picture shows a school building and the text reads Pearl-Cohn High School provides safe space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689" y="2449473"/>
            <a:ext cx="6604205" cy="3462205"/>
          </a:xfrm>
          <a:prstGeom prst="rect">
            <a:avLst/>
          </a:prstGeom>
        </p:spPr>
      </p:pic>
    </p:spTree>
    <p:extLst>
      <p:ext uri="{BB962C8B-B14F-4D97-AF65-F5344CB8AC3E}">
        <p14:creationId xmlns:p14="http://schemas.microsoft.com/office/powerpoint/2010/main" val="258996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Shape 149" descr="Phases chart"/>
          <p:cNvPicPr preferRelativeResize="0"/>
          <p:nvPr/>
        </p:nvPicPr>
        <p:blipFill rotWithShape="1">
          <a:blip r:embed="rId3">
            <a:alphaModFix/>
          </a:blip>
          <a:srcRect/>
          <a:stretch/>
        </p:blipFill>
        <p:spPr>
          <a:xfrm>
            <a:off x="0" y="2057400"/>
            <a:ext cx="9144000" cy="4800600"/>
          </a:xfrm>
          <a:prstGeom prst="rect">
            <a:avLst/>
          </a:prstGeom>
          <a:noFill/>
          <a:ln>
            <a:noFill/>
          </a:ln>
        </p:spPr>
      </p:pic>
      <p:pic>
        <p:nvPicPr>
          <p:cNvPr id="150" name="Shape 150" descr="https://lh6.googleusercontent.com/NYlX-YgnJF2lZB8gUynC2z3U7wW37IEIrSylTjYGdCZ6Omaz9q2qQ5NTQttv84O_x7HTBRcuDIVIYNb9wqQ6NxYD6kFtlWgEXi3e6fqThCUB_Y8PlLm7CJg-S0mFdM2tIYm59XMS8os"/>
          <p:cNvPicPr preferRelativeResize="0"/>
          <p:nvPr/>
        </p:nvPicPr>
        <p:blipFill rotWithShape="1">
          <a:blip r:embed="rId4">
            <a:alphaModFix/>
          </a:blip>
          <a:srcRect/>
          <a:stretch/>
        </p:blipFill>
        <p:spPr>
          <a:xfrm>
            <a:off x="283708" y="386217"/>
            <a:ext cx="828675" cy="828676"/>
          </a:xfrm>
          <a:prstGeom prst="rect">
            <a:avLst/>
          </a:prstGeom>
          <a:noFill/>
          <a:ln>
            <a:noFill/>
          </a:ln>
        </p:spPr>
      </p:pic>
      <p:sp>
        <p:nvSpPr>
          <p:cNvPr id="151" name="Shape 151"/>
          <p:cNvSpPr txBox="1"/>
          <p:nvPr/>
        </p:nvSpPr>
        <p:spPr>
          <a:xfrm>
            <a:off x="228600" y="2057400"/>
            <a:ext cx="8915400" cy="92333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u="none">
                <a:solidFill>
                  <a:schemeClr val="lt1"/>
                </a:solidFill>
                <a:latin typeface="Calibri"/>
                <a:ea typeface="Calibri"/>
                <a:cs typeface="Calibri"/>
                <a:sym typeface="Calibri"/>
              </a:rPr>
              <a:t>Phases of the Escalation Cycle</a:t>
            </a:r>
            <a:endParaRPr sz="5400" b="1" u="none">
              <a:solidFill>
                <a:schemeClr val="lt1"/>
              </a:solidFill>
              <a:latin typeface="Calibri"/>
              <a:ea typeface="Calibri"/>
              <a:cs typeface="Calibri"/>
              <a:sym typeface="Calibri"/>
            </a:endParaRPr>
          </a:p>
        </p:txBody>
      </p:sp>
      <p:sp>
        <p:nvSpPr>
          <p:cNvPr id="2" name="Oval 1" descr="This oval encompasses recovery. "/>
          <p:cNvSpPr/>
          <p:nvPr/>
        </p:nvSpPr>
        <p:spPr>
          <a:xfrm>
            <a:off x="6749935" y="5447607"/>
            <a:ext cx="1972888" cy="7093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549D372-C7BB-4F48-A247-B09E923BE6D6}"/>
              </a:ext>
            </a:extLst>
          </p:cNvPr>
          <p:cNvSpPr>
            <a:spLocks noGrp="1"/>
          </p:cNvSpPr>
          <p:nvPr>
            <p:ph type="title"/>
          </p:nvPr>
        </p:nvSpPr>
        <p:spPr>
          <a:xfrm>
            <a:off x="1469036" y="539646"/>
            <a:ext cx="7046313" cy="1151043"/>
          </a:xfrm>
        </p:spPr>
        <p:txBody>
          <a:bodyPr/>
          <a:lstStyle/>
          <a:p>
            <a:r>
              <a:rPr lang="en-US" sz="3200" b="1" dirty="0"/>
              <a:t>Model for Escalating Behavior </a:t>
            </a:r>
            <a:br>
              <a:rPr lang="en-US" dirty="0"/>
            </a:br>
            <a:endParaRPr lang="en-US" dirty="0"/>
          </a:p>
        </p:txBody>
      </p:sp>
      <p:sp>
        <p:nvSpPr>
          <p:cNvPr id="4" name="Text Placeholder 3">
            <a:extLst>
              <a:ext uri="{FF2B5EF4-FFF2-40B4-BE49-F238E27FC236}">
                <a16:creationId xmlns:a16="http://schemas.microsoft.com/office/drawing/2014/main" id="{F66C1569-1123-ED45-907A-974730590A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1611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p:nvPr/>
        </p:nvSpPr>
        <p:spPr>
          <a:xfrm>
            <a:off x="537754" y="1752600"/>
            <a:ext cx="7772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u="none" dirty="0">
                <a:solidFill>
                  <a:srgbClr val="007254"/>
                </a:solidFill>
                <a:latin typeface="Calibri"/>
                <a:ea typeface="Calibri"/>
                <a:cs typeface="Calibri"/>
                <a:sym typeface="Calibri"/>
              </a:rPr>
              <a:t>Focus on returning to normal activities and prevention</a:t>
            </a:r>
            <a:endParaRPr dirty="0"/>
          </a:p>
          <a:p>
            <a:pPr marL="342900" marR="0" lvl="0" indent="-342900" algn="l" rtl="0">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Follow through with initial expectations if possible</a:t>
            </a:r>
            <a:endParaRPr dirty="0"/>
          </a:p>
          <a:p>
            <a:pPr marL="342900" marR="0" lvl="0" indent="-342900" algn="l" rtl="0">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Debrief/problem solve how to handle situation nex</a:t>
            </a:r>
            <a:r>
              <a:rPr lang="en-US" sz="3200" dirty="0">
                <a:solidFill>
                  <a:schemeClr val="dk1"/>
                </a:solidFill>
                <a:latin typeface="Calibri"/>
                <a:ea typeface="Calibri"/>
                <a:cs typeface="Calibri"/>
                <a:sym typeface="Calibri"/>
              </a:rPr>
              <a:t>t time – identify </a:t>
            </a:r>
            <a:r>
              <a:rPr lang="en-US" sz="3200" u="none" dirty="0">
                <a:solidFill>
                  <a:schemeClr val="dk1"/>
                </a:solidFill>
                <a:latin typeface="Calibri"/>
                <a:ea typeface="Calibri"/>
                <a:cs typeface="Calibri"/>
                <a:sym typeface="Calibri"/>
              </a:rPr>
              <a:t>alternative skill </a:t>
            </a:r>
          </a:p>
          <a:p>
            <a:pPr marL="342900" marR="0" lvl="0" indent="-342900" algn="l" rtl="0">
              <a:spcBef>
                <a:spcPts val="640"/>
              </a:spcBef>
              <a:spcAft>
                <a:spcPts val="0"/>
              </a:spcAft>
              <a:buClr>
                <a:schemeClr val="folHlink"/>
              </a:buClr>
              <a:buSzPts val="1920"/>
              <a:buFont typeface="Noto Sans Symbols"/>
              <a:buChar char="■"/>
            </a:pPr>
            <a:r>
              <a:rPr lang="en-US" sz="3200" dirty="0">
                <a:solidFill>
                  <a:schemeClr val="dk1"/>
                </a:solidFill>
                <a:latin typeface="Calibri"/>
                <a:cs typeface="Calibri"/>
                <a:sym typeface="Calibri"/>
              </a:rPr>
              <a:t>Provide opportunity to practice alternative skill</a:t>
            </a:r>
            <a:endParaRPr dirty="0"/>
          </a:p>
        </p:txBody>
      </p:sp>
      <p:pic>
        <p:nvPicPr>
          <p:cNvPr id="312" name="Shape 312"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533400" y="531018"/>
            <a:ext cx="828675" cy="828676"/>
          </a:xfrm>
          <a:prstGeom prst="rect">
            <a:avLst/>
          </a:prstGeom>
          <a:noFill/>
          <a:ln>
            <a:noFill/>
          </a:ln>
        </p:spPr>
      </p:pic>
      <p:sp>
        <p:nvSpPr>
          <p:cNvPr id="2" name="Title 1">
            <a:extLst>
              <a:ext uri="{FF2B5EF4-FFF2-40B4-BE49-F238E27FC236}">
                <a16:creationId xmlns:a16="http://schemas.microsoft.com/office/drawing/2014/main" id="{250853F5-CD60-7141-B50C-2B0B7DCA7FD9}"/>
              </a:ext>
            </a:extLst>
          </p:cNvPr>
          <p:cNvSpPr>
            <a:spLocks noGrp="1"/>
          </p:cNvSpPr>
          <p:nvPr>
            <p:ph type="title"/>
          </p:nvPr>
        </p:nvSpPr>
        <p:spPr>
          <a:xfrm>
            <a:off x="1708879" y="531018"/>
            <a:ext cx="6235908" cy="761730"/>
          </a:xfrm>
        </p:spPr>
        <p:txBody>
          <a:bodyPr>
            <a:normAutofit fontScale="90000"/>
          </a:bodyPr>
          <a:lstStyle/>
          <a:p>
            <a:r>
              <a:rPr lang="en-US" b="1" dirty="0">
                <a:solidFill>
                  <a:schemeClr val="dk2"/>
                </a:solidFill>
                <a:latin typeface="Tahoma"/>
                <a:ea typeface="Tahoma"/>
                <a:cs typeface="Tahoma"/>
                <a:sym typeface="Tahoma"/>
              </a:rPr>
              <a:t>Recovery Strategies</a:t>
            </a: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518689" y="790902"/>
            <a:ext cx="6987106"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800" b="1" i="0" u="none" strike="noStrike" cap="none" dirty="0">
                <a:solidFill>
                  <a:schemeClr val="tx1"/>
                </a:solidFill>
                <a:latin typeface="Tahoma"/>
                <a:ea typeface="Tahoma"/>
                <a:cs typeface="Tahoma"/>
                <a:sym typeface="Tahoma"/>
              </a:rPr>
              <a:t>Recovery Strategies </a:t>
            </a:r>
            <a:endParaRPr sz="3800" b="1" i="0" u="none" strike="noStrike" cap="none" dirty="0">
              <a:solidFill>
                <a:schemeClr val="tx1"/>
              </a:solidFill>
              <a:latin typeface="Tahoma"/>
              <a:ea typeface="Tahoma"/>
              <a:cs typeface="Tahoma"/>
              <a:sym typeface="Tahoma"/>
            </a:endParaRPr>
          </a:p>
        </p:txBody>
      </p:sp>
      <p:sp>
        <p:nvSpPr>
          <p:cNvPr id="318" name="Shape 318"/>
          <p:cNvSpPr txBox="1">
            <a:spLocks noGrp="1"/>
          </p:cNvSpPr>
          <p:nvPr>
            <p:ph type="body" idx="4294967295"/>
          </p:nvPr>
        </p:nvSpPr>
        <p:spPr>
          <a:xfrm>
            <a:off x="841677" y="1781321"/>
            <a:ext cx="7886700" cy="4351338"/>
          </a:xfrm>
          <a:prstGeom prst="rect">
            <a:avLst/>
          </a:prstGeom>
          <a:noFill/>
          <a:ln>
            <a:noFill/>
          </a:ln>
        </p:spPr>
        <p:txBody>
          <a:bodyPr spcFirstLastPara="1" wrap="square" lIns="91425" tIns="45700" rIns="91425" bIns="45700" anchor="t" anchorCtr="0">
            <a:noAutofit/>
          </a:bodyPr>
          <a:lstStyle/>
          <a:p>
            <a:pPr marL="171450" marR="0" lvl="0" indent="-171450" algn="ctr" rtl="0">
              <a:lnSpc>
                <a:spcPct val="90000"/>
              </a:lnSpc>
              <a:spcBef>
                <a:spcPts val="0"/>
              </a:spcBef>
              <a:spcAft>
                <a:spcPts val="0"/>
              </a:spcAft>
              <a:buClr>
                <a:srgbClr val="007254"/>
              </a:buClr>
              <a:buSzPts val="3200"/>
              <a:buFont typeface="Noto Sans Symbols"/>
              <a:buNone/>
            </a:pPr>
            <a:r>
              <a:rPr lang="en-US" sz="3200" b="1" i="0" u="none" strike="noStrike" cap="none" dirty="0">
                <a:solidFill>
                  <a:srgbClr val="007254"/>
                </a:solidFill>
                <a:latin typeface="Calibri"/>
                <a:ea typeface="Calibri"/>
                <a:cs typeface="Calibri"/>
                <a:sym typeface="Calibri"/>
              </a:rPr>
              <a:t>Effective Consequences</a:t>
            </a:r>
            <a:endParaRPr dirty="0"/>
          </a:p>
          <a:p>
            <a:pPr marL="171450" marR="0" lvl="0" indent="-171450" algn="l" rtl="0">
              <a:lnSpc>
                <a:spcPct val="90000"/>
              </a:lnSpc>
              <a:spcBef>
                <a:spcPts val="750"/>
              </a:spcBef>
              <a:spcAft>
                <a:spcPts val="0"/>
              </a:spcAft>
              <a:buClr>
                <a:schemeClr val="dk1"/>
              </a:buClr>
              <a:buSzPts val="2800"/>
              <a:buFont typeface="Noto Sans Symbols"/>
              <a:buNone/>
            </a:pPr>
            <a:r>
              <a:rPr lang="en-US" sz="2800" b="0" i="0" u="none" strike="noStrike" cap="none" dirty="0">
                <a:solidFill>
                  <a:schemeClr val="dk1"/>
                </a:solidFill>
                <a:latin typeface="Calibri"/>
                <a:ea typeface="Calibri"/>
                <a:cs typeface="Calibri"/>
                <a:sym typeface="Calibri"/>
              </a:rPr>
              <a:t>Does the consequence…</a:t>
            </a:r>
            <a:endParaRPr sz="2800" b="0" i="0" u="none" strike="noStrike" cap="none" dirty="0">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rgbClr val="7030A0"/>
              </a:buClr>
              <a:buSzPts val="2800"/>
              <a:buFont typeface="Noto Sans Symbols"/>
              <a:buChar char="▪"/>
            </a:pPr>
            <a:r>
              <a:rPr lang="en-US" sz="2800" b="0" i="0" u="none" strike="noStrike" cap="none" dirty="0">
                <a:solidFill>
                  <a:schemeClr val="dk1"/>
                </a:solidFill>
                <a:latin typeface="Calibri"/>
                <a:ea typeface="Calibri"/>
                <a:cs typeface="Calibri"/>
                <a:sym typeface="Calibri"/>
              </a:rPr>
              <a:t>Model, instruct or teach a more appropriate behavior?</a:t>
            </a:r>
            <a:endParaRPr dirty="0"/>
          </a:p>
          <a:p>
            <a:pPr marL="171450" marR="0" lvl="0" indent="-171450" algn="l" rtl="0">
              <a:lnSpc>
                <a:spcPct val="90000"/>
              </a:lnSpc>
              <a:spcBef>
                <a:spcPts val="750"/>
              </a:spcBef>
              <a:spcAft>
                <a:spcPts val="0"/>
              </a:spcAft>
              <a:buClr>
                <a:srgbClr val="7030A0"/>
              </a:buClr>
              <a:buSzPts val="2800"/>
              <a:buFont typeface="Noto Sans Symbols"/>
              <a:buChar char="▪"/>
            </a:pPr>
            <a:r>
              <a:rPr lang="en-US" sz="2800" b="0" i="0" u="none" strike="noStrike" cap="none" dirty="0">
                <a:solidFill>
                  <a:schemeClr val="dk1"/>
                </a:solidFill>
                <a:latin typeface="Calibri"/>
                <a:ea typeface="Calibri"/>
                <a:cs typeface="Calibri"/>
                <a:sym typeface="Calibri"/>
              </a:rPr>
              <a:t>Give the learner </a:t>
            </a:r>
            <a:r>
              <a:rPr lang="en-US" sz="2800" dirty="0"/>
              <a:t>opportunities to practice replacement behavior</a:t>
            </a:r>
            <a:r>
              <a:rPr lang="en-US" sz="2800" b="0" i="0" u="none" strike="noStrike" cap="none" dirty="0">
                <a:solidFill>
                  <a:schemeClr val="dk1"/>
                </a:solidFill>
                <a:latin typeface="Calibri"/>
                <a:ea typeface="Calibri"/>
                <a:cs typeface="Calibri"/>
                <a:sym typeface="Calibri"/>
              </a:rPr>
              <a:t>?</a:t>
            </a:r>
            <a:endParaRPr dirty="0"/>
          </a:p>
          <a:p>
            <a:pPr marL="171450" marR="0" lvl="0" indent="-171450" algn="l" rtl="0">
              <a:lnSpc>
                <a:spcPct val="90000"/>
              </a:lnSpc>
              <a:spcBef>
                <a:spcPts val="750"/>
              </a:spcBef>
              <a:spcAft>
                <a:spcPts val="0"/>
              </a:spcAft>
              <a:buClr>
                <a:srgbClr val="7030A0"/>
              </a:buClr>
              <a:buSzPts val="2800"/>
              <a:buFont typeface="Noto Sans Symbols"/>
              <a:buChar char="▪"/>
            </a:pPr>
            <a:r>
              <a:rPr lang="en-US" sz="2800" b="0" i="0" u="none" strike="noStrike" cap="none" dirty="0">
                <a:solidFill>
                  <a:schemeClr val="dk1"/>
                </a:solidFill>
                <a:latin typeface="Calibri"/>
                <a:ea typeface="Calibri"/>
                <a:cs typeface="Calibri"/>
                <a:sym typeface="Calibri"/>
              </a:rPr>
              <a:t>Give the learner the opportunity to learn how to restore relationship and/or repair harm?</a:t>
            </a:r>
            <a:endParaRPr sz="2800" b="0" i="0" u="none" strike="noStrike" cap="none" dirty="0">
              <a:solidFill>
                <a:schemeClr val="dk1"/>
              </a:solidFill>
              <a:latin typeface="Calibri"/>
              <a:ea typeface="Calibri"/>
              <a:cs typeface="Calibri"/>
              <a:sym typeface="Calibri"/>
            </a:endParaRPr>
          </a:p>
        </p:txBody>
      </p:sp>
      <p:pic>
        <p:nvPicPr>
          <p:cNvPr id="319" name="Shape 319"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628650" y="855086"/>
            <a:ext cx="828675" cy="828676"/>
          </a:xfrm>
          <a:prstGeom prst="rect">
            <a:avLst/>
          </a:prstGeom>
          <a:noFill/>
          <a:ln>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Shape 325"/>
          <p:cNvSpPr/>
          <p:nvPr/>
        </p:nvSpPr>
        <p:spPr>
          <a:xfrm>
            <a:off x="772432" y="1143000"/>
            <a:ext cx="8066768" cy="45354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Occurs when the thinking brain is back online</a:t>
            </a:r>
            <a:endParaRPr sz="3200" u="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Facilitates transition back to class… not further negative consequence.</a:t>
            </a:r>
            <a:endParaRPr dirty="0"/>
          </a:p>
          <a:p>
            <a:pPr marL="342900" indent="-342900">
              <a:spcBef>
                <a:spcPts val="640"/>
              </a:spcBef>
              <a:buClr>
                <a:schemeClr val="folHlink"/>
              </a:buClr>
              <a:buSzPts val="1920"/>
              <a:buFont typeface="Noto Sans Symbols"/>
              <a:buChar char="■"/>
            </a:pPr>
            <a:r>
              <a:rPr lang="en-US" sz="3200" dirty="0">
                <a:solidFill>
                  <a:schemeClr val="dk1"/>
                </a:solidFill>
                <a:latin typeface="Calibri"/>
                <a:ea typeface="Calibri"/>
                <a:cs typeface="Calibri"/>
                <a:sym typeface="Calibri"/>
              </a:rPr>
              <a:t>Pinpoint events that contributed to the incident - ABCs</a:t>
            </a:r>
            <a:endParaRPr lang="en-US" sz="3200" dirty="0"/>
          </a:p>
          <a:p>
            <a:pPr marL="342900" indent="-342900">
              <a:spcBef>
                <a:spcPts val="640"/>
              </a:spcBef>
              <a:buClr>
                <a:schemeClr val="folHlink"/>
              </a:buClr>
              <a:buSzPts val="1920"/>
              <a:buFont typeface="Noto Sans Symbols"/>
              <a:buChar char="■"/>
            </a:pPr>
            <a:r>
              <a:rPr lang="en-US" sz="3200" dirty="0">
                <a:solidFill>
                  <a:schemeClr val="dk1"/>
                </a:solidFill>
                <a:latin typeface="Calibri"/>
                <a:ea typeface="Calibri"/>
                <a:cs typeface="Calibri"/>
                <a:sym typeface="Calibri"/>
              </a:rPr>
              <a:t>Teach replacement behaviors</a:t>
            </a:r>
            <a:endParaRPr lang="en-US" sz="3200" dirty="0"/>
          </a:p>
          <a:p>
            <a:pPr marL="342900" marR="0" lvl="0" indent="-342900" algn="l" rtl="0">
              <a:spcBef>
                <a:spcPts val="640"/>
              </a:spcBef>
              <a:spcAft>
                <a:spcPts val="0"/>
              </a:spcAft>
              <a:buClr>
                <a:schemeClr val="folHlink"/>
              </a:buClr>
              <a:buSzPts val="1920"/>
              <a:buFont typeface="Noto Sans Symbols"/>
              <a:buChar char="■"/>
            </a:pPr>
            <a:r>
              <a:rPr lang="en-US" sz="3200" u="none" dirty="0">
                <a:solidFill>
                  <a:schemeClr val="dk1"/>
                </a:solidFill>
                <a:latin typeface="Calibri"/>
                <a:ea typeface="Calibri"/>
                <a:cs typeface="Calibri"/>
                <a:sym typeface="Calibri"/>
              </a:rPr>
              <a:t>Goal is to </a:t>
            </a:r>
            <a:r>
              <a:rPr lang="en-US" sz="3200" i="1" u="none" dirty="0">
                <a:solidFill>
                  <a:schemeClr val="dk1"/>
                </a:solidFill>
                <a:latin typeface="Calibri"/>
                <a:ea typeface="Calibri"/>
                <a:cs typeface="Calibri"/>
                <a:sym typeface="Calibri"/>
              </a:rPr>
              <a:t>increase</a:t>
            </a:r>
            <a:r>
              <a:rPr lang="en-US" sz="3200" u="none" dirty="0">
                <a:solidFill>
                  <a:schemeClr val="dk1"/>
                </a:solidFill>
                <a:latin typeface="Calibri"/>
                <a:ea typeface="Calibri"/>
                <a:cs typeface="Calibri"/>
                <a:sym typeface="Calibri"/>
              </a:rPr>
              <a:t> appropriate behavior</a:t>
            </a:r>
            <a:endParaRPr dirty="0"/>
          </a:p>
          <a:p>
            <a:pPr marL="0" marR="0" lvl="0" indent="0" algn="l" rtl="0">
              <a:spcBef>
                <a:spcPts val="640"/>
              </a:spcBef>
              <a:spcAft>
                <a:spcPts val="0"/>
              </a:spcAft>
              <a:buNone/>
            </a:pPr>
            <a:endParaRPr sz="3200" u="none" dirty="0">
              <a:solidFill>
                <a:schemeClr val="dk1"/>
              </a:solidFill>
              <a:latin typeface="Tahoma"/>
              <a:ea typeface="Tahoma"/>
              <a:cs typeface="Tahoma"/>
              <a:sym typeface="Tahoma"/>
            </a:endParaRPr>
          </a:p>
        </p:txBody>
      </p:sp>
      <p:pic>
        <p:nvPicPr>
          <p:cNvPr id="326" name="Shape 326"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736600" y="214313"/>
            <a:ext cx="828675" cy="828676"/>
          </a:xfrm>
          <a:prstGeom prst="rect">
            <a:avLst/>
          </a:prstGeom>
          <a:noFill/>
          <a:ln>
            <a:noFill/>
          </a:ln>
        </p:spPr>
      </p:pic>
      <p:sp>
        <p:nvSpPr>
          <p:cNvPr id="2" name="Title 1">
            <a:extLst>
              <a:ext uri="{FF2B5EF4-FFF2-40B4-BE49-F238E27FC236}">
                <a16:creationId xmlns:a16="http://schemas.microsoft.com/office/drawing/2014/main" id="{B035A744-EFD8-DD47-B9F7-98D4B9967731}"/>
              </a:ext>
            </a:extLst>
          </p:cNvPr>
          <p:cNvSpPr>
            <a:spLocks noGrp="1"/>
          </p:cNvSpPr>
          <p:nvPr>
            <p:ph type="title"/>
          </p:nvPr>
        </p:nvSpPr>
        <p:spPr>
          <a:xfrm>
            <a:off x="1565274" y="214313"/>
            <a:ext cx="6259591" cy="1078435"/>
          </a:xfrm>
        </p:spPr>
        <p:txBody>
          <a:bodyPr>
            <a:normAutofit/>
          </a:bodyPr>
          <a:lstStyle/>
          <a:p>
            <a:r>
              <a:rPr lang="en-US" b="1" dirty="0">
                <a:solidFill>
                  <a:schemeClr val="dk2"/>
                </a:solidFill>
                <a:latin typeface="Tahoma"/>
                <a:ea typeface="Tahoma"/>
                <a:cs typeface="Tahoma"/>
                <a:sym typeface="Tahoma"/>
              </a:rPr>
              <a:t>Debriefing Session</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idx="4294967295"/>
          </p:nvPr>
        </p:nvSpPr>
        <p:spPr>
          <a:xfrm>
            <a:off x="1198589" y="1892300"/>
            <a:ext cx="7162800" cy="166687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4800" b="1" i="0" u="none" strike="noStrike" cap="none" dirty="0">
                <a:solidFill>
                  <a:schemeClr val="tx2">
                    <a:lumMod val="50000"/>
                  </a:schemeClr>
                </a:solidFill>
                <a:latin typeface="Calibri"/>
                <a:ea typeface="Calibri"/>
                <a:cs typeface="Calibri"/>
                <a:sym typeface="Calibri"/>
              </a:rPr>
              <a:t>When We Know Better…We Can Do Better!</a:t>
            </a:r>
            <a:endParaRPr sz="4500" b="0" i="0" u="none" strike="noStrike" cap="none" dirty="0">
              <a:solidFill>
                <a:schemeClr val="tx2">
                  <a:lumMod val="50000"/>
                </a:schemeClr>
              </a:solidFill>
              <a:latin typeface="Calibri"/>
              <a:ea typeface="Calibri"/>
              <a:cs typeface="Calibri"/>
              <a:sym typeface="Calibri"/>
            </a:endParaRPr>
          </a:p>
        </p:txBody>
      </p:sp>
      <p:pic>
        <p:nvPicPr>
          <p:cNvPr id="332" name="Shape 332"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369156" y="708876"/>
            <a:ext cx="1112880" cy="1101652"/>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1.12 discipline data, 1.13 data-based decision making, 1.14 fidelity data, 1.15 annual evaluation" title="TFI sub-scale: evaluation"/>
          <p:cNvGraphicFramePr>
            <a:graphicFrameLocks noGrp="1"/>
          </p:cNvGraphicFramePr>
          <p:nvPr>
            <p:extLst>
              <p:ext uri="{D42A27DB-BD31-4B8C-83A1-F6EECF244321}">
                <p14:modId xmlns:p14="http://schemas.microsoft.com/office/powerpoint/2010/main" val="903779981"/>
              </p:ext>
            </p:extLst>
          </p:nvPr>
        </p:nvGraphicFramePr>
        <p:xfrm>
          <a:off x="4460241" y="1229597"/>
          <a:ext cx="4059291" cy="1737360"/>
        </p:xfrm>
        <a:graphic>
          <a:graphicData uri="http://schemas.openxmlformats.org/drawingml/2006/table">
            <a:tbl>
              <a:tblPr firstRow="1" bandRow="1">
                <a:tableStyleId>{69012ECD-51FC-41F1-AA8D-1B2483CD663E}</a:tableStyleId>
              </a:tblPr>
              <a:tblGrid>
                <a:gridCol w="936949">
                  <a:extLst>
                    <a:ext uri="{9D8B030D-6E8A-4147-A177-3AD203B41FA5}">
                      <a16:colId xmlns:a16="http://schemas.microsoft.com/office/drawing/2014/main" val="20000"/>
                    </a:ext>
                  </a:extLst>
                </a:gridCol>
                <a:gridCol w="3122342">
                  <a:extLst>
                    <a:ext uri="{9D8B030D-6E8A-4147-A177-3AD203B41FA5}">
                      <a16:colId xmlns:a16="http://schemas.microsoft.com/office/drawing/2014/main" val="20001"/>
                    </a:ext>
                  </a:extLst>
                </a:gridCol>
              </a:tblGrid>
              <a:tr h="281542">
                <a:tc gridSpan="2">
                  <a:txBody>
                    <a:bodyPr/>
                    <a:lstStyle/>
                    <a:p>
                      <a:pPr algn="ctr"/>
                      <a:r>
                        <a:rPr lang="en-US" sz="2000" b="0" u="none" dirty="0">
                          <a:solidFill>
                            <a:schemeClr val="tx2"/>
                          </a:solidFill>
                        </a:rPr>
                        <a:t>TFI Sub-Scale: </a:t>
                      </a:r>
                      <a:r>
                        <a:rPr lang="en-US" sz="2000" u="none" dirty="0">
                          <a:solidFill>
                            <a:schemeClr val="tx2"/>
                          </a:solidFill>
                        </a:rPr>
                        <a:t>Evaluation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38228">
                <a:tc>
                  <a:txBody>
                    <a:bodyPr/>
                    <a:lstStyle/>
                    <a:p>
                      <a:r>
                        <a:rPr lang="en-US" sz="1600" dirty="0">
                          <a:solidFill>
                            <a:schemeClr val="tx2"/>
                          </a:solidFill>
                        </a:rPr>
                        <a:t>TFI 1.12</a:t>
                      </a:r>
                      <a:endParaRPr lang="en-US" sz="1600" dirty="0">
                        <a:solidFill>
                          <a:schemeClr val="tx2"/>
                        </a:solidFill>
                        <a:latin typeface="+mn-lt"/>
                        <a:cs typeface="Tw Cen MT"/>
                      </a:endParaRPr>
                    </a:p>
                  </a:txBody>
                  <a:tcPr/>
                </a:tc>
                <a:tc>
                  <a:txBody>
                    <a:bodyPr/>
                    <a:lstStyle/>
                    <a:p>
                      <a:r>
                        <a:rPr lang="en-US" sz="1600" dirty="0">
                          <a:solidFill>
                            <a:schemeClr val="tx2"/>
                          </a:solidFill>
                        </a:rPr>
                        <a:t>Discipline Data</a:t>
                      </a:r>
                      <a:endParaRPr lang="en-US" sz="1600" dirty="0">
                        <a:solidFill>
                          <a:schemeClr val="tx2"/>
                        </a:solidFill>
                        <a:latin typeface="+mn-lt"/>
                        <a:cs typeface="Tw Cen MT"/>
                      </a:endParaRPr>
                    </a:p>
                  </a:txBody>
                  <a:tcPr/>
                </a:tc>
                <a:extLst>
                  <a:ext uri="{0D108BD9-81ED-4DB2-BD59-A6C34878D82A}">
                    <a16:rowId xmlns:a16="http://schemas.microsoft.com/office/drawing/2014/main" val="10001"/>
                  </a:ext>
                </a:extLst>
              </a:tr>
              <a:tr h="238228">
                <a:tc>
                  <a:txBody>
                    <a:bodyPr/>
                    <a:lstStyle/>
                    <a:p>
                      <a:r>
                        <a:rPr lang="en-US" sz="1600" dirty="0">
                          <a:solidFill>
                            <a:schemeClr val="tx2"/>
                          </a:solidFill>
                        </a:rPr>
                        <a:t>TFI 1.13</a:t>
                      </a:r>
                      <a:endParaRPr lang="en-US" sz="1600" dirty="0">
                        <a:solidFill>
                          <a:schemeClr val="tx2"/>
                        </a:solidFill>
                        <a:latin typeface="+mn-lt"/>
                        <a:cs typeface="Tw Cen MT"/>
                      </a:endParaRPr>
                    </a:p>
                  </a:txBody>
                  <a:tcPr/>
                </a:tc>
                <a:tc>
                  <a:txBody>
                    <a:bodyPr/>
                    <a:lstStyle/>
                    <a:p>
                      <a:r>
                        <a:rPr lang="en-US" sz="1600" dirty="0">
                          <a:solidFill>
                            <a:schemeClr val="tx2"/>
                          </a:solidFill>
                        </a:rPr>
                        <a:t>Data-based Decision</a:t>
                      </a:r>
                      <a:r>
                        <a:rPr lang="en-US" sz="1600" baseline="0" dirty="0">
                          <a:solidFill>
                            <a:schemeClr val="tx2"/>
                          </a:solidFill>
                        </a:rPr>
                        <a:t> Making</a:t>
                      </a:r>
                      <a:endParaRPr lang="en-US" sz="1600" dirty="0">
                        <a:solidFill>
                          <a:schemeClr val="tx2"/>
                        </a:solidFill>
                        <a:latin typeface="+mn-lt"/>
                        <a:cs typeface="Tw Cen MT"/>
                      </a:endParaRPr>
                    </a:p>
                  </a:txBody>
                  <a:tcPr/>
                </a:tc>
                <a:extLst>
                  <a:ext uri="{0D108BD9-81ED-4DB2-BD59-A6C34878D82A}">
                    <a16:rowId xmlns:a16="http://schemas.microsoft.com/office/drawing/2014/main" val="10002"/>
                  </a:ext>
                </a:extLst>
              </a:tr>
              <a:tr h="238228">
                <a:tc>
                  <a:txBody>
                    <a:bodyPr/>
                    <a:lstStyle/>
                    <a:p>
                      <a:r>
                        <a:rPr lang="en-US" sz="1600" dirty="0">
                          <a:solidFill>
                            <a:schemeClr val="tx2"/>
                          </a:solidFill>
                        </a:rPr>
                        <a:t>TFI 1.14</a:t>
                      </a:r>
                      <a:endParaRPr lang="en-US" sz="1600" dirty="0">
                        <a:solidFill>
                          <a:schemeClr val="tx2"/>
                        </a:solidFill>
                        <a:latin typeface="+mn-lt"/>
                        <a:cs typeface="Tw Cen MT"/>
                      </a:endParaRPr>
                    </a:p>
                  </a:txBody>
                  <a:tcPr/>
                </a:tc>
                <a:tc>
                  <a:txBody>
                    <a:bodyPr/>
                    <a:lstStyle/>
                    <a:p>
                      <a:r>
                        <a:rPr lang="en-US" sz="1600" dirty="0">
                          <a:solidFill>
                            <a:schemeClr val="tx2"/>
                          </a:solidFill>
                        </a:rPr>
                        <a:t>Fidelity Data</a:t>
                      </a:r>
                      <a:endParaRPr lang="en-US" sz="1600" dirty="0">
                        <a:solidFill>
                          <a:schemeClr val="tx2"/>
                        </a:solidFill>
                        <a:latin typeface="+mn-lt"/>
                        <a:cs typeface="Tw Cen MT"/>
                      </a:endParaRPr>
                    </a:p>
                  </a:txBody>
                  <a:tcPr/>
                </a:tc>
                <a:extLst>
                  <a:ext uri="{0D108BD9-81ED-4DB2-BD59-A6C34878D82A}">
                    <a16:rowId xmlns:a16="http://schemas.microsoft.com/office/drawing/2014/main" val="10003"/>
                  </a:ext>
                </a:extLst>
              </a:tr>
              <a:tr h="238228">
                <a:tc>
                  <a:txBody>
                    <a:bodyPr/>
                    <a:lstStyle/>
                    <a:p>
                      <a:r>
                        <a:rPr lang="en-US" sz="1600" dirty="0">
                          <a:solidFill>
                            <a:schemeClr val="tx2"/>
                          </a:solidFill>
                        </a:rPr>
                        <a:t>TFI 1.15</a:t>
                      </a:r>
                      <a:endParaRPr lang="en-US" sz="1600" dirty="0">
                        <a:solidFill>
                          <a:schemeClr val="tx2"/>
                        </a:solidFill>
                        <a:latin typeface="+mn-lt"/>
                        <a:cs typeface="Tw Cen MT"/>
                      </a:endParaRPr>
                    </a:p>
                  </a:txBody>
                  <a:tcPr/>
                </a:tc>
                <a:tc>
                  <a:txBody>
                    <a:bodyPr/>
                    <a:lstStyle/>
                    <a:p>
                      <a:r>
                        <a:rPr lang="en-US" sz="1600" dirty="0">
                          <a:solidFill>
                            <a:schemeClr val="tx2"/>
                          </a:solidFill>
                        </a:rPr>
                        <a:t>Annual Evaluation</a:t>
                      </a:r>
                      <a:endParaRPr lang="en-US" sz="1600" dirty="0">
                        <a:solidFill>
                          <a:schemeClr val="tx2"/>
                        </a:solidFill>
                        <a:latin typeface="+mn-lt"/>
                        <a:cs typeface="Tw Cen MT"/>
                      </a:endParaRPr>
                    </a:p>
                  </a:txBody>
                  <a:tcPr/>
                </a:tc>
                <a:extLst>
                  <a:ext uri="{0D108BD9-81ED-4DB2-BD59-A6C34878D82A}">
                    <a16:rowId xmlns:a16="http://schemas.microsoft.com/office/drawing/2014/main" val="10004"/>
                  </a:ext>
                </a:extLst>
              </a:tr>
            </a:tbl>
          </a:graphicData>
        </a:graphic>
      </p:graphicFrame>
      <p:graphicFrame>
        <p:nvGraphicFramePr>
          <p:cNvPr id="5" name="Table 4"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a:graphicFrameLocks noGrp="1"/>
          </p:cNvGraphicFramePr>
          <p:nvPr>
            <p:extLst>
              <p:ext uri="{D42A27DB-BD31-4B8C-83A1-F6EECF244321}">
                <p14:modId xmlns:p14="http://schemas.microsoft.com/office/powerpoint/2010/main" val="2421621147"/>
              </p:ext>
            </p:extLst>
          </p:nvPr>
        </p:nvGraphicFramePr>
        <p:xfrm>
          <a:off x="724107" y="2464051"/>
          <a:ext cx="3591415" cy="3901440"/>
        </p:xfrm>
        <a:graphic>
          <a:graphicData uri="http://schemas.openxmlformats.org/drawingml/2006/table">
            <a:tbl>
              <a:tblPr firstRow="1" bandRow="1">
                <a:tableStyleId>{69012ECD-51FC-41F1-AA8D-1B2483CD663E}</a:tableStyleId>
              </a:tblPr>
              <a:tblGrid>
                <a:gridCol w="837064">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44701">
                <a:tc gridSpan="2">
                  <a:txBody>
                    <a:bodyPr/>
                    <a:lstStyle/>
                    <a:p>
                      <a:pPr algn="ctr"/>
                      <a:r>
                        <a:rPr lang="en-US" sz="2000" b="0" u="none" dirty="0">
                          <a:solidFill>
                            <a:schemeClr val="tx2"/>
                          </a:solidFill>
                        </a:rPr>
                        <a:t>TFI Sub-Scale: </a:t>
                      </a:r>
                      <a:r>
                        <a:rPr lang="en-US" sz="2000" u="none" dirty="0">
                          <a:solidFill>
                            <a:schemeClr val="tx2"/>
                          </a:solidFill>
                        </a:rPr>
                        <a:t>Implementation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91670">
                <a:tc>
                  <a:txBody>
                    <a:bodyPr/>
                    <a:lstStyle/>
                    <a:p>
                      <a:r>
                        <a:rPr lang="en-US" sz="1600" b="0" dirty="0">
                          <a:solidFill>
                            <a:schemeClr val="tx2"/>
                          </a:solidFill>
                        </a:rPr>
                        <a:t>TFI 1.3</a:t>
                      </a:r>
                      <a:endParaRPr lang="en-US" sz="1600" b="0" dirty="0">
                        <a:solidFill>
                          <a:schemeClr val="tx2"/>
                        </a:solidFill>
                        <a:latin typeface="+mn-lt"/>
                        <a:cs typeface="Tw Cen MT"/>
                      </a:endParaRPr>
                    </a:p>
                  </a:txBody>
                  <a:tcPr/>
                </a:tc>
                <a:tc>
                  <a:txBody>
                    <a:bodyPr/>
                    <a:lstStyle/>
                    <a:p>
                      <a:r>
                        <a:rPr lang="en-US" sz="1600" b="0" dirty="0">
                          <a:solidFill>
                            <a:schemeClr val="tx2"/>
                          </a:solidFill>
                        </a:rPr>
                        <a:t>Behavioral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1"/>
                  </a:ext>
                </a:extLst>
              </a:tr>
              <a:tr h="291670">
                <a:tc>
                  <a:txBody>
                    <a:bodyPr/>
                    <a:lstStyle/>
                    <a:p>
                      <a:r>
                        <a:rPr lang="en-US" sz="1600" b="0" dirty="0">
                          <a:solidFill>
                            <a:schemeClr val="tx2"/>
                          </a:solidFill>
                        </a:rPr>
                        <a:t>TFI 1.4</a:t>
                      </a:r>
                      <a:endParaRPr lang="en-US" sz="1600" b="0" dirty="0">
                        <a:solidFill>
                          <a:schemeClr val="tx2"/>
                        </a:solidFill>
                        <a:latin typeface="+mn-lt"/>
                        <a:cs typeface="Tw Cen MT"/>
                      </a:endParaRPr>
                    </a:p>
                  </a:txBody>
                  <a:tcPr/>
                </a:tc>
                <a:tc>
                  <a:txBody>
                    <a:bodyPr/>
                    <a:lstStyle/>
                    <a:p>
                      <a:r>
                        <a:rPr lang="en-US" sz="1600" b="0" dirty="0">
                          <a:solidFill>
                            <a:schemeClr val="tx2"/>
                          </a:solidFill>
                        </a:rPr>
                        <a:t>Teaching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2"/>
                  </a:ext>
                </a:extLst>
              </a:tr>
              <a:tr h="291670">
                <a:tc>
                  <a:txBody>
                    <a:bodyPr/>
                    <a:lstStyle/>
                    <a:p>
                      <a:r>
                        <a:rPr lang="en-US" sz="1600" b="0" dirty="0">
                          <a:solidFill>
                            <a:srgbClr val="1D2A53"/>
                          </a:solidFill>
                        </a:rPr>
                        <a:t>TFI 1.5</a:t>
                      </a:r>
                      <a:endParaRPr lang="en-US" sz="1600" b="0" dirty="0">
                        <a:solidFill>
                          <a:srgbClr val="1D2A53"/>
                        </a:solidFill>
                        <a:latin typeface="+mn-lt"/>
                        <a:cs typeface="Tw Cen MT"/>
                      </a:endParaRPr>
                    </a:p>
                  </a:txBody>
                  <a:tcPr/>
                </a:tc>
                <a:tc>
                  <a:txBody>
                    <a:bodyPr/>
                    <a:lstStyle/>
                    <a:p>
                      <a:r>
                        <a:rPr lang="en-US" sz="1600" b="0" dirty="0">
                          <a:solidFill>
                            <a:schemeClr val="tx2"/>
                          </a:solidFill>
                        </a:rPr>
                        <a:t>Problem Behavior Definitions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3"/>
                  </a:ext>
                </a:extLst>
              </a:tr>
              <a:tr h="291670">
                <a:tc>
                  <a:txBody>
                    <a:bodyPr/>
                    <a:lstStyle/>
                    <a:p>
                      <a:r>
                        <a:rPr lang="en-US" sz="1600" b="0" dirty="0">
                          <a:solidFill>
                            <a:srgbClr val="1D2A53"/>
                          </a:solidFill>
                        </a:rPr>
                        <a:t>TFI</a:t>
                      </a:r>
                      <a:r>
                        <a:rPr lang="en-US" sz="1600" b="0" baseline="0" dirty="0">
                          <a:solidFill>
                            <a:srgbClr val="1D2A53"/>
                          </a:solidFill>
                        </a:rPr>
                        <a:t> </a:t>
                      </a:r>
                      <a:r>
                        <a:rPr lang="en-US" sz="1600" b="0" dirty="0">
                          <a:solidFill>
                            <a:srgbClr val="1D2A53"/>
                          </a:solidFill>
                        </a:rPr>
                        <a:t>1.6</a:t>
                      </a:r>
                      <a:endParaRPr lang="en-US" sz="1600" b="0" dirty="0">
                        <a:solidFill>
                          <a:srgbClr val="1D2A53"/>
                        </a:solidFill>
                        <a:latin typeface="+mn-lt"/>
                        <a:cs typeface="Tw Cen MT"/>
                      </a:endParaRPr>
                    </a:p>
                  </a:txBody>
                  <a:tcPr/>
                </a:tc>
                <a:tc>
                  <a:txBody>
                    <a:bodyPr/>
                    <a:lstStyle/>
                    <a:p>
                      <a:r>
                        <a:rPr lang="en-US" sz="1600" b="0" dirty="0">
                          <a:solidFill>
                            <a:srgbClr val="1D2A53"/>
                          </a:solidFill>
                        </a:rPr>
                        <a:t>Discipline</a:t>
                      </a:r>
                      <a:r>
                        <a:rPr lang="en-US" sz="1600" b="0" baseline="0" dirty="0">
                          <a:solidFill>
                            <a:srgbClr val="1D2A53"/>
                          </a:solidFill>
                        </a:rPr>
                        <a:t> Policies</a:t>
                      </a:r>
                      <a:endParaRPr lang="en-US" sz="1600" b="0" dirty="0">
                        <a:solidFill>
                          <a:srgbClr val="1D2A53"/>
                        </a:solidFill>
                        <a:latin typeface="+mn-lt"/>
                        <a:cs typeface="Tw Cen MT"/>
                      </a:endParaRPr>
                    </a:p>
                  </a:txBody>
                  <a:tcPr/>
                </a:tc>
                <a:extLst>
                  <a:ext uri="{0D108BD9-81ED-4DB2-BD59-A6C34878D82A}">
                    <a16:rowId xmlns:a16="http://schemas.microsoft.com/office/drawing/2014/main" val="10004"/>
                  </a:ext>
                </a:extLst>
              </a:tr>
              <a:tr h="291670">
                <a:tc>
                  <a:txBody>
                    <a:bodyPr/>
                    <a:lstStyle/>
                    <a:p>
                      <a:r>
                        <a:rPr lang="en-US" sz="1600" dirty="0">
                          <a:solidFill>
                            <a:schemeClr val="tx2"/>
                          </a:solidFill>
                        </a:rPr>
                        <a:t>TFI 1.7</a:t>
                      </a:r>
                      <a:endParaRPr lang="en-US" sz="1600" dirty="0">
                        <a:solidFill>
                          <a:schemeClr val="tx2"/>
                        </a:solidFill>
                        <a:latin typeface="+mn-lt"/>
                        <a:cs typeface="Tw Cen MT"/>
                      </a:endParaRPr>
                    </a:p>
                  </a:txBody>
                  <a:tcPr/>
                </a:tc>
                <a:tc>
                  <a:txBody>
                    <a:bodyPr/>
                    <a:lstStyle/>
                    <a:p>
                      <a:r>
                        <a:rPr lang="en-US" sz="1600" dirty="0">
                          <a:solidFill>
                            <a:schemeClr val="tx2"/>
                          </a:solidFill>
                        </a:rPr>
                        <a:t>Professional Development</a:t>
                      </a:r>
                      <a:endParaRPr lang="en-US" sz="1600" dirty="0">
                        <a:solidFill>
                          <a:schemeClr val="tx2"/>
                        </a:solidFill>
                        <a:latin typeface="+mn-lt"/>
                        <a:cs typeface="Tw Cen MT"/>
                      </a:endParaRPr>
                    </a:p>
                  </a:txBody>
                  <a:tcPr/>
                </a:tc>
                <a:extLst>
                  <a:ext uri="{0D108BD9-81ED-4DB2-BD59-A6C34878D82A}">
                    <a16:rowId xmlns:a16="http://schemas.microsoft.com/office/drawing/2014/main" val="10005"/>
                  </a:ext>
                </a:extLst>
              </a:tr>
              <a:tr h="291670">
                <a:tc>
                  <a:txBody>
                    <a:bodyPr/>
                    <a:lstStyle/>
                    <a:p>
                      <a:r>
                        <a:rPr lang="en-US" sz="1600" b="0" dirty="0">
                          <a:solidFill>
                            <a:srgbClr val="1D2A53"/>
                          </a:solidFill>
                        </a:rPr>
                        <a:t>TFI 1.8</a:t>
                      </a:r>
                      <a:endParaRPr lang="en-US" sz="1600" b="0" dirty="0">
                        <a:solidFill>
                          <a:srgbClr val="1D2A53"/>
                        </a:solidFill>
                        <a:latin typeface="+mn-lt"/>
                        <a:cs typeface="Tw Cen MT"/>
                      </a:endParaRPr>
                    </a:p>
                  </a:txBody>
                  <a:tcPr/>
                </a:tc>
                <a:tc>
                  <a:txBody>
                    <a:bodyPr/>
                    <a:lstStyle/>
                    <a:p>
                      <a:r>
                        <a:rPr lang="en-US" sz="1600" b="0" dirty="0">
                          <a:solidFill>
                            <a:srgbClr val="1D2A53"/>
                          </a:solidFill>
                        </a:rPr>
                        <a:t>Classroom Procedures</a:t>
                      </a:r>
                      <a:endParaRPr lang="en-US" sz="1600" b="0" dirty="0">
                        <a:solidFill>
                          <a:srgbClr val="1D2A53"/>
                        </a:solidFill>
                        <a:latin typeface="+mn-lt"/>
                        <a:cs typeface="Tw Cen MT"/>
                      </a:endParaRPr>
                    </a:p>
                  </a:txBody>
                  <a:tcPr/>
                </a:tc>
                <a:extLst>
                  <a:ext uri="{0D108BD9-81ED-4DB2-BD59-A6C34878D82A}">
                    <a16:rowId xmlns:a16="http://schemas.microsoft.com/office/drawing/2014/main" val="10006"/>
                  </a:ext>
                </a:extLst>
              </a:tr>
              <a:tr h="503793">
                <a:tc>
                  <a:txBody>
                    <a:bodyPr/>
                    <a:lstStyle/>
                    <a:p>
                      <a:r>
                        <a:rPr lang="en-US" sz="1600" dirty="0">
                          <a:solidFill>
                            <a:schemeClr val="tx2"/>
                          </a:solidFill>
                        </a:rPr>
                        <a:t>TFI 1.9</a:t>
                      </a:r>
                      <a:endParaRPr lang="en-US" sz="1600" dirty="0">
                        <a:solidFill>
                          <a:schemeClr val="tx2"/>
                        </a:solidFill>
                        <a:latin typeface="+mn-lt"/>
                        <a:cs typeface="Tw Cen MT"/>
                      </a:endParaRPr>
                    </a:p>
                  </a:txBody>
                  <a:tcPr/>
                </a:tc>
                <a:tc>
                  <a:txBody>
                    <a:bodyPr/>
                    <a:lstStyle/>
                    <a:p>
                      <a:r>
                        <a:rPr lang="en-US" sz="1600" dirty="0">
                          <a:solidFill>
                            <a:schemeClr val="tx2"/>
                          </a:solidFill>
                        </a:rPr>
                        <a:t>Feedback and Acknowledgement</a:t>
                      </a:r>
                      <a:endParaRPr lang="en-US" sz="1600" dirty="0">
                        <a:solidFill>
                          <a:schemeClr val="tx2"/>
                        </a:solidFill>
                        <a:latin typeface="+mn-lt"/>
                        <a:cs typeface="Tw Cen MT"/>
                      </a:endParaRPr>
                    </a:p>
                  </a:txBody>
                  <a:tcPr/>
                </a:tc>
                <a:extLst>
                  <a:ext uri="{0D108BD9-81ED-4DB2-BD59-A6C34878D82A}">
                    <a16:rowId xmlns:a16="http://schemas.microsoft.com/office/drawing/2014/main" val="10007"/>
                  </a:ext>
                </a:extLst>
              </a:tr>
              <a:tr h="291670">
                <a:tc>
                  <a:txBody>
                    <a:bodyPr/>
                    <a:lstStyle/>
                    <a:p>
                      <a:r>
                        <a:rPr lang="en-US" sz="1600" dirty="0">
                          <a:solidFill>
                            <a:schemeClr val="tx2"/>
                          </a:solidFill>
                        </a:rPr>
                        <a:t>TFI 1.10</a:t>
                      </a:r>
                      <a:endParaRPr lang="en-US" sz="1600" dirty="0">
                        <a:solidFill>
                          <a:schemeClr val="tx2"/>
                        </a:solidFill>
                        <a:latin typeface="+mn-lt"/>
                        <a:cs typeface="Tw Cen MT"/>
                      </a:endParaRPr>
                    </a:p>
                  </a:txBody>
                  <a:tcPr/>
                </a:tc>
                <a:tc>
                  <a:txBody>
                    <a:bodyPr/>
                    <a:lstStyle/>
                    <a:p>
                      <a:r>
                        <a:rPr lang="en-US" sz="1600" dirty="0">
                          <a:solidFill>
                            <a:schemeClr val="tx2"/>
                          </a:solidFill>
                        </a:rPr>
                        <a:t>Faculty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8"/>
                  </a:ext>
                </a:extLst>
              </a:tr>
              <a:tr h="555913">
                <a:tc>
                  <a:txBody>
                    <a:bodyPr/>
                    <a:lstStyle/>
                    <a:p>
                      <a:r>
                        <a:rPr lang="en-US" sz="1600" dirty="0">
                          <a:solidFill>
                            <a:schemeClr val="tx2"/>
                          </a:solidFill>
                        </a:rPr>
                        <a:t>TFI 1.11</a:t>
                      </a:r>
                      <a:endParaRPr lang="en-US" sz="1600" dirty="0">
                        <a:solidFill>
                          <a:schemeClr val="tx2"/>
                        </a:solidFill>
                        <a:latin typeface="+mn-lt"/>
                        <a:cs typeface="Tw Cen MT"/>
                      </a:endParaRPr>
                    </a:p>
                  </a:txBody>
                  <a:tcPr/>
                </a:tc>
                <a:tc>
                  <a:txBody>
                    <a:bodyPr/>
                    <a:lstStyle/>
                    <a:p>
                      <a:r>
                        <a:rPr lang="en-US" sz="1600" dirty="0">
                          <a:solidFill>
                            <a:schemeClr val="tx2"/>
                          </a:solidFill>
                        </a:rPr>
                        <a:t>Student/Family/Community</a:t>
                      </a:r>
                      <a:r>
                        <a:rPr lang="en-US" sz="1600" baseline="0" dirty="0">
                          <a:solidFill>
                            <a:schemeClr val="tx2"/>
                          </a:solidFill>
                        </a:rPr>
                        <a:t>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9"/>
                  </a:ext>
                </a:extLst>
              </a:tr>
            </a:tbl>
          </a:graphicData>
        </a:graphic>
      </p:graphicFrame>
      <p:graphicFrame>
        <p:nvGraphicFramePr>
          <p:cNvPr id="4" name="Table 3" descr="1.1 Team composition; 1.2 Team operating procedures" title="TFI Sub-scale: Team  "/>
          <p:cNvGraphicFramePr>
            <a:graphicFrameLocks noGrp="1"/>
          </p:cNvGraphicFramePr>
          <p:nvPr>
            <p:extLst>
              <p:ext uri="{D42A27DB-BD31-4B8C-83A1-F6EECF244321}">
                <p14:modId xmlns:p14="http://schemas.microsoft.com/office/powerpoint/2010/main" val="3381152022"/>
              </p:ext>
            </p:extLst>
          </p:nvPr>
        </p:nvGraphicFramePr>
        <p:xfrm>
          <a:off x="724108" y="1229597"/>
          <a:ext cx="3591414" cy="1066800"/>
        </p:xfrm>
        <a:graphic>
          <a:graphicData uri="http://schemas.openxmlformats.org/drawingml/2006/table">
            <a:tbl>
              <a:tblPr firstRow="1" bandRow="1">
                <a:tableStyleId>{69012ECD-51FC-41F1-AA8D-1B2483CD663E}</a:tableStyleId>
              </a:tblPr>
              <a:tblGrid>
                <a:gridCol w="837063">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16406">
                <a:tc gridSpan="2">
                  <a:txBody>
                    <a:bodyPr/>
                    <a:lstStyle/>
                    <a:p>
                      <a:pPr algn="ctr"/>
                      <a:r>
                        <a:rPr lang="en-US" sz="2000" b="0" u="none" dirty="0">
                          <a:solidFill>
                            <a:schemeClr val="tx2"/>
                          </a:solidFill>
                        </a:rPr>
                        <a:t>TFI Sub-Scale: </a:t>
                      </a:r>
                      <a:r>
                        <a:rPr lang="en-US" sz="2000" u="none" dirty="0">
                          <a:solidFill>
                            <a:schemeClr val="tx2"/>
                          </a:solidFill>
                        </a:rPr>
                        <a:t>Team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86365">
                <a:tc>
                  <a:txBody>
                    <a:bodyPr/>
                    <a:lstStyle/>
                    <a:p>
                      <a:r>
                        <a:rPr lang="en-US" sz="1600" dirty="0">
                          <a:solidFill>
                            <a:schemeClr val="tx2"/>
                          </a:solidFill>
                          <a:latin typeface="Calibri" charset="0"/>
                          <a:ea typeface="Calibri" charset="0"/>
                          <a:cs typeface="Calibri" charset="0"/>
                        </a:rPr>
                        <a:t>TFI 1.1</a:t>
                      </a:r>
                    </a:p>
                  </a:txBody>
                  <a:tcPr/>
                </a:tc>
                <a:tc>
                  <a:txBody>
                    <a:bodyPr/>
                    <a:lstStyle/>
                    <a:p>
                      <a:r>
                        <a:rPr lang="en-US" sz="1600" dirty="0">
                          <a:solidFill>
                            <a:schemeClr val="tx2"/>
                          </a:solidFill>
                          <a:latin typeface="Calibri" charset="0"/>
                          <a:ea typeface="Calibri" charset="0"/>
                          <a:cs typeface="Calibri" charset="0"/>
                        </a:rPr>
                        <a:t>Team Composition</a:t>
                      </a:r>
                    </a:p>
                  </a:txBody>
                  <a:tcPr/>
                </a:tc>
                <a:extLst>
                  <a:ext uri="{0D108BD9-81ED-4DB2-BD59-A6C34878D82A}">
                    <a16:rowId xmlns:a16="http://schemas.microsoft.com/office/drawing/2014/main" val="10001"/>
                  </a:ext>
                </a:extLst>
              </a:tr>
              <a:tr h="286365">
                <a:tc>
                  <a:txBody>
                    <a:bodyPr/>
                    <a:lstStyle/>
                    <a:p>
                      <a:r>
                        <a:rPr lang="en-US" sz="1600" dirty="0">
                          <a:solidFill>
                            <a:schemeClr val="tx2"/>
                          </a:solidFill>
                          <a:latin typeface="Calibri" charset="0"/>
                          <a:ea typeface="Calibri" charset="0"/>
                          <a:cs typeface="Calibri" charset="0"/>
                        </a:rPr>
                        <a:t>TFI</a:t>
                      </a:r>
                      <a:r>
                        <a:rPr lang="en-US" sz="1600" baseline="0" dirty="0">
                          <a:solidFill>
                            <a:schemeClr val="tx2"/>
                          </a:solidFill>
                          <a:latin typeface="Calibri" charset="0"/>
                          <a:ea typeface="Calibri" charset="0"/>
                          <a:cs typeface="Calibri" charset="0"/>
                        </a:rPr>
                        <a:t> </a:t>
                      </a:r>
                      <a:r>
                        <a:rPr lang="en-US" sz="1600" dirty="0">
                          <a:solidFill>
                            <a:schemeClr val="tx2"/>
                          </a:solidFill>
                          <a:latin typeface="Calibri" charset="0"/>
                          <a:ea typeface="Calibri" charset="0"/>
                          <a:cs typeface="Calibri" charset="0"/>
                        </a:rPr>
                        <a:t>1.2</a:t>
                      </a:r>
                    </a:p>
                  </a:txBody>
                  <a:tcPr/>
                </a:tc>
                <a:tc>
                  <a:txBody>
                    <a:bodyPr/>
                    <a:lstStyle/>
                    <a:p>
                      <a:r>
                        <a:rPr lang="en-US" sz="1600" dirty="0">
                          <a:solidFill>
                            <a:schemeClr val="tx2"/>
                          </a:solidFill>
                          <a:latin typeface="Calibri" charset="0"/>
                          <a:ea typeface="Calibri" charset="0"/>
                          <a:cs typeface="Calibri" charset="0"/>
                        </a:rPr>
                        <a:t>Team Operating Procedures</a:t>
                      </a:r>
                    </a:p>
                  </a:txBody>
                  <a:tcPr/>
                </a:tc>
                <a:extLst>
                  <a:ext uri="{0D108BD9-81ED-4DB2-BD59-A6C34878D82A}">
                    <a16:rowId xmlns:a16="http://schemas.microsoft.com/office/drawing/2014/main" val="10002"/>
                  </a:ext>
                </a:extLst>
              </a:tr>
            </a:tbl>
          </a:graphicData>
        </a:graphic>
      </p:graphicFrame>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167409" y="288118"/>
            <a:ext cx="6783410" cy="713232"/>
          </a:xfrm>
        </p:spPr>
        <p:txBody>
          <a:bodyPr>
            <a:normAutofit fontScale="90000"/>
          </a:bodyPr>
          <a:lstStyle/>
          <a:p>
            <a:pPr algn="l"/>
            <a:r>
              <a:rPr lang="en-US" sz="3600" dirty="0"/>
              <a:t> Tier 1: Professional Learning Roadmap</a:t>
            </a:r>
          </a:p>
        </p:txBody>
      </p:sp>
    </p:spTree>
    <p:extLst>
      <p:ext uri="{BB962C8B-B14F-4D97-AF65-F5344CB8AC3E}">
        <p14:creationId xmlns:p14="http://schemas.microsoft.com/office/powerpoint/2010/main" val="530407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1400559" y="436464"/>
            <a:ext cx="6987106"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1" i="0" u="none" strike="noStrike" cap="none" dirty="0">
                <a:solidFill>
                  <a:schemeClr val="dk1"/>
                </a:solidFill>
                <a:latin typeface="Calibri"/>
                <a:ea typeface="Calibri"/>
                <a:cs typeface="Calibri"/>
                <a:sym typeface="Calibri"/>
              </a:rPr>
              <a:t>What we know helps….</a:t>
            </a:r>
            <a:br>
              <a:rPr lang="en-US" sz="1400" b="0" i="0" u="none" strike="noStrike" cap="none" dirty="0">
                <a:solidFill>
                  <a:schemeClr val="dk1"/>
                </a:solidFill>
                <a:latin typeface="Calibri"/>
                <a:ea typeface="Calibri"/>
                <a:cs typeface="Calibri"/>
                <a:sym typeface="Calibri"/>
              </a:rPr>
            </a:br>
            <a:endParaRPr sz="3200" b="1" i="0" u="none" strike="noStrike" cap="none" dirty="0">
              <a:solidFill>
                <a:schemeClr val="dk1"/>
              </a:solidFill>
              <a:latin typeface="Calibri"/>
              <a:ea typeface="Calibri"/>
              <a:cs typeface="Calibri"/>
              <a:sym typeface="Calibri"/>
            </a:endParaRPr>
          </a:p>
        </p:txBody>
      </p:sp>
      <p:sp>
        <p:nvSpPr>
          <p:cNvPr id="338" name="Shape 338"/>
          <p:cNvSpPr txBox="1">
            <a:spLocks noGrp="1"/>
          </p:cNvSpPr>
          <p:nvPr>
            <p:ph type="body" idx="4294967295"/>
          </p:nvPr>
        </p:nvSpPr>
        <p:spPr>
          <a:xfrm>
            <a:off x="694014" y="1492060"/>
            <a:ext cx="8153400" cy="4729162"/>
          </a:xfrm>
          <a:prstGeom prst="rect">
            <a:avLst/>
          </a:prstGeom>
          <a:noFill/>
          <a:ln>
            <a:noFill/>
          </a:ln>
        </p:spPr>
        <p:txBody>
          <a:bodyPr spcFirstLastPara="1" wrap="square" lIns="91425" tIns="45700" rIns="91425" bIns="45700" anchor="t" anchorCtr="0">
            <a:noAutofit/>
          </a:bodyPr>
          <a:lstStyle/>
          <a:p>
            <a:pPr marL="171450" marR="0" lvl="0" indent="-171450" algn="l" rtl="0">
              <a:lnSpc>
                <a:spcPct val="15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Intervene </a:t>
            </a:r>
            <a:r>
              <a:rPr lang="en-US" sz="2800" b="0" i="0" u="sng" strike="noStrike" cap="none" dirty="0">
                <a:solidFill>
                  <a:srgbClr val="FF0000"/>
                </a:solidFill>
                <a:latin typeface="Calibri"/>
                <a:ea typeface="Calibri"/>
                <a:cs typeface="Calibri"/>
                <a:sym typeface="Calibri"/>
              </a:rPr>
              <a:t>early</a:t>
            </a:r>
            <a:r>
              <a:rPr lang="en-US" sz="2800" b="0" i="0" u="none" strike="noStrike" cap="none" dirty="0">
                <a:solidFill>
                  <a:srgbClr val="FF0000"/>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in an escalation</a:t>
            </a:r>
            <a:endParaRPr dirty="0"/>
          </a:p>
          <a:p>
            <a:pPr marL="171450" marR="0" lvl="0" indent="-171450" algn="l" rtl="0">
              <a:lnSpc>
                <a:spcPct val="150000"/>
              </a:lnSpc>
              <a:spcBef>
                <a:spcPts val="75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All adults remain </a:t>
            </a:r>
            <a:r>
              <a:rPr lang="en-US" sz="2800" b="0" i="0" u="sng" strike="noStrike" cap="none" dirty="0">
                <a:solidFill>
                  <a:srgbClr val="FF0000"/>
                </a:solidFill>
                <a:latin typeface="Calibri"/>
                <a:ea typeface="Calibri"/>
                <a:cs typeface="Calibri"/>
                <a:sym typeface="Calibri"/>
              </a:rPr>
              <a:t>calm</a:t>
            </a:r>
            <a:endParaRPr dirty="0">
              <a:solidFill>
                <a:srgbClr val="FF0000"/>
              </a:solidFill>
            </a:endParaRPr>
          </a:p>
          <a:p>
            <a:pPr marL="171450" marR="0" lvl="0" indent="-171450" algn="l" rtl="0">
              <a:lnSpc>
                <a:spcPct val="100000"/>
              </a:lnSpc>
              <a:spcBef>
                <a:spcPts val="75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Understand that </a:t>
            </a:r>
            <a:r>
              <a:rPr lang="en-US" sz="2800" b="0" i="0" u="sng" strike="noStrike" cap="none" dirty="0">
                <a:solidFill>
                  <a:srgbClr val="FF0000"/>
                </a:solidFill>
                <a:latin typeface="Calibri"/>
                <a:ea typeface="Calibri"/>
                <a:cs typeface="Calibri"/>
                <a:sym typeface="Calibri"/>
              </a:rPr>
              <a:t>Teacher behavior </a:t>
            </a:r>
            <a:r>
              <a:rPr lang="en-US" sz="2800" b="0" i="0" u="none" strike="noStrike" cap="none" dirty="0">
                <a:solidFill>
                  <a:schemeClr val="dk1"/>
                </a:solidFill>
                <a:latin typeface="Calibri"/>
                <a:ea typeface="Calibri"/>
                <a:cs typeface="Calibri"/>
                <a:sym typeface="Calibri"/>
              </a:rPr>
              <a:t>sets the stage for the next student behavior</a:t>
            </a:r>
            <a:endParaRPr sz="2800" b="0" i="0" u="sng" strike="noStrike" cap="none" dirty="0">
              <a:solidFill>
                <a:schemeClr val="dk1"/>
              </a:solidFill>
              <a:latin typeface="Calibri"/>
              <a:ea typeface="Calibri"/>
              <a:cs typeface="Calibri"/>
              <a:sym typeface="Calibri"/>
            </a:endParaRPr>
          </a:p>
          <a:p>
            <a:pPr marL="171450" marR="0" lvl="0" indent="-171450" algn="l" rtl="0">
              <a:lnSpc>
                <a:spcPct val="150000"/>
              </a:lnSpc>
              <a:spcBef>
                <a:spcPts val="75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Identify</a:t>
            </a:r>
            <a:r>
              <a:rPr lang="en-US" sz="2800" b="0" i="0" u="none" strike="noStrike" cap="none" dirty="0">
                <a:solidFill>
                  <a:srgbClr val="FF0000"/>
                </a:solidFill>
                <a:latin typeface="Calibri"/>
                <a:ea typeface="Calibri"/>
                <a:cs typeface="Calibri"/>
                <a:sym typeface="Calibri"/>
              </a:rPr>
              <a:t> </a:t>
            </a:r>
            <a:r>
              <a:rPr lang="en-US" sz="2800" b="0" i="0" u="sng" strike="noStrike" cap="none" dirty="0">
                <a:solidFill>
                  <a:srgbClr val="FF0000"/>
                </a:solidFill>
                <a:latin typeface="Calibri"/>
                <a:ea typeface="Calibri"/>
                <a:cs typeface="Calibri"/>
                <a:sym typeface="Calibri"/>
              </a:rPr>
              <a:t>environmental</a:t>
            </a:r>
            <a:r>
              <a:rPr lang="en-US" sz="2800" b="0" i="0" u="none" strike="noStrike" cap="none" dirty="0">
                <a:solidFill>
                  <a:srgbClr val="FF0000"/>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factors that can be changed</a:t>
            </a:r>
            <a:endParaRPr dirty="0"/>
          </a:p>
          <a:p>
            <a:pPr marL="171450" marR="0" lvl="0" indent="-171450" algn="l" rtl="0">
              <a:lnSpc>
                <a:spcPct val="150000"/>
              </a:lnSpc>
              <a:spcBef>
                <a:spcPts val="75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Teach </a:t>
            </a:r>
            <a:r>
              <a:rPr lang="en-US" sz="2800" b="0" i="0" u="sng" strike="noStrike" cap="none" dirty="0">
                <a:solidFill>
                  <a:srgbClr val="FF0000"/>
                </a:solidFill>
                <a:latin typeface="Calibri"/>
                <a:ea typeface="Calibri"/>
                <a:cs typeface="Calibri"/>
                <a:sym typeface="Calibri"/>
              </a:rPr>
              <a:t>replacement</a:t>
            </a:r>
            <a:r>
              <a:rPr lang="en-US" sz="2800" b="0" i="0" u="none" strike="noStrike" cap="none" dirty="0">
                <a:solidFill>
                  <a:schemeClr val="dk1"/>
                </a:solidFill>
                <a:latin typeface="Calibri"/>
                <a:ea typeface="Calibri"/>
                <a:cs typeface="Calibri"/>
                <a:sym typeface="Calibri"/>
              </a:rPr>
              <a:t> behaviors</a:t>
            </a:r>
            <a:endParaRPr dirty="0"/>
          </a:p>
          <a:p>
            <a:pPr marL="171450" marR="0" lvl="0" indent="-78105" algn="l" rtl="0">
              <a:lnSpc>
                <a:spcPct val="70000"/>
              </a:lnSpc>
              <a:spcBef>
                <a:spcPts val="750"/>
              </a:spcBef>
              <a:spcAft>
                <a:spcPts val="0"/>
              </a:spcAft>
              <a:buClr>
                <a:schemeClr val="dk1"/>
              </a:buClr>
              <a:buSzPts val="1470"/>
              <a:buFont typeface="Arial"/>
              <a:buNone/>
            </a:pPr>
            <a:endParaRPr sz="1470" b="0" i="0" u="none" strike="noStrike" cap="none" dirty="0">
              <a:solidFill>
                <a:schemeClr val="dk1"/>
              </a:solidFill>
              <a:latin typeface="Calibri"/>
              <a:ea typeface="Calibri"/>
              <a:cs typeface="Calibri"/>
              <a:sym typeface="Calibri"/>
            </a:endParaRPr>
          </a:p>
        </p:txBody>
      </p:sp>
      <p:pic>
        <p:nvPicPr>
          <p:cNvPr id="339" name="Shape 339"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457200" y="457200"/>
            <a:ext cx="828675" cy="828676"/>
          </a:xfrm>
          <a:prstGeom prst="rect">
            <a:avLst/>
          </a:prstGeom>
          <a:noFill/>
          <a:ln>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pic>
        <p:nvPicPr>
          <p:cNvPr id="1533" name="Shape 1533" descr="This is a Gary Larson cartoon which shows a teacher in front of the class.  One student has raised his hand and asks, &quot;Mr. Osbourne, may I be excused?  My brain is full.&quot;"/>
          <p:cNvPicPr preferRelativeResize="0"/>
          <p:nvPr/>
        </p:nvPicPr>
        <p:blipFill rotWithShape="1">
          <a:blip r:embed="rId3">
            <a:alphaModFix/>
          </a:blip>
          <a:srcRect/>
          <a:stretch/>
        </p:blipFill>
        <p:spPr>
          <a:xfrm>
            <a:off x="1676399" y="1143000"/>
            <a:ext cx="6134100" cy="5568800"/>
          </a:xfrm>
          <a:prstGeom prst="rect">
            <a:avLst/>
          </a:prstGeom>
          <a:noFill/>
          <a:ln>
            <a:noFill/>
          </a:ln>
        </p:spPr>
      </p:pic>
      <p:sp>
        <p:nvSpPr>
          <p:cNvPr id="1534" name="Shape 1534"/>
          <p:cNvSpPr txBox="1">
            <a:spLocks noGrp="1"/>
          </p:cNvSpPr>
          <p:nvPr>
            <p:ph type="title" idx="4294967295"/>
          </p:nvPr>
        </p:nvSpPr>
        <p:spPr>
          <a:xfrm>
            <a:off x="1371600" y="0"/>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1"/>
              </a:buClr>
              <a:buSzPct val="25000"/>
              <a:buFont typeface="Calibri"/>
              <a:buNone/>
            </a:pPr>
            <a:r>
              <a:rPr lang="en" sz="4400" b="0" i="0" u="none" strike="noStrike" cap="none" dirty="0">
                <a:solidFill>
                  <a:schemeClr val="dk1"/>
                </a:solidFill>
                <a:latin typeface="Calibri"/>
                <a:ea typeface="Calibri"/>
                <a:cs typeface="Calibri"/>
                <a:sym typeface="Calibri"/>
              </a:rPr>
              <a:t>Time for planning!</a:t>
            </a:r>
          </a:p>
        </p:txBody>
      </p:sp>
      <p:pic>
        <p:nvPicPr>
          <p:cNvPr id="4" name="Picture 3" descr=" Blue and white logo of an arrow point up and to the right." title="Action-Planning-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152400"/>
            <a:ext cx="1018243" cy="1018243"/>
          </a:xfrm>
          <a:prstGeom prst="rect">
            <a:avLst/>
          </a:prstGeom>
          <a:effectLst>
            <a:outerShdw blurRad="50800" dist="38100" dir="2700000" algn="tl" rotWithShape="0">
              <a:prstClr val="black">
                <a:alpha val="40000"/>
              </a:prstClr>
            </a:outerShdw>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Shape 1539"/>
          <p:cNvSpPr txBox="1">
            <a:spLocks noGrp="1"/>
          </p:cNvSpPr>
          <p:nvPr>
            <p:ph type="title"/>
          </p:nvPr>
        </p:nvSpPr>
        <p:spPr>
          <a:xfrm>
            <a:off x="1524000" y="381000"/>
            <a:ext cx="6987106" cy="915357"/>
          </a:xfrm>
          <a:prstGeom prst="rect">
            <a:avLst/>
          </a:prstGeom>
          <a:noFill/>
          <a:ln>
            <a:noFill/>
          </a:ln>
        </p:spPr>
        <p:txBody>
          <a:bodyPr wrap="square"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 sz="5000" b="0" i="0" u="none" strike="noStrike" cap="none" dirty="0">
                <a:solidFill>
                  <a:schemeClr val="dk2"/>
                </a:solidFill>
                <a:latin typeface="Calibri"/>
                <a:ea typeface="Calibri"/>
                <a:cs typeface="Calibri"/>
                <a:sym typeface="Calibri"/>
              </a:rPr>
              <a:t>Action Plan:</a:t>
            </a:r>
          </a:p>
        </p:txBody>
      </p:sp>
      <p:sp>
        <p:nvSpPr>
          <p:cNvPr id="1540" name="Shape 1540"/>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0BD0D9"/>
              </a:buClr>
              <a:buSzPct val="95000"/>
              <a:buNone/>
            </a:pPr>
            <a:endParaRPr lang="en-US" sz="2600" dirty="0">
              <a:solidFill>
                <a:schemeClr val="dk1"/>
              </a:solidFill>
              <a:latin typeface="Merriweather"/>
              <a:ea typeface="Merriweather"/>
              <a:cs typeface="Merriweather"/>
              <a:sym typeface="Merriweather"/>
            </a:endParaRPr>
          </a:p>
          <a:p>
            <a:pPr marL="0" marR="0" lvl="0" indent="0" algn="l" rtl="0">
              <a:spcBef>
                <a:spcPts val="0"/>
              </a:spcBef>
              <a:spcAft>
                <a:spcPts val="0"/>
              </a:spcAft>
              <a:buClr>
                <a:srgbClr val="0BD0D9"/>
              </a:buClr>
              <a:buSzPct val="95000"/>
              <a:buNone/>
            </a:pPr>
            <a:r>
              <a:rPr lang="en-US" sz="2600" b="1" i="0" u="none" strike="noStrike" cap="none" dirty="0">
                <a:solidFill>
                  <a:schemeClr val="dk1"/>
                </a:solidFill>
                <a:latin typeface="Merriweather"/>
                <a:ea typeface="Merriweather"/>
                <a:cs typeface="Merriweather"/>
                <a:sym typeface="Merriweather"/>
              </a:rPr>
              <a:t>Managing the Cycle of Escalating Behavior</a:t>
            </a:r>
            <a:endParaRPr lang="en-US" sz="2600" b="1" dirty="0">
              <a:solidFill>
                <a:schemeClr val="dk1"/>
              </a:solidFill>
              <a:latin typeface="Merriweather"/>
              <a:ea typeface="Merriweather"/>
              <a:cs typeface="Merriweather"/>
              <a:sym typeface="Merriweather"/>
            </a:endParaRPr>
          </a:p>
          <a:p>
            <a:pPr marL="457200" indent="-457200">
              <a:spcBef>
                <a:spcPts val="0"/>
              </a:spcBef>
              <a:buSzPct val="95000"/>
            </a:pPr>
            <a:r>
              <a:rPr lang="en" sz="2600" b="0" i="0" u="none" strike="noStrike" cap="none" dirty="0">
                <a:solidFill>
                  <a:schemeClr val="dk1"/>
                </a:solidFill>
                <a:latin typeface="Merriweather"/>
                <a:ea typeface="Merriweather"/>
                <a:cs typeface="Merriweather"/>
                <a:sym typeface="Merriweather"/>
              </a:rPr>
              <a:t>Who needs training? </a:t>
            </a:r>
            <a:endParaRPr lang="en-US" sz="2600" b="0" i="0" u="none" strike="noStrike" cap="none" dirty="0">
              <a:solidFill>
                <a:schemeClr val="dk1"/>
              </a:solidFill>
              <a:latin typeface="Merriweather"/>
              <a:ea typeface="Merriweather"/>
              <a:cs typeface="Merriweather"/>
              <a:sym typeface="Merriweather"/>
            </a:endParaRPr>
          </a:p>
          <a:p>
            <a:pPr marL="457200" indent="-457200">
              <a:spcBef>
                <a:spcPts val="0"/>
              </a:spcBef>
              <a:buSzPct val="95000"/>
            </a:pPr>
            <a:r>
              <a:rPr lang="en-US" sz="2600" b="0" i="0" u="none" strike="noStrike" cap="none" dirty="0">
                <a:solidFill>
                  <a:schemeClr val="dk1"/>
                </a:solidFill>
                <a:latin typeface="Merriweather"/>
                <a:ea typeface="Merriweather"/>
                <a:cs typeface="Merriweather"/>
                <a:sym typeface="Merriweather"/>
              </a:rPr>
              <a:t>How and when will this be done?</a:t>
            </a:r>
          </a:p>
          <a:p>
            <a:pPr marL="457200" indent="-457200">
              <a:spcBef>
                <a:spcPts val="0"/>
              </a:spcBef>
              <a:buSzPct val="95000"/>
            </a:pPr>
            <a:r>
              <a:rPr lang="en-US" sz="2600" dirty="0">
                <a:solidFill>
                  <a:schemeClr val="dk1"/>
                </a:solidFill>
                <a:latin typeface="Merriweather"/>
                <a:ea typeface="Merriweather"/>
                <a:cs typeface="Merriweather"/>
                <a:sym typeface="Merriweather"/>
              </a:rPr>
              <a:t>How will you provide coaching to those that need it?</a:t>
            </a:r>
            <a:endParaRPr lang="en-US" sz="2600" b="0" i="0" u="none" strike="noStrike" cap="none" dirty="0">
              <a:solidFill>
                <a:schemeClr val="dk1"/>
              </a:solidFill>
              <a:latin typeface="Merriweather"/>
              <a:ea typeface="Merriweather"/>
              <a:cs typeface="Merriweather"/>
              <a:sym typeface="Merriweather"/>
            </a:endParaRPr>
          </a:p>
          <a:p>
            <a:pPr marL="0" indent="0">
              <a:spcBef>
                <a:spcPts val="0"/>
              </a:spcBef>
              <a:buSzPct val="95000"/>
              <a:buNone/>
            </a:pPr>
            <a:endParaRPr lang="en" sz="2600" b="0" i="0" u="none" strike="noStrike" cap="none" dirty="0">
              <a:solidFill>
                <a:schemeClr val="dk1"/>
              </a:solidFill>
              <a:latin typeface="Merriweather"/>
              <a:ea typeface="Merriweather"/>
              <a:cs typeface="Merriweather"/>
              <a:sym typeface="Merriweather"/>
            </a:endParaRPr>
          </a:p>
          <a:p>
            <a:pPr marL="273050" marR="0" lvl="0" indent="-273050" algn="l" rtl="0">
              <a:spcBef>
                <a:spcPts val="0"/>
              </a:spcBef>
              <a:spcAft>
                <a:spcPts val="0"/>
              </a:spcAft>
              <a:buClr>
                <a:srgbClr val="0BD0D9"/>
              </a:buClr>
              <a:buSzPct val="95000"/>
              <a:buFont typeface="Merriweather"/>
              <a:buNone/>
            </a:pPr>
            <a:endParaRPr sz="2600" b="0" i="0" u="none" strike="noStrike" cap="none" dirty="0">
              <a:solidFill>
                <a:schemeClr val="dk1"/>
              </a:solidFill>
              <a:latin typeface="Merriweather"/>
              <a:ea typeface="Merriweather"/>
              <a:cs typeface="Merriweather"/>
              <a:sym typeface="Merriweather"/>
            </a:endParaRPr>
          </a:p>
          <a:p>
            <a:pPr marL="273050" marR="0" lvl="0" indent="-273050" algn="l" rtl="0">
              <a:lnSpc>
                <a:spcPct val="100000"/>
              </a:lnSpc>
              <a:spcBef>
                <a:spcPts val="0"/>
              </a:spcBef>
              <a:spcAft>
                <a:spcPts val="0"/>
              </a:spcAft>
              <a:buClr>
                <a:srgbClr val="0BD0D9"/>
              </a:buClr>
              <a:buSzPct val="95000"/>
              <a:buFont typeface="Merriweather"/>
              <a:buNone/>
            </a:pPr>
            <a:endParaRPr sz="2600" b="0" i="0" u="none" strike="noStrike" cap="none" dirty="0">
              <a:solidFill>
                <a:schemeClr val="dk1"/>
              </a:solidFill>
              <a:latin typeface="Merriweather"/>
              <a:ea typeface="Merriweather"/>
              <a:cs typeface="Merriweather"/>
              <a:sym typeface="Merriweather"/>
            </a:endParaRPr>
          </a:p>
          <a:p>
            <a:pPr marL="0" marR="0" lvl="0" indent="0" algn="l" rtl="0">
              <a:spcBef>
                <a:spcPts val="0"/>
              </a:spcBef>
              <a:buClr>
                <a:schemeClr val="dk1"/>
              </a:buClr>
              <a:buSzPct val="25000"/>
              <a:buFont typeface="Arial"/>
              <a:buNone/>
            </a:pPr>
            <a:endParaRPr sz="2600" b="0" i="0" u="none" strike="noStrike" cap="none" dirty="0">
              <a:solidFill>
                <a:schemeClr val="dk1"/>
              </a:solidFill>
              <a:latin typeface="Merriweather"/>
              <a:ea typeface="Merriweather"/>
              <a:cs typeface="Merriweather"/>
              <a:sym typeface="Merriweather"/>
            </a:endParaRPr>
          </a:p>
        </p:txBody>
      </p:sp>
      <p:pic>
        <p:nvPicPr>
          <p:cNvPr id="4" name="Picture 3" descr=" Blue and white logo of an arrow point up and to the right." title="Action-Planning-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81000"/>
            <a:ext cx="1018243" cy="101824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ffective Schoolwide Interventions" title="OSEP Center on Positive Behavioral Interventions and Supports"/>
          <p:cNvPicPr>
            <a:picLocks noChangeAspect="1" noChangeArrowheads="1"/>
          </p:cNvPicPr>
          <p:nvPr>
            <p:custDataLst>
              <p:tags r:id="rId2"/>
            </p:custDataLst>
          </p:nvPr>
        </p:nvPicPr>
        <p:blipFill>
          <a:blip r:embed="rId6">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2" name="Picture 6" title="Logo for Illinois PBS Network"/>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6462458" y="2874312"/>
            <a:ext cx="1412240" cy="575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3" name="Picture 9" title="Logo for Wisconsin PBIS Network"/>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4" name="Picture 1" descr="RTI for behavior" title="Logo for Florida's Positive Behavior Support Project"/>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title="Logo for Virginia Tiered Systems of Support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title="Logo for Missouri Schoolwide Positive Behavior Support"/>
          <p:cNvPicPr>
            <a:picLocks noChangeAspect="1"/>
          </p:cNvPicPr>
          <p:nvPr/>
        </p:nvPicPr>
        <p:blipFill>
          <a:blip r:embed="rId11"/>
          <a:stretch>
            <a:fillRect/>
          </a:stretch>
        </p:blipFill>
        <p:spPr>
          <a:xfrm>
            <a:off x="850786" y="3867502"/>
            <a:ext cx="1581697" cy="1381349"/>
          </a:xfrm>
          <a:prstGeom prst="rect">
            <a:avLst/>
          </a:prstGeom>
        </p:spPr>
      </p:pic>
      <p:pic>
        <p:nvPicPr>
          <p:cNvPr id="6" name="Picture 5" title="Logo for PBIS Maryland"/>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3144" y="2778944"/>
            <a:ext cx="1185764" cy="670748"/>
          </a:xfrm>
          <a:prstGeom prst="rect">
            <a:avLst/>
          </a:prstGeom>
        </p:spPr>
      </p:pic>
      <p:grpSp>
        <p:nvGrpSpPr>
          <p:cNvPr id="18" name="Group 17" title="Logos for Midwest PBIS Network and Mid-Atlantic PBIS Network"/>
          <p:cNvGrpSpPr/>
          <p:nvPr/>
        </p:nvGrpSpPr>
        <p:grpSpPr>
          <a:xfrm>
            <a:off x="3293533" y="2202848"/>
            <a:ext cx="2556934" cy="1177310"/>
            <a:chOff x="2834308" y="2395711"/>
            <a:chExt cx="3475384" cy="1600200"/>
          </a:xfrm>
        </p:grpSpPr>
        <p:pic>
          <p:nvPicPr>
            <p:cNvPr id="9" name="Picture 8" title="Logo for Mid-Atlantic PBIS Network"/>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title="Logo for Midwest PBIS Network"/>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2" name="Picture 1" descr="Minnesota PBIS Logo.jpg" title="Logo for Minnesota PBI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56816" y="1890210"/>
            <a:ext cx="1718632" cy="754050"/>
          </a:xfrm>
          <a:prstGeom prst="rect">
            <a:avLst/>
          </a:prstGeom>
        </p:spPr>
      </p:pic>
      <p:pic>
        <p:nvPicPr>
          <p:cNvPr id="17" name="Picture 16" title="Thank you!"/>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
        <p:nvSpPr>
          <p:cNvPr id="3" name="Title 2"/>
          <p:cNvSpPr>
            <a:spLocks noGrp="1"/>
          </p:cNvSpPr>
          <p:nvPr>
            <p:ph type="title"/>
          </p:nvPr>
        </p:nvSpPr>
        <p:spPr>
          <a:xfrm>
            <a:off x="211015" y="66862"/>
            <a:ext cx="6349361" cy="1823347"/>
          </a:xfrm>
        </p:spPr>
        <p:txBody>
          <a:bodyPr>
            <a:normAutofit fontScale="90000"/>
          </a:bodyPr>
          <a:lstStyle/>
          <a:p>
            <a:br>
              <a:rPr lang="en-US" sz="2800" b="1" i="1" dirty="0"/>
            </a:br>
            <a:r>
              <a:rPr lang="en-US" sz="2800" b="1" i="1" dirty="0"/>
              <a:t>Appreciation</a:t>
            </a:r>
            <a:r>
              <a:rPr lang="en-US" sz="4000" b="1" dirty="0"/>
              <a:t> </a:t>
            </a:r>
            <a:r>
              <a:rPr lang="en-US" sz="2800" dirty="0">
                <a:solidFill>
                  <a:srgbClr val="000000"/>
                </a:solidFill>
              </a:rPr>
              <a:t>is given to the following</a:t>
            </a:r>
            <a:br>
              <a:rPr lang="en-US" sz="2800" dirty="0">
                <a:solidFill>
                  <a:srgbClr val="000000"/>
                </a:solidFill>
              </a:rPr>
            </a:br>
            <a:r>
              <a:rPr lang="en-US" sz="2800" dirty="0">
                <a:solidFill>
                  <a:srgbClr val="000000"/>
                </a:solidFill>
              </a:rPr>
              <a:t>for their contributions to this Professional Learning:</a:t>
            </a:r>
            <a:br>
              <a:rPr lang="en-US" sz="2800" dirty="0">
                <a:solidFill>
                  <a:srgbClr val="000000"/>
                </a:solidFill>
              </a:rPr>
            </a:br>
            <a:endParaRPr lang="en-US" sz="2800" dirty="0"/>
          </a:p>
        </p:txBody>
      </p:sp>
    </p:spTree>
    <p:custDataLst>
      <p:tags r:id="rId1"/>
    </p:custDataLst>
    <p:extLst>
      <p:ext uri="{BB962C8B-B14F-4D97-AF65-F5344CB8AC3E}">
        <p14:creationId xmlns:p14="http://schemas.microsoft.com/office/powerpoint/2010/main" val="150254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295400" y="3048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dirty="0">
                <a:solidFill>
                  <a:schemeClr val="dk2"/>
                </a:solidFill>
                <a:latin typeface="Calibri"/>
                <a:ea typeface="Calibri"/>
                <a:cs typeface="Calibri"/>
                <a:sym typeface="Calibri"/>
              </a:rPr>
              <a:t>Purposes</a:t>
            </a:r>
          </a:p>
        </p:txBody>
      </p:sp>
      <p:sp>
        <p:nvSpPr>
          <p:cNvPr id="74" name="Shape 74"/>
          <p:cNvSpPr txBox="1">
            <a:spLocks noGrp="1"/>
          </p:cNvSpPr>
          <p:nvPr>
            <p:ph idx="1"/>
          </p:nvPr>
        </p:nvSpPr>
        <p:spPr>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chemeClr val="dk1"/>
              </a:buClr>
              <a:buSzPct val="25000"/>
              <a:buFont typeface="Merriweather"/>
              <a:buNone/>
            </a:pPr>
            <a:r>
              <a:rPr lang="en-US" sz="3600" b="0" i="0" u="none" strike="noStrike" cap="none" baseline="0" dirty="0">
                <a:solidFill>
                  <a:schemeClr val="dk1"/>
                </a:solidFill>
                <a:latin typeface="Merriweather"/>
                <a:ea typeface="Merriweather"/>
                <a:cs typeface="Merriweather"/>
                <a:sym typeface="Merriweather"/>
              </a:rPr>
              <a:t>To gain an understanding</a:t>
            </a:r>
            <a:r>
              <a:rPr lang="en-US" sz="3600" b="0" i="0" u="none" strike="noStrike" cap="none" dirty="0">
                <a:solidFill>
                  <a:schemeClr val="dk1"/>
                </a:solidFill>
                <a:latin typeface="Merriweather"/>
                <a:ea typeface="Merriweather"/>
                <a:cs typeface="Merriweather"/>
                <a:sym typeface="Merriweather"/>
              </a:rPr>
              <a:t> of how to better respond to student behavior</a:t>
            </a:r>
            <a:r>
              <a:rPr lang="en-US" sz="3600" b="0" i="0" u="none" strike="noStrike" cap="none" baseline="0" dirty="0">
                <a:solidFill>
                  <a:schemeClr val="dk1"/>
                </a:solidFill>
                <a:latin typeface="Merriweather"/>
                <a:ea typeface="Merriweather"/>
                <a:cs typeface="Merriweather"/>
                <a:sym typeface="Merriweather"/>
              </a:rPr>
              <a:t>. </a:t>
            </a:r>
            <a:r>
              <a:rPr lang="en-US" sz="4000" b="0" i="0" u="none" strike="noStrike" cap="none" baseline="0" dirty="0">
                <a:solidFill>
                  <a:schemeClr val="dk1"/>
                </a:solidFill>
                <a:latin typeface="Merriweather"/>
                <a:ea typeface="Merriweather"/>
                <a:cs typeface="Merriweather"/>
                <a:sym typeface="Merriweather"/>
              </a:rPr>
              <a:t>	</a:t>
            </a:r>
          </a:p>
          <a:p>
            <a:pPr marL="273050" marR="0" lvl="0" indent="-273050" algn="l" rtl="0">
              <a:lnSpc>
                <a:spcPct val="90000"/>
              </a:lnSpc>
              <a:spcBef>
                <a:spcPts val="800"/>
              </a:spcBef>
              <a:spcAft>
                <a:spcPts val="0"/>
              </a:spcAft>
              <a:buClr>
                <a:schemeClr val="dk1"/>
              </a:buClr>
              <a:buSzPct val="25000"/>
              <a:buFont typeface="Merriweather"/>
              <a:buNone/>
            </a:pPr>
            <a:endParaRPr lang="en-US" sz="4000" b="0" i="0" u="none" strike="noStrike" cap="none" baseline="0" dirty="0">
              <a:solidFill>
                <a:schemeClr val="dk1"/>
              </a:solidFill>
              <a:latin typeface="Merriweather"/>
              <a:ea typeface="Merriweather"/>
              <a:cs typeface="Merriweather"/>
              <a:sym typeface="Merriweather"/>
            </a:endParaRPr>
          </a:p>
          <a:p>
            <a:pPr marL="273050" marR="0" lvl="0" indent="-273050" algn="l" rtl="0">
              <a:lnSpc>
                <a:spcPct val="90000"/>
              </a:lnSpc>
              <a:spcBef>
                <a:spcPts val="800"/>
              </a:spcBef>
              <a:spcAft>
                <a:spcPts val="0"/>
              </a:spcAft>
              <a:buClr>
                <a:schemeClr val="dk1"/>
              </a:buClr>
              <a:buSzPct val="25000"/>
              <a:buFont typeface="Merriweather"/>
              <a:buNone/>
            </a:pPr>
            <a:r>
              <a:rPr lang="en-US" sz="3600" b="0" i="0" u="none" strike="noStrike" cap="none" baseline="0" dirty="0">
                <a:solidFill>
                  <a:schemeClr val="dk1"/>
                </a:solidFill>
                <a:latin typeface="Merriweather"/>
                <a:ea typeface="Merriweather"/>
                <a:cs typeface="Merriweather"/>
                <a:sym typeface="Merriweather"/>
              </a:rPr>
              <a:t>Information shared</a:t>
            </a:r>
            <a:r>
              <a:rPr lang="en-US" sz="3600" b="0" i="0" u="none" strike="noStrike" cap="none" dirty="0">
                <a:solidFill>
                  <a:schemeClr val="dk1"/>
                </a:solidFill>
                <a:latin typeface="Merriweather"/>
                <a:ea typeface="Merriweather"/>
                <a:cs typeface="Merriweather"/>
                <a:sym typeface="Merriweather"/>
              </a:rPr>
              <a:t> can be used with all staff at your school.</a:t>
            </a:r>
            <a:endParaRPr lang="en-US" sz="3600" b="0" i="0" u="none" strike="noStrike" cap="none" baseline="0" dirty="0">
              <a:solidFill>
                <a:srgbClr val="CC3300"/>
              </a:solidFill>
              <a:latin typeface="Merriweather"/>
              <a:ea typeface="Merriweather"/>
              <a:cs typeface="Merriweather"/>
              <a:sym typeface="Merriweather"/>
            </a:endParaRP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219200" y="2286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dirty="0">
                <a:solidFill>
                  <a:schemeClr val="dk2"/>
                </a:solidFill>
                <a:latin typeface="Calibri"/>
                <a:ea typeface="Calibri"/>
                <a:cs typeface="Calibri"/>
                <a:sym typeface="Calibri"/>
              </a:rPr>
              <a:t>Outcomes</a:t>
            </a:r>
          </a:p>
        </p:txBody>
      </p:sp>
      <p:sp>
        <p:nvSpPr>
          <p:cNvPr id="81" name="Shape 81"/>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BD0D9"/>
              </a:buClr>
              <a:buSzPct val="95000"/>
              <a:buNone/>
            </a:pPr>
            <a:r>
              <a:rPr lang="en-US" sz="4400" b="0" i="0" u="none" strike="noStrike" cap="none" baseline="30000" dirty="0">
                <a:solidFill>
                  <a:schemeClr val="dk1"/>
                </a:solidFill>
                <a:latin typeface="Merriweather"/>
                <a:ea typeface="Merriweather"/>
                <a:cs typeface="Merriweather"/>
                <a:sym typeface="Merriweather"/>
              </a:rPr>
              <a:t>Teams will update their </a:t>
            </a:r>
            <a:r>
              <a:rPr lang="en-US" sz="4400" b="0" i="0" u="none" strike="noStrike" cap="none" baseline="30000" dirty="0">
                <a:solidFill>
                  <a:srgbClr val="FF0000"/>
                </a:solidFill>
                <a:latin typeface="Merriweather"/>
                <a:ea typeface="Merriweather"/>
                <a:cs typeface="Merriweather"/>
                <a:sym typeface="Merriweather"/>
              </a:rPr>
              <a:t>action plan </a:t>
            </a:r>
            <a:r>
              <a:rPr lang="en-US" sz="4400" b="0" i="0" u="none" strike="noStrike" cap="none" baseline="30000" dirty="0">
                <a:solidFill>
                  <a:schemeClr val="dk1"/>
                </a:solidFill>
                <a:latin typeface="Merriweather"/>
                <a:ea typeface="Merriweather"/>
                <a:cs typeface="Merriweather"/>
                <a:sym typeface="Merriweather"/>
              </a:rPr>
              <a:t>to include a method, materials, personnel etc. needed to train staff on the use of </a:t>
            </a:r>
            <a:r>
              <a:rPr lang="en-US" sz="4400" b="0" i="0" u="none" strike="noStrike" cap="none" baseline="30000" dirty="0">
                <a:solidFill>
                  <a:srgbClr val="FF0000"/>
                </a:solidFill>
                <a:latin typeface="Merriweather"/>
                <a:ea typeface="Merriweather"/>
                <a:cs typeface="Merriweather"/>
                <a:sym typeface="Merriweather"/>
              </a:rPr>
              <a:t>Managing the Cycle of Escalating</a:t>
            </a:r>
            <a:r>
              <a:rPr lang="en-US" sz="4400" b="0" i="0" u="none" strike="noStrike" cap="none" dirty="0">
                <a:solidFill>
                  <a:srgbClr val="FF0000"/>
                </a:solidFill>
                <a:latin typeface="Merriweather"/>
                <a:ea typeface="Merriweather"/>
                <a:cs typeface="Merriweather"/>
                <a:sym typeface="Merriweather"/>
              </a:rPr>
              <a:t> Behaviors.</a:t>
            </a:r>
            <a:endParaRPr lang="en-US" sz="4400" b="0" i="0" u="none" strike="noStrike" cap="none" baseline="30000" dirty="0">
              <a:solidFill>
                <a:srgbClr val="FF0000"/>
              </a:solidFill>
              <a:latin typeface="Merriweather"/>
              <a:ea typeface="Merriweather"/>
              <a:cs typeface="Merriweather"/>
              <a:sym typeface="Merriweather"/>
            </a:endParaRP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193831" y="746597"/>
            <a:ext cx="6987106"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40"/>
              <a:buFont typeface="Calibri"/>
              <a:buNone/>
            </a:pPr>
            <a:r>
              <a:rPr lang="en-US" b="1" i="0" u="none" strike="noStrike" cap="none" dirty="0">
                <a:solidFill>
                  <a:schemeClr val="dk1"/>
                </a:solidFill>
                <a:latin typeface="Calibri"/>
                <a:ea typeface="Calibri"/>
                <a:cs typeface="Calibri"/>
                <a:sym typeface="Calibri"/>
              </a:rPr>
              <a:t>Outline</a:t>
            </a:r>
            <a:br>
              <a:rPr lang="en-US" sz="3240" b="1" i="0" u="none" strike="noStrike" cap="none" dirty="0">
                <a:solidFill>
                  <a:schemeClr val="dk1"/>
                </a:solidFill>
                <a:latin typeface="Calibri"/>
                <a:ea typeface="Calibri"/>
                <a:cs typeface="Calibri"/>
                <a:sym typeface="Calibri"/>
              </a:rPr>
            </a:br>
            <a:br>
              <a:rPr lang="en-US" sz="3240" b="1" i="0" u="none" strike="noStrike" cap="none" dirty="0">
                <a:solidFill>
                  <a:schemeClr val="dk1"/>
                </a:solidFill>
                <a:latin typeface="Calibri"/>
                <a:ea typeface="Calibri"/>
                <a:cs typeface="Calibri"/>
                <a:sym typeface="Calibri"/>
              </a:rPr>
            </a:br>
            <a:endParaRPr dirty="0"/>
          </a:p>
        </p:txBody>
      </p:sp>
      <p:sp>
        <p:nvSpPr>
          <p:cNvPr id="96" name="Shape 96"/>
          <p:cNvSpPr txBox="1">
            <a:spLocks noGrp="1"/>
          </p:cNvSpPr>
          <p:nvPr>
            <p:ph type="body" idx="4294967295"/>
          </p:nvPr>
        </p:nvSpPr>
        <p:spPr>
          <a:xfrm>
            <a:off x="485625" y="1310079"/>
            <a:ext cx="7772400" cy="41910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3200"/>
              <a:buFont typeface="Noto Sans Symbols"/>
              <a:buChar char="▪"/>
            </a:pPr>
            <a:r>
              <a:rPr lang="en-US" sz="3200" b="1" i="0" u="none" strike="noStrike" cap="none" dirty="0">
                <a:solidFill>
                  <a:schemeClr val="dk1"/>
                </a:solidFill>
                <a:latin typeface="Calibri"/>
                <a:ea typeface="Calibri"/>
                <a:cs typeface="Calibri"/>
                <a:sym typeface="Calibri"/>
              </a:rPr>
              <a:t>Brain Basics</a:t>
            </a:r>
            <a:endParaRPr lang="en-US" dirty="0"/>
          </a:p>
          <a:p>
            <a:pPr marL="628650" lvl="1" indent="-171450">
              <a:spcBef>
                <a:spcPts val="0"/>
              </a:spcBef>
              <a:buSzPts val="3200"/>
              <a:buFont typeface="Noto Sans Symbols"/>
              <a:buChar char="▪"/>
            </a:pPr>
            <a:r>
              <a:rPr lang="en-US" sz="2800" b="0" i="0" u="none" strike="noStrike" cap="none" dirty="0">
                <a:solidFill>
                  <a:schemeClr val="dk1"/>
                </a:solidFill>
                <a:latin typeface="Calibri"/>
                <a:ea typeface="Calibri"/>
                <a:cs typeface="Calibri"/>
                <a:sym typeface="Calibri"/>
              </a:rPr>
              <a:t>What is happening in the brain</a:t>
            </a:r>
            <a:endParaRPr sz="2800" b="1" i="0" u="none" strike="noStrike" cap="none" dirty="0">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3200"/>
              <a:buFont typeface="Noto Sans Symbols"/>
              <a:buChar char="▪"/>
            </a:pPr>
            <a:r>
              <a:rPr lang="en-US" sz="3200" b="1" i="0" u="none" strike="noStrike" cap="none" dirty="0">
                <a:solidFill>
                  <a:schemeClr val="dk1"/>
                </a:solidFill>
                <a:latin typeface="Calibri"/>
                <a:ea typeface="Calibri"/>
                <a:cs typeface="Calibri"/>
                <a:sym typeface="Calibri"/>
              </a:rPr>
              <a:t>Review Escalation Cycle</a:t>
            </a:r>
          </a:p>
          <a:p>
            <a:pPr marL="628650" lvl="1" indent="-171450">
              <a:spcBef>
                <a:spcPts val="750"/>
              </a:spcBef>
              <a:buSzPts val="3200"/>
              <a:buFont typeface="Noto Sans Symbols"/>
              <a:buChar char="▪"/>
            </a:pPr>
            <a:r>
              <a:rPr lang="en-US" sz="2900" dirty="0"/>
              <a:t>Different for each individual</a:t>
            </a:r>
            <a:endParaRPr lang="en-US" sz="2900" i="0" u="none" strike="noStrike" cap="none" dirty="0">
              <a:solidFill>
                <a:schemeClr val="dk1"/>
              </a:solidFill>
              <a:sym typeface="Calibri"/>
            </a:endParaRPr>
          </a:p>
          <a:p>
            <a:pPr marL="171450" marR="0" lvl="0" indent="-171450" algn="l" rtl="0">
              <a:lnSpc>
                <a:spcPct val="90000"/>
              </a:lnSpc>
              <a:spcBef>
                <a:spcPts val="750"/>
              </a:spcBef>
              <a:spcAft>
                <a:spcPts val="0"/>
              </a:spcAft>
              <a:buClr>
                <a:schemeClr val="dk1"/>
              </a:buClr>
              <a:buSzPts val="3200"/>
              <a:buFont typeface="Noto Sans Symbols"/>
              <a:buChar char="▪"/>
            </a:pPr>
            <a:r>
              <a:rPr lang="en-US" sz="3200" b="1" i="0" u="none" strike="noStrike" cap="none" dirty="0">
                <a:solidFill>
                  <a:schemeClr val="dk1"/>
                </a:solidFill>
                <a:latin typeface="Calibri"/>
                <a:ea typeface="Calibri"/>
                <a:cs typeface="Calibri"/>
                <a:sym typeface="Calibri"/>
              </a:rPr>
              <a:t>Behavior Basics</a:t>
            </a:r>
          </a:p>
          <a:p>
            <a:pPr marL="628650" lvl="1" indent="-171450">
              <a:spcBef>
                <a:spcPts val="750"/>
              </a:spcBef>
              <a:buSzPts val="3200"/>
              <a:buFont typeface="Noto Sans Symbols"/>
              <a:buChar char="▪"/>
            </a:pPr>
            <a:r>
              <a:rPr lang="en-US" sz="2900" dirty="0"/>
              <a:t>ABCs of behavior</a:t>
            </a:r>
          </a:p>
          <a:p>
            <a:pPr marL="628650" lvl="1" indent="-171450">
              <a:spcBef>
                <a:spcPts val="750"/>
              </a:spcBef>
              <a:buSzPts val="3200"/>
              <a:buFont typeface="Noto Sans Symbols"/>
              <a:buChar char="▪"/>
            </a:pPr>
            <a:r>
              <a:rPr lang="en-US" sz="2800" dirty="0"/>
              <a:t>Determine environmental patterns surrounding display of behavior</a:t>
            </a:r>
            <a:endParaRPr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50"/>
              </a:spcBef>
              <a:spcAft>
                <a:spcPts val="0"/>
              </a:spcAft>
              <a:buClr>
                <a:schemeClr val="dk1"/>
              </a:buClr>
              <a:buSzPts val="3200"/>
              <a:buFont typeface="Noto Sans Symbols"/>
              <a:buChar char="▪"/>
            </a:pPr>
            <a:r>
              <a:rPr lang="en-US" sz="3200" b="1" i="0" u="none" strike="noStrike" cap="none" dirty="0">
                <a:solidFill>
                  <a:schemeClr val="dk1"/>
                </a:solidFill>
                <a:latin typeface="Calibri"/>
                <a:ea typeface="Calibri"/>
                <a:cs typeface="Calibri"/>
                <a:sym typeface="Calibri"/>
              </a:rPr>
              <a:t>Identify Strategies to Manage and Respond to Behavior</a:t>
            </a:r>
          </a:p>
          <a:p>
            <a:pPr marL="171450" marR="0" lvl="0" indent="-171450" algn="l" rtl="0">
              <a:lnSpc>
                <a:spcPct val="100000"/>
              </a:lnSpc>
              <a:spcBef>
                <a:spcPts val="50"/>
              </a:spcBef>
              <a:spcAft>
                <a:spcPts val="0"/>
              </a:spcAft>
              <a:buClr>
                <a:schemeClr val="dk1"/>
              </a:buClr>
              <a:buSzPts val="3200"/>
              <a:buFont typeface="Noto Sans Symbols"/>
              <a:buChar char="▪"/>
            </a:pPr>
            <a:endParaRPr lang="en-US" sz="3200" b="1" i="0" u="none" strike="noStrike" cap="none" dirty="0">
              <a:solidFill>
                <a:schemeClr val="dk1"/>
              </a:solidFill>
              <a:latin typeface="Calibri"/>
              <a:ea typeface="Calibri"/>
              <a:cs typeface="Calibri"/>
              <a:sym typeface="Calibri"/>
            </a:endParaRPr>
          </a:p>
        </p:txBody>
      </p:sp>
      <p:pic>
        <p:nvPicPr>
          <p:cNvPr id="97" name="Shape 97" descr="https://lh6.googleusercontent.com/NYlX-YgnJF2lZB8gUynC2z3U7wW37IEIrSylTjYGdCZ6Omaz9q2qQ5NTQttv84O_x7HTBRcuDIVIYNb9wqQ6NxYD6kFtlWgEXi3e6fqThCUB_Y8PlLm7CJg-S0mFdM2tIYm59XMS8os"/>
          <p:cNvPicPr preferRelativeResize="0"/>
          <p:nvPr/>
        </p:nvPicPr>
        <p:blipFill rotWithShape="1">
          <a:blip r:embed="rId3">
            <a:alphaModFix/>
          </a:blip>
          <a:srcRect/>
          <a:stretch/>
        </p:blipFill>
        <p:spPr>
          <a:xfrm>
            <a:off x="283708" y="386217"/>
            <a:ext cx="828675" cy="828676"/>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311961" y="362623"/>
            <a:ext cx="6987106" cy="9153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Brain Basics-The </a:t>
            </a:r>
            <a:r>
              <a:rPr lang="en-US" sz="4000" b="1" i="0" u="none" strike="noStrike" cap="none" dirty="0">
                <a:solidFill>
                  <a:schemeClr val="tx1"/>
                </a:solidFill>
                <a:latin typeface="Calibri"/>
                <a:ea typeface="Calibri"/>
                <a:cs typeface="Calibri"/>
                <a:sym typeface="Calibri"/>
              </a:rPr>
              <a:t>Th</a:t>
            </a:r>
            <a:r>
              <a:rPr lang="en-US" sz="4000" b="1" dirty="0">
                <a:solidFill>
                  <a:schemeClr val="tx1"/>
                </a:solidFill>
              </a:rPr>
              <a:t>inking Brain</a:t>
            </a:r>
            <a:r>
              <a:rPr lang="en-US" sz="4000" b="1" i="0" u="none" strike="noStrike" cap="none" dirty="0">
                <a:solidFill>
                  <a:schemeClr val="tx1"/>
                </a:solidFill>
                <a:latin typeface="Calibri"/>
                <a:ea typeface="Calibri"/>
                <a:cs typeface="Calibri"/>
                <a:sym typeface="Calibri"/>
              </a:rPr>
              <a:t> </a:t>
            </a:r>
            <a:br>
              <a:rPr lang="en-US" sz="4000" b="0" i="0" u="none" strike="noStrike" cap="none" dirty="0">
                <a:solidFill>
                  <a:schemeClr val="dk1"/>
                </a:solidFill>
                <a:latin typeface="Calibri"/>
                <a:ea typeface="Calibri"/>
                <a:cs typeface="Calibri"/>
                <a:sym typeface="Calibri"/>
              </a:rPr>
            </a:br>
            <a:endParaRPr sz="4000" b="1" i="0" u="none" strike="noStrike" cap="none" dirty="0">
              <a:solidFill>
                <a:schemeClr val="dk1"/>
              </a:solidFill>
              <a:latin typeface="Calibri"/>
              <a:ea typeface="Calibri"/>
              <a:cs typeface="Calibri"/>
              <a:sym typeface="Calibri"/>
            </a:endParaRPr>
          </a:p>
        </p:txBody>
      </p:sp>
      <p:pic>
        <p:nvPicPr>
          <p:cNvPr id="104" name="Shape 104" descr="Image result for conscious discipline executive brain functions"/>
          <p:cNvPicPr preferRelativeResize="0">
            <a:picLocks noGrp="1"/>
          </p:cNvPicPr>
          <p:nvPr>
            <p:ph type="body" idx="4294967295"/>
          </p:nvPr>
        </p:nvPicPr>
        <p:blipFill rotWithShape="1">
          <a:blip r:embed="rId3">
            <a:alphaModFix/>
          </a:blip>
          <a:srcRect/>
          <a:stretch/>
        </p:blipFill>
        <p:spPr>
          <a:xfrm>
            <a:off x="5181600" y="1981200"/>
            <a:ext cx="3962400" cy="3962400"/>
          </a:xfrm>
          <a:prstGeom prst="rect">
            <a:avLst/>
          </a:prstGeom>
          <a:noFill/>
          <a:ln>
            <a:noFill/>
          </a:ln>
        </p:spPr>
      </p:pic>
      <p:pic>
        <p:nvPicPr>
          <p:cNvPr id="103" name="Shape 103" descr="https://lh6.googleusercontent.com/NYlX-YgnJF2lZB8gUynC2z3U7wW37IEIrSylTjYGdCZ6Omaz9q2qQ5NTQttv84O_x7HTBRcuDIVIYNb9wqQ6NxYD6kFtlWgEXi3e6fqThCUB_Y8PlLm7CJg-S0mFdM2tIYm59XMS8os"/>
          <p:cNvPicPr preferRelativeResize="0"/>
          <p:nvPr/>
        </p:nvPicPr>
        <p:blipFill rotWithShape="1">
          <a:blip r:embed="rId4">
            <a:alphaModFix/>
          </a:blip>
          <a:srcRect/>
          <a:stretch/>
        </p:blipFill>
        <p:spPr>
          <a:xfrm>
            <a:off x="283708" y="386217"/>
            <a:ext cx="828675" cy="828676"/>
          </a:xfrm>
          <a:prstGeom prst="rect">
            <a:avLst/>
          </a:prstGeom>
          <a:noFill/>
          <a:ln>
            <a:noFill/>
          </a:ln>
        </p:spPr>
      </p:pic>
      <p:sp>
        <p:nvSpPr>
          <p:cNvPr id="105" name="Shape 105"/>
          <p:cNvSpPr txBox="1"/>
          <p:nvPr/>
        </p:nvSpPr>
        <p:spPr>
          <a:xfrm>
            <a:off x="331788" y="1524000"/>
            <a:ext cx="4164012" cy="51090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Calibri"/>
                <a:ea typeface="Calibri"/>
                <a:cs typeface="Calibri"/>
                <a:sym typeface="Calibri"/>
              </a:rPr>
              <a:t>Functions of the Cortex </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Impulse control</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Self control</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Empathy</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Working memory</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Sustained attention</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Planning, prioritization, initiation</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Organization</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Time management</a:t>
            </a:r>
            <a:endParaRPr/>
          </a:p>
          <a:p>
            <a:pPr marL="285750" marR="0" lvl="0" indent="-285750" algn="l" rtl="0">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Goal persistence</a:t>
            </a:r>
            <a:endParaRPr/>
          </a:p>
          <a:p>
            <a:pPr marL="0" marR="0" lvl="0" indent="0" algn="ctr" rtl="0">
              <a:spcBef>
                <a:spcPts val="0"/>
              </a:spcBef>
              <a:spcAft>
                <a:spcPts val="0"/>
              </a:spcAft>
              <a:buNone/>
            </a:pPr>
            <a:endParaRPr sz="1800" u="sng">
              <a:solidFill>
                <a:schemeClr val="dk1"/>
              </a:solidFill>
              <a:latin typeface="Tahoma"/>
              <a:ea typeface="Tahoma"/>
              <a:cs typeface="Tahoma"/>
              <a:sym typeface="Tahom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4800" b="1" dirty="0">
                <a:latin typeface="Tahoma"/>
                <a:ea typeface="Tahoma"/>
                <a:cs typeface="Tahoma"/>
                <a:sym typeface="Tahoma"/>
              </a:rPr>
              <a:t>The Basic Model </a:t>
            </a:r>
            <a:endParaRPr sz="4800" b="1" dirty="0">
              <a:latin typeface="Tahoma"/>
              <a:ea typeface="Tahoma"/>
              <a:cs typeface="Tahoma"/>
              <a:sym typeface="Tahoma"/>
            </a:endParaRPr>
          </a:p>
        </p:txBody>
      </p:sp>
      <p:pic>
        <p:nvPicPr>
          <p:cNvPr id="128" name="Shape 128" descr="This is a graph with behavior intensity on the vertical axis and time on the horizontal axis.  The behavior escalation moves from calm to peak to recovery.  "/>
          <p:cNvPicPr preferRelativeResize="0"/>
          <p:nvPr/>
        </p:nvPicPr>
        <p:blipFill rotWithShape="1">
          <a:blip r:embed="rId3">
            <a:alphaModFix/>
          </a:blip>
          <a:srcRect t="20809" r="7986" b="19751"/>
          <a:stretch/>
        </p:blipFill>
        <p:spPr>
          <a:xfrm>
            <a:off x="495675" y="1690825"/>
            <a:ext cx="8414026" cy="4076450"/>
          </a:xfrm>
          <a:prstGeom prst="rect">
            <a:avLst/>
          </a:prstGeom>
          <a:noFill/>
          <a:ln>
            <a:noFill/>
          </a:ln>
        </p:spPr>
      </p:pic>
      <p:pic>
        <p:nvPicPr>
          <p:cNvPr id="4" name="Shape 97" descr="https://lh6.googleusercontent.com/NYlX-YgnJF2lZB8gUynC2z3U7wW37IEIrSylTjYGdCZ6Omaz9q2qQ5NTQttv84O_x7HTBRcuDIVIYNb9wqQ6NxYD6kFtlWgEXi3e6fqThCUB_Y8PlLm7CJg-S0mFdM2tIYm59XMS8os"/>
          <p:cNvPicPr preferRelativeResize="0"/>
          <p:nvPr/>
        </p:nvPicPr>
        <p:blipFill rotWithShape="1">
          <a:blip r:embed="rId4">
            <a:alphaModFix/>
          </a:blip>
          <a:srcRect/>
          <a:stretch/>
        </p:blipFill>
        <p:spPr>
          <a:xfrm>
            <a:off x="283708" y="386217"/>
            <a:ext cx="828675" cy="828676"/>
          </a:xfrm>
          <a:prstGeom prst="rect">
            <a:avLst/>
          </a:prstGeom>
          <a:noFill/>
          <a:ln>
            <a:no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3.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8711</TotalTime>
  <Words>1713</Words>
  <Application>Microsoft Office PowerPoint</Application>
  <PresentationFormat>On-screen Show (4:3)</PresentationFormat>
  <Paragraphs>321</Paragraphs>
  <Slides>43</Slides>
  <Notes>30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Wingdings</vt:lpstr>
      <vt:lpstr>Noto Sans Symbols</vt:lpstr>
      <vt:lpstr>Tw Cen MT</vt:lpstr>
      <vt:lpstr>Arial</vt:lpstr>
      <vt:lpstr>Times New Roman</vt:lpstr>
      <vt:lpstr>Calibri</vt:lpstr>
      <vt:lpstr>Merriweather</vt:lpstr>
      <vt:lpstr>Tahoma</vt:lpstr>
      <vt:lpstr>Office Theme</vt:lpstr>
      <vt:lpstr>4_Final_MWBIS 4</vt:lpstr>
      <vt:lpstr>21_Final_MWBIS 4</vt:lpstr>
      <vt:lpstr>7_Final_MWBIS 4</vt:lpstr>
      <vt:lpstr>Minnesota PBIS </vt:lpstr>
      <vt:lpstr>Learning Expectations</vt:lpstr>
      <vt:lpstr>Organization of Modules</vt:lpstr>
      <vt:lpstr> Tier 1: Professional Learning Roadmap</vt:lpstr>
      <vt:lpstr>Purposes</vt:lpstr>
      <vt:lpstr>Outcomes</vt:lpstr>
      <vt:lpstr>Outline  </vt:lpstr>
      <vt:lpstr>Brain Basics-The Thinking Brain  </vt:lpstr>
      <vt:lpstr>The Basic Model </vt:lpstr>
      <vt:lpstr>The Escalation Cycle…</vt:lpstr>
      <vt:lpstr>Why different for every individual?</vt:lpstr>
      <vt:lpstr>Behavior Basics</vt:lpstr>
      <vt:lpstr>ABCs of Behavior </vt:lpstr>
      <vt:lpstr>Table Talk</vt:lpstr>
      <vt:lpstr>Antecedent</vt:lpstr>
      <vt:lpstr>Behavior</vt:lpstr>
      <vt:lpstr>Consequence</vt:lpstr>
      <vt:lpstr>Consequence Patterns</vt:lpstr>
      <vt:lpstr>Identify Patterns Using Data on Referral Forms</vt:lpstr>
      <vt:lpstr>Table Talk</vt:lpstr>
      <vt:lpstr>Why ABCs?</vt:lpstr>
      <vt:lpstr>Model for Escalating Behavior  </vt:lpstr>
      <vt:lpstr>Calm Behaviors</vt:lpstr>
      <vt:lpstr>Calm Strategies</vt:lpstr>
      <vt:lpstr>Preventative Examples</vt:lpstr>
      <vt:lpstr>Model for Escalating Behavior  </vt:lpstr>
      <vt:lpstr>Pre-Cursor Behaviors (Trigger &amp; Agitation)</vt:lpstr>
      <vt:lpstr>Pre-Cursor Strategies </vt:lpstr>
      <vt:lpstr>What to do before escalation</vt:lpstr>
      <vt:lpstr>AVOID These Responses</vt:lpstr>
      <vt:lpstr>Model for Escalating Behavior  </vt:lpstr>
      <vt:lpstr> Continuous/Escalated Behaviors </vt:lpstr>
      <vt:lpstr>Managing and Responding to Escalated Behaviors</vt:lpstr>
      <vt:lpstr>Example of De-Escalation</vt:lpstr>
      <vt:lpstr>Model for Escalating Behavior  </vt:lpstr>
      <vt:lpstr>Recovery Strategies</vt:lpstr>
      <vt:lpstr>Recovery Strategies </vt:lpstr>
      <vt:lpstr>Debriefing Session</vt:lpstr>
      <vt:lpstr>When We Know Better…We Can Do Better!</vt:lpstr>
      <vt:lpstr>What we know helps…. </vt:lpstr>
      <vt:lpstr>Time for planning!</vt:lpstr>
      <vt:lpstr>Action Plan:</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A Glad</dc:creator>
  <cp:lastModifiedBy>Garrett Petrie</cp:lastModifiedBy>
  <cp:revision>40</cp:revision>
  <dcterms:modified xsi:type="dcterms:W3CDTF">2019-10-28T23:39:15Z</dcterms:modified>
</cp:coreProperties>
</file>