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1"/>
    <p:sldMasterId id="2147483711" r:id="rId2"/>
    <p:sldMasterId id="2147483712" r:id="rId3"/>
    <p:sldMasterId id="2147483713" r:id="rId4"/>
    <p:sldMasterId id="2147483714" r:id="rId5"/>
    <p:sldMasterId id="2147483715" r:id="rId6"/>
  </p:sldMasterIdLst>
  <p:notesMasterIdLst>
    <p:notesMasterId r:id="rId37"/>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x="9144000" cy="6858000" type="screen4x3"/>
  <p:notesSz cx="9144000" cy="6858000"/>
  <p:embeddedFontLst>
    <p:embeddedFont>
      <p:font typeface="Arial Narrow" panose="020B060602020203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Century Gothic" panose="020B0502020202020204" pitchFamily="34" charset="0"/>
      <p:regular r:id="rId46"/>
      <p:bold r:id="rId47"/>
      <p:italic r:id="rId48"/>
      <p:boldItalic r:id="rId49"/>
    </p:embeddedFont>
    <p:embeddedFont>
      <p:font typeface="Libre Baskerville" panose="020B0604020202020204" charset="0"/>
      <p:regular r:id="rId50"/>
      <p:bold r:id="rId51"/>
      <p:italic r:id="rId52"/>
    </p:embeddedFont>
    <p:embeddedFont>
      <p:font typeface="Questrial" panose="020B0604020202020204" charset="0"/>
      <p:regular r:id="rId53"/>
    </p:embeddedFont>
    <p:embeddedFont>
      <p:font typeface="Roboto" panose="020B0604020202020204" charset="0"/>
      <p:regular r:id="rId54"/>
      <p:bold r:id="rId55"/>
      <p:italic r:id="rId56"/>
      <p:boldItalic r:id="rId57"/>
    </p:embeddedFont>
    <p:embeddedFont>
      <p:font typeface="Roboto Condensed"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E89CCC-DA17-4199-B0DB-9C06D697A12D}">
  <a:tblStyle styleId="{A6E89CCC-DA17-4199-B0DB-9C06D697A12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3995955-5EC2-47D3-9E01-20BF77765C0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14EF8FB-0C75-4B18-B4FE-62D11B2AEA65}"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F0"/>
          </a:solidFill>
        </a:fill>
      </a:tcStyle>
    </a:wholeTbl>
    <a:band1H>
      <a:tcTxStyle/>
      <a:tcStyle>
        <a:tcBdr/>
        <a:fill>
          <a:solidFill>
            <a:srgbClr val="CDCFE0"/>
          </a:solidFill>
        </a:fill>
      </a:tcStyle>
    </a:band1H>
    <a:band2H>
      <a:tcTxStyle/>
      <a:tcStyle>
        <a:tcBdr/>
      </a:tcStyle>
    </a:band2H>
    <a:band1V>
      <a:tcTxStyle/>
      <a:tcStyle>
        <a:tcBdr/>
        <a:fill>
          <a:solidFill>
            <a:srgbClr val="CDCFE0"/>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838EB8D5-3177-4CDB-B083-345D984C50F5}" styleName="Table_3">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697"/>
  </p:normalViewPr>
  <p:slideViewPr>
    <p:cSldViewPr snapToGrid="0">
      <p:cViewPr varScale="1">
        <p:scale>
          <a:sx n="91" d="100"/>
          <a:sy n="91" d="100"/>
        </p:scale>
        <p:origin x="792" y="45"/>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font" Target="fonts/font2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Updated </a:t>
            </a:r>
            <a:r>
              <a:rPr lang="en-US" b="1"/>
              <a:t>July 2019</a:t>
            </a:r>
            <a:endParaRPr b="1" dirty="0"/>
          </a:p>
        </p:txBody>
      </p:sp>
      <p:sp>
        <p:nvSpPr>
          <p:cNvPr id="302" name="Google Shape;302;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d41423128_0_54: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5d41423128_0_5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 would have each sub section start in a familiar format as well:</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Define</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Rationale</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Example </a:t>
            </a:r>
            <a:endParaRPr sz="1200" b="0" i="0" u="none" strike="noStrike" cap="none">
              <a:solidFill>
                <a:schemeClr val="dk1"/>
              </a:solidFill>
              <a:latin typeface="Calibri"/>
              <a:ea typeface="Calibri"/>
              <a:cs typeface="Calibri"/>
              <a:sym typeface="Calibri"/>
            </a:endParaRPr>
          </a:p>
        </p:txBody>
      </p:sp>
      <p:sp>
        <p:nvSpPr>
          <p:cNvPr id="392" name="Google Shape;392;g5d41423128_0_5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d41423128_0_6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99" name="Google Shape;399;g5d41423128_0_61: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5d41423128_0_67: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5d41423128_0_6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Our roll out is how we bring what we have learned to our entire school.  We begin teaching and reinforcing expectations, data review surveys. </a:t>
            </a:r>
            <a:endParaRPr sz="1200" b="0" i="0" u="none" strike="noStrike" cap="none">
              <a:solidFill>
                <a:schemeClr val="dk1"/>
              </a:solidFill>
              <a:latin typeface="Calibri"/>
              <a:ea typeface="Calibri"/>
              <a:cs typeface="Calibri"/>
              <a:sym typeface="Calibri"/>
            </a:endParaRPr>
          </a:p>
        </p:txBody>
      </p:sp>
      <p:sp>
        <p:nvSpPr>
          <p:cNvPr id="407" name="Google Shape;407;g5d41423128_0_6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5d41423128_0_74: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5d41423128_0_7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It is very important for the plan to:</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1- be clear</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2- be up to date</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3- live somewhere accessible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15" name="Google Shape;415;g5d41423128_0_7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a:solidFill>
                  <a:srgbClr val="000000"/>
                </a:solidFill>
                <a:latin typeface="Calibri"/>
                <a:ea typeface="Calibri"/>
                <a:cs typeface="Calibri"/>
                <a:sym typeface="Calibri"/>
              </a:rPr>
              <a:t>13</a:t>
            </a:fld>
            <a:endParaRPr sz="1200">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5d41423128_0_83: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5d41423128_0_8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We want the plan to live beyond teachers, and a notebook, but also pull in families and make sure they understand what we are doing, and over time provide input into the process. Your staff need to be fluent in the process first.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Here are ways to engage families and let them know what is going on with PBIS. </a:t>
            </a:r>
            <a:endParaRPr sz="1200" b="0" i="0" u="none" strike="noStrike" cap="none">
              <a:solidFill>
                <a:schemeClr val="dk1"/>
              </a:solidFill>
              <a:latin typeface="Calibri"/>
              <a:ea typeface="Calibri"/>
              <a:cs typeface="Calibri"/>
              <a:sym typeface="Calibri"/>
            </a:endParaRPr>
          </a:p>
        </p:txBody>
      </p:sp>
      <p:sp>
        <p:nvSpPr>
          <p:cNvPr id="425" name="Google Shape;425;g5d41423128_0_8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5d41423128_0_9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32" name="Google Shape;432;g5d41423128_0_90: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5d41423128_0_96: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5d41423128_0_9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We want the plan to live beyond teachers, and a notebook, but also pull in families and make sure they understand what we are doing, and over time provide input into the process. Your staff need to be fluent in the process first.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Here are ways to engage families and let them know what is going on with PBIS. </a:t>
            </a:r>
            <a:endParaRPr sz="1200" b="0" i="0" u="none" strike="noStrike" cap="none">
              <a:solidFill>
                <a:schemeClr val="dk1"/>
              </a:solidFill>
              <a:latin typeface="Calibri"/>
              <a:ea typeface="Calibri"/>
              <a:cs typeface="Calibri"/>
              <a:sym typeface="Calibri"/>
            </a:endParaRPr>
          </a:p>
        </p:txBody>
      </p:sp>
      <p:sp>
        <p:nvSpPr>
          <p:cNvPr id="440" name="Google Shape;440;g5d41423128_0_9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d41423128_0_10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47" name="Google Shape;447;g5d41423128_0_103: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5d41423128_0_109: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5d41423128_0_10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Read these, stress that they have learned about these in the other modules.  This module will function as a review as well as the important features of an implementation plan. </a:t>
            </a:r>
            <a:endParaRPr sz="1200" b="0" i="0" u="none" strike="noStrike" cap="none">
              <a:solidFill>
                <a:schemeClr val="dk1"/>
              </a:solidFill>
              <a:latin typeface="Calibri"/>
              <a:ea typeface="Calibri"/>
              <a:cs typeface="Calibri"/>
              <a:sym typeface="Calibri"/>
            </a:endParaRPr>
          </a:p>
        </p:txBody>
      </p:sp>
      <p:sp>
        <p:nvSpPr>
          <p:cNvPr id="455" name="Google Shape;455;g5d41423128_0_10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5d41423128_0_1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62" name="Google Shape;462;g5d41423128_0_116: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
        <p:nvSpPr>
          <p:cNvPr id="308" name="Google Shape;308;p3:notes"/>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309" name="Google Shape;309;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0" name="Google Shape;310;p3:notes"/>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5d41423128_0_122: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g5d41423128_0_1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70" name="Google Shape;470;g5d41423128_0_12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5d41423128_0_1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78" name="Google Shape;478;g5d41423128_0_130: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5d41423128_0_137: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5d41423128_0_13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also in the workbook</a:t>
            </a:r>
            <a:endParaRPr/>
          </a:p>
        </p:txBody>
      </p:sp>
      <p:sp>
        <p:nvSpPr>
          <p:cNvPr id="487" name="Google Shape;487;g5d41423128_0_13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5d41423128_0_144: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5d41423128_0_14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also in the workbook</a:t>
            </a:r>
            <a:endParaRPr/>
          </a:p>
        </p:txBody>
      </p:sp>
      <p:sp>
        <p:nvSpPr>
          <p:cNvPr id="495" name="Google Shape;495;g5d41423128_0_14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5d41423128_0_15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02" name="Google Shape;502;g5d41423128_0_151: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5d41423128_0_158: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g5d41423128_0_15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11" name="Google Shape;511;g5d41423128_0_15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a:solidFill>
                  <a:srgbClr val="000000"/>
                </a:solidFill>
                <a:latin typeface="Calibri"/>
                <a:ea typeface="Calibri"/>
                <a:cs typeface="Calibri"/>
                <a:sym typeface="Calibri"/>
              </a:rPr>
              <a:t>25</a:t>
            </a:fld>
            <a:endParaRPr sz="1200">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5d41423128_0_167: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g5d41423128_0_16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a:t>
            </a:r>
            <a:endParaRPr/>
          </a:p>
          <a:p>
            <a:pPr marL="0" lvl="0" indent="0" algn="l" rtl="0">
              <a:spcBef>
                <a:spcPts val="0"/>
              </a:spcBef>
              <a:spcAft>
                <a:spcPts val="0"/>
              </a:spcAft>
              <a:buNone/>
            </a:pPr>
            <a:endParaRPr/>
          </a:p>
        </p:txBody>
      </p:sp>
      <p:sp>
        <p:nvSpPr>
          <p:cNvPr id="521" name="Google Shape;521;g5d41423128_0_16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26</a:t>
            </a:fld>
            <a:endParaRPr>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5d41423128_0_17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5d41423128_0_17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a:t>
            </a:r>
            <a:endParaRPr/>
          </a:p>
          <a:p>
            <a:pPr marL="0" lvl="0" indent="0" algn="l" rtl="0">
              <a:spcBef>
                <a:spcPts val="0"/>
              </a:spcBef>
              <a:spcAft>
                <a:spcPts val="0"/>
              </a:spcAft>
              <a:buNone/>
            </a:pPr>
            <a:endParaRPr/>
          </a:p>
        </p:txBody>
      </p:sp>
      <p:sp>
        <p:nvSpPr>
          <p:cNvPr id="529" name="Google Shape;529;g5d41423128_0_17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27</a:t>
            </a:fld>
            <a:endParaRPr>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5d41423128_0_182: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g5d41423128_0_18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g5d41423128_0_18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28</a:t>
            </a:fld>
            <a:endParaRPr>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5d41423128_0_18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5d41423128_0_18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g5d41423128_0_18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29</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d1b353461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5d1b353461_0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0"/>
              <a:t>MOVE UP</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US" b="0"/>
              <a:t>These are the icons that you will see throughout the training and will serve as a guide and a prompt to the content of each slide. </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US" b="0"/>
              <a:t>Change</a:t>
            </a:r>
            <a:endParaRPr b="0"/>
          </a:p>
        </p:txBody>
      </p:sp>
      <p:sp>
        <p:nvSpPr>
          <p:cNvPr id="317" name="Google Shape;317;g5d1b353461_0_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4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55" name="Google Shape;555;p4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83eb898f4_2_10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83eb898f4_2_103:notes"/>
          <p:cNvSpPr txBox="1">
            <a:spLocks noGrp="1"/>
          </p:cNvSpPr>
          <p:nvPr>
            <p:ph type="body" idx="1"/>
          </p:nvPr>
        </p:nvSpPr>
        <p:spPr>
          <a:xfrm>
            <a:off x="913573" y="3300354"/>
            <a:ext cx="7317049" cy="270029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583eb898f4_2_103:notes"/>
          <p:cNvSpPr txBox="1">
            <a:spLocks noGrp="1"/>
          </p:cNvSpPr>
          <p:nvPr>
            <p:ph type="sldNum" idx="12"/>
          </p:nvPr>
        </p:nvSpPr>
        <p:spPr>
          <a:xfrm>
            <a:off x="5179671" y="6514164"/>
            <a:ext cx="3962213" cy="343891"/>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5d41423128_0_17: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5d41423128_0_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a:t>
            </a:r>
            <a:endParaRPr/>
          </a:p>
          <a:p>
            <a:pPr marL="0" lvl="0" indent="0" algn="l" rtl="0">
              <a:spcBef>
                <a:spcPts val="0"/>
              </a:spcBef>
              <a:spcAft>
                <a:spcPts val="0"/>
              </a:spcAft>
              <a:buNone/>
            </a:pPr>
            <a:endParaRPr/>
          </a:p>
        </p:txBody>
      </p:sp>
      <p:sp>
        <p:nvSpPr>
          <p:cNvPr id="349" name="Google Shape;349;g5d41423128_0_1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d41423128_0_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5d41423128_0_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a:t>
            </a:r>
            <a:endParaRPr/>
          </a:p>
          <a:p>
            <a:pPr marL="0" lvl="0" indent="0" algn="l" rtl="0">
              <a:spcBef>
                <a:spcPts val="0"/>
              </a:spcBef>
              <a:spcAft>
                <a:spcPts val="0"/>
              </a:spcAft>
              <a:buNone/>
            </a:pPr>
            <a:endParaRPr/>
          </a:p>
        </p:txBody>
      </p:sp>
      <p:sp>
        <p:nvSpPr>
          <p:cNvPr id="357" name="Google Shape;357;g5d41423128_0_2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d41423128_0_32: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5d41423128_0_3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g5d41423128_0_3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d41423128_0_3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5d41423128_0_3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g5d41423128_0_3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d41423128_0_46: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5d41423128_0_4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83" name="Google Shape;383;g5d41423128_0_4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E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50"/>
        <p:cNvGrpSpPr/>
        <p:nvPr/>
      </p:nvGrpSpPr>
      <p:grpSpPr>
        <a:xfrm>
          <a:off x="0" y="0"/>
          <a:ext cx="0" cy="0"/>
          <a:chOff x="0" y="0"/>
          <a:chExt cx="0" cy="0"/>
        </a:xfrm>
      </p:grpSpPr>
      <p:sp>
        <p:nvSpPr>
          <p:cNvPr id="51" name="Google Shape;51;p12"/>
          <p:cNvSpPr/>
          <p:nvPr/>
        </p:nvSpPr>
        <p:spPr>
          <a:xfrm>
            <a:off x="740809" y="1557077"/>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52" name="Google Shape;52;p12"/>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Twentieth Century"/>
              <a:buNone/>
              <a:defRPr sz="40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12"/>
          <p:cNvSpPr txBox="1">
            <a:spLocks noGrp="1"/>
          </p:cNvSpPr>
          <p:nvPr>
            <p:ph type="body" idx="1"/>
          </p:nvPr>
        </p:nvSpPr>
        <p:spPr>
          <a:xfrm>
            <a:off x="1515875" y="5285303"/>
            <a:ext cx="43164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chemeClr val="dk1"/>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
        <p:nvSpPr>
          <p:cNvPr id="54" name="Google Shape;54;p12"/>
          <p:cNvSpPr/>
          <p:nvPr/>
        </p:nvSpPr>
        <p:spPr>
          <a:xfrm>
            <a:off x="924307" y="1479300"/>
            <a:ext cx="5185800" cy="487530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3200"/>
              <a:buNone/>
              <a:defRPr>
                <a:solidFill>
                  <a:schemeClr val="dk1"/>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560"/>
              </a:spcBef>
              <a:spcAft>
                <a:spcPts val="0"/>
              </a:spcAft>
              <a:buSzPts val="2800"/>
              <a:buNone/>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1" name="Google Shape;61;p14"/>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560"/>
              </a:spcBef>
              <a:spcAft>
                <a:spcPts val="0"/>
              </a:spcAft>
              <a:buSzPts val="2800"/>
              <a:buNone/>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1136031" y="286645"/>
            <a:ext cx="7087200" cy="678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3600"/>
              <a:buFont typeface="Twentieth Centur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5" name="Google Shape;65;p15"/>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66" name="Google Shape;66;p15"/>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7" name="Google Shape;67;p15"/>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9"/>
        <p:cNvGrpSpPr/>
        <p:nvPr/>
      </p:nvGrpSpPr>
      <p:grpSpPr>
        <a:xfrm>
          <a:off x="0" y="0"/>
          <a:ext cx="0" cy="0"/>
          <a:chOff x="0" y="0"/>
          <a:chExt cx="0" cy="0"/>
        </a:xfrm>
      </p:grpSpPr>
      <p:sp>
        <p:nvSpPr>
          <p:cNvPr id="80" name="Google Shape;80;p19"/>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3200"/>
              <a:buNone/>
              <a:defRPr>
                <a:solidFill>
                  <a:srgbClr val="3366FF"/>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1635760" y="350815"/>
            <a:ext cx="6987000" cy="915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4" name="Google Shape;84;p20"/>
          <p:cNvSpPr txBox="1">
            <a:spLocks noGrp="1"/>
          </p:cNvSpPr>
          <p:nvPr>
            <p:ph type="body" idx="1"/>
          </p:nvPr>
        </p:nvSpPr>
        <p:spPr>
          <a:xfrm>
            <a:off x="365298" y="1600200"/>
            <a:ext cx="8257500" cy="4373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0E1529"/>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2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366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0" name="Google Shape;90;p2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2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2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57150" algn="ctr" rtl="0">
              <a:spcBef>
                <a:spcPts val="0"/>
              </a:spcBef>
              <a:spcAft>
                <a:spcPts val="0"/>
              </a:spcAft>
              <a:buNone/>
            </a:pPr>
            <a:endParaRPr/>
          </a:p>
          <a:p>
            <a:pPr marL="457200" lvl="1" indent="25400" algn="l" rtl="0">
              <a:spcBef>
                <a:spcPts val="0"/>
              </a:spcBef>
              <a:spcAft>
                <a:spcPts val="0"/>
              </a:spcAft>
              <a:buSzPts val="1800"/>
              <a:buFont typeface="Courier New"/>
              <a:buNone/>
            </a:pPr>
            <a:endParaRPr sz="1800">
              <a:solidFill>
                <a:schemeClr val="dk1"/>
              </a:solidFill>
            </a:endParaRPr>
          </a:p>
          <a:p>
            <a:pPr marL="914400" lvl="2" indent="25400" algn="l" rtl="0">
              <a:spcBef>
                <a:spcPts val="0"/>
              </a:spcBef>
              <a:spcAft>
                <a:spcPts val="0"/>
              </a:spcAft>
              <a:buSzPts val="1800"/>
              <a:buFont typeface="Noto Sans Symbols"/>
              <a:buNone/>
            </a:pPr>
            <a:endParaRPr sz="1800">
              <a:solidFill>
                <a:schemeClr val="dk1"/>
              </a:solidFill>
            </a:endParaRPr>
          </a:p>
          <a:p>
            <a:pPr marL="1371600" lvl="3" indent="25400" algn="l" rtl="0">
              <a:spcBef>
                <a:spcPts val="0"/>
              </a:spcBef>
              <a:spcAft>
                <a:spcPts val="0"/>
              </a:spcAft>
              <a:buSzPts val="1800"/>
              <a:buNone/>
            </a:pPr>
            <a:endParaRPr sz="1800">
              <a:solidFill>
                <a:schemeClr val="dk1"/>
              </a:solidFill>
            </a:endParaRPr>
          </a:p>
          <a:p>
            <a:pPr marL="1828800" lvl="4" indent="25400" algn="l" rtl="0">
              <a:spcBef>
                <a:spcPts val="0"/>
              </a:spcBef>
              <a:spcAft>
                <a:spcPts val="0"/>
              </a:spcAft>
              <a:buSzPts val="1800"/>
              <a:buFont typeface="Courier New"/>
              <a:buNone/>
            </a:pPr>
            <a:endParaRPr sz="1800">
              <a:solidFill>
                <a:schemeClr val="dk1"/>
              </a:solidFill>
            </a:endParaRPr>
          </a:p>
          <a:p>
            <a:pPr marL="2286000" lvl="5" indent="25400" algn="l" rtl="0">
              <a:spcBef>
                <a:spcPts val="0"/>
              </a:spcBef>
              <a:spcAft>
                <a:spcPts val="0"/>
              </a:spcAft>
              <a:buSzPts val="1800"/>
              <a:buFont typeface="Noto Sans Symbols"/>
              <a:buNone/>
            </a:pPr>
            <a:endParaRPr sz="1800">
              <a:solidFill>
                <a:schemeClr val="dk1"/>
              </a:solidFill>
            </a:endParaRPr>
          </a:p>
          <a:p>
            <a:pPr marL="2743200" lvl="6" indent="25400" algn="l" rtl="0">
              <a:spcBef>
                <a:spcPts val="0"/>
              </a:spcBef>
              <a:spcAft>
                <a:spcPts val="0"/>
              </a:spcAft>
              <a:buSzPts val="1800"/>
              <a:buNone/>
            </a:pPr>
            <a:endParaRPr sz="1800">
              <a:solidFill>
                <a:schemeClr val="dk1"/>
              </a:solidFill>
            </a:endParaRPr>
          </a:p>
          <a:p>
            <a:pPr marL="3200400" lvl="7" indent="25400" algn="l" rtl="0">
              <a:spcBef>
                <a:spcPts val="0"/>
              </a:spcBef>
              <a:spcAft>
                <a:spcPts val="0"/>
              </a:spcAft>
              <a:buSzPts val="1800"/>
              <a:buFont typeface="Courier New"/>
              <a:buNone/>
            </a:pPr>
            <a:endParaRPr sz="1800">
              <a:solidFill>
                <a:schemeClr val="dk1"/>
              </a:solidFill>
            </a:endParaRPr>
          </a:p>
          <a:p>
            <a:pPr marL="3657600" lvl="8" indent="25400" algn="l" rtl="0">
              <a:spcBef>
                <a:spcPts val="0"/>
              </a:spcBef>
              <a:spcAft>
                <a:spcPts val="0"/>
              </a:spcAft>
              <a:buSzPts val="1800"/>
              <a:buFont typeface="Noto Sans Symbols"/>
              <a:buNone/>
            </a:pPr>
            <a:endParaRPr sz="1800">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LOGO">
  <p:cSld name="TITLE and LOGO">
    <p:spTree>
      <p:nvGrpSpPr>
        <p:cNvPr id="1" name="Shape 100"/>
        <p:cNvGrpSpPr/>
        <p:nvPr/>
      </p:nvGrpSpPr>
      <p:grpSpPr>
        <a:xfrm>
          <a:off x="0" y="0"/>
          <a:ext cx="0" cy="0"/>
          <a:chOff x="0" y="0"/>
          <a:chExt cx="0" cy="0"/>
        </a:xfrm>
      </p:grpSpPr>
      <p:cxnSp>
        <p:nvCxnSpPr>
          <p:cNvPr id="101" name="Google Shape;101;p27"/>
          <p:cNvCxnSpPr/>
          <p:nvPr/>
        </p:nvCxnSpPr>
        <p:spPr>
          <a:xfrm>
            <a:off x="352425" y="457200"/>
            <a:ext cx="0" cy="516600"/>
          </a:xfrm>
          <a:prstGeom prst="straightConnector1">
            <a:avLst/>
          </a:prstGeom>
          <a:noFill/>
          <a:ln w="63500" cap="flat" cmpd="sng">
            <a:solidFill>
              <a:srgbClr val="0078C0"/>
            </a:solidFill>
            <a:prstDash val="solid"/>
            <a:miter lim="800000"/>
            <a:headEnd type="none" w="sm" len="sm"/>
            <a:tailEnd type="none" w="sm" len="sm"/>
          </a:ln>
        </p:spPr>
      </p:cxnSp>
      <p:sp>
        <p:nvSpPr>
          <p:cNvPr id="102" name="Google Shape;102;p27"/>
          <p:cNvSpPr txBox="1">
            <a:spLocks noGrp="1"/>
          </p:cNvSpPr>
          <p:nvPr>
            <p:ph type="title"/>
          </p:nvPr>
        </p:nvSpPr>
        <p:spPr>
          <a:xfrm>
            <a:off x="438150" y="380941"/>
            <a:ext cx="2724300" cy="669300"/>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2300" b="1"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ay bar no logo">
  <p:cSld name="Gray bar no logo">
    <p:spTree>
      <p:nvGrpSpPr>
        <p:cNvPr id="1" name="Shape 103"/>
        <p:cNvGrpSpPr/>
        <p:nvPr/>
      </p:nvGrpSpPr>
      <p:grpSpPr>
        <a:xfrm>
          <a:off x="0" y="0"/>
          <a:ext cx="0" cy="0"/>
          <a:chOff x="0" y="0"/>
          <a:chExt cx="0" cy="0"/>
        </a:xfrm>
      </p:grpSpPr>
      <p:pic>
        <p:nvPicPr>
          <p:cNvPr id="104" name="Google Shape;104;p28"/>
          <p:cNvPicPr preferRelativeResize="0"/>
          <p:nvPr/>
        </p:nvPicPr>
        <p:blipFill rotWithShape="1">
          <a:blip r:embed="rId2">
            <a:alphaModFix/>
          </a:blip>
          <a:srcRect/>
          <a:stretch/>
        </p:blipFill>
        <p:spPr>
          <a:xfrm>
            <a:off x="0" y="0"/>
            <a:ext cx="2616592" cy="68580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ARK MIDDLE">
  <p:cSld name="DARK MIDDLE">
    <p:spTree>
      <p:nvGrpSpPr>
        <p:cNvPr id="1" name="Shape 105"/>
        <p:cNvGrpSpPr/>
        <p:nvPr/>
      </p:nvGrpSpPr>
      <p:grpSpPr>
        <a:xfrm>
          <a:off x="0" y="0"/>
          <a:ext cx="0" cy="0"/>
          <a:chOff x="0" y="0"/>
          <a:chExt cx="0" cy="0"/>
        </a:xfrm>
      </p:grpSpPr>
      <p:sp>
        <p:nvSpPr>
          <p:cNvPr id="106" name="Google Shape;106;p29"/>
          <p:cNvSpPr/>
          <p:nvPr/>
        </p:nvSpPr>
        <p:spPr>
          <a:xfrm>
            <a:off x="0" y="1600200"/>
            <a:ext cx="9144000" cy="3657600"/>
          </a:xfrm>
          <a:prstGeom prst="rect">
            <a:avLst/>
          </a:prstGeom>
          <a:solidFill>
            <a:srgbClr val="253746"/>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107"/>
        <p:cNvGrpSpPr/>
        <p:nvPr/>
      </p:nvGrpSpPr>
      <p:grpSpPr>
        <a:xfrm>
          <a:off x="0" y="0"/>
          <a:ext cx="0" cy="0"/>
          <a:chOff x="0" y="0"/>
          <a:chExt cx="0" cy="0"/>
        </a:xfrm>
      </p:grpSpPr>
      <p:cxnSp>
        <p:nvCxnSpPr>
          <p:cNvPr id="108" name="Google Shape;108;p30"/>
          <p:cNvCxnSpPr/>
          <p:nvPr/>
        </p:nvCxnSpPr>
        <p:spPr>
          <a:xfrm>
            <a:off x="352425" y="457200"/>
            <a:ext cx="0" cy="516900"/>
          </a:xfrm>
          <a:prstGeom prst="straightConnector1">
            <a:avLst/>
          </a:prstGeom>
          <a:noFill/>
          <a:ln w="63500" cap="flat" cmpd="sng">
            <a:solidFill>
              <a:srgbClr val="0078C0"/>
            </a:solidFill>
            <a:prstDash val="solid"/>
            <a:miter lim="800000"/>
            <a:headEnd type="none" w="sm" len="sm"/>
            <a:tailEnd type="none" w="sm" len="sm"/>
          </a:ln>
        </p:spPr>
      </p:cxnSp>
      <p:sp>
        <p:nvSpPr>
          <p:cNvPr id="109" name="Google Shape;109;p30"/>
          <p:cNvSpPr txBox="1">
            <a:spLocks noGrp="1"/>
          </p:cNvSpPr>
          <p:nvPr>
            <p:ph type="title"/>
          </p:nvPr>
        </p:nvSpPr>
        <p:spPr>
          <a:xfrm>
            <a:off x="438150" y="380941"/>
            <a:ext cx="2724300" cy="6693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110" name="Google Shape;110;p30"/>
          <p:cNvSpPr txBox="1">
            <a:spLocks noGrp="1"/>
          </p:cNvSpPr>
          <p:nvPr>
            <p:ph type="body" idx="1"/>
          </p:nvPr>
        </p:nvSpPr>
        <p:spPr>
          <a:xfrm>
            <a:off x="352425" y="1600200"/>
            <a:ext cx="5934000" cy="2286000"/>
          </a:xfrm>
          <a:prstGeom prst="rect">
            <a:avLst/>
          </a:prstGeom>
          <a:noFill/>
          <a:ln>
            <a:noFill/>
          </a:ln>
        </p:spPr>
        <p:txBody>
          <a:bodyPr spcFirstLastPara="1" wrap="square" lIns="45725" tIns="22850" rIns="45725" bIns="228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FULL BACKGROUND IMAGE">
  <p:cSld name="FULL BACKGROUND IMAGE">
    <p:spTree>
      <p:nvGrpSpPr>
        <p:cNvPr id="1" name="Shape 111"/>
        <p:cNvGrpSpPr/>
        <p:nvPr/>
      </p:nvGrpSpPr>
      <p:grpSpPr>
        <a:xfrm>
          <a:off x="0" y="0"/>
          <a:ext cx="0" cy="0"/>
          <a:chOff x="0" y="0"/>
          <a:chExt cx="0" cy="0"/>
        </a:xfrm>
      </p:grpSpPr>
      <p:sp>
        <p:nvSpPr>
          <p:cNvPr id="112" name="Google Shape;112;p31"/>
          <p:cNvSpPr>
            <a:spLocks noGrp="1"/>
          </p:cNvSpPr>
          <p:nvPr>
            <p:ph type="pic" idx="2"/>
          </p:nvPr>
        </p:nvSpPr>
        <p:spPr>
          <a:xfrm>
            <a:off x="0" y="0"/>
            <a:ext cx="9144000" cy="6858000"/>
          </a:xfrm>
          <a:prstGeom prst="rect">
            <a:avLst/>
          </a:prstGeom>
          <a:noFill/>
          <a:ln>
            <a:noFill/>
          </a:ln>
        </p:spPr>
        <p:txBody>
          <a:bodyPr spcFirstLastPara="1" wrap="square" lIns="45725" tIns="22850" rIns="45725" bIns="22850" anchor="t" anchorCtr="0">
            <a:noAutofit/>
          </a:bodyPr>
          <a:lstStyle>
            <a:lvl1pPr marR="0" lvl="0"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113"/>
        <p:cNvGrpSpPr/>
        <p:nvPr/>
      </p:nvGrpSpPr>
      <p:grpSpPr>
        <a:xfrm>
          <a:off x="0" y="0"/>
          <a:ext cx="0" cy="0"/>
          <a:chOff x="0" y="0"/>
          <a:chExt cx="0" cy="0"/>
        </a:xfrm>
      </p:grpSpPr>
      <p:sp>
        <p:nvSpPr>
          <p:cNvPr id="114" name="Google Shape;114;p32"/>
          <p:cNvSpPr/>
          <p:nvPr/>
        </p:nvSpPr>
        <p:spPr>
          <a:xfrm>
            <a:off x="0" y="0"/>
            <a:ext cx="9144000" cy="1317900"/>
          </a:xfrm>
          <a:prstGeom prst="rect">
            <a:avLst/>
          </a:prstGeom>
          <a:solidFill>
            <a:srgbClr val="E5DFEC"/>
          </a:soli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15" name="Google Shape;115;p32"/>
          <p:cNvSpPr txBox="1">
            <a:spLocks noGrp="1"/>
          </p:cNvSpPr>
          <p:nvPr>
            <p:ph type="title"/>
          </p:nvPr>
        </p:nvSpPr>
        <p:spPr>
          <a:xfrm>
            <a:off x="295834" y="2"/>
            <a:ext cx="8552400" cy="1317900"/>
          </a:xfrm>
          <a:prstGeom prst="rect">
            <a:avLst/>
          </a:prstGeom>
          <a:noFill/>
          <a:ln>
            <a:noFill/>
          </a:ln>
        </p:spPr>
        <p:txBody>
          <a:bodyPr spcFirstLastPara="1" wrap="square" lIns="45725" tIns="45725" rIns="45725" bIns="45725" anchor="b" anchorCtr="0">
            <a:noAutofit/>
          </a:bodyPr>
          <a:lstStyle>
            <a:lvl1pPr marR="0" lvl="0" algn="ctr" rtl="0">
              <a:lnSpc>
                <a:spcPct val="90000"/>
              </a:lnSpc>
              <a:spcBef>
                <a:spcPts val="0"/>
              </a:spcBef>
              <a:spcAft>
                <a:spcPts val="0"/>
              </a:spcAft>
              <a:buClr>
                <a:srgbClr val="0070C0"/>
              </a:buClr>
              <a:buSzPts val="2200"/>
              <a:buFont typeface="Arial Narrow"/>
              <a:buNone/>
              <a:defRPr sz="44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9pPr>
          </a:lstStyle>
          <a:p>
            <a:endParaRPr/>
          </a:p>
        </p:txBody>
      </p:sp>
      <p:sp>
        <p:nvSpPr>
          <p:cNvPr id="116" name="Google Shape;116;p32"/>
          <p:cNvSpPr txBox="1">
            <a:spLocks noGrp="1"/>
          </p:cNvSpPr>
          <p:nvPr>
            <p:ph type="body" idx="1"/>
          </p:nvPr>
        </p:nvSpPr>
        <p:spPr>
          <a:xfrm>
            <a:off x="295834" y="1461247"/>
            <a:ext cx="8552400" cy="4347900"/>
          </a:xfrm>
          <a:prstGeom prst="rect">
            <a:avLst/>
          </a:prstGeom>
          <a:noFill/>
          <a:ln>
            <a:noFill/>
          </a:ln>
        </p:spPr>
        <p:txBody>
          <a:bodyPr spcFirstLastPara="1" wrap="square" lIns="45725" tIns="45725" rIns="45725" bIns="45725" anchor="t" anchorCtr="0">
            <a:noAutofit/>
          </a:bodyPr>
          <a:lstStyle>
            <a:lvl1pPr marL="457200" marR="0" lvl="0" indent="-330200" algn="l" rtl="0">
              <a:lnSpc>
                <a:spcPct val="90000"/>
              </a:lnSpc>
              <a:spcBef>
                <a:spcPts val="600"/>
              </a:spcBef>
              <a:spcAft>
                <a:spcPts val="0"/>
              </a:spcAft>
              <a:buClr>
                <a:srgbClr val="0070C0"/>
              </a:buClr>
              <a:buSzPts val="1600"/>
              <a:buFont typeface="Arial"/>
              <a:buChar char="•"/>
              <a:defRPr sz="32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600"/>
              </a:spcBef>
              <a:spcAft>
                <a:spcPts val="0"/>
              </a:spcAft>
              <a:buClr>
                <a:srgbClr val="D02800"/>
              </a:buClr>
              <a:buSzPts val="1400"/>
              <a:buFont typeface="Arial"/>
              <a:buChar char="–"/>
              <a:defRPr sz="28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500"/>
              </a:spcBef>
              <a:spcAft>
                <a:spcPts val="0"/>
              </a:spcAft>
              <a:buClr>
                <a:srgbClr val="959200"/>
              </a:buClr>
              <a:buSzPts val="1200"/>
              <a:buFont typeface="Arial"/>
              <a:buChar char="•"/>
              <a:defRPr sz="2400" b="0" i="0" u="none" strike="noStrike" cap="none">
                <a:solidFill>
                  <a:schemeClr val="dk1"/>
                </a:solidFill>
                <a:latin typeface="Calibri"/>
                <a:ea typeface="Calibri"/>
                <a:cs typeface="Calibri"/>
                <a:sym typeface="Calibri"/>
              </a:defRPr>
            </a:lvl3pPr>
            <a:lvl4pPr marL="1828800" marR="0" lvl="3"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4pPr>
            <a:lvl5pPr marL="2286000" marR="0" lvl="4"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5pPr>
            <a:lvl6pPr marL="2743200" marR="0" lvl="5"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Google Shape;117;p32"/>
          <p:cNvSpPr txBox="1">
            <a:spLocks noGrp="1"/>
          </p:cNvSpPr>
          <p:nvPr>
            <p:ph type="ftr" idx="11"/>
          </p:nvPr>
        </p:nvSpPr>
        <p:spPr>
          <a:xfrm>
            <a:off x="1253755" y="6504930"/>
            <a:ext cx="6882300" cy="389400"/>
          </a:xfrm>
          <a:prstGeom prst="rect">
            <a:avLst/>
          </a:prstGeom>
          <a:noFill/>
          <a:ln>
            <a:noFill/>
          </a:ln>
        </p:spPr>
        <p:txBody>
          <a:bodyPr spcFirstLastPara="1" wrap="square" lIns="45725" tIns="45725" rIns="45725" bIns="45725" anchor="ctr" anchorCtr="0">
            <a:noAutofit/>
          </a:bodyPr>
          <a:lstStyle>
            <a:lvl1pPr marR="0" lvl="0" algn="ctr" rtl="0">
              <a:lnSpc>
                <a:spcPct val="100000"/>
              </a:lnSpc>
              <a:spcBef>
                <a:spcPts val="0"/>
              </a:spcBef>
              <a:spcAft>
                <a:spcPts val="0"/>
              </a:spcAft>
              <a:buClr>
                <a:srgbClr val="888888"/>
              </a:buClr>
              <a:buSzPts val="7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9pPr>
          </a:lstStyle>
          <a:p>
            <a:endParaRPr/>
          </a:p>
        </p:txBody>
      </p:sp>
      <p:cxnSp>
        <p:nvCxnSpPr>
          <p:cNvPr id="118" name="Google Shape;118;p32"/>
          <p:cNvCxnSpPr/>
          <p:nvPr/>
        </p:nvCxnSpPr>
        <p:spPr>
          <a:xfrm>
            <a:off x="0" y="5996380"/>
            <a:ext cx="9144000" cy="9000"/>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6860"/>
              </a:srgbClr>
            </a:outerShdw>
          </a:effectLst>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DARK MIDDLE">
  <p:cSld name="1_DARK MIDDLE">
    <p:spTree>
      <p:nvGrpSpPr>
        <p:cNvPr id="1" name="Shape 119"/>
        <p:cNvGrpSpPr/>
        <p:nvPr/>
      </p:nvGrpSpPr>
      <p:grpSpPr>
        <a:xfrm>
          <a:off x="0" y="0"/>
          <a:ext cx="0" cy="0"/>
          <a:chOff x="0" y="0"/>
          <a:chExt cx="0" cy="0"/>
        </a:xfrm>
      </p:grpSpPr>
      <p:sp>
        <p:nvSpPr>
          <p:cNvPr id="120" name="Google Shape;120;p33"/>
          <p:cNvSpPr/>
          <p:nvPr/>
        </p:nvSpPr>
        <p:spPr>
          <a:xfrm>
            <a:off x="0" y="1600200"/>
            <a:ext cx="9144000" cy="3657600"/>
          </a:xfrm>
          <a:prstGeom prst="rect">
            <a:avLst/>
          </a:prstGeom>
          <a:solidFill>
            <a:srgbClr val="253746"/>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21" name="Google Shape;121;p33" descr="casel_clear.tif"/>
          <p:cNvPicPr preferRelativeResize="0"/>
          <p:nvPr/>
        </p:nvPicPr>
        <p:blipFill rotWithShape="1">
          <a:blip r:embed="rId2">
            <a:alphaModFix/>
          </a:blip>
          <a:srcRect/>
          <a:stretch/>
        </p:blipFill>
        <p:spPr>
          <a:xfrm>
            <a:off x="304800" y="6134100"/>
            <a:ext cx="384969" cy="399257"/>
          </a:xfrm>
          <a:prstGeom prst="rect">
            <a:avLst/>
          </a:prstGeom>
          <a:noFill/>
          <a:ln>
            <a:noFill/>
          </a:ln>
        </p:spPr>
      </p:pic>
      <p:sp>
        <p:nvSpPr>
          <p:cNvPr id="122" name="Google Shape;122;p33"/>
          <p:cNvSpPr txBox="1">
            <a:spLocks noGrp="1"/>
          </p:cNvSpPr>
          <p:nvPr>
            <p:ph type="body" idx="1"/>
          </p:nvPr>
        </p:nvSpPr>
        <p:spPr>
          <a:xfrm>
            <a:off x="838200" y="2628900"/>
            <a:ext cx="7696200" cy="1257300"/>
          </a:xfrm>
          <a:prstGeom prst="rect">
            <a:avLst/>
          </a:prstGeom>
          <a:noFill/>
          <a:ln>
            <a:noFill/>
          </a:ln>
        </p:spPr>
        <p:txBody>
          <a:bodyPr spcFirstLastPara="1" wrap="square" lIns="45725" tIns="22850" rIns="45725" bIns="22850" anchor="t" anchorCtr="0">
            <a:noAutofit/>
          </a:bodyPr>
          <a:lstStyle>
            <a:lvl1pPr marL="457200" marR="0" lvl="0" indent="-228600" algn="ctr"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E1529"/>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366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23"/>
        <p:cNvGrpSpPr/>
        <p:nvPr/>
      </p:nvGrpSpPr>
      <p:grpSpPr>
        <a:xfrm>
          <a:off x="0" y="0"/>
          <a:ext cx="0" cy="0"/>
          <a:chOff x="0" y="0"/>
          <a:chExt cx="0" cy="0"/>
        </a:xfrm>
      </p:grpSpPr>
      <p:sp>
        <p:nvSpPr>
          <p:cNvPr id="124" name="Google Shape;124;p34"/>
          <p:cNvSpPr txBox="1">
            <a:spLocks noGrp="1"/>
          </p:cNvSpPr>
          <p:nvPr>
            <p:ph type="sldNum" idx="12"/>
          </p:nvPr>
        </p:nvSpPr>
        <p:spPr>
          <a:xfrm>
            <a:off x="8710613" y="6515100"/>
            <a:ext cx="866700" cy="153900"/>
          </a:xfrm>
          <a:prstGeom prst="rect">
            <a:avLst/>
          </a:prstGeom>
          <a:noFill/>
          <a:ln>
            <a:noFill/>
          </a:ln>
        </p:spPr>
        <p:txBody>
          <a:bodyPr spcFirstLastPara="1" wrap="square" lIns="45725" tIns="22850" rIns="45725" bIns="2285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ARK TOP SLIDE">
  <p:cSld name="DARK TOP SLIDE">
    <p:spTree>
      <p:nvGrpSpPr>
        <p:cNvPr id="1" name="Shape 125"/>
        <p:cNvGrpSpPr/>
        <p:nvPr/>
      </p:nvGrpSpPr>
      <p:grpSpPr>
        <a:xfrm>
          <a:off x="0" y="0"/>
          <a:ext cx="0" cy="0"/>
          <a:chOff x="0" y="0"/>
          <a:chExt cx="0" cy="0"/>
        </a:xfrm>
      </p:grpSpPr>
      <p:sp>
        <p:nvSpPr>
          <p:cNvPr id="126" name="Google Shape;126;p35"/>
          <p:cNvSpPr/>
          <p:nvPr/>
        </p:nvSpPr>
        <p:spPr>
          <a:xfrm>
            <a:off x="0" y="0"/>
            <a:ext cx="9144000" cy="3429000"/>
          </a:xfrm>
          <a:prstGeom prst="rect">
            <a:avLst/>
          </a:prstGeom>
          <a:solidFill>
            <a:schemeClr val="dk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 name="Google Shape;127;p35"/>
          <p:cNvSpPr txBox="1"/>
          <p:nvPr/>
        </p:nvSpPr>
        <p:spPr>
          <a:xfrm>
            <a:off x="438150" y="6053932"/>
            <a:ext cx="543000" cy="4770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Calibri"/>
                <a:ea typeface="Calibri"/>
                <a:cs typeface="Calibri"/>
                <a:sym typeface="Calibri"/>
              </a:rPr>
              <a:t>your logo</a:t>
            </a:r>
            <a:endParaRPr sz="1000" b="0" i="0" u="none" strike="noStrike" cap="none">
              <a:solidFill>
                <a:schemeClr val="accent2"/>
              </a:solidFill>
              <a:latin typeface="Calibri"/>
              <a:ea typeface="Calibri"/>
              <a:cs typeface="Calibri"/>
              <a:sym typeface="Calibri"/>
            </a:endParaRPr>
          </a:p>
        </p:txBody>
      </p:sp>
      <p:cxnSp>
        <p:nvCxnSpPr>
          <p:cNvPr id="128" name="Google Shape;128;p35"/>
          <p:cNvCxnSpPr/>
          <p:nvPr/>
        </p:nvCxnSpPr>
        <p:spPr>
          <a:xfrm>
            <a:off x="352425" y="457200"/>
            <a:ext cx="0" cy="516600"/>
          </a:xfrm>
          <a:prstGeom prst="straightConnector1">
            <a:avLst/>
          </a:prstGeom>
          <a:noFill/>
          <a:ln w="63500" cap="flat" cmpd="sng">
            <a:solidFill>
              <a:srgbClr val="0078C0"/>
            </a:solidFill>
            <a:prstDash val="solid"/>
            <a:miter lim="800000"/>
            <a:headEnd type="none" w="sm" len="sm"/>
            <a:tailEnd type="none" w="sm" len="sm"/>
          </a:ln>
        </p:spPr>
      </p:cxnSp>
      <p:cxnSp>
        <p:nvCxnSpPr>
          <p:cNvPr id="129" name="Google Shape;129;p35"/>
          <p:cNvCxnSpPr/>
          <p:nvPr/>
        </p:nvCxnSpPr>
        <p:spPr>
          <a:xfrm>
            <a:off x="352425" y="6124575"/>
            <a:ext cx="0" cy="370800"/>
          </a:xfrm>
          <a:prstGeom prst="straightConnector1">
            <a:avLst/>
          </a:prstGeom>
          <a:noFill/>
          <a:ln w="63500" cap="flat" cmpd="sng">
            <a:solidFill>
              <a:srgbClr val="0078C0"/>
            </a:solidFill>
            <a:prstDash val="solid"/>
            <a:miter lim="800000"/>
            <a:headEnd type="none" w="sm" len="sm"/>
            <a:tailEnd type="none" w="sm" len="sm"/>
          </a:ln>
        </p:spPr>
      </p:cxnSp>
      <p:sp>
        <p:nvSpPr>
          <p:cNvPr id="130" name="Google Shape;130;p35"/>
          <p:cNvSpPr txBox="1">
            <a:spLocks noGrp="1"/>
          </p:cNvSpPr>
          <p:nvPr>
            <p:ph type="title"/>
          </p:nvPr>
        </p:nvSpPr>
        <p:spPr>
          <a:xfrm>
            <a:off x="438150" y="380941"/>
            <a:ext cx="2724300" cy="669300"/>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2300" b="0" i="0" u="none" strike="noStrike" cap="none">
                <a:solidFill>
                  <a:schemeClr val="lt2"/>
                </a:solidFill>
                <a:latin typeface="Calibri"/>
                <a:ea typeface="Calibri"/>
                <a:cs typeface="Calibri"/>
                <a:sym typeface="Calibri"/>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
        <p:nvSpPr>
          <p:cNvPr id="131" name="Google Shape;131;p35"/>
          <p:cNvSpPr txBox="1">
            <a:spLocks noGrp="1"/>
          </p:cNvSpPr>
          <p:nvPr>
            <p:ph type="sldNum" idx="12"/>
          </p:nvPr>
        </p:nvSpPr>
        <p:spPr>
          <a:xfrm>
            <a:off x="8710613" y="6515100"/>
            <a:ext cx="866700" cy="153900"/>
          </a:xfrm>
          <a:prstGeom prst="rect">
            <a:avLst/>
          </a:prstGeom>
          <a:noFill/>
          <a:ln>
            <a:noFill/>
          </a:ln>
        </p:spPr>
        <p:txBody>
          <a:bodyPr spcFirstLastPara="1" wrap="square" lIns="45725" tIns="22850" rIns="45725" bIns="2285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ARK BOTTOM SLIDE">
  <p:cSld name="DARK BOTTOM SLIDE">
    <p:spTree>
      <p:nvGrpSpPr>
        <p:cNvPr id="1" name="Shape 132"/>
        <p:cNvGrpSpPr/>
        <p:nvPr/>
      </p:nvGrpSpPr>
      <p:grpSpPr>
        <a:xfrm>
          <a:off x="0" y="0"/>
          <a:ext cx="0" cy="0"/>
          <a:chOff x="0" y="0"/>
          <a:chExt cx="0" cy="0"/>
        </a:xfrm>
      </p:grpSpPr>
      <p:sp>
        <p:nvSpPr>
          <p:cNvPr id="133" name="Google Shape;133;p36"/>
          <p:cNvSpPr/>
          <p:nvPr/>
        </p:nvSpPr>
        <p:spPr>
          <a:xfrm>
            <a:off x="0" y="3429000"/>
            <a:ext cx="9144000" cy="3429000"/>
          </a:xfrm>
          <a:prstGeom prst="rect">
            <a:avLst/>
          </a:prstGeom>
          <a:solidFill>
            <a:schemeClr val="dk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 name="Google Shape;134;p36"/>
          <p:cNvSpPr txBox="1"/>
          <p:nvPr/>
        </p:nvSpPr>
        <p:spPr>
          <a:xfrm>
            <a:off x="438150" y="6053932"/>
            <a:ext cx="543000" cy="4770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your logo</a:t>
            </a:r>
            <a:endParaRPr sz="1000" b="0" i="0" u="none" strike="noStrike" cap="none">
              <a:solidFill>
                <a:schemeClr val="lt1"/>
              </a:solidFill>
              <a:latin typeface="Calibri"/>
              <a:ea typeface="Calibri"/>
              <a:cs typeface="Calibri"/>
              <a:sym typeface="Calibri"/>
            </a:endParaRPr>
          </a:p>
        </p:txBody>
      </p:sp>
      <p:cxnSp>
        <p:nvCxnSpPr>
          <p:cNvPr id="135" name="Google Shape;135;p36"/>
          <p:cNvCxnSpPr/>
          <p:nvPr/>
        </p:nvCxnSpPr>
        <p:spPr>
          <a:xfrm>
            <a:off x="352425" y="457200"/>
            <a:ext cx="0" cy="516600"/>
          </a:xfrm>
          <a:prstGeom prst="straightConnector1">
            <a:avLst/>
          </a:prstGeom>
          <a:noFill/>
          <a:ln w="63500" cap="flat" cmpd="sng">
            <a:solidFill>
              <a:schemeClr val="accent1"/>
            </a:solidFill>
            <a:prstDash val="solid"/>
            <a:miter lim="800000"/>
            <a:headEnd type="none" w="sm" len="sm"/>
            <a:tailEnd type="none" w="sm" len="sm"/>
          </a:ln>
        </p:spPr>
      </p:cxnSp>
      <p:cxnSp>
        <p:nvCxnSpPr>
          <p:cNvPr id="136" name="Google Shape;136;p36"/>
          <p:cNvCxnSpPr/>
          <p:nvPr/>
        </p:nvCxnSpPr>
        <p:spPr>
          <a:xfrm>
            <a:off x="352425" y="6124575"/>
            <a:ext cx="0" cy="370800"/>
          </a:xfrm>
          <a:prstGeom prst="straightConnector1">
            <a:avLst/>
          </a:prstGeom>
          <a:noFill/>
          <a:ln w="63500" cap="flat" cmpd="sng">
            <a:solidFill>
              <a:schemeClr val="accent1"/>
            </a:solidFill>
            <a:prstDash val="solid"/>
            <a:miter lim="800000"/>
            <a:headEnd type="none" w="sm" len="sm"/>
            <a:tailEnd type="none" w="sm" len="sm"/>
          </a:ln>
        </p:spPr>
      </p:cxnSp>
      <p:cxnSp>
        <p:nvCxnSpPr>
          <p:cNvPr id="137" name="Google Shape;137;p36"/>
          <p:cNvCxnSpPr/>
          <p:nvPr/>
        </p:nvCxnSpPr>
        <p:spPr>
          <a:xfrm>
            <a:off x="8372475" y="6124575"/>
            <a:ext cx="0" cy="370800"/>
          </a:xfrm>
          <a:prstGeom prst="straightConnector1">
            <a:avLst/>
          </a:prstGeom>
          <a:noFill/>
          <a:ln w="63500" cap="flat" cmpd="sng">
            <a:solidFill>
              <a:schemeClr val="accent1"/>
            </a:solidFill>
            <a:prstDash val="solid"/>
            <a:miter lim="800000"/>
            <a:headEnd type="none" w="sm" len="sm"/>
            <a:tailEnd type="none" w="sm" len="sm"/>
          </a:ln>
        </p:spPr>
      </p:cxnSp>
      <p:sp>
        <p:nvSpPr>
          <p:cNvPr id="138" name="Google Shape;138;p36"/>
          <p:cNvSpPr txBox="1">
            <a:spLocks noGrp="1"/>
          </p:cNvSpPr>
          <p:nvPr>
            <p:ph type="title"/>
          </p:nvPr>
        </p:nvSpPr>
        <p:spPr>
          <a:xfrm>
            <a:off x="438150" y="380941"/>
            <a:ext cx="2724300" cy="669300"/>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2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
        <p:nvSpPr>
          <p:cNvPr id="139" name="Google Shape;139;p36"/>
          <p:cNvSpPr txBox="1">
            <a:spLocks noGrp="1"/>
          </p:cNvSpPr>
          <p:nvPr>
            <p:ph type="sldNum" idx="12"/>
          </p:nvPr>
        </p:nvSpPr>
        <p:spPr>
          <a:xfrm>
            <a:off x="8458200" y="6048375"/>
            <a:ext cx="866700" cy="477000"/>
          </a:xfrm>
          <a:prstGeom prst="rect">
            <a:avLst/>
          </a:prstGeom>
          <a:noFill/>
          <a:ln>
            <a:noFill/>
          </a:ln>
        </p:spPr>
        <p:txBody>
          <a:bodyPr spcFirstLastPara="1" wrap="square" lIns="45725" tIns="22850" rIns="45725" bIns="2285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r>
              <a:rPr lang="en-US"/>
              <a:t>page</a:t>
            </a:r>
            <a:endParaRPr sz="70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G-SLIDE OPT-6">
  <p:cSld name="IMG-SLIDE OPT-6">
    <p:spTree>
      <p:nvGrpSpPr>
        <p:cNvPr id="1" name="Shape 140"/>
        <p:cNvGrpSpPr/>
        <p:nvPr/>
      </p:nvGrpSpPr>
      <p:grpSpPr>
        <a:xfrm>
          <a:off x="0" y="0"/>
          <a:ext cx="0" cy="0"/>
          <a:chOff x="0" y="0"/>
          <a:chExt cx="0" cy="0"/>
        </a:xfrm>
      </p:grpSpPr>
      <p:sp>
        <p:nvSpPr>
          <p:cNvPr id="141" name="Google Shape;141;p37"/>
          <p:cNvSpPr txBox="1"/>
          <p:nvPr/>
        </p:nvSpPr>
        <p:spPr>
          <a:xfrm>
            <a:off x="438150" y="6053932"/>
            <a:ext cx="543000" cy="4770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Calibri"/>
                <a:ea typeface="Calibri"/>
                <a:cs typeface="Calibri"/>
                <a:sym typeface="Calibri"/>
              </a:rPr>
              <a:t>your logo</a:t>
            </a:r>
            <a:endParaRPr sz="1000" b="0" i="0" u="none" strike="noStrike" cap="none">
              <a:solidFill>
                <a:schemeClr val="accent2"/>
              </a:solidFill>
              <a:latin typeface="Calibri"/>
              <a:ea typeface="Calibri"/>
              <a:cs typeface="Calibri"/>
              <a:sym typeface="Calibri"/>
            </a:endParaRPr>
          </a:p>
        </p:txBody>
      </p:sp>
      <p:cxnSp>
        <p:nvCxnSpPr>
          <p:cNvPr id="142" name="Google Shape;142;p37"/>
          <p:cNvCxnSpPr/>
          <p:nvPr/>
        </p:nvCxnSpPr>
        <p:spPr>
          <a:xfrm>
            <a:off x="352425" y="457200"/>
            <a:ext cx="0" cy="516600"/>
          </a:xfrm>
          <a:prstGeom prst="straightConnector1">
            <a:avLst/>
          </a:prstGeom>
          <a:noFill/>
          <a:ln w="63500" cap="flat" cmpd="sng">
            <a:solidFill>
              <a:schemeClr val="accent1"/>
            </a:solidFill>
            <a:prstDash val="solid"/>
            <a:miter lim="800000"/>
            <a:headEnd type="none" w="sm" len="sm"/>
            <a:tailEnd type="none" w="sm" len="sm"/>
          </a:ln>
        </p:spPr>
      </p:cxnSp>
      <p:cxnSp>
        <p:nvCxnSpPr>
          <p:cNvPr id="143" name="Google Shape;143;p37"/>
          <p:cNvCxnSpPr/>
          <p:nvPr/>
        </p:nvCxnSpPr>
        <p:spPr>
          <a:xfrm>
            <a:off x="352425" y="6124575"/>
            <a:ext cx="0" cy="370800"/>
          </a:xfrm>
          <a:prstGeom prst="straightConnector1">
            <a:avLst/>
          </a:prstGeom>
          <a:noFill/>
          <a:ln w="63500" cap="flat" cmpd="sng">
            <a:solidFill>
              <a:schemeClr val="accent1"/>
            </a:solidFill>
            <a:prstDash val="solid"/>
            <a:miter lim="800000"/>
            <a:headEnd type="none" w="sm" len="sm"/>
            <a:tailEnd type="none" w="sm" len="sm"/>
          </a:ln>
        </p:spPr>
      </p:cxnSp>
      <p:cxnSp>
        <p:nvCxnSpPr>
          <p:cNvPr id="144" name="Google Shape;144;p37"/>
          <p:cNvCxnSpPr/>
          <p:nvPr/>
        </p:nvCxnSpPr>
        <p:spPr>
          <a:xfrm>
            <a:off x="8372475" y="6124575"/>
            <a:ext cx="0" cy="370800"/>
          </a:xfrm>
          <a:prstGeom prst="straightConnector1">
            <a:avLst/>
          </a:prstGeom>
          <a:noFill/>
          <a:ln w="63500" cap="flat" cmpd="sng">
            <a:solidFill>
              <a:schemeClr val="accent1"/>
            </a:solidFill>
            <a:prstDash val="solid"/>
            <a:miter lim="800000"/>
            <a:headEnd type="none" w="sm" len="sm"/>
            <a:tailEnd type="none" w="sm" len="sm"/>
          </a:ln>
        </p:spPr>
      </p:cxnSp>
      <p:sp>
        <p:nvSpPr>
          <p:cNvPr id="145" name="Google Shape;145;p37"/>
          <p:cNvSpPr txBox="1">
            <a:spLocks noGrp="1"/>
          </p:cNvSpPr>
          <p:nvPr>
            <p:ph type="title"/>
          </p:nvPr>
        </p:nvSpPr>
        <p:spPr>
          <a:xfrm>
            <a:off x="438150" y="380941"/>
            <a:ext cx="2724300" cy="669300"/>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2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
        <p:nvSpPr>
          <p:cNvPr id="146" name="Google Shape;146;p37"/>
          <p:cNvSpPr>
            <a:spLocks noGrp="1"/>
          </p:cNvSpPr>
          <p:nvPr>
            <p:ph type="pic" idx="2"/>
          </p:nvPr>
        </p:nvSpPr>
        <p:spPr>
          <a:xfrm>
            <a:off x="0" y="2057400"/>
            <a:ext cx="9144000" cy="2743200"/>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47" name="Google Shape;147;p37"/>
          <p:cNvSpPr txBox="1">
            <a:spLocks noGrp="1"/>
          </p:cNvSpPr>
          <p:nvPr>
            <p:ph type="sldNum" idx="12"/>
          </p:nvPr>
        </p:nvSpPr>
        <p:spPr>
          <a:xfrm>
            <a:off x="8458200" y="6048375"/>
            <a:ext cx="866700" cy="477000"/>
          </a:xfrm>
          <a:prstGeom prst="rect">
            <a:avLst/>
          </a:prstGeom>
          <a:noFill/>
          <a:ln>
            <a:noFill/>
          </a:ln>
        </p:spPr>
        <p:txBody>
          <a:bodyPr spcFirstLastPara="1" wrap="square" lIns="45725" tIns="22850" rIns="45725" bIns="2285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r>
              <a:rPr lang="en-US"/>
              <a:t>page</a:t>
            </a:r>
            <a:endParaRPr sz="70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48"/>
        <p:cNvGrpSpPr/>
        <p:nvPr/>
      </p:nvGrpSpPr>
      <p:grpSpPr>
        <a:xfrm>
          <a:off x="0" y="0"/>
          <a:ext cx="0" cy="0"/>
          <a:chOff x="0" y="0"/>
          <a:chExt cx="0" cy="0"/>
        </a:xfrm>
      </p:grpSpPr>
      <p:cxnSp>
        <p:nvCxnSpPr>
          <p:cNvPr id="149" name="Google Shape;149;p38"/>
          <p:cNvCxnSpPr/>
          <p:nvPr/>
        </p:nvCxnSpPr>
        <p:spPr>
          <a:xfrm>
            <a:off x="4876007" y="6350"/>
            <a:ext cx="0" cy="1067700"/>
          </a:xfrm>
          <a:prstGeom prst="straightConnector1">
            <a:avLst/>
          </a:prstGeom>
          <a:noFill/>
          <a:ln w="47625" cap="flat" cmpd="sng">
            <a:solidFill>
              <a:schemeClr val="lt1"/>
            </a:solidFill>
            <a:prstDash val="solid"/>
            <a:miter lim="800000"/>
            <a:headEnd type="none" w="sm" len="sm"/>
            <a:tailEnd type="none" w="sm" len="sm"/>
          </a:ln>
        </p:spPr>
      </p:cxnSp>
      <p:sp>
        <p:nvSpPr>
          <p:cNvPr id="150" name="Google Shape;150;p38"/>
          <p:cNvSpPr/>
          <p:nvPr/>
        </p:nvSpPr>
        <p:spPr>
          <a:xfrm rot="10800000" flipH="1">
            <a:off x="-9525" y="147656"/>
            <a:ext cx="9148800" cy="73800"/>
          </a:xfrm>
          <a:prstGeom prst="rect">
            <a:avLst/>
          </a:prstGeom>
          <a:solidFill>
            <a:srgbClr val="1560B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1" name="Google Shape;151;p38"/>
          <p:cNvSpPr/>
          <p:nvPr/>
        </p:nvSpPr>
        <p:spPr>
          <a:xfrm>
            <a:off x="-4762" y="-2381"/>
            <a:ext cx="9148800" cy="101700"/>
          </a:xfrm>
          <a:prstGeom prst="rect">
            <a:avLst/>
          </a:prstGeom>
          <a:solidFill>
            <a:srgbClr val="1560B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2" name="Google Shape;152;p38"/>
          <p:cNvSpPr/>
          <p:nvPr/>
        </p:nvSpPr>
        <p:spPr>
          <a:xfrm>
            <a:off x="-4762" y="-2381"/>
            <a:ext cx="2980500" cy="102300"/>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3" name="Google Shape;153;p38"/>
          <p:cNvSpPr/>
          <p:nvPr/>
        </p:nvSpPr>
        <p:spPr>
          <a:xfrm>
            <a:off x="3778250" y="-2381"/>
            <a:ext cx="546900" cy="101700"/>
          </a:xfrm>
          <a:prstGeom prst="rect">
            <a:avLst/>
          </a:prstGeom>
          <a:solidFill>
            <a:srgbClr val="362D9A"/>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4" name="Google Shape;154;p38"/>
          <p:cNvSpPr/>
          <p:nvPr/>
        </p:nvSpPr>
        <p:spPr>
          <a:xfrm>
            <a:off x="4189413" y="-2381"/>
            <a:ext cx="2368500" cy="101700"/>
          </a:xfrm>
          <a:prstGeom prst="rect">
            <a:avLst/>
          </a:prstGeom>
          <a:solidFill>
            <a:srgbClr val="91BFE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55" name="Google Shape;155;p38"/>
          <p:cNvPicPr preferRelativeResize="0"/>
          <p:nvPr/>
        </p:nvPicPr>
        <p:blipFill rotWithShape="1">
          <a:blip r:embed="rId2">
            <a:alphaModFix/>
          </a:blip>
          <a:srcRect l="-1122"/>
          <a:stretch/>
        </p:blipFill>
        <p:spPr>
          <a:xfrm>
            <a:off x="8451850" y="6178550"/>
            <a:ext cx="578644" cy="573088"/>
          </a:xfrm>
          <a:prstGeom prst="rect">
            <a:avLst/>
          </a:prstGeom>
          <a:noFill/>
          <a:ln>
            <a:noFill/>
          </a:ln>
        </p:spPr>
      </p:pic>
      <p:sp>
        <p:nvSpPr>
          <p:cNvPr id="156" name="Google Shape;156;p38"/>
          <p:cNvSpPr txBox="1">
            <a:spLocks noGrp="1"/>
          </p:cNvSpPr>
          <p:nvPr>
            <p:ph type="title"/>
          </p:nvPr>
        </p:nvSpPr>
        <p:spPr>
          <a:xfrm>
            <a:off x="92593" y="281461"/>
            <a:ext cx="7887900" cy="567600"/>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36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
        <p:nvSpPr>
          <p:cNvPr id="157" name="Google Shape;157;p38"/>
          <p:cNvSpPr txBox="1">
            <a:spLocks noGrp="1"/>
          </p:cNvSpPr>
          <p:nvPr>
            <p:ph type="body" idx="1"/>
          </p:nvPr>
        </p:nvSpPr>
        <p:spPr>
          <a:xfrm>
            <a:off x="92592" y="1149929"/>
            <a:ext cx="8574000" cy="2906400"/>
          </a:xfrm>
          <a:prstGeom prst="rect">
            <a:avLst/>
          </a:prstGeom>
          <a:noFill/>
          <a:ln>
            <a:noFill/>
          </a:ln>
        </p:spPr>
        <p:txBody>
          <a:bodyPr spcFirstLastPara="1" wrap="square" lIns="45725" tIns="45725" rIns="45725" bIns="457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58"/>
        <p:cNvGrpSpPr/>
        <p:nvPr/>
      </p:nvGrpSpPr>
      <p:grpSpPr>
        <a:xfrm>
          <a:off x="0" y="0"/>
          <a:ext cx="0" cy="0"/>
          <a:chOff x="0" y="0"/>
          <a:chExt cx="0" cy="0"/>
        </a:xfrm>
      </p:grpSpPr>
      <p:sp>
        <p:nvSpPr>
          <p:cNvPr id="159" name="Google Shape;159;p39"/>
          <p:cNvSpPr/>
          <p:nvPr/>
        </p:nvSpPr>
        <p:spPr>
          <a:xfrm>
            <a:off x="0" y="0"/>
            <a:ext cx="9144000" cy="1317600"/>
          </a:xfrm>
          <a:prstGeom prst="rect">
            <a:avLst/>
          </a:prstGeom>
          <a:solidFill>
            <a:srgbClr val="DEEEF4"/>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cxnSp>
        <p:nvCxnSpPr>
          <p:cNvPr id="160" name="Google Shape;160;p39"/>
          <p:cNvCxnSpPr/>
          <p:nvPr/>
        </p:nvCxnSpPr>
        <p:spPr>
          <a:xfrm>
            <a:off x="0" y="5961857"/>
            <a:ext cx="9144000" cy="8700"/>
          </a:xfrm>
          <a:prstGeom prst="straightConnector1">
            <a:avLst/>
          </a:prstGeom>
          <a:noFill/>
          <a:ln w="28575" cap="flat" cmpd="sng">
            <a:solidFill>
              <a:srgbClr val="9191AA"/>
            </a:solidFill>
            <a:prstDash val="solid"/>
            <a:miter lim="800000"/>
            <a:headEnd type="none" w="sm" len="sm"/>
            <a:tailEnd type="none" w="sm" len="sm"/>
          </a:ln>
        </p:spPr>
      </p:cxnSp>
      <p:pic>
        <p:nvPicPr>
          <p:cNvPr id="161" name="Google Shape;161;p39" descr="casel_clear.tif"/>
          <p:cNvPicPr preferRelativeResize="0"/>
          <p:nvPr/>
        </p:nvPicPr>
        <p:blipFill rotWithShape="1">
          <a:blip r:embed="rId2">
            <a:alphaModFix/>
          </a:blip>
          <a:srcRect/>
          <a:stretch/>
        </p:blipFill>
        <p:spPr>
          <a:xfrm>
            <a:off x="154781" y="6101557"/>
            <a:ext cx="635000" cy="635000"/>
          </a:xfrm>
          <a:prstGeom prst="rect">
            <a:avLst/>
          </a:prstGeom>
          <a:noFill/>
          <a:ln>
            <a:noFill/>
          </a:ln>
        </p:spPr>
      </p:pic>
      <p:sp>
        <p:nvSpPr>
          <p:cNvPr id="162" name="Google Shape;162;p39"/>
          <p:cNvSpPr txBox="1"/>
          <p:nvPr/>
        </p:nvSpPr>
        <p:spPr>
          <a:xfrm>
            <a:off x="3071813" y="6192838"/>
            <a:ext cx="5415000" cy="276900"/>
          </a:xfrm>
          <a:prstGeom prst="rect">
            <a:avLst/>
          </a:prstGeom>
          <a:noFill/>
          <a:ln>
            <a:noFill/>
          </a:ln>
        </p:spPr>
        <p:txBody>
          <a:bodyPr spcFirstLastPara="1" wrap="square" lIns="91425" tIns="45725" rIns="91425" bIns="457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6F6366"/>
                </a:solidFill>
                <a:latin typeface="Calibri"/>
                <a:ea typeface="Calibri"/>
                <a:cs typeface="Calibri"/>
                <a:sym typeface="Calibri"/>
              </a:rPr>
              <a:t>COLLABORATIVE FOR ACADEMIC, SOCIAL, AND EMOTIONAL LEARNING</a:t>
            </a:r>
            <a:endParaRPr sz="700" b="0" i="0" u="none" strike="noStrike" cap="none">
              <a:solidFill>
                <a:srgbClr val="000000"/>
              </a:solidFill>
              <a:latin typeface="Arial"/>
              <a:ea typeface="Arial"/>
              <a:cs typeface="Arial"/>
              <a:sym typeface="Arial"/>
            </a:endParaRPr>
          </a:p>
        </p:txBody>
      </p:sp>
      <p:cxnSp>
        <p:nvCxnSpPr>
          <p:cNvPr id="163" name="Google Shape;163;p39"/>
          <p:cNvCxnSpPr/>
          <p:nvPr/>
        </p:nvCxnSpPr>
        <p:spPr>
          <a:xfrm rot="10800000">
            <a:off x="935925" y="6422232"/>
            <a:ext cx="7455600" cy="0"/>
          </a:xfrm>
          <a:prstGeom prst="straightConnector1">
            <a:avLst/>
          </a:prstGeom>
          <a:noFill/>
          <a:ln w="9525" cap="flat" cmpd="sng">
            <a:solidFill>
              <a:srgbClr val="3535AB"/>
            </a:solidFill>
            <a:prstDash val="solid"/>
            <a:miter lim="800000"/>
            <a:headEnd type="none" w="sm" len="sm"/>
            <a:tailEnd type="none" w="sm" len="sm"/>
          </a:ln>
        </p:spPr>
      </p:cxnSp>
      <p:sp>
        <p:nvSpPr>
          <p:cNvPr id="164" name="Google Shape;164;p39"/>
          <p:cNvSpPr txBox="1">
            <a:spLocks noGrp="1"/>
          </p:cNvSpPr>
          <p:nvPr>
            <p:ph type="title"/>
          </p:nvPr>
        </p:nvSpPr>
        <p:spPr>
          <a:xfrm>
            <a:off x="295835" y="2"/>
            <a:ext cx="8552400" cy="1317900"/>
          </a:xfrm>
          <a:prstGeom prst="rect">
            <a:avLst/>
          </a:prstGeom>
          <a:noFill/>
          <a:ln>
            <a:noFill/>
          </a:ln>
        </p:spPr>
        <p:txBody>
          <a:bodyPr spcFirstLastPara="1" wrap="square" lIns="45725" tIns="45725" rIns="45725" bIns="45725" anchor="b" anchorCtr="0">
            <a:noAutofit/>
          </a:bodyPr>
          <a:lstStyle>
            <a:lvl1pPr marR="0" lvl="0" algn="l" rtl="0">
              <a:lnSpc>
                <a:spcPct val="90000"/>
              </a:lnSpc>
              <a:spcBef>
                <a:spcPts val="0"/>
              </a:spcBef>
              <a:spcAft>
                <a:spcPts val="0"/>
              </a:spcAft>
              <a:buClr>
                <a:srgbClr val="000000"/>
              </a:buClr>
              <a:buSzPts val="700"/>
              <a:buFont typeface="Arial"/>
              <a:buNone/>
              <a:defRPr sz="36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
        <p:nvSpPr>
          <p:cNvPr id="165" name="Google Shape;165;p39"/>
          <p:cNvSpPr txBox="1">
            <a:spLocks noGrp="1"/>
          </p:cNvSpPr>
          <p:nvPr>
            <p:ph type="body" idx="1"/>
          </p:nvPr>
        </p:nvSpPr>
        <p:spPr>
          <a:xfrm>
            <a:off x="295835" y="1461247"/>
            <a:ext cx="8552400" cy="4347900"/>
          </a:xfrm>
          <a:prstGeom prst="rect">
            <a:avLst/>
          </a:prstGeom>
          <a:noFill/>
          <a:ln>
            <a:noFill/>
          </a:ln>
        </p:spPr>
        <p:txBody>
          <a:bodyPr spcFirstLastPara="1" wrap="square" lIns="45725" tIns="45725" rIns="45725" bIns="45725" anchor="t" anchorCtr="0">
            <a:noAutofit/>
          </a:bodyPr>
          <a:lstStyle>
            <a:lvl1pPr marL="457200" marR="0" lvl="0" indent="-406400" algn="l" rtl="0">
              <a:lnSpc>
                <a:spcPct val="90000"/>
              </a:lnSpc>
              <a:spcBef>
                <a:spcPts val="1000"/>
              </a:spcBef>
              <a:spcAft>
                <a:spcPts val="0"/>
              </a:spcAft>
              <a:buClr>
                <a:srgbClr val="0070C0"/>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rgbClr val="D028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500"/>
              </a:spcBef>
              <a:spcAft>
                <a:spcPts val="0"/>
              </a:spcAft>
              <a:buClr>
                <a:srgbClr val="959200"/>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66" name="Google Shape;166;p39"/>
          <p:cNvSpPr txBox="1">
            <a:spLocks noGrp="1"/>
          </p:cNvSpPr>
          <p:nvPr>
            <p:ph type="sldNum" idx="12"/>
          </p:nvPr>
        </p:nvSpPr>
        <p:spPr>
          <a:xfrm>
            <a:off x="8640763" y="6422232"/>
            <a:ext cx="457200" cy="435900"/>
          </a:xfrm>
          <a:prstGeom prst="rect">
            <a:avLst/>
          </a:prstGeom>
          <a:noFill/>
          <a:ln>
            <a:noFill/>
          </a:ln>
        </p:spPr>
        <p:txBody>
          <a:bodyPr spcFirstLastPara="1" wrap="square" lIns="45725" tIns="22850" rIns="45725" bIns="22850" anchor="t"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67" name="Google Shape;167;p39"/>
          <p:cNvSpPr txBox="1">
            <a:spLocks noGrp="1"/>
          </p:cNvSpPr>
          <p:nvPr>
            <p:ph type="ftr" idx="11"/>
          </p:nvPr>
        </p:nvSpPr>
        <p:spPr>
          <a:xfrm>
            <a:off x="935832" y="6422232"/>
            <a:ext cx="7551000" cy="435900"/>
          </a:xfrm>
          <a:prstGeom prst="rect">
            <a:avLst/>
          </a:prstGeom>
          <a:noFill/>
          <a:ln>
            <a:noFill/>
          </a:ln>
        </p:spPr>
        <p:txBody>
          <a:bodyPr spcFirstLastPara="1" wrap="square" lIns="45725" tIns="45725" rIns="45725" bIns="45725" anchor="t" anchorCtr="0">
            <a:noAutofit/>
          </a:bodyPr>
          <a:lstStyle>
            <a:lvl1pPr marR="0" lvl="0" algn="r" rtl="0">
              <a:lnSpc>
                <a:spcPct val="100000"/>
              </a:lnSpc>
              <a:spcBef>
                <a:spcPts val="0"/>
              </a:spcBef>
              <a:spcAft>
                <a:spcPts val="0"/>
              </a:spcAft>
              <a:buClr>
                <a:srgbClr val="000000"/>
              </a:buClr>
              <a:buSzPts val="700"/>
              <a:buFont typeface="Arial"/>
              <a:buNone/>
              <a:defRPr sz="900" b="0" i="0" u="none" strike="noStrike" cap="none">
                <a:solidFill>
                  <a:srgbClr val="6F636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68"/>
        <p:cNvGrpSpPr/>
        <p:nvPr/>
      </p:nvGrpSpPr>
      <p:grpSpPr>
        <a:xfrm>
          <a:off x="0" y="0"/>
          <a:ext cx="0" cy="0"/>
          <a:chOff x="0" y="0"/>
          <a:chExt cx="0" cy="0"/>
        </a:xfrm>
      </p:grpSpPr>
      <p:cxnSp>
        <p:nvCxnSpPr>
          <p:cNvPr id="169" name="Google Shape;169;p40"/>
          <p:cNvCxnSpPr/>
          <p:nvPr/>
        </p:nvCxnSpPr>
        <p:spPr>
          <a:xfrm>
            <a:off x="4876007" y="6350"/>
            <a:ext cx="0" cy="1067700"/>
          </a:xfrm>
          <a:prstGeom prst="straightConnector1">
            <a:avLst/>
          </a:prstGeom>
          <a:noFill/>
          <a:ln w="47625" cap="flat" cmpd="sng">
            <a:solidFill>
              <a:schemeClr val="lt1"/>
            </a:solidFill>
            <a:prstDash val="solid"/>
            <a:miter lim="800000"/>
            <a:headEnd type="none" w="sm" len="sm"/>
            <a:tailEnd type="none" w="sm" len="sm"/>
          </a:ln>
        </p:spPr>
      </p:cxnSp>
      <p:sp>
        <p:nvSpPr>
          <p:cNvPr id="170" name="Google Shape;170;p40"/>
          <p:cNvSpPr/>
          <p:nvPr/>
        </p:nvSpPr>
        <p:spPr>
          <a:xfrm rot="10800000" flipH="1">
            <a:off x="-9525" y="147656"/>
            <a:ext cx="9148800" cy="73800"/>
          </a:xfrm>
          <a:prstGeom prst="rect">
            <a:avLst/>
          </a:prstGeom>
          <a:solidFill>
            <a:srgbClr val="1560B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71" name="Google Shape;171;p40"/>
          <p:cNvSpPr/>
          <p:nvPr/>
        </p:nvSpPr>
        <p:spPr>
          <a:xfrm>
            <a:off x="-4762" y="-2381"/>
            <a:ext cx="9148800" cy="101700"/>
          </a:xfrm>
          <a:prstGeom prst="rect">
            <a:avLst/>
          </a:prstGeom>
          <a:solidFill>
            <a:srgbClr val="1560B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72" name="Google Shape;172;p40"/>
          <p:cNvSpPr/>
          <p:nvPr/>
        </p:nvSpPr>
        <p:spPr>
          <a:xfrm>
            <a:off x="-4762" y="-2381"/>
            <a:ext cx="2980500" cy="102300"/>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73" name="Google Shape;173;p40"/>
          <p:cNvSpPr/>
          <p:nvPr/>
        </p:nvSpPr>
        <p:spPr>
          <a:xfrm>
            <a:off x="3778250" y="-2381"/>
            <a:ext cx="546900" cy="101700"/>
          </a:xfrm>
          <a:prstGeom prst="rect">
            <a:avLst/>
          </a:prstGeom>
          <a:solidFill>
            <a:srgbClr val="362D9A"/>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74" name="Google Shape;174;p40"/>
          <p:cNvSpPr/>
          <p:nvPr/>
        </p:nvSpPr>
        <p:spPr>
          <a:xfrm>
            <a:off x="4189413" y="-2381"/>
            <a:ext cx="2368500" cy="101700"/>
          </a:xfrm>
          <a:prstGeom prst="rect">
            <a:avLst/>
          </a:prstGeom>
          <a:solidFill>
            <a:srgbClr val="91BFE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pic>
        <p:nvPicPr>
          <p:cNvPr id="175" name="Google Shape;175;p40"/>
          <p:cNvPicPr preferRelativeResize="0"/>
          <p:nvPr/>
        </p:nvPicPr>
        <p:blipFill rotWithShape="1">
          <a:blip r:embed="rId2">
            <a:alphaModFix/>
          </a:blip>
          <a:srcRect l="-1122"/>
          <a:stretch/>
        </p:blipFill>
        <p:spPr>
          <a:xfrm>
            <a:off x="8451850" y="6178550"/>
            <a:ext cx="578644" cy="573088"/>
          </a:xfrm>
          <a:prstGeom prst="rect">
            <a:avLst/>
          </a:prstGeom>
          <a:noFill/>
          <a:ln>
            <a:noFill/>
          </a:ln>
        </p:spPr>
      </p:pic>
      <p:sp>
        <p:nvSpPr>
          <p:cNvPr id="176" name="Google Shape;176;p40"/>
          <p:cNvSpPr txBox="1"/>
          <p:nvPr/>
        </p:nvSpPr>
        <p:spPr>
          <a:xfrm>
            <a:off x="-4762" y="6465094"/>
            <a:ext cx="1131900" cy="254100"/>
          </a:xfrm>
          <a:prstGeom prst="rect">
            <a:avLst/>
          </a:prstGeom>
          <a:noFill/>
          <a:ln>
            <a:noFill/>
          </a:ln>
        </p:spPr>
        <p:txBody>
          <a:bodyPr spcFirstLastPara="1" wrap="square" lIns="68650" tIns="34325" rIns="68650" bIns="34325"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
        <p:nvSpPr>
          <p:cNvPr id="177" name="Google Shape;177;p40"/>
          <p:cNvSpPr txBox="1">
            <a:spLocks noGrp="1"/>
          </p:cNvSpPr>
          <p:nvPr>
            <p:ph type="title"/>
          </p:nvPr>
        </p:nvSpPr>
        <p:spPr>
          <a:xfrm>
            <a:off x="92593" y="281461"/>
            <a:ext cx="7887900" cy="567600"/>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44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ustom Layout">
  <p:cSld name="5_Custom Layout">
    <p:spTree>
      <p:nvGrpSpPr>
        <p:cNvPr id="1" name="Shape 178"/>
        <p:cNvGrpSpPr/>
        <p:nvPr/>
      </p:nvGrpSpPr>
      <p:grpSpPr>
        <a:xfrm>
          <a:off x="0" y="0"/>
          <a:ext cx="0" cy="0"/>
          <a:chOff x="0" y="0"/>
          <a:chExt cx="0" cy="0"/>
        </a:xfrm>
      </p:grpSpPr>
      <p:cxnSp>
        <p:nvCxnSpPr>
          <p:cNvPr id="179" name="Google Shape;179;p41"/>
          <p:cNvCxnSpPr/>
          <p:nvPr/>
        </p:nvCxnSpPr>
        <p:spPr>
          <a:xfrm>
            <a:off x="4875926" y="5960"/>
            <a:ext cx="0" cy="1068000"/>
          </a:xfrm>
          <a:prstGeom prst="straightConnector1">
            <a:avLst/>
          </a:prstGeom>
          <a:noFill/>
          <a:ln w="47625" cap="flat" cmpd="sng">
            <a:solidFill>
              <a:schemeClr val="lt1"/>
            </a:solidFill>
            <a:prstDash val="solid"/>
            <a:round/>
            <a:headEnd type="none" w="sm" len="sm"/>
            <a:tailEnd type="none" w="sm" len="sm"/>
          </a:ln>
        </p:spPr>
      </p:cxnSp>
      <p:sp>
        <p:nvSpPr>
          <p:cNvPr id="180" name="Google Shape;180;p41"/>
          <p:cNvSpPr/>
          <p:nvPr/>
        </p:nvSpPr>
        <p:spPr>
          <a:xfrm rot="10800000" flipH="1">
            <a:off x="-9535" y="147888"/>
            <a:ext cx="9148800" cy="73800"/>
          </a:xfrm>
          <a:prstGeom prst="rect">
            <a:avLst/>
          </a:prstGeom>
          <a:solidFill>
            <a:srgbClr val="1560B2"/>
          </a:solidFill>
          <a:ln>
            <a:noFill/>
          </a:ln>
        </p:spPr>
        <p:txBody>
          <a:bodyPr spcFirstLastPara="1" wrap="square" lIns="68625" tIns="34300" rIns="68625" bIns="343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81" name="Google Shape;181;p41"/>
          <p:cNvSpPr/>
          <p:nvPr/>
        </p:nvSpPr>
        <p:spPr>
          <a:xfrm>
            <a:off x="-4767" y="-2383"/>
            <a:ext cx="9148800" cy="101400"/>
          </a:xfrm>
          <a:prstGeom prst="rect">
            <a:avLst/>
          </a:prstGeom>
          <a:solidFill>
            <a:srgbClr val="1560B2"/>
          </a:solidFill>
          <a:ln>
            <a:noFill/>
          </a:ln>
        </p:spPr>
        <p:txBody>
          <a:bodyPr spcFirstLastPara="1" wrap="square" lIns="68625" tIns="34300" rIns="68625" bIns="343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82" name="Google Shape;182;p41"/>
          <p:cNvSpPr/>
          <p:nvPr/>
        </p:nvSpPr>
        <p:spPr>
          <a:xfrm>
            <a:off x="-4767" y="-2383"/>
            <a:ext cx="2980800" cy="102600"/>
          </a:xfrm>
          <a:prstGeom prst="rect">
            <a:avLst/>
          </a:prstGeom>
          <a:solidFill>
            <a:srgbClr val="7F7F7F"/>
          </a:solidFill>
          <a:ln w="9525" cap="flat" cmpd="sng">
            <a:solidFill>
              <a:srgbClr val="7F7F7F"/>
            </a:solidFill>
            <a:prstDash val="solid"/>
            <a:round/>
            <a:headEnd type="none" w="sm" len="sm"/>
            <a:tailEnd type="none" w="sm" len="sm"/>
          </a:ln>
        </p:spPr>
        <p:txBody>
          <a:bodyPr spcFirstLastPara="1" wrap="square" lIns="68625" tIns="34300" rIns="68625" bIns="343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83" name="Google Shape;183;p41"/>
          <p:cNvSpPr/>
          <p:nvPr/>
        </p:nvSpPr>
        <p:spPr>
          <a:xfrm>
            <a:off x="3778218" y="-2383"/>
            <a:ext cx="547200" cy="101400"/>
          </a:xfrm>
          <a:prstGeom prst="rect">
            <a:avLst/>
          </a:prstGeom>
          <a:solidFill>
            <a:srgbClr val="595959"/>
          </a:solidFill>
          <a:ln>
            <a:noFill/>
          </a:ln>
        </p:spPr>
        <p:txBody>
          <a:bodyPr spcFirstLastPara="1" wrap="square" lIns="68625" tIns="34300" rIns="68625" bIns="343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84" name="Google Shape;184;p41"/>
          <p:cNvSpPr/>
          <p:nvPr/>
        </p:nvSpPr>
        <p:spPr>
          <a:xfrm>
            <a:off x="4189411" y="-2383"/>
            <a:ext cx="2368200" cy="101400"/>
          </a:xfrm>
          <a:prstGeom prst="rect">
            <a:avLst/>
          </a:prstGeom>
          <a:solidFill>
            <a:srgbClr val="91BFE2"/>
          </a:solidFill>
          <a:ln>
            <a:noFill/>
          </a:ln>
        </p:spPr>
        <p:txBody>
          <a:bodyPr spcFirstLastPara="1" wrap="square" lIns="68625" tIns="34300" rIns="68625" bIns="343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pic>
        <p:nvPicPr>
          <p:cNvPr id="185" name="Google Shape;185;p41"/>
          <p:cNvPicPr preferRelativeResize="0"/>
          <p:nvPr/>
        </p:nvPicPr>
        <p:blipFill rotWithShape="1">
          <a:blip r:embed="rId2">
            <a:alphaModFix/>
          </a:blip>
          <a:srcRect l="-1122"/>
          <a:stretch/>
        </p:blipFill>
        <p:spPr>
          <a:xfrm>
            <a:off x="8451527" y="6178636"/>
            <a:ext cx="579247" cy="573288"/>
          </a:xfrm>
          <a:prstGeom prst="rect">
            <a:avLst/>
          </a:prstGeom>
          <a:noFill/>
          <a:ln>
            <a:noFill/>
          </a:ln>
        </p:spPr>
      </p:pic>
      <p:sp>
        <p:nvSpPr>
          <p:cNvPr id="186" name="Google Shape;186;p41"/>
          <p:cNvSpPr txBox="1">
            <a:spLocks noGrp="1"/>
          </p:cNvSpPr>
          <p:nvPr>
            <p:ph type="title"/>
          </p:nvPr>
        </p:nvSpPr>
        <p:spPr>
          <a:xfrm>
            <a:off x="92593" y="281461"/>
            <a:ext cx="7887900" cy="567600"/>
          </a:xfrm>
          <a:prstGeom prst="rect">
            <a:avLst/>
          </a:prstGeom>
          <a:noFill/>
          <a:ln>
            <a:noFill/>
          </a:ln>
        </p:spPr>
        <p:txBody>
          <a:bodyPr spcFirstLastPara="1" wrap="square" lIns="45725" tIns="45725" rIns="45725" bIns="45725" anchor="ctr" anchorCtr="0">
            <a:noAutofit/>
          </a:bodyPr>
          <a:lstStyle>
            <a:lvl1pPr marR="0" lvl="0" algn="ctr" rtl="0">
              <a:lnSpc>
                <a:spcPct val="90000"/>
              </a:lnSpc>
              <a:spcBef>
                <a:spcPts val="0"/>
              </a:spcBef>
              <a:spcAft>
                <a:spcPts val="0"/>
              </a:spcAft>
              <a:buClr>
                <a:srgbClr val="0070C0"/>
              </a:buClr>
              <a:buSzPts val="2200"/>
              <a:buFont typeface="Arial Narrow"/>
              <a:buNone/>
              <a:defRPr sz="44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9pPr>
          </a:lstStyle>
          <a:p>
            <a:endParaRPr/>
          </a:p>
        </p:txBody>
      </p:sp>
      <p:sp>
        <p:nvSpPr>
          <p:cNvPr id="187" name="Google Shape;187;p41"/>
          <p:cNvSpPr txBox="1">
            <a:spLocks noGrp="1"/>
          </p:cNvSpPr>
          <p:nvPr>
            <p:ph type="body" idx="1"/>
          </p:nvPr>
        </p:nvSpPr>
        <p:spPr>
          <a:xfrm>
            <a:off x="92592" y="1149929"/>
            <a:ext cx="8574000" cy="2906400"/>
          </a:xfrm>
          <a:prstGeom prst="rect">
            <a:avLst/>
          </a:prstGeom>
          <a:noFill/>
          <a:ln>
            <a:noFill/>
          </a:ln>
        </p:spPr>
        <p:txBody>
          <a:bodyPr spcFirstLastPara="1" wrap="square" lIns="45725" tIns="45725" rIns="45725" bIns="45725" anchor="t" anchorCtr="0">
            <a:noAutofit/>
          </a:bodyPr>
          <a:lstStyle>
            <a:lvl1pPr marL="457200" marR="0" lvl="0" indent="-317500" algn="l" rtl="0">
              <a:lnSpc>
                <a:spcPct val="90000"/>
              </a:lnSpc>
              <a:spcBef>
                <a:spcPts val="600"/>
              </a:spcBef>
              <a:spcAft>
                <a:spcPts val="0"/>
              </a:spcAft>
              <a:buClr>
                <a:schemeClr val="dk1"/>
              </a:buClr>
              <a:buSzPts val="14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90000"/>
              </a:lnSpc>
              <a:spcBef>
                <a:spcPts val="600"/>
              </a:spcBef>
              <a:spcAft>
                <a:spcPts val="0"/>
              </a:spcAft>
              <a:buClr>
                <a:schemeClr val="dk1"/>
              </a:buClr>
              <a:buSzPts val="14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04800" algn="l" rtl="0">
              <a:lnSpc>
                <a:spcPct val="90000"/>
              </a:lnSpc>
              <a:spcBef>
                <a:spcPts val="500"/>
              </a:spcBef>
              <a:spcAft>
                <a:spcPts val="0"/>
              </a:spcAft>
              <a:buClr>
                <a:schemeClr val="dk1"/>
              </a:buClr>
              <a:buSzPts val="12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279400" algn="l" rtl="0">
              <a:lnSpc>
                <a:spcPct val="90000"/>
              </a:lnSpc>
              <a:spcBef>
                <a:spcPts val="300"/>
              </a:spcBef>
              <a:spcAft>
                <a:spcPts val="0"/>
              </a:spcAft>
              <a:buClr>
                <a:schemeClr val="dk1"/>
              </a:buClr>
              <a:buSzPts val="8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188"/>
        <p:cNvGrpSpPr/>
        <p:nvPr/>
      </p:nvGrpSpPr>
      <p:grpSpPr>
        <a:xfrm>
          <a:off x="0" y="0"/>
          <a:ext cx="0" cy="0"/>
          <a:chOff x="0" y="0"/>
          <a:chExt cx="0" cy="0"/>
        </a:xfrm>
      </p:grpSpPr>
      <p:cxnSp>
        <p:nvCxnSpPr>
          <p:cNvPr id="189" name="Google Shape;189;p42"/>
          <p:cNvCxnSpPr/>
          <p:nvPr/>
        </p:nvCxnSpPr>
        <p:spPr>
          <a:xfrm>
            <a:off x="0" y="5961516"/>
            <a:ext cx="9144000" cy="9000"/>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6860"/>
              </a:srgbClr>
            </a:outerShdw>
          </a:effectLst>
        </p:spPr>
      </p:cxnSp>
      <p:pic>
        <p:nvPicPr>
          <p:cNvPr id="190" name="Google Shape;190;p42" descr="casel_clear.tif"/>
          <p:cNvPicPr preferRelativeResize="0"/>
          <p:nvPr/>
        </p:nvPicPr>
        <p:blipFill rotWithShape="1">
          <a:blip r:embed="rId2">
            <a:alphaModFix/>
          </a:blip>
          <a:srcRect/>
          <a:stretch/>
        </p:blipFill>
        <p:spPr>
          <a:xfrm>
            <a:off x="387852" y="6101231"/>
            <a:ext cx="635000" cy="635000"/>
          </a:xfrm>
          <a:prstGeom prst="rect">
            <a:avLst/>
          </a:prstGeom>
          <a:noFill/>
          <a:ln>
            <a:noFill/>
          </a:ln>
        </p:spPr>
      </p:pic>
      <p:sp>
        <p:nvSpPr>
          <p:cNvPr id="191" name="Google Shape;191;p42"/>
          <p:cNvSpPr txBox="1"/>
          <p:nvPr/>
        </p:nvSpPr>
        <p:spPr>
          <a:xfrm>
            <a:off x="1082284" y="6267952"/>
            <a:ext cx="72996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7F7F7F"/>
              </a:buClr>
              <a:buSzPts val="1000"/>
              <a:buFont typeface="Century Gothic"/>
              <a:buNone/>
            </a:pPr>
            <a:r>
              <a:rPr lang="en-US" sz="1000" b="0" i="0" u="none" strike="noStrike" cap="none">
                <a:solidFill>
                  <a:srgbClr val="7F7F7F"/>
                </a:solidFill>
                <a:latin typeface="Century Gothic"/>
                <a:ea typeface="Century Gothic"/>
                <a:cs typeface="Century Gothic"/>
                <a:sym typeface="Century Gothic"/>
              </a:rPr>
              <a:t>COLLABORATIVE FOR ACADEMIC, SOCIAL, AND EMOTIONAL LEARNING</a:t>
            </a:r>
            <a:endParaRPr sz="1000" b="0" i="0" u="none" strike="noStrike" cap="none">
              <a:solidFill>
                <a:srgbClr val="7F7F7F"/>
              </a:solidFill>
              <a:latin typeface="Century Gothic"/>
              <a:ea typeface="Century Gothic"/>
              <a:cs typeface="Century Gothic"/>
              <a:sym typeface="Century Gothic"/>
            </a:endParaRPr>
          </a:p>
        </p:txBody>
      </p:sp>
      <p:sp>
        <p:nvSpPr>
          <p:cNvPr id="192" name="Google Shape;192;p42"/>
          <p:cNvSpPr/>
          <p:nvPr/>
        </p:nvSpPr>
        <p:spPr>
          <a:xfrm>
            <a:off x="0" y="1"/>
            <a:ext cx="9144000" cy="5881200"/>
          </a:xfrm>
          <a:prstGeom prst="rect">
            <a:avLst/>
          </a:prstGeom>
          <a:solidFill>
            <a:srgbClr val="0070C0"/>
          </a:solidFill>
          <a:ln w="9525" cap="flat" cmpd="sng">
            <a:solidFill>
              <a:srgbClr val="4A7DBA"/>
            </a:solidFill>
            <a:prstDash val="solid"/>
            <a:round/>
            <a:headEnd type="none" w="sm" len="sm"/>
            <a:tailEnd type="none" w="sm" len="sm"/>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93" name="Google Shape;193;p42"/>
          <p:cNvSpPr txBox="1">
            <a:spLocks noGrp="1"/>
          </p:cNvSpPr>
          <p:nvPr>
            <p:ph type="title"/>
          </p:nvPr>
        </p:nvSpPr>
        <p:spPr>
          <a:xfrm>
            <a:off x="888422" y="1996498"/>
            <a:ext cx="7886700" cy="1325700"/>
          </a:xfrm>
          <a:prstGeom prst="rect">
            <a:avLst/>
          </a:prstGeom>
          <a:noFill/>
          <a:ln>
            <a:noFill/>
          </a:ln>
        </p:spPr>
        <p:txBody>
          <a:bodyPr spcFirstLastPara="1" wrap="square" lIns="45725" tIns="45725" rIns="45725" bIns="45725" anchor="ctr" anchorCtr="0">
            <a:noAutofit/>
          </a:bodyPr>
          <a:lstStyle>
            <a:lvl1pPr marR="0" lvl="0" algn="ctr" rtl="0">
              <a:lnSpc>
                <a:spcPct val="90000"/>
              </a:lnSpc>
              <a:spcBef>
                <a:spcPts val="0"/>
              </a:spcBef>
              <a:spcAft>
                <a:spcPts val="0"/>
              </a:spcAft>
              <a:buClr>
                <a:schemeClr val="lt1"/>
              </a:buClr>
              <a:buSzPts val="2000"/>
              <a:buFont typeface="Calibri"/>
              <a:buNone/>
              <a:defRPr sz="4000" b="0" i="0" u="none" strike="noStrike" cap="none">
                <a:solidFill>
                  <a:schemeClr val="lt1"/>
                </a:solidFill>
                <a:latin typeface="Calibri"/>
                <a:ea typeface="Calibri"/>
                <a:cs typeface="Calibri"/>
                <a:sym typeface="Calibri"/>
              </a:defRPr>
            </a:lvl1pPr>
            <a:lvl2pPr marR="0" lvl="1"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4"/>
        <p:cNvGrpSpPr/>
        <p:nvPr/>
      </p:nvGrpSpPr>
      <p:grpSpPr>
        <a:xfrm>
          <a:off x="0" y="0"/>
          <a:ext cx="0" cy="0"/>
          <a:chOff x="0" y="0"/>
          <a:chExt cx="0" cy="0"/>
        </a:xfrm>
      </p:grpSpPr>
      <p:sp>
        <p:nvSpPr>
          <p:cNvPr id="195" name="Google Shape;195;p4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Questrial"/>
              <a:buNone/>
              <a:defRPr sz="3600" b="1" i="0" u="none" strike="noStrike" cap="none">
                <a:solidFill>
                  <a:schemeClr val="dk1"/>
                </a:solidFill>
                <a:latin typeface="Questrial"/>
                <a:ea typeface="Questrial"/>
                <a:cs typeface="Questrial"/>
                <a:sym typeface="Quest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6" name="Google Shape;196;p43"/>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6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97" name="Google Shape;197;p43"/>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6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98" name="Google Shape;198;p4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A93B9"/>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99" name="Google Shape;199;p4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A93B9"/>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00" name="Google Shape;200;p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A93B9"/>
                </a:solidFill>
                <a:latin typeface="Questrial"/>
                <a:ea typeface="Questrial"/>
                <a:cs typeface="Questrial"/>
                <a:sym typeface="Questrial"/>
              </a:defRPr>
            </a:lvl1pPr>
            <a:lvl2pPr marL="0" marR="0" lvl="1" indent="0" algn="r" rtl="0">
              <a:spcBef>
                <a:spcPts val="0"/>
              </a:spcBef>
              <a:buNone/>
              <a:defRPr sz="1200">
                <a:solidFill>
                  <a:srgbClr val="8A93B9"/>
                </a:solidFill>
                <a:latin typeface="Questrial"/>
                <a:ea typeface="Questrial"/>
                <a:cs typeface="Questrial"/>
                <a:sym typeface="Questrial"/>
              </a:defRPr>
            </a:lvl2pPr>
            <a:lvl3pPr marL="0" marR="0" lvl="2" indent="0" algn="r" rtl="0">
              <a:spcBef>
                <a:spcPts val="0"/>
              </a:spcBef>
              <a:buNone/>
              <a:defRPr sz="1200">
                <a:solidFill>
                  <a:srgbClr val="8A93B9"/>
                </a:solidFill>
                <a:latin typeface="Questrial"/>
                <a:ea typeface="Questrial"/>
                <a:cs typeface="Questrial"/>
                <a:sym typeface="Questrial"/>
              </a:defRPr>
            </a:lvl3pPr>
            <a:lvl4pPr marL="0" marR="0" lvl="3" indent="0" algn="r" rtl="0">
              <a:spcBef>
                <a:spcPts val="0"/>
              </a:spcBef>
              <a:buNone/>
              <a:defRPr sz="1200">
                <a:solidFill>
                  <a:srgbClr val="8A93B9"/>
                </a:solidFill>
                <a:latin typeface="Questrial"/>
                <a:ea typeface="Questrial"/>
                <a:cs typeface="Questrial"/>
                <a:sym typeface="Questrial"/>
              </a:defRPr>
            </a:lvl4pPr>
            <a:lvl5pPr marL="0" marR="0" lvl="4" indent="0" algn="r" rtl="0">
              <a:spcBef>
                <a:spcPts val="0"/>
              </a:spcBef>
              <a:buNone/>
              <a:defRPr sz="1200">
                <a:solidFill>
                  <a:srgbClr val="8A93B9"/>
                </a:solidFill>
                <a:latin typeface="Questrial"/>
                <a:ea typeface="Questrial"/>
                <a:cs typeface="Questrial"/>
                <a:sym typeface="Questrial"/>
              </a:defRPr>
            </a:lvl5pPr>
            <a:lvl6pPr marL="0" marR="0" lvl="5" indent="0" algn="r" rtl="0">
              <a:spcBef>
                <a:spcPts val="0"/>
              </a:spcBef>
              <a:buNone/>
              <a:defRPr sz="1200">
                <a:solidFill>
                  <a:srgbClr val="8A93B9"/>
                </a:solidFill>
                <a:latin typeface="Questrial"/>
                <a:ea typeface="Questrial"/>
                <a:cs typeface="Questrial"/>
                <a:sym typeface="Questrial"/>
              </a:defRPr>
            </a:lvl6pPr>
            <a:lvl7pPr marL="0" marR="0" lvl="6" indent="0" algn="r" rtl="0">
              <a:spcBef>
                <a:spcPts val="0"/>
              </a:spcBef>
              <a:buNone/>
              <a:defRPr sz="1200">
                <a:solidFill>
                  <a:srgbClr val="8A93B9"/>
                </a:solidFill>
                <a:latin typeface="Questrial"/>
                <a:ea typeface="Questrial"/>
                <a:cs typeface="Questrial"/>
                <a:sym typeface="Questrial"/>
              </a:defRPr>
            </a:lvl7pPr>
            <a:lvl8pPr marL="0" marR="0" lvl="7" indent="0" algn="r" rtl="0">
              <a:spcBef>
                <a:spcPts val="0"/>
              </a:spcBef>
              <a:buNone/>
              <a:defRPr sz="1200">
                <a:solidFill>
                  <a:srgbClr val="8A93B9"/>
                </a:solidFill>
                <a:latin typeface="Questrial"/>
                <a:ea typeface="Questrial"/>
                <a:cs typeface="Questrial"/>
                <a:sym typeface="Questrial"/>
              </a:defRPr>
            </a:lvl8pPr>
            <a:lvl9pPr marL="0" marR="0" lvl="8" indent="0" algn="r" rtl="0">
              <a:spcBef>
                <a:spcPts val="0"/>
              </a:spcBef>
              <a:buNone/>
              <a:defRPr sz="1200">
                <a:solidFill>
                  <a:srgbClr val="8A93B9"/>
                </a:solidFill>
                <a:latin typeface="Questrial"/>
                <a:ea typeface="Questrial"/>
                <a:cs typeface="Questrial"/>
                <a:sym typeface="Quest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57150" algn="ctr" rtl="0">
              <a:spcBef>
                <a:spcPts val="0"/>
              </a:spcBef>
              <a:spcAft>
                <a:spcPts val="0"/>
              </a:spcAft>
              <a:buNone/>
            </a:pPr>
            <a:endParaRPr/>
          </a:p>
          <a:p>
            <a:pPr marL="457200" lvl="1" indent="25400" algn="l" rtl="0">
              <a:spcBef>
                <a:spcPts val="0"/>
              </a:spcBef>
              <a:spcAft>
                <a:spcPts val="0"/>
              </a:spcAft>
              <a:buSzPts val="1800"/>
              <a:buFont typeface="Courier New"/>
              <a:buNone/>
            </a:pPr>
            <a:endParaRPr sz="1800">
              <a:solidFill>
                <a:schemeClr val="dk1"/>
              </a:solidFill>
            </a:endParaRPr>
          </a:p>
          <a:p>
            <a:pPr marL="914400" lvl="2" indent="25400" algn="l" rtl="0">
              <a:spcBef>
                <a:spcPts val="0"/>
              </a:spcBef>
              <a:spcAft>
                <a:spcPts val="0"/>
              </a:spcAft>
              <a:buSzPts val="1800"/>
              <a:buFont typeface="Noto Sans Symbols"/>
              <a:buNone/>
            </a:pPr>
            <a:endParaRPr sz="1800">
              <a:solidFill>
                <a:schemeClr val="dk1"/>
              </a:solidFill>
            </a:endParaRPr>
          </a:p>
          <a:p>
            <a:pPr marL="1371600" lvl="3" indent="25400" algn="l" rtl="0">
              <a:spcBef>
                <a:spcPts val="0"/>
              </a:spcBef>
              <a:spcAft>
                <a:spcPts val="0"/>
              </a:spcAft>
              <a:buSzPts val="1800"/>
              <a:buNone/>
            </a:pPr>
            <a:endParaRPr sz="1800">
              <a:solidFill>
                <a:schemeClr val="dk1"/>
              </a:solidFill>
            </a:endParaRPr>
          </a:p>
          <a:p>
            <a:pPr marL="1828800" lvl="4" indent="25400" algn="l" rtl="0">
              <a:spcBef>
                <a:spcPts val="0"/>
              </a:spcBef>
              <a:spcAft>
                <a:spcPts val="0"/>
              </a:spcAft>
              <a:buSzPts val="1800"/>
              <a:buFont typeface="Courier New"/>
              <a:buNone/>
            </a:pPr>
            <a:endParaRPr sz="1800">
              <a:solidFill>
                <a:schemeClr val="dk1"/>
              </a:solidFill>
            </a:endParaRPr>
          </a:p>
          <a:p>
            <a:pPr marL="2286000" lvl="5" indent="25400" algn="l" rtl="0">
              <a:spcBef>
                <a:spcPts val="0"/>
              </a:spcBef>
              <a:spcAft>
                <a:spcPts val="0"/>
              </a:spcAft>
              <a:buSzPts val="1800"/>
              <a:buFont typeface="Noto Sans Symbols"/>
              <a:buNone/>
            </a:pPr>
            <a:endParaRPr sz="1800">
              <a:solidFill>
                <a:schemeClr val="dk1"/>
              </a:solidFill>
            </a:endParaRPr>
          </a:p>
          <a:p>
            <a:pPr marL="2743200" lvl="6" indent="25400" algn="l" rtl="0">
              <a:spcBef>
                <a:spcPts val="0"/>
              </a:spcBef>
              <a:spcAft>
                <a:spcPts val="0"/>
              </a:spcAft>
              <a:buSzPts val="1800"/>
              <a:buNone/>
            </a:pPr>
            <a:endParaRPr sz="1800">
              <a:solidFill>
                <a:schemeClr val="dk1"/>
              </a:solidFill>
            </a:endParaRPr>
          </a:p>
          <a:p>
            <a:pPr marL="3200400" lvl="7" indent="25400" algn="l" rtl="0">
              <a:spcBef>
                <a:spcPts val="0"/>
              </a:spcBef>
              <a:spcAft>
                <a:spcPts val="0"/>
              </a:spcAft>
              <a:buSzPts val="1800"/>
              <a:buFont typeface="Courier New"/>
              <a:buNone/>
            </a:pPr>
            <a:endParaRPr sz="1800">
              <a:solidFill>
                <a:schemeClr val="dk1"/>
              </a:solidFill>
            </a:endParaRPr>
          </a:p>
          <a:p>
            <a:pPr marL="3657600" lvl="8" indent="25400" algn="l" rtl="0">
              <a:spcBef>
                <a:spcPts val="0"/>
              </a:spcBef>
              <a:spcAft>
                <a:spcPts val="0"/>
              </a:spcAft>
              <a:buSzPts val="1800"/>
              <a:buFont typeface="Noto Sans Symbols"/>
              <a:buNone/>
            </a:pPr>
            <a:endParaRPr sz="1800">
              <a:solidFill>
                <a:schemeClr val="dk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6"/>
        <p:cNvGrpSpPr/>
        <p:nvPr/>
      </p:nvGrpSpPr>
      <p:grpSpPr>
        <a:xfrm>
          <a:off x="0" y="0"/>
          <a:ext cx="0" cy="0"/>
          <a:chOff x="0" y="0"/>
          <a:chExt cx="0" cy="0"/>
        </a:xfrm>
      </p:grpSpPr>
      <p:sp>
        <p:nvSpPr>
          <p:cNvPr id="207" name="Google Shape;207;p4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8" name="Google Shape;208;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3200"/>
              <a:buNone/>
              <a:defRPr>
                <a:solidFill>
                  <a:srgbClr val="3366FF"/>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9"/>
        <p:cNvGrpSpPr/>
        <p:nvPr/>
      </p:nvGrpSpPr>
      <p:grpSpPr>
        <a:xfrm>
          <a:off x="0" y="0"/>
          <a:ext cx="0" cy="0"/>
          <a:chOff x="0" y="0"/>
          <a:chExt cx="0" cy="0"/>
        </a:xfrm>
      </p:grpSpPr>
      <p:sp>
        <p:nvSpPr>
          <p:cNvPr id="210" name="Google Shape;210;p46"/>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1" name="Google Shape;211;p46"/>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12"/>
        <p:cNvGrpSpPr/>
        <p:nvPr/>
      </p:nvGrpSpPr>
      <p:grpSpPr>
        <a:xfrm>
          <a:off x="0" y="0"/>
          <a:ext cx="0" cy="0"/>
          <a:chOff x="0" y="0"/>
          <a:chExt cx="0" cy="0"/>
        </a:xfrm>
      </p:grpSpPr>
      <p:sp>
        <p:nvSpPr>
          <p:cNvPr id="213" name="Google Shape;213;p47"/>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4"/>
        <p:cNvGrpSpPr/>
        <p:nvPr/>
      </p:nvGrpSpPr>
      <p:grpSpPr>
        <a:xfrm>
          <a:off x="0" y="0"/>
          <a:ext cx="0" cy="0"/>
          <a:chOff x="0" y="0"/>
          <a:chExt cx="0" cy="0"/>
        </a:xfrm>
      </p:grpSpPr>
      <p:sp>
        <p:nvSpPr>
          <p:cNvPr id="215" name="Google Shape;215;p48"/>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6" name="Google Shape;216;p4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7" name="Google Shape;217;p4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8" name="Google Shape;218;p4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9"/>
        <p:cNvGrpSpPr/>
        <p:nvPr/>
      </p:nvGrpSpPr>
      <p:grpSpPr>
        <a:xfrm>
          <a:off x="0" y="0"/>
          <a:ext cx="0" cy="0"/>
          <a:chOff x="0" y="0"/>
          <a:chExt cx="0" cy="0"/>
        </a:xfrm>
      </p:grpSpPr>
      <p:sp>
        <p:nvSpPr>
          <p:cNvPr id="220" name="Google Shape;220;p49"/>
          <p:cNvSpPr txBox="1">
            <a:spLocks noGrp="1"/>
          </p:cNvSpPr>
          <p:nvPr>
            <p:ph type="title"/>
          </p:nvPr>
        </p:nvSpPr>
        <p:spPr>
          <a:xfrm>
            <a:off x="364604"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p49"/>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22" name="Google Shape;222;p49"/>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3"/>
        <p:cNvGrpSpPr/>
        <p:nvPr/>
      </p:nvGrpSpPr>
      <p:grpSpPr>
        <a:xfrm>
          <a:off x="0" y="0"/>
          <a:ext cx="0" cy="0"/>
          <a:chOff x="0" y="0"/>
          <a:chExt cx="0" cy="0"/>
        </a:xfrm>
      </p:grpSpPr>
      <p:sp>
        <p:nvSpPr>
          <p:cNvPr id="224" name="Google Shape;224;p50"/>
          <p:cNvSpPr txBox="1">
            <a:spLocks noGrp="1"/>
          </p:cNvSpPr>
          <p:nvPr>
            <p:ph type="title"/>
          </p:nvPr>
        </p:nvSpPr>
        <p:spPr>
          <a:xfrm>
            <a:off x="324920" y="502281"/>
            <a:ext cx="72978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4400"/>
              <a:buFont typeface="Twentieth Century"/>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5" name="Google Shape;225;p50"/>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26" name="Google Shape;226;p50"/>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27" name="Google Shape;227;p50"/>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28" name="Google Shape;228;p50"/>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Slide 3">
  <p:cSld name="Content Slide 3">
    <p:bg>
      <p:bgPr>
        <a:gradFill>
          <a:gsLst>
            <a:gs pos="0">
              <a:srgbClr val="FFC000"/>
            </a:gs>
            <a:gs pos="100000">
              <a:srgbClr val="D8DEF8"/>
            </a:gs>
          </a:gsLst>
          <a:lin ang="16200038" scaled="0"/>
        </a:gradFill>
        <a:effectLst/>
      </p:bgPr>
    </p:bg>
    <p:spTree>
      <p:nvGrpSpPr>
        <p:cNvPr id="1" name="Shape 229"/>
        <p:cNvGrpSpPr/>
        <p:nvPr/>
      </p:nvGrpSpPr>
      <p:grpSpPr>
        <a:xfrm>
          <a:off x="0" y="0"/>
          <a:ext cx="0" cy="0"/>
          <a:chOff x="0" y="0"/>
          <a:chExt cx="0" cy="0"/>
        </a:xfrm>
      </p:grpSpPr>
      <p:sp>
        <p:nvSpPr>
          <p:cNvPr id="230" name="Google Shape;230;p51"/>
          <p:cNvSpPr txBox="1">
            <a:spLocks noGrp="1"/>
          </p:cNvSpPr>
          <p:nvPr>
            <p:ph type="body" idx="1"/>
          </p:nvPr>
        </p:nvSpPr>
        <p:spPr>
          <a:xfrm>
            <a:off x="457200" y="1828800"/>
            <a:ext cx="8229600" cy="4114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cxnSp>
        <p:nvCxnSpPr>
          <p:cNvPr id="231" name="Google Shape;231;p51"/>
          <p:cNvCxnSpPr/>
          <p:nvPr/>
        </p:nvCxnSpPr>
        <p:spPr>
          <a:xfrm>
            <a:off x="914400" y="1447800"/>
            <a:ext cx="7337100" cy="0"/>
          </a:xfrm>
          <a:prstGeom prst="straightConnector1">
            <a:avLst/>
          </a:prstGeom>
          <a:noFill/>
          <a:ln w="57150" cap="flat" cmpd="sng">
            <a:solidFill>
              <a:srgbClr val="3A54A5"/>
            </a:solidFill>
            <a:prstDash val="solid"/>
            <a:round/>
            <a:headEnd type="none" w="sm" len="sm"/>
            <a:tailEnd type="none" w="sm" len="sm"/>
          </a:ln>
        </p:spPr>
      </p:cxnSp>
      <p:cxnSp>
        <p:nvCxnSpPr>
          <p:cNvPr id="232" name="Google Shape;232;p51"/>
          <p:cNvCxnSpPr/>
          <p:nvPr/>
        </p:nvCxnSpPr>
        <p:spPr>
          <a:xfrm>
            <a:off x="914400" y="1524000"/>
            <a:ext cx="7337100" cy="0"/>
          </a:xfrm>
          <a:prstGeom prst="straightConnector1">
            <a:avLst/>
          </a:prstGeom>
          <a:noFill/>
          <a:ln w="28575" cap="flat" cmpd="sng">
            <a:solidFill>
              <a:srgbClr val="3A54A5"/>
            </a:solidFill>
            <a:prstDash val="solid"/>
            <a:round/>
            <a:headEnd type="none" w="sm" len="sm"/>
            <a:tailEnd type="none" w="sm" len="sm"/>
          </a:ln>
        </p:spPr>
      </p:cxnSp>
      <p:sp>
        <p:nvSpPr>
          <p:cNvPr id="233" name="Google Shape;233;p51"/>
          <p:cNvSpPr txBox="1">
            <a:spLocks noGrp="1"/>
          </p:cNvSpPr>
          <p:nvPr>
            <p:ph type="title"/>
          </p:nvPr>
        </p:nvSpPr>
        <p:spPr>
          <a:xfrm>
            <a:off x="911673" y="486892"/>
            <a:ext cx="7317900" cy="1037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51"/>
          <p:cNvSpPr txBox="1">
            <a:spLocks noGrp="1"/>
          </p:cNvSpPr>
          <p:nvPr>
            <p:ph type="ftr" idx="11"/>
          </p:nvPr>
        </p:nvSpPr>
        <p:spPr>
          <a:xfrm>
            <a:off x="457200" y="6248133"/>
            <a:ext cx="73914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F97C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235"/>
        <p:cNvGrpSpPr/>
        <p:nvPr/>
      </p:nvGrpSpPr>
      <p:grpSpPr>
        <a:xfrm>
          <a:off x="0" y="0"/>
          <a:ext cx="0" cy="0"/>
          <a:chOff x="0" y="0"/>
          <a:chExt cx="0" cy="0"/>
        </a:xfrm>
      </p:grpSpPr>
      <p:sp>
        <p:nvSpPr>
          <p:cNvPr id="236" name="Google Shape;236;p52"/>
          <p:cNvSpPr txBox="1">
            <a:spLocks noGrp="1"/>
          </p:cNvSpPr>
          <p:nvPr>
            <p:ph type="title"/>
          </p:nvPr>
        </p:nvSpPr>
        <p:spPr>
          <a:xfrm>
            <a:off x="911673" y="486892"/>
            <a:ext cx="7317900" cy="1037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 name="Google Shape;237;p52"/>
          <p:cNvSpPr txBox="1">
            <a:spLocks noGrp="1"/>
          </p:cNvSpPr>
          <p:nvPr>
            <p:ph type="body" idx="1"/>
          </p:nvPr>
        </p:nvSpPr>
        <p:spPr>
          <a:xfrm>
            <a:off x="457200" y="2057400"/>
            <a:ext cx="8229600" cy="40689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8" name="Google Shape;238;p52"/>
          <p:cNvSpPr txBox="1">
            <a:spLocks noGrp="1"/>
          </p:cNvSpPr>
          <p:nvPr>
            <p:ph type="ftr" idx="11"/>
          </p:nvPr>
        </p:nvSpPr>
        <p:spPr>
          <a:xfrm>
            <a:off x="457200" y="6248133"/>
            <a:ext cx="7467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F97C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39"/>
        <p:cNvGrpSpPr/>
        <p:nvPr/>
      </p:nvGrpSpPr>
      <p:grpSpPr>
        <a:xfrm>
          <a:off x="0" y="0"/>
          <a:ext cx="0" cy="0"/>
          <a:chOff x="0" y="0"/>
          <a:chExt cx="0" cy="0"/>
        </a:xfrm>
      </p:grpSpPr>
      <p:sp>
        <p:nvSpPr>
          <p:cNvPr id="240" name="Google Shape;240;p5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2"/>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5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42"/>
        <p:cNvGrpSpPr/>
        <p:nvPr/>
      </p:nvGrpSpPr>
      <p:grpSpPr>
        <a:xfrm>
          <a:off x="0" y="0"/>
          <a:ext cx="0" cy="0"/>
          <a:chOff x="0" y="0"/>
          <a:chExt cx="0" cy="0"/>
        </a:xfrm>
      </p:grpSpPr>
      <p:sp>
        <p:nvSpPr>
          <p:cNvPr id="243" name="Google Shape;243;p54"/>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244" name="Google Shape;244;p54"/>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245" name="Google Shape;245;p54"/>
          <p:cNvSpPr/>
          <p:nvPr/>
        </p:nvSpPr>
        <p:spPr>
          <a:xfrm>
            <a:off x="722313" y="-2106699"/>
            <a:ext cx="7772400" cy="7394400"/>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246" name="Google Shape;246;p54"/>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7" name="Google Shape;247;p54"/>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248"/>
        <p:cNvGrpSpPr/>
        <p:nvPr/>
      </p:nvGrpSpPr>
      <p:grpSpPr>
        <a:xfrm>
          <a:off x="0" y="0"/>
          <a:ext cx="0" cy="0"/>
          <a:chOff x="0" y="0"/>
          <a:chExt cx="0" cy="0"/>
        </a:xfrm>
      </p:grpSpPr>
      <p:sp>
        <p:nvSpPr>
          <p:cNvPr id="249" name="Google Shape;249;p55"/>
          <p:cNvSpPr/>
          <p:nvPr/>
        </p:nvSpPr>
        <p:spPr>
          <a:xfrm>
            <a:off x="740809" y="705949"/>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250" name="Google Shape;250;p55"/>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3366FF"/>
              </a:buClr>
              <a:buSzPts val="4000"/>
              <a:buFont typeface="Twentieth Century"/>
              <a:buNone/>
              <a:defRPr sz="4000" b="1" cap="none">
                <a:solidFill>
                  <a:srgbClr val="3366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1" name="Google Shape;251;p55"/>
          <p:cNvSpPr/>
          <p:nvPr/>
        </p:nvSpPr>
        <p:spPr>
          <a:xfrm>
            <a:off x="924307" y="844331"/>
            <a:ext cx="5185800" cy="487530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52"/>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3"/>
        <p:cNvGrpSpPr/>
        <p:nvPr/>
      </p:nvGrpSpPr>
      <p:grpSpPr>
        <a:xfrm>
          <a:off x="0" y="0"/>
          <a:ext cx="0" cy="0"/>
          <a:chOff x="0" y="0"/>
          <a:chExt cx="0" cy="0"/>
        </a:xfrm>
      </p:grpSpPr>
      <p:sp>
        <p:nvSpPr>
          <p:cNvPr id="254" name="Google Shape;254;p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 name="Google Shape;255;p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6" name="Google Shape;256;p5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2"/>
        <p:cNvGrpSpPr/>
        <p:nvPr/>
      </p:nvGrpSpPr>
      <p:grpSpPr>
        <a:xfrm>
          <a:off x="0" y="0"/>
          <a:ext cx="0" cy="0"/>
          <a:chOff x="0" y="0"/>
          <a:chExt cx="0" cy="0"/>
        </a:xfrm>
      </p:grpSpPr>
      <p:sp>
        <p:nvSpPr>
          <p:cNvPr id="263" name="Google Shape;263;p59"/>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4" name="Google Shape;264;p59"/>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5"/>
        <p:cNvGrpSpPr/>
        <p:nvPr/>
      </p:nvGrpSpPr>
      <p:grpSpPr>
        <a:xfrm>
          <a:off x="0" y="0"/>
          <a:ext cx="0" cy="0"/>
          <a:chOff x="0" y="0"/>
          <a:chExt cx="0" cy="0"/>
        </a:xfrm>
      </p:grpSpPr>
      <p:sp>
        <p:nvSpPr>
          <p:cNvPr id="266" name="Google Shape;266;p60"/>
          <p:cNvSpPr txBox="1">
            <a:spLocks noGrp="1"/>
          </p:cNvSpPr>
          <p:nvPr>
            <p:ph type="title"/>
          </p:nvPr>
        </p:nvSpPr>
        <p:spPr>
          <a:xfrm>
            <a:off x="364604"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7" name="Google Shape;267;p60"/>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68" name="Google Shape;268;p60"/>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9"/>
        <p:cNvGrpSpPr/>
        <p:nvPr/>
      </p:nvGrpSpPr>
      <p:grpSpPr>
        <a:xfrm>
          <a:off x="0" y="0"/>
          <a:ext cx="0" cy="0"/>
          <a:chOff x="0" y="0"/>
          <a:chExt cx="0" cy="0"/>
        </a:xfrm>
      </p:grpSpPr>
      <p:sp>
        <p:nvSpPr>
          <p:cNvPr id="270" name="Google Shape;270;p61"/>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1" name="Google Shape;271;p6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2" name="Google Shape;272;p6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3" name="Google Shape;273;p6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74"/>
        <p:cNvGrpSpPr/>
        <p:nvPr/>
      </p:nvGrpSpPr>
      <p:grpSpPr>
        <a:xfrm>
          <a:off x="0" y="0"/>
          <a:ext cx="0" cy="0"/>
          <a:chOff x="0" y="0"/>
          <a:chExt cx="0" cy="0"/>
        </a:xfrm>
      </p:grpSpPr>
      <p:sp>
        <p:nvSpPr>
          <p:cNvPr id="275" name="Google Shape;275;p62"/>
          <p:cNvSpPr txBox="1">
            <a:spLocks noGrp="1"/>
          </p:cNvSpPr>
          <p:nvPr>
            <p:ph type="title"/>
          </p:nvPr>
        </p:nvSpPr>
        <p:spPr>
          <a:xfrm>
            <a:off x="352155" y="377391"/>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76"/>
        <p:cNvGrpSpPr/>
        <p:nvPr/>
      </p:nvGrpSpPr>
      <p:grpSpPr>
        <a:xfrm>
          <a:off x="0" y="0"/>
          <a:ext cx="0" cy="0"/>
          <a:chOff x="0" y="0"/>
          <a:chExt cx="0" cy="0"/>
        </a:xfrm>
      </p:grpSpPr>
      <p:sp>
        <p:nvSpPr>
          <p:cNvPr id="277" name="Google Shape;277;p6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2"/>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8" name="Google Shape;278;p6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79"/>
        <p:cNvGrpSpPr/>
        <p:nvPr/>
      </p:nvGrpSpPr>
      <p:grpSpPr>
        <a:xfrm>
          <a:off x="0" y="0"/>
          <a:ext cx="0" cy="0"/>
          <a:chOff x="0" y="0"/>
          <a:chExt cx="0" cy="0"/>
        </a:xfrm>
      </p:grpSpPr>
      <p:sp>
        <p:nvSpPr>
          <p:cNvPr id="280" name="Google Shape;280;p64"/>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64"/>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282" name="Google Shape;282;p64"/>
          <p:cNvSpPr/>
          <p:nvPr/>
        </p:nvSpPr>
        <p:spPr>
          <a:xfrm>
            <a:off x="722313" y="-2106699"/>
            <a:ext cx="7772400" cy="7394400"/>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64"/>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64"/>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285"/>
        <p:cNvGrpSpPr/>
        <p:nvPr/>
      </p:nvGrpSpPr>
      <p:grpSpPr>
        <a:xfrm>
          <a:off x="0" y="0"/>
          <a:ext cx="0" cy="0"/>
          <a:chOff x="0" y="0"/>
          <a:chExt cx="0" cy="0"/>
        </a:xfrm>
      </p:grpSpPr>
      <p:sp>
        <p:nvSpPr>
          <p:cNvPr id="286" name="Google Shape;286;p65"/>
          <p:cNvSpPr/>
          <p:nvPr/>
        </p:nvSpPr>
        <p:spPr>
          <a:xfrm>
            <a:off x="740809" y="705949"/>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65"/>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3366FF"/>
              </a:buClr>
              <a:buSzPts val="4000"/>
              <a:buFont typeface="Twentieth Century"/>
              <a:buNone/>
              <a:defRPr sz="4000" b="1" cap="none">
                <a:solidFill>
                  <a:srgbClr val="3366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65"/>
          <p:cNvSpPr/>
          <p:nvPr/>
        </p:nvSpPr>
        <p:spPr>
          <a:xfrm>
            <a:off x="924307" y="844331"/>
            <a:ext cx="5185800" cy="487530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2"/>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9"/>
        <p:cNvGrpSpPr/>
        <p:nvPr/>
      </p:nvGrpSpPr>
      <p:grpSpPr>
        <a:xfrm>
          <a:off x="0" y="0"/>
          <a:ext cx="0" cy="0"/>
          <a:chOff x="0" y="0"/>
          <a:chExt cx="0" cy="0"/>
        </a:xfrm>
      </p:grpSpPr>
      <p:sp>
        <p:nvSpPr>
          <p:cNvPr id="290" name="Google Shape;290;p6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6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3200"/>
              <a:buNone/>
              <a:defRPr>
                <a:solidFill>
                  <a:srgbClr val="3366FF"/>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2"/>
        <p:cNvGrpSpPr/>
        <p:nvPr/>
      </p:nvGrpSpPr>
      <p:grpSpPr>
        <a:xfrm>
          <a:off x="0" y="0"/>
          <a:ext cx="0" cy="0"/>
          <a:chOff x="0" y="0"/>
          <a:chExt cx="0" cy="0"/>
        </a:xfrm>
      </p:grpSpPr>
      <p:sp>
        <p:nvSpPr>
          <p:cNvPr id="293" name="Google Shape;293;p67"/>
          <p:cNvSpPr txBox="1">
            <a:spLocks noGrp="1"/>
          </p:cNvSpPr>
          <p:nvPr>
            <p:ph type="title"/>
          </p:nvPr>
        </p:nvSpPr>
        <p:spPr>
          <a:xfrm>
            <a:off x="324920" y="502281"/>
            <a:ext cx="72978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4400"/>
              <a:buFont typeface="Twentieth Century"/>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67"/>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95" name="Google Shape;295;p67"/>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96" name="Google Shape;296;p67"/>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97" name="Google Shape;297;p67"/>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9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9"/>
          <p:cNvSpPr txBox="1">
            <a:spLocks noGrp="1"/>
          </p:cNvSpPr>
          <p:nvPr>
            <p:ph type="body" idx="1"/>
          </p:nvPr>
        </p:nvSpPr>
        <p:spPr>
          <a:xfrm>
            <a:off x="977642" y="1600200"/>
            <a:ext cx="7295400" cy="4373700"/>
          </a:xfrm>
          <a:prstGeom prst="rect">
            <a:avLst/>
          </a:prstGeom>
          <a:noFill/>
          <a:ln>
            <a:noFill/>
          </a:ln>
        </p:spPr>
        <p:txBody>
          <a:bodyPr spcFirstLastPara="1" wrap="square" lIns="91425" tIns="45700" rIns="91425" bIns="45700" anchor="t" anchorCtr="0">
            <a:noAutofit/>
          </a:bodyPr>
          <a:lstStyle>
            <a:lvl1pPr marL="457200" lvl="0" indent="-228600" algn="l" rtl="0">
              <a:spcBef>
                <a:spcPts val="640"/>
              </a:spcBef>
              <a:spcAft>
                <a:spcPts val="0"/>
              </a:spcAft>
              <a:buSzPts val="3200"/>
              <a:buNone/>
              <a:defRPr sz="3200"/>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0E1529"/>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1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44"/>
        <p:cNvGrpSpPr/>
        <p:nvPr/>
      </p:nvGrpSpPr>
      <p:grpSpPr>
        <a:xfrm>
          <a:off x="0" y="0"/>
          <a:ext cx="0" cy="0"/>
          <a:chOff x="0" y="0"/>
          <a:chExt cx="0" cy="0"/>
        </a:xfrm>
      </p:grpSpPr>
      <p:sp>
        <p:nvSpPr>
          <p:cNvPr id="45" name="Google Shape;45;p11"/>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46" name="Google Shape;46;p11"/>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47" name="Google Shape;47;p11"/>
          <p:cNvSpPr/>
          <p:nvPr/>
        </p:nvSpPr>
        <p:spPr>
          <a:xfrm>
            <a:off x="722313" y="-2106699"/>
            <a:ext cx="7772400" cy="7394400"/>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48" name="Google Shape;48;p11"/>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 name="Google Shape;49;p11"/>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jp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1.jp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997933" y="251382"/>
            <a:ext cx="7275042" cy="65309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E1529"/>
              </a:buClr>
              <a:buSzPts val="3600"/>
              <a:buFont typeface="Twentieth Century"/>
              <a:buNone/>
              <a:defRPr sz="3600" b="0" i="0" u="none" strike="noStrike" cap="none">
                <a:solidFill>
                  <a:srgbClr val="0E1529"/>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964274" y="1600200"/>
            <a:ext cx="7308700"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2119857" y="6038911"/>
            <a:ext cx="5090504"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Morning Session – Day 7</a:t>
            </a:r>
            <a:endParaRPr sz="1400" b="0" i="0" u="none" strike="noStrike" cap="none">
              <a:solidFill>
                <a:srgbClr val="3A53A5"/>
              </a:solidFill>
              <a:latin typeface="Twentieth Century"/>
              <a:ea typeface="Twentieth Century"/>
              <a:cs typeface="Twentieth Century"/>
              <a:sym typeface="Twentieth Century"/>
            </a:endParaRPr>
          </a:p>
        </p:txBody>
      </p:sp>
      <p:pic>
        <p:nvPicPr>
          <p:cNvPr id="13" name="Google Shape;13;p1" descr="Minnesota PBIS Logo (4).jpg"/>
          <p:cNvPicPr preferRelativeResize="0"/>
          <p:nvPr/>
        </p:nvPicPr>
        <p:blipFill rotWithShape="1">
          <a:blip r:embed="rId8">
            <a:alphaModFix/>
          </a:blip>
          <a:srcRect/>
          <a:stretch/>
        </p:blipFill>
        <p:spPr>
          <a:xfrm>
            <a:off x="7630393" y="6193904"/>
            <a:ext cx="1513607" cy="6640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E1529"/>
              </a:buClr>
              <a:buSzPts val="3600"/>
              <a:buFont typeface="Twentieth Century"/>
              <a:buNone/>
              <a:defRPr sz="3600" b="0" i="0" u="none" strike="noStrike" cap="none">
                <a:solidFill>
                  <a:srgbClr val="0E1529"/>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 name="Google Shape;35;p8"/>
          <p:cNvSpPr txBox="1">
            <a:spLocks noGrp="1"/>
          </p:cNvSpPr>
          <p:nvPr>
            <p:ph type="body" idx="1"/>
          </p:nvPr>
        </p:nvSpPr>
        <p:spPr>
          <a:xfrm>
            <a:off x="977642" y="1600200"/>
            <a:ext cx="7295400" cy="4373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Google Shape;36;p8"/>
          <p:cNvSpPr/>
          <p:nvPr/>
        </p:nvSpPr>
        <p:spPr>
          <a:xfrm>
            <a:off x="8273747" y="5973863"/>
            <a:ext cx="297000" cy="296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rgbClr val="FFFFFF"/>
              </a:solidFill>
              <a:latin typeface="Libre Baskerville"/>
              <a:ea typeface="Libre Baskerville"/>
              <a:cs typeface="Libre Baskerville"/>
              <a:sym typeface="Libre Baskerville"/>
            </a:endParaRPr>
          </a:p>
        </p:txBody>
      </p:sp>
      <p:pic>
        <p:nvPicPr>
          <p:cNvPr id="37" name="Google Shape;37;p8" descr="Minnesota PBIS Logo (4).jpg"/>
          <p:cNvPicPr preferRelativeResize="0"/>
          <p:nvPr/>
        </p:nvPicPr>
        <p:blipFill rotWithShape="1">
          <a:blip r:embed="rId11">
            <a:alphaModFix/>
          </a:blip>
          <a:srcRect/>
          <a:stretch/>
        </p:blipFill>
        <p:spPr>
          <a:xfrm>
            <a:off x="7606771" y="6183540"/>
            <a:ext cx="1537228" cy="6744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997933" y="251382"/>
            <a:ext cx="7275000" cy="653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E1529"/>
              </a:buClr>
              <a:buSzPts val="3600"/>
              <a:buFont typeface="Twentieth Century"/>
              <a:buNone/>
              <a:defRPr sz="3600" b="0" i="0" u="none" strike="noStrike" cap="none">
                <a:solidFill>
                  <a:srgbClr val="0E1529"/>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6" name="Google Shape;76;p18"/>
          <p:cNvSpPr txBox="1">
            <a:spLocks noGrp="1"/>
          </p:cNvSpPr>
          <p:nvPr>
            <p:ph type="body" idx="1"/>
          </p:nvPr>
        </p:nvSpPr>
        <p:spPr>
          <a:xfrm>
            <a:off x="964274" y="1600200"/>
            <a:ext cx="7308600" cy="4373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8"/>
          <p:cNvSpPr/>
          <p:nvPr/>
        </p:nvSpPr>
        <p:spPr>
          <a:xfrm>
            <a:off x="2119857" y="6038911"/>
            <a:ext cx="50904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lvl="0" indent="0" algn="r" rtl="0">
              <a:spcBef>
                <a:spcPts val="0"/>
              </a:spcBef>
              <a:spcAft>
                <a:spcPts val="0"/>
              </a:spcAft>
              <a:buNone/>
            </a:pPr>
            <a:r>
              <a:rPr lang="en-US" sz="1800">
                <a:solidFill>
                  <a:srgbClr val="3A53A5"/>
                </a:solidFill>
                <a:latin typeface="Twentieth Century"/>
                <a:ea typeface="Twentieth Century"/>
                <a:cs typeface="Twentieth Century"/>
                <a:sym typeface="Twentieth Century"/>
              </a:rPr>
              <a:t>Morning Session - Day 7</a:t>
            </a:r>
            <a:endParaRPr>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endParaRPr>
              <a:solidFill>
                <a:srgbClr val="3A53A5"/>
              </a:solidFill>
              <a:latin typeface="Twentieth Century"/>
              <a:ea typeface="Twentieth Century"/>
              <a:cs typeface="Twentieth Century"/>
              <a:sym typeface="Twentieth Century"/>
            </a:endParaRPr>
          </a:p>
        </p:txBody>
      </p:sp>
      <p:pic>
        <p:nvPicPr>
          <p:cNvPr id="78" name="Google Shape;78;p18" descr="Minnesota PBIS Logo (4).jpg"/>
          <p:cNvPicPr preferRelativeResize="0"/>
          <p:nvPr/>
        </p:nvPicPr>
        <p:blipFill rotWithShape="1">
          <a:blip r:embed="rId8">
            <a:alphaModFix/>
          </a:blip>
          <a:srcRect/>
          <a:stretch/>
        </p:blipFill>
        <p:spPr>
          <a:xfrm>
            <a:off x="7630393" y="6193904"/>
            <a:ext cx="1513608" cy="6640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1"/>
        <p:cNvGrpSpPr/>
        <p:nvPr/>
      </p:nvGrpSpPr>
      <p:grpSpPr>
        <a:xfrm>
          <a:off x="0" y="0"/>
          <a:ext cx="0" cy="0"/>
          <a:chOff x="0" y="0"/>
          <a:chExt cx="0" cy="0"/>
        </a:xfrm>
      </p:grpSpPr>
      <p:sp>
        <p:nvSpPr>
          <p:cNvPr id="202" name="Google Shape;202;p44"/>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3" name="Google Shape;203;p44"/>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Google Shape;204;p44"/>
          <p:cNvSpPr/>
          <p:nvPr/>
        </p:nvSpPr>
        <p:spPr>
          <a:xfrm>
            <a:off x="3317483" y="6113854"/>
            <a:ext cx="4313700" cy="369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rgbClr val="3A53A5"/>
                </a:solidFill>
                <a:latin typeface="Twentieth Century"/>
                <a:ea typeface="Twentieth Century"/>
                <a:cs typeface="Twentieth Century"/>
                <a:sym typeface="Twentieth Century"/>
              </a:rPr>
              <a:t>Morning Session - Day 7</a:t>
            </a:r>
            <a:endParaRPr sz="1400" b="0" i="0" u="none" strike="noStrike" cap="none">
              <a:solidFill>
                <a:srgbClr val="3A53A5"/>
              </a:solidFill>
              <a:latin typeface="Twentieth Century"/>
              <a:ea typeface="Twentieth Century"/>
              <a:cs typeface="Twentieth Century"/>
              <a:sym typeface="Twentieth Century"/>
            </a:endParaRPr>
          </a:p>
        </p:txBody>
      </p:sp>
      <p:pic>
        <p:nvPicPr>
          <p:cNvPr id="205" name="Google Shape;205;p44" descr="Minnesota PBIS Logo (4).jpg"/>
          <p:cNvPicPr preferRelativeResize="0"/>
          <p:nvPr/>
        </p:nvPicPr>
        <p:blipFill rotWithShape="1">
          <a:blip r:embed="rId15">
            <a:alphaModFix/>
          </a:blip>
          <a:srcRect/>
          <a:stretch/>
        </p:blipFill>
        <p:spPr>
          <a:xfrm>
            <a:off x="7852304" y="6291268"/>
            <a:ext cx="1291694"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7"/>
        <p:cNvGrpSpPr/>
        <p:nvPr/>
      </p:nvGrpSpPr>
      <p:grpSpPr>
        <a:xfrm>
          <a:off x="0" y="0"/>
          <a:ext cx="0" cy="0"/>
          <a:chOff x="0" y="0"/>
          <a:chExt cx="0" cy="0"/>
        </a:xfrm>
      </p:grpSpPr>
      <p:sp>
        <p:nvSpPr>
          <p:cNvPr id="258" name="Google Shape;258;p58"/>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9" name="Google Shape;259;p58"/>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Google Shape;260;p58"/>
          <p:cNvSpPr/>
          <p:nvPr/>
        </p:nvSpPr>
        <p:spPr>
          <a:xfrm>
            <a:off x="1354667" y="6113854"/>
            <a:ext cx="62763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3A53A5"/>
              </a:solidFill>
              <a:latin typeface="Twentieth Century"/>
              <a:ea typeface="Twentieth Century"/>
              <a:cs typeface="Twentieth Century"/>
              <a:sym typeface="Twentieth Century"/>
            </a:endParaRPr>
          </a:p>
          <a:p>
            <a:pPr marL="0" lvl="0" indent="0" algn="r" rtl="0">
              <a:spcBef>
                <a:spcPts val="0"/>
              </a:spcBef>
              <a:spcAft>
                <a:spcPts val="0"/>
              </a:spcAft>
              <a:buNone/>
            </a:pPr>
            <a:r>
              <a:rPr lang="en-US" sz="1800">
                <a:solidFill>
                  <a:srgbClr val="3A53A5"/>
                </a:solidFill>
                <a:latin typeface="Twentieth Century"/>
                <a:ea typeface="Twentieth Century"/>
                <a:cs typeface="Twentieth Century"/>
                <a:sym typeface="Twentieth Century"/>
              </a:rPr>
              <a:t>Morning Session - Day 7</a:t>
            </a:r>
            <a:endParaRPr>
              <a:solidFill>
                <a:srgbClr val="3A53A5"/>
              </a:solidFill>
              <a:latin typeface="Twentieth Century"/>
              <a:ea typeface="Twentieth Century"/>
              <a:cs typeface="Twentieth Century"/>
              <a:sym typeface="Twentieth Century"/>
            </a:endParaRPr>
          </a:p>
          <a:p>
            <a:pPr marL="0" marR="0" lvl="0" indent="0" algn="l" rtl="0">
              <a:spcBef>
                <a:spcPts val="0"/>
              </a:spcBef>
              <a:spcAft>
                <a:spcPts val="0"/>
              </a:spcAft>
              <a:buNone/>
            </a:pPr>
            <a:endParaRPr>
              <a:solidFill>
                <a:srgbClr val="3A53A5"/>
              </a:solidFill>
              <a:latin typeface="Twentieth Century"/>
              <a:ea typeface="Twentieth Century"/>
              <a:cs typeface="Twentieth Century"/>
              <a:sym typeface="Twentieth Century"/>
            </a:endParaRPr>
          </a:p>
        </p:txBody>
      </p:sp>
      <p:pic>
        <p:nvPicPr>
          <p:cNvPr id="261" name="Google Shape;261;p58" descr="Minnesota PBIS Logo (4).jpg"/>
          <p:cNvPicPr preferRelativeResize="0"/>
          <p:nvPr/>
        </p:nvPicPr>
        <p:blipFill rotWithShape="1">
          <a:blip r:embed="rId12">
            <a:alphaModFix/>
          </a:blip>
          <a:srcRect/>
          <a:stretch/>
        </p:blipFill>
        <p:spPr>
          <a:xfrm>
            <a:off x="7852304" y="6291268"/>
            <a:ext cx="1291694"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hyperlink" Target="https://www.pbis.org/Common/Cms/files/pbisresources/PBIS%20Cultural%20Responsiveness%20Field%20Guide.pdf" TargetMode="External"/><Relationship Id="rId2" Type="http://schemas.openxmlformats.org/officeDocument/2006/relationships/notesSlide" Target="../notesSlides/notesSlide27.xml"/><Relationship Id="rId1" Type="http://schemas.openxmlformats.org/officeDocument/2006/relationships/slideLayout" Target="../slideLayouts/slideLayout53.xml"/><Relationship Id="rId5" Type="http://schemas.openxmlformats.org/officeDocument/2006/relationships/image" Target="../media/image13.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jpg"/><Relationship Id="rId7" Type="http://schemas.openxmlformats.org/officeDocument/2006/relationships/image" Target="../media/image30.jpg"/><Relationship Id="rId12"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9.jpg"/><Relationship Id="rId11" Type="http://schemas.openxmlformats.org/officeDocument/2006/relationships/image" Target="../media/image34.png"/><Relationship Id="rId5" Type="http://schemas.openxmlformats.org/officeDocument/2006/relationships/image" Target="../media/image28.jp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hyperlink" Target="https://www.pbis.org/Common/Cms/files/pbisresources/PBIS%20Cultural%20Responsiveness%20Field%20Guide.pdf" TargetMode="External"/><Relationship Id="rId2" Type="http://schemas.openxmlformats.org/officeDocument/2006/relationships/notesSlide" Target="../notesSlides/notesSlide6.xml"/><Relationship Id="rId1" Type="http://schemas.openxmlformats.org/officeDocument/2006/relationships/slideLayout" Target="../slideLayouts/slideLayout53.xml"/><Relationship Id="rId5" Type="http://schemas.openxmlformats.org/officeDocument/2006/relationships/image" Target="../media/image1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69"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2006428" y="439037"/>
            <a:ext cx="5248593" cy="2302820"/>
          </a:xfrm>
          <a:prstGeom prst="rect">
            <a:avLst/>
          </a:prstGeom>
          <a:noFill/>
          <a:ln>
            <a:noFill/>
          </a:ln>
        </p:spPr>
      </p:pic>
      <p:sp>
        <p:nvSpPr>
          <p:cNvPr id="305" name="Google Shape;305;p69"/>
          <p:cNvSpPr txBox="1">
            <a:spLocks noGrp="1"/>
          </p:cNvSpPr>
          <p:nvPr>
            <p:ph type="ctrTitle"/>
          </p:nvPr>
        </p:nvSpPr>
        <p:spPr>
          <a:xfrm>
            <a:off x="190700" y="2741850"/>
            <a:ext cx="8751600" cy="300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E1529"/>
              </a:buClr>
              <a:buSzPts val="4410"/>
              <a:buFont typeface="Arial"/>
              <a:buNone/>
            </a:pPr>
            <a:br>
              <a:rPr lang="en-US" sz="4410" b="1" dirty="0">
                <a:latin typeface="Arial"/>
                <a:ea typeface="Arial"/>
                <a:cs typeface="Arial"/>
                <a:sym typeface="Arial"/>
              </a:rPr>
            </a:br>
            <a:r>
              <a:rPr lang="en-US" sz="4410" b="1" dirty="0">
                <a:latin typeface="Arial"/>
                <a:ea typeface="Arial"/>
                <a:cs typeface="Arial"/>
                <a:sym typeface="Arial"/>
              </a:rPr>
              <a:t>PBIS </a:t>
            </a:r>
            <a:br>
              <a:rPr lang="en-US" sz="4410" b="1" dirty="0">
                <a:latin typeface="Arial"/>
                <a:ea typeface="Arial"/>
                <a:cs typeface="Arial"/>
                <a:sym typeface="Arial"/>
              </a:rPr>
            </a:br>
            <a:r>
              <a:rPr lang="en-US" sz="4410" b="1" dirty="0">
                <a:latin typeface="Arial"/>
                <a:ea typeface="Arial"/>
                <a:cs typeface="Arial"/>
                <a:sym typeface="Arial"/>
              </a:rPr>
              <a:t>Day 7</a:t>
            </a:r>
            <a:br>
              <a:rPr lang="en-US" sz="4410" b="1" dirty="0"/>
            </a:br>
            <a:br>
              <a:rPr lang="en-US" sz="3240" b="1" dirty="0"/>
            </a:br>
            <a:r>
              <a:rPr lang="en-US" b="1" dirty="0">
                <a:solidFill>
                  <a:srgbClr val="DD8047"/>
                </a:solidFill>
                <a:latin typeface="Arial"/>
                <a:ea typeface="Arial"/>
                <a:cs typeface="Arial"/>
                <a:sym typeface="Arial"/>
              </a:rPr>
              <a:t>Professional Development</a:t>
            </a:r>
            <a:endParaRPr sz="1800" b="1" dirty="0">
              <a:solidFill>
                <a:srgbClr val="DD8047"/>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78"/>
          <p:cNvSpPr txBox="1">
            <a:spLocks noGrp="1"/>
          </p:cNvSpPr>
          <p:nvPr>
            <p:ph type="body" idx="1"/>
          </p:nvPr>
        </p:nvSpPr>
        <p:spPr>
          <a:xfrm>
            <a:off x="365298" y="1358280"/>
            <a:ext cx="8257500" cy="4691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00"/>
              <a:buFont typeface="Noto Sans Symbols"/>
              <a:buNone/>
            </a:pPr>
            <a:r>
              <a:rPr lang="en-US" sz="2800" b="0" i="0" u="none" strike="noStrike" cap="none">
                <a:solidFill>
                  <a:schemeClr val="dk2"/>
                </a:solidFill>
                <a:latin typeface="Questrial"/>
                <a:ea typeface="Questrial"/>
                <a:cs typeface="Questrial"/>
                <a:sym typeface="Questrial"/>
              </a:rPr>
              <a:t>Professional Development Plan is the scope of all implementation activities including timelines. </a:t>
            </a:r>
            <a:endParaRPr/>
          </a:p>
          <a:p>
            <a:pPr marL="0" marR="0" lvl="0" indent="0" algn="ctr" rtl="0">
              <a:spcBef>
                <a:spcPts val="560"/>
              </a:spcBef>
              <a:spcAft>
                <a:spcPts val="0"/>
              </a:spcAft>
              <a:buClr>
                <a:schemeClr val="dk1"/>
              </a:buClr>
              <a:buSzPts val="2800"/>
              <a:buFont typeface="Noto Sans Symbols"/>
              <a:buNone/>
            </a:pPr>
            <a:endParaRPr sz="2800" b="0" i="0" u="none" strike="noStrike" cap="none">
              <a:solidFill>
                <a:schemeClr val="dk2"/>
              </a:solidFill>
              <a:latin typeface="Questrial"/>
              <a:ea typeface="Questrial"/>
              <a:cs typeface="Questrial"/>
              <a:sym typeface="Questrial"/>
            </a:endParaRPr>
          </a:p>
          <a:p>
            <a:pPr marL="0" marR="0" lvl="0" indent="0" algn="ctr" rtl="0">
              <a:spcBef>
                <a:spcPts val="560"/>
              </a:spcBef>
              <a:spcAft>
                <a:spcPts val="0"/>
              </a:spcAft>
              <a:buClr>
                <a:schemeClr val="dk1"/>
              </a:buClr>
              <a:buSzPts val="2800"/>
              <a:buFont typeface="Noto Sans Symbols"/>
              <a:buNone/>
            </a:pPr>
            <a:r>
              <a:rPr lang="en-US" sz="2800" b="0" i="0" u="none" strike="noStrike" cap="none">
                <a:solidFill>
                  <a:schemeClr val="dk2"/>
                </a:solidFill>
                <a:latin typeface="Questrial"/>
                <a:ea typeface="Questrial"/>
                <a:cs typeface="Questrial"/>
                <a:sym typeface="Questrial"/>
              </a:rPr>
              <a:t>The Professional Development Plan is developed by the team and coach. It incorporates all of the school-wide and classroom components. </a:t>
            </a:r>
            <a:endParaRPr/>
          </a:p>
          <a:p>
            <a:pPr marL="0" marR="0" lvl="0" indent="0" algn="ctr" rtl="0">
              <a:spcBef>
                <a:spcPts val="560"/>
              </a:spcBef>
              <a:spcAft>
                <a:spcPts val="0"/>
              </a:spcAft>
              <a:buClr>
                <a:schemeClr val="dk1"/>
              </a:buClr>
              <a:buSzPts val="2800"/>
              <a:buFont typeface="Noto Sans Symbols"/>
              <a:buNone/>
            </a:pPr>
            <a:endParaRPr sz="2800" b="0" i="0" u="none" strike="noStrike" cap="none">
              <a:solidFill>
                <a:schemeClr val="dk2"/>
              </a:solidFill>
              <a:latin typeface="Questrial"/>
              <a:ea typeface="Questrial"/>
              <a:cs typeface="Questrial"/>
              <a:sym typeface="Questrial"/>
            </a:endParaRPr>
          </a:p>
          <a:p>
            <a:pPr marL="0" marR="0" lvl="0" indent="0" algn="ctr" rtl="0">
              <a:spcBef>
                <a:spcPts val="560"/>
              </a:spcBef>
              <a:spcAft>
                <a:spcPts val="0"/>
              </a:spcAft>
              <a:buClr>
                <a:schemeClr val="dk1"/>
              </a:buClr>
              <a:buSzPts val="2800"/>
              <a:buFont typeface="Noto Sans Symbols"/>
              <a:buNone/>
            </a:pPr>
            <a:r>
              <a:rPr lang="en-US" sz="2800" b="0" i="0" u="none" strike="noStrike" cap="none">
                <a:solidFill>
                  <a:schemeClr val="dk2"/>
                </a:solidFill>
                <a:latin typeface="Questrial"/>
                <a:ea typeface="Questrial"/>
                <a:cs typeface="Questrial"/>
                <a:sym typeface="Questrial"/>
              </a:rPr>
              <a:t>It is flexible and is informed by the measures we have discussed to date: SWIS, SAS, and the TFI</a:t>
            </a:r>
            <a:endParaRPr sz="2800" b="0" i="0" u="none" strike="noStrike" cap="none">
              <a:solidFill>
                <a:schemeClr val="dk2"/>
              </a:solidFill>
              <a:latin typeface="Questrial"/>
              <a:ea typeface="Questrial"/>
              <a:cs typeface="Questrial"/>
              <a:sym typeface="Questrial"/>
            </a:endParaRPr>
          </a:p>
        </p:txBody>
      </p:sp>
      <p:pic>
        <p:nvPicPr>
          <p:cNvPr id="395" name="Google Shape;395;p78" descr="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
        <p:nvSpPr>
          <p:cNvPr id="396" name="Google Shape;396;p78"/>
          <p:cNvSpPr txBox="1">
            <a:spLocks noGrp="1"/>
          </p:cNvSpPr>
          <p:nvPr>
            <p:ph type="title"/>
          </p:nvPr>
        </p:nvSpPr>
        <p:spPr>
          <a:xfrm>
            <a:off x="1635760" y="350815"/>
            <a:ext cx="69870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4400" b="0" i="0" u="none" strike="noStrike" cap="none">
                <a:solidFill>
                  <a:schemeClr val="dk2"/>
                </a:solidFill>
                <a:latin typeface="Questrial"/>
                <a:ea typeface="Questrial"/>
                <a:cs typeface="Questrial"/>
                <a:sym typeface="Questrial"/>
              </a:rPr>
              <a:t>Definition</a:t>
            </a:r>
            <a:endParaRPr sz="4400" b="0" i="0" u="none" strike="noStrike" cap="none">
              <a:solidFill>
                <a:schemeClr val="dk2"/>
              </a:solidFill>
              <a:latin typeface="Questrial"/>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79"/>
          <p:cNvSpPr txBox="1">
            <a:spLocks noGrp="1"/>
          </p:cNvSpPr>
          <p:nvPr>
            <p:ph type="body" idx="1"/>
          </p:nvPr>
        </p:nvSpPr>
        <p:spPr>
          <a:xfrm>
            <a:off x="365298" y="1600200"/>
            <a:ext cx="8257500" cy="4373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00"/>
              <a:buFont typeface="Noto Sans Symbols"/>
              <a:buNone/>
            </a:pPr>
            <a:r>
              <a:rPr lang="en-US" sz="2800" b="0" i="0" u="none" strike="noStrike" cap="none">
                <a:solidFill>
                  <a:schemeClr val="dk2"/>
                </a:solidFill>
                <a:latin typeface="Questrial"/>
                <a:ea typeface="Questrial"/>
                <a:cs typeface="Questrial"/>
                <a:sym typeface="Questrial"/>
              </a:rPr>
              <a:t>It provides the road map to Tier I implementation, and supports us thinking about professional development as an ongoing process.</a:t>
            </a:r>
            <a:endParaRPr/>
          </a:p>
          <a:p>
            <a:pPr marL="0" marR="0" lvl="0" indent="0" algn="ctr" rtl="0">
              <a:spcBef>
                <a:spcPts val="560"/>
              </a:spcBef>
              <a:spcAft>
                <a:spcPts val="0"/>
              </a:spcAft>
              <a:buClr>
                <a:schemeClr val="dk1"/>
              </a:buClr>
              <a:buSzPts val="2800"/>
              <a:buFont typeface="Noto Sans Symbols"/>
              <a:buNone/>
            </a:pPr>
            <a:endParaRPr sz="2800" b="0" i="0" u="none" strike="noStrike" cap="none">
              <a:solidFill>
                <a:schemeClr val="dk2"/>
              </a:solidFill>
              <a:latin typeface="Questrial"/>
              <a:ea typeface="Questrial"/>
              <a:cs typeface="Questrial"/>
              <a:sym typeface="Questrial"/>
            </a:endParaRPr>
          </a:p>
          <a:p>
            <a:pPr marL="0" marR="0" lvl="0" indent="0" algn="ctr" rtl="0">
              <a:spcBef>
                <a:spcPts val="560"/>
              </a:spcBef>
              <a:spcAft>
                <a:spcPts val="0"/>
              </a:spcAft>
              <a:buClr>
                <a:schemeClr val="dk1"/>
              </a:buClr>
              <a:buSzPts val="2800"/>
              <a:buFont typeface="Noto Sans Symbols"/>
              <a:buNone/>
            </a:pPr>
            <a:r>
              <a:rPr lang="en-US" sz="2800" b="0" i="0" u="none" strike="noStrike" cap="none">
                <a:solidFill>
                  <a:schemeClr val="dk2"/>
                </a:solidFill>
                <a:latin typeface="Questrial"/>
                <a:ea typeface="Questrial"/>
                <a:cs typeface="Questrial"/>
                <a:sym typeface="Questrial"/>
              </a:rPr>
              <a:t>As we accomplish our professional development goals, we celebrate and then create new ones, all for the improvement of outcomes for our students and staff.  </a:t>
            </a:r>
            <a:endParaRPr sz="2800" b="0" i="0" u="none" strike="noStrike" cap="none">
              <a:solidFill>
                <a:schemeClr val="dk2"/>
              </a:solidFill>
              <a:latin typeface="Questrial"/>
              <a:ea typeface="Questrial"/>
              <a:cs typeface="Questrial"/>
              <a:sym typeface="Questrial"/>
            </a:endParaRPr>
          </a:p>
          <a:p>
            <a:pPr marL="0" marR="0" lvl="0" indent="0" algn="ctr" rtl="0">
              <a:spcBef>
                <a:spcPts val="560"/>
              </a:spcBef>
              <a:spcAft>
                <a:spcPts val="0"/>
              </a:spcAft>
              <a:buClr>
                <a:schemeClr val="dk1"/>
              </a:buClr>
              <a:buSzPts val="2800"/>
              <a:buFont typeface="Noto Sans Symbols"/>
              <a:buNone/>
            </a:pPr>
            <a:endParaRPr sz="2800" b="0" i="0" u="none" strike="noStrike" cap="none">
              <a:solidFill>
                <a:schemeClr val="dk2"/>
              </a:solidFill>
              <a:latin typeface="Questrial"/>
              <a:ea typeface="Questrial"/>
              <a:cs typeface="Questrial"/>
              <a:sym typeface="Questrial"/>
            </a:endParaRPr>
          </a:p>
        </p:txBody>
      </p:sp>
      <p:pic>
        <p:nvPicPr>
          <p:cNvPr id="402" name="Google Shape;402;p79" descr="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
        <p:nvSpPr>
          <p:cNvPr id="403" name="Google Shape;403;p79"/>
          <p:cNvSpPr txBox="1">
            <a:spLocks noGrp="1"/>
          </p:cNvSpPr>
          <p:nvPr>
            <p:ph type="title"/>
          </p:nvPr>
        </p:nvSpPr>
        <p:spPr>
          <a:xfrm>
            <a:off x="1635760" y="350815"/>
            <a:ext cx="69870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4400" b="0" i="0" u="none" strike="noStrike" cap="none">
                <a:solidFill>
                  <a:schemeClr val="dk2"/>
                </a:solidFill>
                <a:latin typeface="Questrial"/>
                <a:ea typeface="Questrial"/>
                <a:cs typeface="Questrial"/>
                <a:sym typeface="Questrial"/>
              </a:rPr>
              <a:t>Rationale</a:t>
            </a:r>
            <a:endParaRPr sz="4400" b="0" i="0" u="none" strike="noStrike" cap="none">
              <a:solidFill>
                <a:schemeClr val="dk2"/>
              </a:solidFill>
              <a:latin typeface="Questrial"/>
              <a:ea typeface="Questrial"/>
              <a:cs typeface="Questrial"/>
              <a:sym typeface="Quest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80" descr="This is  picture of a school&amp;#38;#39;s school-wide expectations.  It is cartoon drawing of a road and landscape and the heading is Follow the Whitman Way, Follow the pathway to success.  Smaller signs along the road say, be productive, be prepared, be prompt, be safe, be polite.">
            <a:hlinkClick r:id="rId3"/>
          </p:cNvPr>
          <p:cNvPicPr preferRelativeResize="0"/>
          <p:nvPr/>
        </p:nvPicPr>
        <p:blipFill rotWithShape="1">
          <a:blip r:embed="rId4">
            <a:alphaModFix/>
          </a:blip>
          <a:srcRect l="1904" t="2889" r="1904" b="2377"/>
          <a:stretch/>
        </p:blipFill>
        <p:spPr>
          <a:xfrm>
            <a:off x="0" y="1544434"/>
            <a:ext cx="9144000" cy="5313566"/>
          </a:xfrm>
          <a:prstGeom prst="rect">
            <a:avLst/>
          </a:prstGeom>
          <a:noFill/>
          <a:ln>
            <a:noFill/>
          </a:ln>
          <a:effectLst>
            <a:outerShdw blurRad="292100" dist="139700" dir="2700000" algn="tl" rotWithShape="0">
              <a:srgbClr val="333333">
                <a:alpha val="64310"/>
              </a:srgbClr>
            </a:outerShdw>
          </a:effectLst>
        </p:spPr>
      </p:pic>
      <p:pic>
        <p:nvPicPr>
          <p:cNvPr id="410" name="Google Shape;410;p80" descr="Core-Content-Icon"/>
          <p:cNvPicPr preferRelativeResize="0"/>
          <p:nvPr/>
        </p:nvPicPr>
        <p:blipFill rotWithShape="1">
          <a:blip r:embed="rId5">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
        <p:nvSpPr>
          <p:cNvPr id="411" name="Google Shape;411;p80"/>
          <p:cNvSpPr txBox="1">
            <a:spLocks noGrp="1"/>
          </p:cNvSpPr>
          <p:nvPr>
            <p:ph type="title"/>
          </p:nvPr>
        </p:nvSpPr>
        <p:spPr>
          <a:xfrm>
            <a:off x="1635760" y="350815"/>
            <a:ext cx="69870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4400" b="0" i="0" u="none" strike="noStrike" cap="none">
                <a:solidFill>
                  <a:schemeClr val="dk2"/>
                </a:solidFill>
                <a:latin typeface="Questrial"/>
                <a:ea typeface="Questrial"/>
                <a:cs typeface="Questrial"/>
                <a:sym typeface="Questrial"/>
              </a:rPr>
              <a:t>Roll-out</a:t>
            </a:r>
            <a:endParaRPr sz="4400" b="0" i="0" u="none" strike="noStrike" cap="none">
              <a:solidFill>
                <a:schemeClr val="dk2"/>
              </a:solidFill>
              <a:latin typeface="Questrial"/>
              <a:ea typeface="Questrial"/>
              <a:cs typeface="Questrial"/>
              <a:sym typeface="Quest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81" descr="PBIS Binder with contents of tea, composition, team operating procedures, behavioral expectations, teaching expectations, problem behavior definitions, discipline policies, professional development, classroom procedures, feedback and acknowledgement, faculty involvement, student/family involvement, data-based decisions."/>
          <p:cNvPicPr preferRelativeResize="0"/>
          <p:nvPr/>
        </p:nvPicPr>
        <p:blipFill rotWithShape="1">
          <a:blip r:embed="rId3">
            <a:alphaModFix/>
          </a:blip>
          <a:srcRect/>
          <a:stretch/>
        </p:blipFill>
        <p:spPr>
          <a:xfrm>
            <a:off x="1553134" y="1000370"/>
            <a:ext cx="6520865" cy="5264964"/>
          </a:xfrm>
          <a:prstGeom prst="rect">
            <a:avLst/>
          </a:prstGeom>
          <a:noFill/>
          <a:ln>
            <a:noFill/>
          </a:ln>
        </p:spPr>
      </p:pic>
      <p:sp>
        <p:nvSpPr>
          <p:cNvPr id="418" name="Google Shape;418;p81"/>
          <p:cNvSpPr/>
          <p:nvPr/>
        </p:nvSpPr>
        <p:spPr>
          <a:xfrm rot="-5400000">
            <a:off x="1588525" y="3335999"/>
            <a:ext cx="40977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D2A53"/>
              </a:buClr>
              <a:buSzPts val="4800"/>
              <a:buFont typeface="Questrial"/>
              <a:buNone/>
            </a:pPr>
            <a:r>
              <a:rPr lang="en-US" sz="4800" b="1" i="0" u="none" strike="noStrike" cap="none">
                <a:solidFill>
                  <a:srgbClr val="1D2A53"/>
                </a:solidFill>
                <a:latin typeface="Questrial"/>
                <a:ea typeface="Questrial"/>
                <a:cs typeface="Questrial"/>
                <a:sym typeface="Questrial"/>
              </a:rPr>
              <a:t>PBIS BINDER</a:t>
            </a:r>
            <a:endParaRPr sz="1800" b="0" i="0" u="none" strike="noStrike" cap="none">
              <a:solidFill>
                <a:schemeClr val="dk1"/>
              </a:solidFill>
              <a:latin typeface="Calibri"/>
              <a:ea typeface="Calibri"/>
              <a:cs typeface="Calibri"/>
              <a:sym typeface="Calibri"/>
            </a:endParaRPr>
          </a:p>
        </p:txBody>
      </p:sp>
      <p:sp>
        <p:nvSpPr>
          <p:cNvPr id="419" name="Google Shape;419;p81"/>
          <p:cNvSpPr/>
          <p:nvPr/>
        </p:nvSpPr>
        <p:spPr>
          <a:xfrm>
            <a:off x="4572001" y="1720802"/>
            <a:ext cx="3483900" cy="341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Team Composition</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Team Operating Procedures</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Behavioral Expectations</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Teaching Expectations</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Problem Behavior Def.</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Discipline Policies</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Professional Dev.</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Classroom Procedures</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Feedback &amp; Acknow.</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Faculty Involvement</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Student/Family Involv</a:t>
            </a:r>
            <a:r>
              <a:rPr lang="en-US" sz="1800" b="1">
                <a:latin typeface="Calibri"/>
                <a:ea typeface="Calibri"/>
                <a:cs typeface="Calibri"/>
                <a:sym typeface="Calibri"/>
              </a:rPr>
              <a:t>ement</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Data-based Decision</a:t>
            </a:r>
            <a:endParaRPr sz="1800" b="0" i="0" u="none" strike="noStrike" cap="none">
              <a:solidFill>
                <a:schemeClr val="dk1"/>
              </a:solidFill>
              <a:latin typeface="Calibri"/>
              <a:ea typeface="Calibri"/>
              <a:cs typeface="Calibri"/>
              <a:sym typeface="Calibri"/>
            </a:endParaRPr>
          </a:p>
        </p:txBody>
      </p:sp>
      <p:pic>
        <p:nvPicPr>
          <p:cNvPr id="420" name="Google Shape;420;p81" descr="Core-Content-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
        <p:nvSpPr>
          <p:cNvPr id="421" name="Google Shape;421;p81"/>
          <p:cNvSpPr txBox="1">
            <a:spLocks noGrp="1"/>
          </p:cNvSpPr>
          <p:nvPr>
            <p:ph type="title"/>
          </p:nvPr>
        </p:nvSpPr>
        <p:spPr>
          <a:xfrm>
            <a:off x="1347517" y="365126"/>
            <a:ext cx="71679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b="1" i="0" u="none" strike="noStrike">
                <a:solidFill>
                  <a:srgbClr val="1D2A53"/>
                </a:solidFill>
                <a:latin typeface="Questrial"/>
                <a:ea typeface="Questrial"/>
                <a:cs typeface="Questrial"/>
                <a:sym typeface="Questrial"/>
              </a:rPr>
              <a:t>Documentation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82"/>
          <p:cNvSpPr txBox="1">
            <a:spLocks noGrp="1"/>
          </p:cNvSpPr>
          <p:nvPr>
            <p:ph type="body" idx="1"/>
          </p:nvPr>
        </p:nvSpPr>
        <p:spPr>
          <a:xfrm>
            <a:off x="342618" y="1766277"/>
            <a:ext cx="8257500" cy="469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86"/>
              </a:buClr>
              <a:buSzPts val="2800"/>
              <a:buFont typeface="Noto Sans Symbols"/>
              <a:buNone/>
            </a:pPr>
            <a:r>
              <a:rPr lang="en-US" sz="2800" b="0" i="0" u="none" strike="noStrike" cap="none">
                <a:solidFill>
                  <a:schemeClr val="dk2"/>
                </a:solidFill>
                <a:latin typeface="Questrial"/>
                <a:ea typeface="Questrial"/>
                <a:cs typeface="Questrial"/>
                <a:sym typeface="Questrial"/>
              </a:rPr>
              <a:t>New adults in the school and classroom need to know how they participate in PBIS.</a:t>
            </a:r>
            <a:endParaRPr/>
          </a:p>
          <a:p>
            <a:pPr marL="0" marR="0" lvl="0" indent="0" algn="l" rtl="0">
              <a:spcBef>
                <a:spcPts val="560"/>
              </a:spcBef>
              <a:spcAft>
                <a:spcPts val="0"/>
              </a:spcAft>
              <a:buClr>
                <a:srgbClr val="000086"/>
              </a:buClr>
              <a:buSzPts val="2800"/>
              <a:buFont typeface="Noto Sans Symbols"/>
              <a:buNone/>
            </a:pPr>
            <a:endParaRPr sz="2800" b="0" i="0" u="none" strike="noStrike" cap="none">
              <a:solidFill>
                <a:schemeClr val="dk2"/>
              </a:solidFill>
              <a:latin typeface="Questrial"/>
              <a:ea typeface="Questrial"/>
              <a:cs typeface="Questrial"/>
              <a:sym typeface="Questrial"/>
            </a:endParaRPr>
          </a:p>
          <a:p>
            <a:pPr marL="0" marR="0" lvl="0" indent="0" algn="l" rtl="0">
              <a:spcBef>
                <a:spcPts val="560"/>
              </a:spcBef>
              <a:spcAft>
                <a:spcPts val="0"/>
              </a:spcAft>
              <a:buClr>
                <a:srgbClr val="000086"/>
              </a:buClr>
              <a:buSzPts val="2800"/>
              <a:buFont typeface="Noto Sans Symbols"/>
              <a:buNone/>
            </a:pPr>
            <a:r>
              <a:rPr lang="en-US" sz="2800" b="0" i="0" u="none" strike="noStrike" cap="none">
                <a:solidFill>
                  <a:schemeClr val="dk2"/>
                </a:solidFill>
                <a:latin typeface="Questrial"/>
                <a:ea typeface="Questrial"/>
                <a:cs typeface="Questrial"/>
                <a:sym typeface="Questrial"/>
              </a:rPr>
              <a:t>Most relevant for expectations, acknowledgements and discipline. </a:t>
            </a:r>
            <a:endParaRPr/>
          </a:p>
          <a:p>
            <a:pPr marL="0" marR="0" lvl="0" indent="0" algn="l" rtl="0">
              <a:spcBef>
                <a:spcPts val="560"/>
              </a:spcBef>
              <a:spcAft>
                <a:spcPts val="0"/>
              </a:spcAft>
              <a:buClr>
                <a:srgbClr val="000086"/>
              </a:buClr>
              <a:buSzPts val="2800"/>
              <a:buFont typeface="Noto Sans Symbols"/>
              <a:buNone/>
            </a:pPr>
            <a:endParaRPr sz="2800" b="0" i="0" u="none" strike="noStrike" cap="none">
              <a:solidFill>
                <a:schemeClr val="dk2"/>
              </a:solidFill>
              <a:latin typeface="Questrial"/>
              <a:ea typeface="Questrial"/>
              <a:cs typeface="Questrial"/>
              <a:sym typeface="Questrial"/>
            </a:endParaRPr>
          </a:p>
          <a:p>
            <a:pPr marL="0" marR="0" lvl="0" indent="0" algn="l" rtl="0">
              <a:spcBef>
                <a:spcPts val="560"/>
              </a:spcBef>
              <a:spcAft>
                <a:spcPts val="0"/>
              </a:spcAft>
              <a:buClr>
                <a:srgbClr val="000086"/>
              </a:buClr>
              <a:buSzPts val="2800"/>
              <a:buFont typeface="Noto Sans Symbols"/>
              <a:buNone/>
            </a:pPr>
            <a:r>
              <a:rPr lang="en-US" sz="2800" b="0" i="0" u="none" strike="noStrike" cap="none">
                <a:solidFill>
                  <a:schemeClr val="dk2"/>
                </a:solidFill>
                <a:latin typeface="Questrial"/>
                <a:ea typeface="Questrial"/>
                <a:cs typeface="Questrial"/>
                <a:sym typeface="Questrial"/>
              </a:rPr>
              <a:t>Part of the binder, part of the PD, part of </a:t>
            </a:r>
            <a:br>
              <a:rPr lang="en-US" sz="2800" b="0" i="0" u="none" strike="noStrike" cap="none">
                <a:solidFill>
                  <a:schemeClr val="dk2"/>
                </a:solidFill>
                <a:latin typeface="Questrial"/>
                <a:ea typeface="Questrial"/>
                <a:cs typeface="Questrial"/>
                <a:sym typeface="Questrial"/>
              </a:rPr>
            </a:br>
            <a:r>
              <a:rPr lang="en-US" sz="2800" b="0" i="0" u="none" strike="noStrike" cap="none">
                <a:solidFill>
                  <a:schemeClr val="dk2"/>
                </a:solidFill>
                <a:latin typeface="Questrial"/>
                <a:ea typeface="Questrial"/>
                <a:cs typeface="Questrial"/>
                <a:sym typeface="Questrial"/>
              </a:rPr>
              <a:t>substitute / guest teacher information for EVERY class.</a:t>
            </a:r>
            <a:endParaRPr sz="2400" b="0" i="0" u="none" strike="noStrike" cap="none">
              <a:solidFill>
                <a:schemeClr val="dk2"/>
              </a:solidFill>
              <a:latin typeface="Questrial"/>
              <a:ea typeface="Questrial"/>
              <a:cs typeface="Questrial"/>
              <a:sym typeface="Questrial"/>
            </a:endParaRPr>
          </a:p>
        </p:txBody>
      </p:sp>
      <p:pic>
        <p:nvPicPr>
          <p:cNvPr id="428" name="Google Shape;428;p82"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
        <p:nvSpPr>
          <p:cNvPr id="429" name="Google Shape;429;p82"/>
          <p:cNvSpPr txBox="1">
            <a:spLocks noGrp="1"/>
          </p:cNvSpPr>
          <p:nvPr>
            <p:ph type="title"/>
          </p:nvPr>
        </p:nvSpPr>
        <p:spPr>
          <a:xfrm>
            <a:off x="1090143" y="290275"/>
            <a:ext cx="7800000" cy="72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D2A53"/>
              </a:buClr>
              <a:buSzPts val="4400"/>
              <a:buFont typeface="Questrial"/>
              <a:buNone/>
            </a:pPr>
            <a:r>
              <a:rPr lang="en-US" sz="3000" b="1" i="0" u="none" strike="noStrike" cap="none">
                <a:solidFill>
                  <a:srgbClr val="1D2A53"/>
                </a:solidFill>
              </a:rPr>
              <a:t>Orienting Guest Teachers and Substitutes </a:t>
            </a:r>
            <a:endParaRPr sz="3000" b="1" i="0" u="none" strike="noStrike" cap="none">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83"/>
          <p:cNvSpPr txBox="1">
            <a:spLocks noGrp="1"/>
          </p:cNvSpPr>
          <p:nvPr>
            <p:ph type="body" idx="1"/>
          </p:nvPr>
        </p:nvSpPr>
        <p:spPr>
          <a:xfrm>
            <a:off x="365298" y="1905000"/>
            <a:ext cx="8257500" cy="4373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0" i="0" u="none" strike="noStrike" cap="none">
                <a:solidFill>
                  <a:schemeClr val="dk2"/>
                </a:solidFill>
                <a:latin typeface="Questrial"/>
                <a:ea typeface="Questrial"/>
                <a:cs typeface="Questrial"/>
                <a:sym typeface="Questrial"/>
              </a:rPr>
              <a:t>How will you share your School-wide PBIS plan with:</a:t>
            </a:r>
            <a:endParaRPr/>
          </a:p>
          <a:p>
            <a:pPr marL="742950" marR="0" lvl="1" indent="-285750" algn="l" rtl="0">
              <a:spcBef>
                <a:spcPts val="560"/>
              </a:spcBef>
              <a:spcAft>
                <a:spcPts val="0"/>
              </a:spcAft>
              <a:buClr>
                <a:schemeClr val="lt1"/>
              </a:buClr>
              <a:buSzPts val="2800"/>
              <a:buFont typeface="Noto Sans Symbols"/>
              <a:buChar char="▪"/>
            </a:pPr>
            <a:r>
              <a:rPr lang="en-US" sz="2800" b="0" i="0" u="none" strike="noStrike" cap="none">
                <a:solidFill>
                  <a:schemeClr val="dk2"/>
                </a:solidFill>
                <a:latin typeface="Questrial"/>
                <a:ea typeface="Questrial"/>
                <a:cs typeface="Questrial"/>
                <a:sym typeface="Questrial"/>
              </a:rPr>
              <a:t>Short-term and long-term substitutes?</a:t>
            </a:r>
            <a:endParaRPr/>
          </a:p>
          <a:p>
            <a:pPr marL="742950" marR="0" lvl="1" indent="-285750" algn="l" rtl="0">
              <a:spcBef>
                <a:spcPts val="560"/>
              </a:spcBef>
              <a:spcAft>
                <a:spcPts val="0"/>
              </a:spcAft>
              <a:buClr>
                <a:schemeClr val="lt1"/>
              </a:buClr>
              <a:buSzPts val="2800"/>
              <a:buFont typeface="Noto Sans Symbols"/>
              <a:buChar char="▪"/>
            </a:pPr>
            <a:r>
              <a:rPr lang="en-US" sz="2800" b="0" i="0" u="none" strike="noStrike" cap="none">
                <a:solidFill>
                  <a:schemeClr val="dk2"/>
                </a:solidFill>
                <a:latin typeface="Questrial"/>
                <a:ea typeface="Questrial"/>
                <a:cs typeface="Questrial"/>
                <a:sym typeface="Questrial"/>
              </a:rPr>
              <a:t>Staff starting after your school’s kick-off?</a:t>
            </a:r>
            <a:endParaRPr/>
          </a:p>
          <a:p>
            <a:pPr marL="742950" marR="0" lvl="1" indent="-285750" algn="l" rtl="0">
              <a:spcBef>
                <a:spcPts val="560"/>
              </a:spcBef>
              <a:spcAft>
                <a:spcPts val="0"/>
              </a:spcAft>
              <a:buClr>
                <a:schemeClr val="lt1"/>
              </a:buClr>
              <a:buSzPts val="2800"/>
              <a:buFont typeface="Noto Sans Symbols"/>
              <a:buChar char="▪"/>
            </a:pPr>
            <a:r>
              <a:rPr lang="en-US" sz="2800" b="0" i="0" u="none" strike="noStrike" cap="none">
                <a:solidFill>
                  <a:schemeClr val="dk2"/>
                </a:solidFill>
                <a:latin typeface="Questrial"/>
                <a:ea typeface="Questrial"/>
                <a:cs typeface="Questrial"/>
                <a:sym typeface="Questrial"/>
              </a:rPr>
              <a:t>Students starting after your school’s kick-off?</a:t>
            </a:r>
            <a:endParaRPr/>
          </a:p>
          <a:p>
            <a:pPr marL="742950" marR="0" lvl="1" indent="-285750" algn="l" rtl="0">
              <a:spcBef>
                <a:spcPts val="560"/>
              </a:spcBef>
              <a:spcAft>
                <a:spcPts val="0"/>
              </a:spcAft>
              <a:buClr>
                <a:schemeClr val="lt1"/>
              </a:buClr>
              <a:buSzPts val="2800"/>
              <a:buFont typeface="Noto Sans Symbols"/>
              <a:buChar char="▪"/>
            </a:pPr>
            <a:r>
              <a:rPr lang="en-US" sz="2800" b="0" i="0" u="none" strike="noStrike" cap="none">
                <a:solidFill>
                  <a:schemeClr val="dk2"/>
                </a:solidFill>
                <a:latin typeface="Questrial"/>
                <a:ea typeface="Questrial"/>
                <a:cs typeface="Questrial"/>
                <a:sym typeface="Questrial"/>
              </a:rPr>
              <a:t>Guest teachers or presenters?</a:t>
            </a:r>
            <a:endParaRPr/>
          </a:p>
          <a:p>
            <a:pPr marL="742950" marR="0" lvl="1" indent="-285750" algn="l" rtl="0">
              <a:spcBef>
                <a:spcPts val="560"/>
              </a:spcBef>
              <a:spcAft>
                <a:spcPts val="0"/>
              </a:spcAft>
              <a:buClr>
                <a:schemeClr val="lt1"/>
              </a:buClr>
              <a:buSzPts val="2800"/>
              <a:buFont typeface="Noto Sans Symbols"/>
              <a:buChar char="▪"/>
            </a:pPr>
            <a:r>
              <a:rPr lang="en-US" sz="2800" b="0" i="0" u="none" strike="noStrike" cap="none">
                <a:solidFill>
                  <a:schemeClr val="dk2"/>
                </a:solidFill>
                <a:latin typeface="Questrial"/>
                <a:ea typeface="Questrial"/>
                <a:cs typeface="Questrial"/>
                <a:sym typeface="Questrial"/>
              </a:rPr>
              <a:t>Volunteers?</a:t>
            </a:r>
            <a:endParaRPr/>
          </a:p>
          <a:p>
            <a:pPr marL="0" marR="0" lvl="0" indent="0" algn="l" rtl="0">
              <a:spcBef>
                <a:spcPts val="640"/>
              </a:spcBef>
              <a:spcAft>
                <a:spcPts val="0"/>
              </a:spcAft>
              <a:buClr>
                <a:schemeClr val="dk1"/>
              </a:buClr>
              <a:buSzPts val="3200"/>
              <a:buFont typeface="Noto Sans Symbols"/>
              <a:buNone/>
            </a:pPr>
            <a:endParaRPr sz="3200" b="0" i="0" u="none" strike="noStrike" cap="none">
              <a:solidFill>
                <a:schemeClr val="dk2"/>
              </a:solidFill>
              <a:latin typeface="Questrial"/>
              <a:ea typeface="Questrial"/>
              <a:cs typeface="Questrial"/>
              <a:sym typeface="Questrial"/>
            </a:endParaRPr>
          </a:p>
        </p:txBody>
      </p:sp>
      <p:sp>
        <p:nvSpPr>
          <p:cNvPr id="435" name="Google Shape;435;p83"/>
          <p:cNvSpPr txBox="1">
            <a:spLocks noGrp="1"/>
          </p:cNvSpPr>
          <p:nvPr>
            <p:ph type="title"/>
          </p:nvPr>
        </p:nvSpPr>
        <p:spPr>
          <a:xfrm>
            <a:off x="1254760" y="350815"/>
            <a:ext cx="7787700" cy="915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959"/>
              <a:buFont typeface="Questrial"/>
              <a:buNone/>
            </a:pPr>
            <a:r>
              <a:rPr lang="en-US" sz="3959" b="1" i="0" u="none" strike="noStrike" cap="none">
                <a:solidFill>
                  <a:schemeClr val="dk2"/>
                </a:solidFill>
              </a:rPr>
              <a:t>How do you orient people new to your school community?</a:t>
            </a:r>
            <a:endParaRPr sz="3959" b="1" i="0" u="none" strike="noStrike" cap="none">
              <a:solidFill>
                <a:schemeClr val="dk2"/>
              </a:solidFill>
            </a:endParaRPr>
          </a:p>
        </p:txBody>
      </p:sp>
      <p:pic>
        <p:nvPicPr>
          <p:cNvPr id="436" name="Google Shape;436;p83"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84"/>
          <p:cNvSpPr txBox="1">
            <a:spLocks noGrp="1"/>
          </p:cNvSpPr>
          <p:nvPr>
            <p:ph type="body" idx="1"/>
          </p:nvPr>
        </p:nvSpPr>
        <p:spPr>
          <a:xfrm>
            <a:off x="365298" y="1600200"/>
            <a:ext cx="8257500" cy="4373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86"/>
              </a:buClr>
              <a:buSzPts val="2800"/>
              <a:buFont typeface="Noto Sans Symbols"/>
              <a:buNone/>
            </a:pPr>
            <a:r>
              <a:rPr lang="en-US" sz="2800" b="0" i="0" u="none" strike="noStrike" cap="none">
                <a:solidFill>
                  <a:schemeClr val="dk2"/>
                </a:solidFill>
                <a:latin typeface="Questrial"/>
                <a:ea typeface="Questrial"/>
                <a:cs typeface="Questrial"/>
                <a:sym typeface="Questrial"/>
              </a:rPr>
              <a:t>Methods of communication: </a:t>
            </a:r>
            <a:endParaRPr/>
          </a:p>
          <a:p>
            <a:pPr marL="742950" marR="0" lvl="1" indent="-285750" algn="l" rtl="0">
              <a:spcBef>
                <a:spcPts val="560"/>
              </a:spcBef>
              <a:spcAft>
                <a:spcPts val="0"/>
              </a:spcAft>
              <a:buClr>
                <a:schemeClr val="lt1"/>
              </a:buClr>
              <a:buSzPts val="2800"/>
              <a:buFont typeface="Noto Sans Symbols"/>
              <a:buChar char="▪"/>
            </a:pPr>
            <a:r>
              <a:rPr lang="en-US" sz="2800" b="0" i="0" u="none" strike="noStrike" cap="none">
                <a:solidFill>
                  <a:schemeClr val="dk2"/>
                </a:solidFill>
                <a:latin typeface="Questrial"/>
                <a:ea typeface="Questrial"/>
                <a:cs typeface="Questrial"/>
                <a:sym typeface="Questrial"/>
              </a:rPr>
              <a:t>Written </a:t>
            </a:r>
            <a:endParaRPr sz="2800" b="0" i="0" u="none" strike="noStrike" cap="none">
              <a:solidFill>
                <a:schemeClr val="dk2"/>
              </a:solidFill>
              <a:latin typeface="Questrial"/>
              <a:ea typeface="Questrial"/>
              <a:cs typeface="Questrial"/>
              <a:sym typeface="Questrial"/>
            </a:endParaRPr>
          </a:p>
          <a:p>
            <a:pPr marL="1143000" marR="0" lvl="2" indent="-285750" algn="l" rtl="0">
              <a:spcBef>
                <a:spcPts val="480"/>
              </a:spcBef>
              <a:spcAft>
                <a:spcPts val="0"/>
              </a:spcAft>
              <a:buClr>
                <a:srgbClr val="000086"/>
              </a:buClr>
              <a:buSzPts val="2400"/>
              <a:buFont typeface="Noto Sans Symbols"/>
              <a:buChar char="●"/>
            </a:pPr>
            <a:r>
              <a:rPr lang="en-US" sz="2400" b="0" i="0" u="none" strike="noStrike" cap="none">
                <a:solidFill>
                  <a:schemeClr val="dk2"/>
                </a:solidFill>
                <a:latin typeface="Questrial"/>
                <a:ea typeface="Questrial"/>
                <a:cs typeface="Questrial"/>
                <a:sym typeface="Questrial"/>
              </a:rPr>
              <a:t>Letters, newsletters, marques</a:t>
            </a:r>
            <a:endParaRPr/>
          </a:p>
          <a:p>
            <a:pPr marL="742950" marR="0" lvl="1" indent="-285750" algn="l" rtl="0">
              <a:spcBef>
                <a:spcPts val="560"/>
              </a:spcBef>
              <a:spcAft>
                <a:spcPts val="0"/>
              </a:spcAft>
              <a:buClr>
                <a:schemeClr val="lt1"/>
              </a:buClr>
              <a:buSzPts val="2800"/>
              <a:buFont typeface="Noto Sans Symbols"/>
              <a:buChar char="▪"/>
            </a:pPr>
            <a:r>
              <a:rPr lang="en-US" sz="2800" b="0" i="0" u="none" strike="noStrike" cap="none">
                <a:solidFill>
                  <a:schemeClr val="dk2"/>
                </a:solidFill>
                <a:latin typeface="Questrial"/>
                <a:ea typeface="Questrial"/>
                <a:cs typeface="Questrial"/>
                <a:sym typeface="Questrial"/>
              </a:rPr>
              <a:t>Face-to-Faces</a:t>
            </a:r>
            <a:endParaRPr/>
          </a:p>
          <a:p>
            <a:pPr marL="1143000" marR="0" lvl="2" indent="-285750" algn="l" rtl="0">
              <a:spcBef>
                <a:spcPts val="480"/>
              </a:spcBef>
              <a:spcAft>
                <a:spcPts val="0"/>
              </a:spcAft>
              <a:buClr>
                <a:srgbClr val="000086"/>
              </a:buClr>
              <a:buSzPts val="2400"/>
              <a:buFont typeface="Noto Sans Symbols"/>
              <a:buChar char="●"/>
            </a:pPr>
            <a:r>
              <a:rPr lang="en-US" sz="2400" b="0" i="0" u="none" strike="noStrike" cap="none">
                <a:solidFill>
                  <a:schemeClr val="dk2"/>
                </a:solidFill>
                <a:latin typeface="Questrial"/>
                <a:ea typeface="Questrial"/>
                <a:cs typeface="Questrial"/>
                <a:sym typeface="Questrial"/>
              </a:rPr>
              <a:t>School and/or community events</a:t>
            </a:r>
            <a:endParaRPr sz="2400" b="0" i="0" u="none" strike="noStrike" cap="none">
              <a:solidFill>
                <a:schemeClr val="dk2"/>
              </a:solidFill>
              <a:latin typeface="Questrial"/>
              <a:ea typeface="Questrial"/>
              <a:cs typeface="Questrial"/>
              <a:sym typeface="Questrial"/>
            </a:endParaRPr>
          </a:p>
          <a:p>
            <a:pPr marL="742950" marR="0" lvl="1" indent="-285750" algn="l" rtl="0">
              <a:spcBef>
                <a:spcPts val="560"/>
              </a:spcBef>
              <a:spcAft>
                <a:spcPts val="0"/>
              </a:spcAft>
              <a:buClr>
                <a:schemeClr val="lt1"/>
              </a:buClr>
              <a:buSzPts val="2800"/>
              <a:buFont typeface="Noto Sans Symbols"/>
              <a:buChar char="▪"/>
            </a:pPr>
            <a:r>
              <a:rPr lang="en-US" sz="2800" b="0" i="0" u="none" strike="noStrike" cap="none">
                <a:solidFill>
                  <a:schemeClr val="dk2"/>
                </a:solidFill>
                <a:latin typeface="Questrial"/>
                <a:ea typeface="Questrial"/>
                <a:cs typeface="Questrial"/>
                <a:sym typeface="Questrial"/>
              </a:rPr>
              <a:t>Other:</a:t>
            </a:r>
            <a:endParaRPr/>
          </a:p>
          <a:p>
            <a:pPr marL="1143000" marR="0" lvl="2" indent="-285750" algn="l" rtl="0">
              <a:spcBef>
                <a:spcPts val="480"/>
              </a:spcBef>
              <a:spcAft>
                <a:spcPts val="0"/>
              </a:spcAft>
              <a:buClr>
                <a:srgbClr val="000086"/>
              </a:buClr>
              <a:buSzPts val="2400"/>
              <a:buFont typeface="Noto Sans Symbols"/>
              <a:buChar char="●"/>
            </a:pPr>
            <a:r>
              <a:rPr lang="en-US" sz="2400" b="0" i="0" u="none" strike="noStrike" cap="none">
                <a:solidFill>
                  <a:schemeClr val="dk2"/>
                </a:solidFill>
                <a:latin typeface="Questrial"/>
                <a:ea typeface="Questrial"/>
                <a:cs typeface="Questrial"/>
                <a:sym typeface="Questrial"/>
              </a:rPr>
              <a:t>Hold message when they call into the office </a:t>
            </a:r>
            <a:endParaRPr/>
          </a:p>
          <a:p>
            <a:pPr marL="1143000" marR="0" lvl="2" indent="-285750" algn="l" rtl="0">
              <a:spcBef>
                <a:spcPts val="480"/>
              </a:spcBef>
              <a:spcAft>
                <a:spcPts val="0"/>
              </a:spcAft>
              <a:buClr>
                <a:srgbClr val="000086"/>
              </a:buClr>
              <a:buSzPts val="2400"/>
              <a:buFont typeface="Noto Sans Symbols"/>
              <a:buChar char="●"/>
            </a:pPr>
            <a:r>
              <a:rPr lang="en-US" sz="2400" b="0" i="0" u="none" strike="noStrike" cap="none">
                <a:solidFill>
                  <a:schemeClr val="dk2"/>
                </a:solidFill>
                <a:latin typeface="Questrial"/>
                <a:ea typeface="Questrial"/>
                <a:cs typeface="Questrial"/>
                <a:sym typeface="Questrial"/>
              </a:rPr>
              <a:t>Video demonstrations</a:t>
            </a:r>
            <a:endParaRPr/>
          </a:p>
          <a:p>
            <a:pPr marL="1143000" marR="0" lvl="2" indent="-285750" algn="l" rtl="0">
              <a:spcBef>
                <a:spcPts val="480"/>
              </a:spcBef>
              <a:spcAft>
                <a:spcPts val="0"/>
              </a:spcAft>
              <a:buClr>
                <a:srgbClr val="000086"/>
              </a:buClr>
              <a:buSzPts val="2400"/>
              <a:buFont typeface="Noto Sans Symbols"/>
              <a:buChar char="●"/>
            </a:pPr>
            <a:r>
              <a:rPr lang="en-US" sz="2400" b="0" i="0" u="none" strike="noStrike" cap="none">
                <a:solidFill>
                  <a:schemeClr val="dk2"/>
                </a:solidFill>
                <a:latin typeface="Questrial"/>
                <a:ea typeface="Questrial"/>
                <a:cs typeface="Questrial"/>
                <a:sym typeface="Questrial"/>
              </a:rPr>
              <a:t>Website blurbs</a:t>
            </a:r>
            <a:endParaRPr sz="2400" b="0" i="0" u="none" strike="noStrike" cap="none">
              <a:solidFill>
                <a:schemeClr val="dk2"/>
              </a:solidFill>
              <a:latin typeface="Questrial"/>
              <a:ea typeface="Questrial"/>
              <a:cs typeface="Questrial"/>
              <a:sym typeface="Questrial"/>
            </a:endParaRPr>
          </a:p>
        </p:txBody>
      </p:sp>
      <p:pic>
        <p:nvPicPr>
          <p:cNvPr id="443" name="Google Shape;443;p84"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
        <p:nvSpPr>
          <p:cNvPr id="444" name="Google Shape;444;p84"/>
          <p:cNvSpPr txBox="1">
            <a:spLocks noGrp="1"/>
          </p:cNvSpPr>
          <p:nvPr>
            <p:ph type="title"/>
          </p:nvPr>
        </p:nvSpPr>
        <p:spPr>
          <a:xfrm>
            <a:off x="1254760" y="198415"/>
            <a:ext cx="76605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4000" b="1" i="0" u="none" strike="noStrike" cap="none">
                <a:solidFill>
                  <a:schemeClr val="dk2"/>
                </a:solidFill>
              </a:rPr>
              <a:t>Introducing PBIS to Families</a:t>
            </a:r>
            <a:endParaRPr sz="4000" b="1" i="0" u="none" strike="noStrike" cap="none">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85"/>
          <p:cNvSpPr txBox="1">
            <a:spLocks noGrp="1"/>
          </p:cNvSpPr>
          <p:nvPr>
            <p:ph type="body" idx="1"/>
          </p:nvPr>
        </p:nvSpPr>
        <p:spPr>
          <a:xfrm>
            <a:off x="365298" y="1600200"/>
            <a:ext cx="8257500" cy="4373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endParaRPr sz="3200" b="0" i="0" u="none" strike="noStrike" cap="none">
              <a:solidFill>
                <a:schemeClr val="dk2"/>
              </a:solidFill>
              <a:latin typeface="Questrial"/>
              <a:ea typeface="Questrial"/>
              <a:cs typeface="Questrial"/>
              <a:sym typeface="Questrial"/>
            </a:endParaRPr>
          </a:p>
          <a:p>
            <a:pPr marL="0" marR="0" lvl="0" indent="0" algn="l" rtl="0">
              <a:spcBef>
                <a:spcPts val="640"/>
              </a:spcBef>
              <a:spcAft>
                <a:spcPts val="0"/>
              </a:spcAft>
              <a:buClr>
                <a:schemeClr val="dk1"/>
              </a:buClr>
              <a:buSzPts val="3200"/>
              <a:buFont typeface="Noto Sans Symbols"/>
              <a:buNone/>
            </a:pPr>
            <a:r>
              <a:rPr lang="en-US" sz="3200" b="0" i="0" u="none" strike="noStrike" cap="none">
                <a:solidFill>
                  <a:schemeClr val="dk2"/>
                </a:solidFill>
                <a:latin typeface="Questrial"/>
                <a:ea typeface="Questrial"/>
                <a:cs typeface="Questrial"/>
                <a:sym typeface="Questrial"/>
              </a:rPr>
              <a:t>We are going to talk about Professional Development in relation to the other components of PBIS. </a:t>
            </a:r>
            <a:endParaRPr sz="3200" b="0" i="0" u="none" strike="noStrike" cap="none">
              <a:solidFill>
                <a:schemeClr val="dk2"/>
              </a:solidFill>
              <a:latin typeface="Questrial"/>
              <a:ea typeface="Questrial"/>
              <a:cs typeface="Questrial"/>
              <a:sym typeface="Questrial"/>
            </a:endParaRPr>
          </a:p>
        </p:txBody>
      </p:sp>
      <p:pic>
        <p:nvPicPr>
          <p:cNvPr id="450" name="Google Shape;450;p85"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
        <p:nvSpPr>
          <p:cNvPr id="451" name="Google Shape;451;p85"/>
          <p:cNvSpPr txBox="1">
            <a:spLocks noGrp="1"/>
          </p:cNvSpPr>
          <p:nvPr>
            <p:ph type="title"/>
          </p:nvPr>
        </p:nvSpPr>
        <p:spPr>
          <a:xfrm>
            <a:off x="1254760" y="198415"/>
            <a:ext cx="69870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4400" b="1" i="0" u="none" strike="noStrike" cap="none">
                <a:solidFill>
                  <a:schemeClr val="dk2"/>
                </a:solidFill>
              </a:rPr>
              <a:t>Components of the Plan</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86"/>
          <p:cNvSpPr txBox="1">
            <a:spLocks noGrp="1"/>
          </p:cNvSpPr>
          <p:nvPr>
            <p:ph type="title"/>
          </p:nvPr>
        </p:nvSpPr>
        <p:spPr>
          <a:xfrm>
            <a:off x="1178549" y="274625"/>
            <a:ext cx="77502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959"/>
              <a:buFont typeface="Questrial"/>
              <a:buNone/>
            </a:pPr>
            <a:r>
              <a:rPr lang="en-US" sz="3200" b="1" i="0" u="none" strike="noStrike" cap="none">
                <a:solidFill>
                  <a:schemeClr val="dk2"/>
                </a:solidFill>
              </a:rPr>
              <a:t>Professional Development Plan Activities </a:t>
            </a:r>
            <a:endParaRPr sz="3200" b="1"/>
          </a:p>
        </p:txBody>
      </p:sp>
      <p:sp>
        <p:nvSpPr>
          <p:cNvPr id="458" name="Google Shape;458;p86"/>
          <p:cNvSpPr txBox="1">
            <a:spLocks noGrp="1"/>
          </p:cNvSpPr>
          <p:nvPr>
            <p:ph type="body" idx="1"/>
          </p:nvPr>
        </p:nvSpPr>
        <p:spPr>
          <a:xfrm>
            <a:off x="492298" y="1587500"/>
            <a:ext cx="8257500" cy="4373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960"/>
              <a:buFont typeface="Noto Sans Symbols"/>
              <a:buNone/>
            </a:pPr>
            <a:r>
              <a:rPr lang="en-US" sz="2960" b="0" i="0" u="none" strike="noStrike" cap="none">
                <a:solidFill>
                  <a:schemeClr val="dk2"/>
                </a:solidFill>
                <a:latin typeface="Questrial"/>
                <a:ea typeface="Questrial"/>
                <a:cs typeface="Questrial"/>
                <a:sym typeface="Questrial"/>
              </a:rPr>
              <a:t>A </a:t>
            </a:r>
            <a:r>
              <a:rPr lang="en-US" sz="2960" b="0" i="0" u="none" strike="noStrike" cap="none">
                <a:solidFill>
                  <a:schemeClr val="accent6"/>
                </a:solidFill>
                <a:latin typeface="Questrial"/>
                <a:ea typeface="Questrial"/>
                <a:cs typeface="Questrial"/>
                <a:sym typeface="Questrial"/>
              </a:rPr>
              <a:t>curriculum</a:t>
            </a:r>
            <a:r>
              <a:rPr lang="en-US" sz="2960" b="0" i="0" u="none" strike="noStrike" cap="none">
                <a:solidFill>
                  <a:schemeClr val="dk2"/>
                </a:solidFill>
                <a:latin typeface="Questrial"/>
                <a:ea typeface="Questrial"/>
                <a:cs typeface="Questrial"/>
                <a:sym typeface="Questrial"/>
              </a:rPr>
              <a:t> to teach the components of the discipline system to all staff is developed and used</a:t>
            </a:r>
            <a:endParaRPr/>
          </a:p>
          <a:p>
            <a:pPr marL="0" marR="0" lvl="0" indent="0" algn="l" rtl="0">
              <a:lnSpc>
                <a:spcPct val="80000"/>
              </a:lnSpc>
              <a:spcBef>
                <a:spcPts val="592"/>
              </a:spcBef>
              <a:spcAft>
                <a:spcPts val="0"/>
              </a:spcAft>
              <a:buClr>
                <a:schemeClr val="dk1"/>
              </a:buClr>
              <a:buSzPts val="2960"/>
              <a:buFont typeface="Noto Sans Symbols"/>
              <a:buNone/>
            </a:pPr>
            <a:endParaRPr sz="2960" b="0" i="0" u="none" strike="noStrike" cap="none">
              <a:solidFill>
                <a:schemeClr val="dk2"/>
              </a:solidFill>
              <a:latin typeface="Questrial"/>
              <a:ea typeface="Questrial"/>
              <a:cs typeface="Questrial"/>
              <a:sym typeface="Questrial"/>
            </a:endParaRPr>
          </a:p>
          <a:p>
            <a:pPr marL="0" marR="0" lvl="0" indent="0" algn="l" rtl="0">
              <a:lnSpc>
                <a:spcPct val="80000"/>
              </a:lnSpc>
              <a:spcBef>
                <a:spcPts val="592"/>
              </a:spcBef>
              <a:spcAft>
                <a:spcPts val="0"/>
              </a:spcAft>
              <a:buClr>
                <a:schemeClr val="dk1"/>
              </a:buClr>
              <a:buSzPts val="2960"/>
              <a:buFont typeface="Noto Sans Symbols"/>
              <a:buNone/>
            </a:pPr>
            <a:r>
              <a:rPr lang="en-US" sz="2960" b="0" i="0" u="none" strike="noStrike" cap="none">
                <a:solidFill>
                  <a:schemeClr val="dk2"/>
                </a:solidFill>
                <a:latin typeface="Questrial"/>
                <a:ea typeface="Questrial"/>
                <a:cs typeface="Questrial"/>
                <a:sym typeface="Questrial"/>
              </a:rPr>
              <a:t>Plans for </a:t>
            </a:r>
            <a:r>
              <a:rPr lang="en-US" sz="2960" b="0" i="0" u="none" strike="noStrike" cap="none">
                <a:solidFill>
                  <a:srgbClr val="DD8047"/>
                </a:solidFill>
                <a:latin typeface="Questrial"/>
                <a:ea typeface="Questrial"/>
                <a:cs typeface="Questrial"/>
                <a:sym typeface="Questrial"/>
              </a:rPr>
              <a:t>training staff </a:t>
            </a:r>
            <a:r>
              <a:rPr lang="en-US" sz="2960" b="0" i="0" u="none" strike="noStrike" cap="none">
                <a:solidFill>
                  <a:schemeClr val="dk2"/>
                </a:solidFill>
                <a:latin typeface="Questrial"/>
                <a:ea typeface="Questrial"/>
                <a:cs typeface="Questrial"/>
                <a:sym typeface="Questrial"/>
              </a:rPr>
              <a:t>how to teach expectations/rules/acknowledgments are developed, scheduled and delivered</a:t>
            </a:r>
            <a:endParaRPr/>
          </a:p>
          <a:p>
            <a:pPr marL="0" marR="0" lvl="0" indent="0" algn="l" rtl="0">
              <a:lnSpc>
                <a:spcPct val="80000"/>
              </a:lnSpc>
              <a:spcBef>
                <a:spcPts val="592"/>
              </a:spcBef>
              <a:spcAft>
                <a:spcPts val="0"/>
              </a:spcAft>
              <a:buClr>
                <a:schemeClr val="dk1"/>
              </a:buClr>
              <a:buSzPts val="2960"/>
              <a:buFont typeface="Noto Sans Symbols"/>
              <a:buNone/>
            </a:pPr>
            <a:endParaRPr sz="2960" b="0" i="0" u="none" strike="noStrike" cap="none">
              <a:solidFill>
                <a:schemeClr val="dk2"/>
              </a:solidFill>
              <a:latin typeface="Questrial"/>
              <a:ea typeface="Questrial"/>
              <a:cs typeface="Questrial"/>
              <a:sym typeface="Questrial"/>
            </a:endParaRPr>
          </a:p>
          <a:p>
            <a:pPr marL="0" marR="0" lvl="0" indent="0" algn="l" rtl="0">
              <a:lnSpc>
                <a:spcPct val="80000"/>
              </a:lnSpc>
              <a:spcBef>
                <a:spcPts val="592"/>
              </a:spcBef>
              <a:spcAft>
                <a:spcPts val="0"/>
              </a:spcAft>
              <a:buClr>
                <a:schemeClr val="dk1"/>
              </a:buClr>
              <a:buSzPts val="2960"/>
              <a:buFont typeface="Noto Sans Symbols"/>
              <a:buNone/>
            </a:pPr>
            <a:r>
              <a:rPr lang="en-US" sz="2960" b="0" i="0" u="none" strike="noStrike" cap="none">
                <a:solidFill>
                  <a:schemeClr val="dk2"/>
                </a:solidFill>
                <a:latin typeface="Questrial"/>
                <a:ea typeface="Questrial"/>
                <a:cs typeface="Questrial"/>
                <a:sym typeface="Questrial"/>
              </a:rPr>
              <a:t>A plan for </a:t>
            </a:r>
            <a:r>
              <a:rPr lang="en-US" sz="2960" b="0" i="0" u="none" strike="noStrike" cap="none">
                <a:solidFill>
                  <a:srgbClr val="DD8047"/>
                </a:solidFill>
                <a:latin typeface="Questrial"/>
                <a:ea typeface="Questrial"/>
                <a:cs typeface="Questrial"/>
                <a:sym typeface="Questrial"/>
              </a:rPr>
              <a:t>teaching students </a:t>
            </a:r>
            <a:r>
              <a:rPr lang="en-US" sz="2960" b="0" i="0" u="none" strike="noStrike" cap="none">
                <a:solidFill>
                  <a:schemeClr val="dk2"/>
                </a:solidFill>
                <a:latin typeface="Questrial"/>
                <a:ea typeface="Questrial"/>
                <a:cs typeface="Questrial"/>
                <a:sym typeface="Questrial"/>
              </a:rPr>
              <a:t>expectations/rules/acknowledgments is developed, scheduled, and delivered</a:t>
            </a:r>
            <a:endParaRPr/>
          </a:p>
          <a:p>
            <a:pPr marL="0" marR="0" lvl="0" indent="0" algn="l" rtl="0">
              <a:lnSpc>
                <a:spcPct val="80000"/>
              </a:lnSpc>
              <a:spcBef>
                <a:spcPts val="592"/>
              </a:spcBef>
              <a:spcAft>
                <a:spcPts val="0"/>
              </a:spcAft>
              <a:buClr>
                <a:schemeClr val="dk1"/>
              </a:buClr>
              <a:buSzPts val="2960"/>
              <a:buFont typeface="Noto Sans Symbols"/>
              <a:buNone/>
            </a:pPr>
            <a:endParaRPr sz="2960" b="0" i="0" u="none" strike="noStrike" cap="none">
              <a:solidFill>
                <a:schemeClr val="dk2"/>
              </a:solidFill>
              <a:latin typeface="Questrial"/>
              <a:ea typeface="Questrial"/>
              <a:cs typeface="Questrial"/>
              <a:sym typeface="Questrial"/>
            </a:endParaRPr>
          </a:p>
          <a:p>
            <a:pPr marL="0" marR="0" lvl="0" indent="0" algn="l" rtl="0">
              <a:lnSpc>
                <a:spcPct val="80000"/>
              </a:lnSpc>
              <a:spcBef>
                <a:spcPts val="592"/>
              </a:spcBef>
              <a:spcAft>
                <a:spcPts val="0"/>
              </a:spcAft>
              <a:buClr>
                <a:schemeClr val="dk1"/>
              </a:buClr>
              <a:buSzPts val="2960"/>
              <a:buFont typeface="Noto Sans Symbols"/>
              <a:buNone/>
            </a:pPr>
            <a:endParaRPr sz="2960" b="0" i="0" u="none" strike="noStrike" cap="none">
              <a:solidFill>
                <a:schemeClr val="dk2"/>
              </a:solidFill>
              <a:latin typeface="Questrial"/>
              <a:ea typeface="Questrial"/>
              <a:cs typeface="Questrial"/>
              <a:sym typeface="Questrial"/>
            </a:endParaRPr>
          </a:p>
        </p:txBody>
      </p:sp>
      <p:pic>
        <p:nvPicPr>
          <p:cNvPr id="459" name="Google Shape;459;p86"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87"/>
          <p:cNvSpPr txBox="1">
            <a:spLocks noGrp="1"/>
          </p:cNvSpPr>
          <p:nvPr>
            <p:ph type="body" idx="1"/>
          </p:nvPr>
        </p:nvSpPr>
        <p:spPr>
          <a:xfrm>
            <a:off x="365298" y="914400"/>
            <a:ext cx="8257500" cy="4373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720"/>
              <a:buFont typeface="Noto Sans Symbols"/>
              <a:buNone/>
            </a:pPr>
            <a:endParaRPr sz="2720" b="0" i="0" u="none" strike="noStrike" cap="none">
              <a:solidFill>
                <a:schemeClr val="dk2"/>
              </a:solidFill>
              <a:latin typeface="Questrial"/>
              <a:ea typeface="Questrial"/>
              <a:cs typeface="Questrial"/>
              <a:sym typeface="Questrial"/>
            </a:endParaRPr>
          </a:p>
          <a:p>
            <a:pPr marL="0" marR="0" lvl="0" indent="0" algn="l" rtl="0">
              <a:lnSpc>
                <a:spcPct val="80000"/>
              </a:lnSpc>
              <a:spcBef>
                <a:spcPts val="544"/>
              </a:spcBef>
              <a:spcAft>
                <a:spcPts val="0"/>
              </a:spcAft>
              <a:buClr>
                <a:schemeClr val="dk1"/>
              </a:buClr>
              <a:buSzPts val="2720"/>
              <a:buFont typeface="Noto Sans Symbols"/>
              <a:buNone/>
            </a:pPr>
            <a:r>
              <a:rPr lang="en-US" sz="2720" b="0" i="0" u="none" strike="noStrike" cap="none">
                <a:solidFill>
                  <a:srgbClr val="DD8047"/>
                </a:solidFill>
                <a:latin typeface="Questrial"/>
                <a:ea typeface="Questrial"/>
                <a:cs typeface="Questrial"/>
                <a:sym typeface="Questrial"/>
              </a:rPr>
              <a:t>Booster sessions </a:t>
            </a:r>
            <a:r>
              <a:rPr lang="en-US" sz="2720" b="0" i="0" u="none" strike="noStrike" cap="none">
                <a:solidFill>
                  <a:schemeClr val="dk2"/>
                </a:solidFill>
                <a:latin typeface="Questrial"/>
                <a:ea typeface="Questrial"/>
                <a:cs typeface="Questrial"/>
                <a:sym typeface="Questrial"/>
              </a:rPr>
              <a:t>for students and staff are planned, scheduled, and delivered</a:t>
            </a:r>
            <a:endParaRPr/>
          </a:p>
          <a:p>
            <a:pPr marL="0" marR="0" lvl="0" indent="0" algn="l" rtl="0">
              <a:lnSpc>
                <a:spcPct val="80000"/>
              </a:lnSpc>
              <a:spcBef>
                <a:spcPts val="544"/>
              </a:spcBef>
              <a:spcAft>
                <a:spcPts val="0"/>
              </a:spcAft>
              <a:buClr>
                <a:schemeClr val="dk1"/>
              </a:buClr>
              <a:buSzPts val="2720"/>
              <a:buFont typeface="Noto Sans Symbols"/>
              <a:buNone/>
            </a:pPr>
            <a:endParaRPr sz="2720" b="0" i="0" u="none" strike="noStrike" cap="none">
              <a:solidFill>
                <a:schemeClr val="dk2"/>
              </a:solidFill>
              <a:latin typeface="Questrial"/>
              <a:ea typeface="Questrial"/>
              <a:cs typeface="Questrial"/>
              <a:sym typeface="Questrial"/>
            </a:endParaRPr>
          </a:p>
          <a:p>
            <a:pPr marL="0" marR="0" lvl="0" indent="0" algn="l" rtl="0">
              <a:lnSpc>
                <a:spcPct val="80000"/>
              </a:lnSpc>
              <a:spcBef>
                <a:spcPts val="544"/>
              </a:spcBef>
              <a:spcAft>
                <a:spcPts val="0"/>
              </a:spcAft>
              <a:buClr>
                <a:schemeClr val="dk1"/>
              </a:buClr>
              <a:buSzPts val="2720"/>
              <a:buFont typeface="Noto Sans Symbols"/>
              <a:buNone/>
            </a:pPr>
            <a:r>
              <a:rPr lang="en-US" sz="2720" b="0" i="0" u="none" strike="noStrike" cap="none">
                <a:solidFill>
                  <a:srgbClr val="DD8047"/>
                </a:solidFill>
                <a:latin typeface="Questrial"/>
                <a:ea typeface="Questrial"/>
                <a:cs typeface="Questrial"/>
                <a:sym typeface="Questrial"/>
              </a:rPr>
              <a:t>Schedule for acknowledgments </a:t>
            </a:r>
            <a:r>
              <a:rPr lang="en-US" sz="2720" b="0" i="0" u="none" strike="noStrike" cap="none">
                <a:solidFill>
                  <a:schemeClr val="dk2"/>
                </a:solidFill>
                <a:latin typeface="Questrial"/>
                <a:ea typeface="Questrial"/>
                <a:cs typeface="Questrial"/>
                <a:sym typeface="Questrial"/>
              </a:rPr>
              <a:t>for the year is planned</a:t>
            </a:r>
            <a:endParaRPr/>
          </a:p>
          <a:p>
            <a:pPr marL="0" marR="0" lvl="0" indent="0" algn="l" rtl="0">
              <a:lnSpc>
                <a:spcPct val="80000"/>
              </a:lnSpc>
              <a:spcBef>
                <a:spcPts val="544"/>
              </a:spcBef>
              <a:spcAft>
                <a:spcPts val="0"/>
              </a:spcAft>
              <a:buClr>
                <a:schemeClr val="dk1"/>
              </a:buClr>
              <a:buSzPts val="2720"/>
              <a:buFont typeface="Noto Sans Symbols"/>
              <a:buNone/>
            </a:pPr>
            <a:endParaRPr sz="2720" b="0" i="0" u="none" strike="noStrike" cap="none">
              <a:solidFill>
                <a:schemeClr val="dk2"/>
              </a:solidFill>
              <a:latin typeface="Questrial"/>
              <a:ea typeface="Questrial"/>
              <a:cs typeface="Questrial"/>
              <a:sym typeface="Questrial"/>
            </a:endParaRPr>
          </a:p>
          <a:p>
            <a:pPr marL="0" marR="0" lvl="0" indent="0" algn="l" rtl="0">
              <a:lnSpc>
                <a:spcPct val="80000"/>
              </a:lnSpc>
              <a:spcBef>
                <a:spcPts val="544"/>
              </a:spcBef>
              <a:spcAft>
                <a:spcPts val="0"/>
              </a:spcAft>
              <a:buClr>
                <a:schemeClr val="dk1"/>
              </a:buClr>
              <a:buSzPts val="2720"/>
              <a:buFont typeface="Noto Sans Symbols"/>
              <a:buNone/>
            </a:pPr>
            <a:r>
              <a:rPr lang="en-US" sz="2720" b="0" i="0" u="none" strike="noStrike" cap="none">
                <a:solidFill>
                  <a:schemeClr val="dk2"/>
                </a:solidFill>
                <a:latin typeface="Questrial"/>
                <a:ea typeface="Questrial"/>
                <a:cs typeface="Questrial"/>
                <a:sym typeface="Questrial"/>
              </a:rPr>
              <a:t>Plans for </a:t>
            </a:r>
            <a:r>
              <a:rPr lang="en-US" sz="2720" b="0" i="0" u="none" strike="noStrike" cap="none">
                <a:solidFill>
                  <a:srgbClr val="DD8047"/>
                </a:solidFill>
                <a:latin typeface="Questrial"/>
                <a:ea typeface="Questrial"/>
                <a:cs typeface="Questrial"/>
                <a:sym typeface="Questrial"/>
              </a:rPr>
              <a:t>orienting incoming staff and students</a:t>
            </a:r>
            <a:r>
              <a:rPr lang="en-US" sz="2720" b="0" i="0" u="none" strike="noStrike" cap="none">
                <a:solidFill>
                  <a:schemeClr val="dk2"/>
                </a:solidFill>
                <a:latin typeface="Questrial"/>
                <a:ea typeface="Questrial"/>
                <a:cs typeface="Questrial"/>
                <a:sym typeface="Questrial"/>
              </a:rPr>
              <a:t> are developed and implemented</a:t>
            </a:r>
            <a:endParaRPr/>
          </a:p>
          <a:p>
            <a:pPr marL="0" marR="0" lvl="0" indent="0" algn="l" rtl="0">
              <a:lnSpc>
                <a:spcPct val="80000"/>
              </a:lnSpc>
              <a:spcBef>
                <a:spcPts val="544"/>
              </a:spcBef>
              <a:spcAft>
                <a:spcPts val="0"/>
              </a:spcAft>
              <a:buClr>
                <a:schemeClr val="dk1"/>
              </a:buClr>
              <a:buSzPts val="2720"/>
              <a:buFont typeface="Noto Sans Symbols"/>
              <a:buNone/>
            </a:pPr>
            <a:endParaRPr sz="2720" b="0" i="0" u="none" strike="noStrike" cap="none">
              <a:solidFill>
                <a:schemeClr val="dk2"/>
              </a:solidFill>
              <a:latin typeface="Questrial"/>
              <a:ea typeface="Questrial"/>
              <a:cs typeface="Questrial"/>
              <a:sym typeface="Questrial"/>
            </a:endParaRPr>
          </a:p>
          <a:p>
            <a:pPr marL="0" marR="0" lvl="0" indent="0" algn="l" rtl="0">
              <a:lnSpc>
                <a:spcPct val="80000"/>
              </a:lnSpc>
              <a:spcBef>
                <a:spcPts val="544"/>
              </a:spcBef>
              <a:spcAft>
                <a:spcPts val="0"/>
              </a:spcAft>
              <a:buClr>
                <a:schemeClr val="dk1"/>
              </a:buClr>
              <a:buSzPts val="2720"/>
              <a:buFont typeface="Noto Sans Symbols"/>
              <a:buNone/>
            </a:pPr>
            <a:r>
              <a:rPr lang="en-US" sz="2720" b="0" i="0" u="none" strike="noStrike" cap="none">
                <a:solidFill>
                  <a:schemeClr val="dk2"/>
                </a:solidFill>
                <a:latin typeface="Questrial"/>
                <a:ea typeface="Questrial"/>
                <a:cs typeface="Questrial"/>
                <a:sym typeface="Questrial"/>
              </a:rPr>
              <a:t>Plans for involving </a:t>
            </a:r>
            <a:r>
              <a:rPr lang="en-US" sz="2720" b="0" i="0" u="none" strike="noStrike" cap="none">
                <a:solidFill>
                  <a:srgbClr val="DD8047"/>
                </a:solidFill>
                <a:latin typeface="Questrial"/>
                <a:ea typeface="Questrial"/>
                <a:cs typeface="Questrial"/>
                <a:sym typeface="Questrial"/>
              </a:rPr>
              <a:t>families/communities </a:t>
            </a:r>
            <a:r>
              <a:rPr lang="en-US" sz="2720" b="0" i="0" u="none" strike="noStrike" cap="none">
                <a:solidFill>
                  <a:schemeClr val="dk2"/>
                </a:solidFill>
                <a:latin typeface="Questrial"/>
                <a:ea typeface="Questrial"/>
                <a:cs typeface="Questrial"/>
                <a:sym typeface="Questrial"/>
              </a:rPr>
              <a:t>are developed and implemented</a:t>
            </a:r>
            <a:endParaRPr/>
          </a:p>
          <a:p>
            <a:pPr marL="0" marR="0" lvl="0" indent="0" algn="l" rtl="0">
              <a:lnSpc>
                <a:spcPct val="80000"/>
              </a:lnSpc>
              <a:spcBef>
                <a:spcPts val="544"/>
              </a:spcBef>
              <a:spcAft>
                <a:spcPts val="0"/>
              </a:spcAft>
              <a:buClr>
                <a:schemeClr val="dk1"/>
              </a:buClr>
              <a:buSzPts val="2720"/>
              <a:buFont typeface="Noto Sans Symbols"/>
              <a:buNone/>
            </a:pPr>
            <a:endParaRPr sz="2720" b="0" i="0" u="none" strike="noStrike" cap="none">
              <a:solidFill>
                <a:schemeClr val="dk2"/>
              </a:solidFill>
              <a:latin typeface="Questrial"/>
              <a:ea typeface="Questrial"/>
              <a:cs typeface="Questrial"/>
              <a:sym typeface="Questrial"/>
            </a:endParaRPr>
          </a:p>
        </p:txBody>
      </p:sp>
      <p:pic>
        <p:nvPicPr>
          <p:cNvPr id="465" name="Google Shape;465;p87"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
        <p:nvSpPr>
          <p:cNvPr id="466" name="Google Shape;466;p87"/>
          <p:cNvSpPr txBox="1">
            <a:spLocks noGrp="1"/>
          </p:cNvSpPr>
          <p:nvPr>
            <p:ph type="title"/>
          </p:nvPr>
        </p:nvSpPr>
        <p:spPr>
          <a:xfrm>
            <a:off x="1196825" y="198425"/>
            <a:ext cx="78267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959"/>
              <a:buFont typeface="Questrial"/>
              <a:buNone/>
            </a:pPr>
            <a:r>
              <a:rPr lang="en-US" sz="3200" b="1" i="0" u="none" strike="noStrike" cap="none">
                <a:solidFill>
                  <a:schemeClr val="dk2"/>
                </a:solidFill>
              </a:rPr>
              <a:t>Professional Development Plan Activities </a:t>
            </a:r>
            <a:endParaRPr sz="32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graphicFrame>
        <p:nvGraphicFramePr>
          <p:cNvPr id="312" name="Google Shape;312;p70" descr="This is a two-column table, with four rows. The headings are titled &quot;Expectation&quot; and &quot;Behavior&quot;" title="Learning Expectations Table"/>
          <p:cNvGraphicFramePr/>
          <p:nvPr>
            <p:extLst>
              <p:ext uri="{D42A27DB-BD31-4B8C-83A1-F6EECF244321}">
                <p14:modId xmlns:p14="http://schemas.microsoft.com/office/powerpoint/2010/main" val="1254459143"/>
              </p:ext>
            </p:extLst>
          </p:nvPr>
        </p:nvGraphicFramePr>
        <p:xfrm>
          <a:off x="465029" y="1301028"/>
          <a:ext cx="8218600" cy="4500425"/>
        </p:xfrm>
        <a:graphic>
          <a:graphicData uri="http://schemas.openxmlformats.org/drawingml/2006/table">
            <a:tbl>
              <a:tblPr firstRow="1">
                <a:noFill/>
                <a:tableStyleId>{A6E89CCC-DA17-4199-B0DB-9C06D697A12D}</a:tableStyleId>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EXPECTATION</a:t>
                      </a:r>
                      <a:endParaRPr sz="1800" u="none" strike="noStrike" cap="none"/>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BEHAVIOR</a:t>
                      </a:r>
                      <a:endParaRPr sz="1800" u="none" strike="noStrike" cap="none"/>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sz="1800" u="none" strike="noStrike" cap="none"/>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b="0" i="0" u="none" strike="noStrike" cap="none">
                          <a:solidFill>
                            <a:srgbClr val="1D2A53"/>
                          </a:solidFill>
                          <a:latin typeface="Calibri"/>
                          <a:ea typeface="Calibri"/>
                          <a:cs typeface="Calibri"/>
                          <a:sym typeface="Calibri"/>
                        </a:rPr>
                        <a:t> </a:t>
                      </a:r>
                      <a:endParaRPr sz="1800" u="none" strike="noStrike" cap="none"/>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b="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b="0" i="0" u="none" strike="noStrike" cap="none">
                          <a:solidFill>
                            <a:srgbClr val="1D2A53"/>
                          </a:solidFill>
                          <a:latin typeface="Calibri"/>
                          <a:ea typeface="Calibri"/>
                          <a:cs typeface="Calibri"/>
                          <a:sym typeface="Calibri"/>
                        </a:rPr>
                        <a:t>to implement what you are learning</a:t>
                      </a:r>
                      <a:endParaRPr sz="1800" u="none" strike="noStrike" cap="none"/>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b="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sz="1800" u="none" strike="noStrike" cap="none"/>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b="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b="0" i="0" u="none" strike="noStrike" cap="none">
                          <a:solidFill>
                            <a:srgbClr val="1D2A53"/>
                          </a:solidFill>
                          <a:latin typeface="Calibri"/>
                          <a:ea typeface="Calibri"/>
                          <a:cs typeface="Calibri"/>
                          <a:sym typeface="Calibri"/>
                        </a:rPr>
                        <a:t> off or to “vibrate”</a:t>
                      </a:r>
                      <a:endParaRPr sz="2000" b="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b="0" i="0" u="none" strike="noStrike" cap="none">
                          <a:solidFill>
                            <a:srgbClr val="1D2A53"/>
                          </a:solidFill>
                          <a:latin typeface="Calibri"/>
                          <a:ea typeface="Calibri"/>
                          <a:cs typeface="Calibri"/>
                          <a:sym typeface="Calibri"/>
                        </a:rPr>
                        <a:t>attentively while others are speaking </a:t>
                      </a:r>
                      <a:endParaRPr sz="1800" u="none" strike="noStrike" cap="none"/>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b="0" i="0" u="none" strike="noStrike" cap="none">
                          <a:solidFill>
                            <a:srgbClr val="1D2A53"/>
                          </a:solidFill>
                          <a:latin typeface="Calibri"/>
                          <a:ea typeface="Calibri"/>
                          <a:cs typeface="Calibri"/>
                          <a:sym typeface="Calibri"/>
                        </a:rPr>
                        <a:t>up on your computer/tablet/phone</a:t>
                      </a:r>
                      <a:endParaRPr sz="1800" u="none" strike="noStrike" cap="none"/>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sz="1800" u="none" strike="noStrike" cap="none"/>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sz="1800" u="none" strike="noStrike" cap="none"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sz="1800" u="none" strike="noStrike" cap="none"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313" name="Google Shape;313;p70"/>
          <p:cNvSpPr txBox="1">
            <a:spLocks noGrp="1"/>
          </p:cNvSpPr>
          <p:nvPr>
            <p:ph type="title"/>
          </p:nvPr>
        </p:nvSpPr>
        <p:spPr>
          <a:xfrm>
            <a:off x="465029" y="350815"/>
            <a:ext cx="8157837" cy="62036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Calibri"/>
              <a:buNone/>
            </a:pPr>
            <a:r>
              <a:rPr lang="en-US" sz="3600" b="0" i="0" u="none" strike="noStrike" cap="none">
                <a:solidFill>
                  <a:schemeClr val="dk2"/>
                </a:solidFill>
                <a:latin typeface="Calibri"/>
                <a:ea typeface="Calibri"/>
                <a:cs typeface="Calibri"/>
                <a:sym typeface="Calibri"/>
              </a:rPr>
              <a:t>Learning Expectations</a:t>
            </a:r>
            <a:endParaRPr sz="3600" b="0" i="0" u="none" strike="noStrike" cap="none">
              <a:solidFill>
                <a:schemeClr val="dk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471"/>
        <p:cNvGrpSpPr/>
        <p:nvPr/>
      </p:nvGrpSpPr>
      <p:grpSpPr>
        <a:xfrm>
          <a:off x="0" y="0"/>
          <a:ext cx="0" cy="0"/>
          <a:chOff x="0" y="0"/>
          <a:chExt cx="0" cy="0"/>
        </a:xfrm>
      </p:grpSpPr>
      <p:sp>
        <p:nvSpPr>
          <p:cNvPr id="472" name="Google Shape;472;p88"/>
          <p:cNvSpPr txBox="1">
            <a:spLocks noGrp="1"/>
          </p:cNvSpPr>
          <p:nvPr>
            <p:ph type="body" idx="1"/>
          </p:nvPr>
        </p:nvSpPr>
        <p:spPr>
          <a:xfrm>
            <a:off x="365298" y="1600200"/>
            <a:ext cx="8257500" cy="43737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Noto Sans Symbols"/>
              <a:buChar char="▪"/>
            </a:pPr>
            <a:r>
              <a:rPr lang="en-US" sz="3200" b="0" i="0" u="none" strike="noStrike" cap="none">
                <a:solidFill>
                  <a:schemeClr val="dk2"/>
                </a:solidFill>
                <a:latin typeface="Questrial"/>
                <a:ea typeface="Questrial"/>
                <a:cs typeface="Questrial"/>
                <a:sym typeface="Questrial"/>
              </a:rPr>
              <a:t>What are expectations?</a:t>
            </a:r>
            <a:endParaRPr/>
          </a:p>
          <a:p>
            <a:pPr marL="742950" marR="0" lvl="1" indent="-285750" algn="l" rtl="0">
              <a:spcBef>
                <a:spcPts val="560"/>
              </a:spcBef>
              <a:spcAft>
                <a:spcPts val="0"/>
              </a:spcAft>
              <a:buClr>
                <a:schemeClr val="lt1"/>
              </a:buClr>
              <a:buSzPts val="2800"/>
              <a:buFont typeface="Noto Sans Symbols"/>
              <a:buChar char="▪"/>
            </a:pPr>
            <a:r>
              <a:rPr lang="en-US" sz="2800" b="0" i="0" u="none" strike="noStrike" cap="none">
                <a:solidFill>
                  <a:schemeClr val="dk2"/>
                </a:solidFill>
                <a:latin typeface="Questrial"/>
                <a:ea typeface="Questrial"/>
                <a:cs typeface="Questrial"/>
                <a:sym typeface="Questrial"/>
              </a:rPr>
              <a:t>What do they do for us?</a:t>
            </a:r>
            <a:endParaRPr/>
          </a:p>
          <a:p>
            <a:pPr marL="457200" marR="0" lvl="1" indent="0" algn="l" rtl="0">
              <a:spcBef>
                <a:spcPts val="280"/>
              </a:spcBef>
              <a:spcAft>
                <a:spcPts val="0"/>
              </a:spcAft>
              <a:buClr>
                <a:schemeClr val="lt1"/>
              </a:buClr>
              <a:buSzPts val="1400"/>
              <a:buFont typeface="Noto Sans Symbols"/>
              <a:buNone/>
            </a:pPr>
            <a:endParaRPr sz="1400" b="0" i="0" u="none" strike="noStrike" cap="none">
              <a:solidFill>
                <a:schemeClr val="dk2"/>
              </a:solidFill>
              <a:latin typeface="Questrial"/>
              <a:ea typeface="Questrial"/>
              <a:cs typeface="Questrial"/>
              <a:sym typeface="Questrial"/>
            </a:endParaRPr>
          </a:p>
          <a:p>
            <a:pPr marL="457200" marR="0" lvl="0" indent="-457200" algn="l" rtl="0">
              <a:spcBef>
                <a:spcPts val="640"/>
              </a:spcBef>
              <a:spcAft>
                <a:spcPts val="0"/>
              </a:spcAft>
              <a:buClr>
                <a:schemeClr val="dk1"/>
              </a:buClr>
              <a:buSzPts val="3200"/>
              <a:buFont typeface="Noto Sans Symbols"/>
              <a:buChar char="▪"/>
            </a:pPr>
            <a:r>
              <a:rPr lang="en-US" sz="3200" b="0" i="0" u="none" strike="noStrike" cap="none">
                <a:solidFill>
                  <a:schemeClr val="dk2"/>
                </a:solidFill>
                <a:latin typeface="Questrial"/>
                <a:ea typeface="Questrial"/>
                <a:cs typeface="Questrial"/>
                <a:sym typeface="Questrial"/>
              </a:rPr>
              <a:t>What are acknowledgements?</a:t>
            </a:r>
            <a:endParaRPr/>
          </a:p>
          <a:p>
            <a:pPr marL="742950" marR="0" lvl="1" indent="-285750" algn="l" rtl="0">
              <a:spcBef>
                <a:spcPts val="560"/>
              </a:spcBef>
              <a:spcAft>
                <a:spcPts val="0"/>
              </a:spcAft>
              <a:buClr>
                <a:schemeClr val="lt1"/>
              </a:buClr>
              <a:buSzPts val="2800"/>
              <a:buFont typeface="Noto Sans Symbols"/>
              <a:buChar char="▪"/>
            </a:pPr>
            <a:r>
              <a:rPr lang="en-US" sz="2800" b="0" i="0" u="none" strike="noStrike" cap="none">
                <a:solidFill>
                  <a:schemeClr val="dk2"/>
                </a:solidFill>
                <a:latin typeface="Questrial"/>
                <a:ea typeface="Questrial"/>
                <a:cs typeface="Questrial"/>
                <a:sym typeface="Questrial"/>
              </a:rPr>
              <a:t>What do they do for us?</a:t>
            </a:r>
            <a:endParaRPr/>
          </a:p>
          <a:p>
            <a:pPr marL="457200" marR="0" lvl="1" indent="0" algn="l" rtl="0">
              <a:spcBef>
                <a:spcPts val="280"/>
              </a:spcBef>
              <a:spcAft>
                <a:spcPts val="0"/>
              </a:spcAft>
              <a:buClr>
                <a:schemeClr val="lt1"/>
              </a:buClr>
              <a:buSzPts val="1400"/>
              <a:buFont typeface="Noto Sans Symbols"/>
              <a:buNone/>
            </a:pPr>
            <a:endParaRPr sz="1400" b="0" i="0" u="none" strike="noStrike" cap="none">
              <a:solidFill>
                <a:schemeClr val="dk2"/>
              </a:solidFill>
              <a:latin typeface="Questrial"/>
              <a:ea typeface="Questrial"/>
              <a:cs typeface="Questrial"/>
              <a:sym typeface="Questrial"/>
            </a:endParaRPr>
          </a:p>
          <a:p>
            <a:pPr marL="457200" marR="0" lvl="0" indent="-457200" algn="l" rtl="0">
              <a:spcBef>
                <a:spcPts val="640"/>
              </a:spcBef>
              <a:spcAft>
                <a:spcPts val="0"/>
              </a:spcAft>
              <a:buClr>
                <a:schemeClr val="dk1"/>
              </a:buClr>
              <a:buSzPts val="3200"/>
              <a:buFont typeface="Noto Sans Symbols"/>
              <a:buChar char="▪"/>
            </a:pPr>
            <a:r>
              <a:rPr lang="en-US" sz="3200" b="0" i="0" u="none" strike="noStrike" cap="none">
                <a:solidFill>
                  <a:schemeClr val="dk2"/>
                </a:solidFill>
                <a:latin typeface="Questrial"/>
                <a:ea typeface="Questrial"/>
                <a:cs typeface="Questrial"/>
                <a:sym typeface="Questrial"/>
              </a:rPr>
              <a:t>How frequently should we be teaching / reminding and reinforcing expectations? </a:t>
            </a:r>
            <a:endParaRPr sz="3200" b="0" i="0" u="none" strike="noStrike" cap="none">
              <a:solidFill>
                <a:schemeClr val="dk2"/>
              </a:solidFill>
              <a:latin typeface="Questrial"/>
              <a:ea typeface="Questrial"/>
              <a:cs typeface="Questrial"/>
              <a:sym typeface="Questrial"/>
            </a:endParaRPr>
          </a:p>
        </p:txBody>
      </p:sp>
      <p:sp>
        <p:nvSpPr>
          <p:cNvPr id="473" name="Google Shape;473;p88"/>
          <p:cNvSpPr txBox="1">
            <a:spLocks noGrp="1"/>
          </p:cNvSpPr>
          <p:nvPr>
            <p:ph type="title"/>
          </p:nvPr>
        </p:nvSpPr>
        <p:spPr>
          <a:xfrm>
            <a:off x="1090143" y="290275"/>
            <a:ext cx="7555500" cy="80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959"/>
              <a:buFont typeface="Questrial"/>
              <a:buNone/>
            </a:pPr>
            <a:r>
              <a:rPr lang="en-US" sz="3200" b="1" i="0" u="none" strike="noStrike" cap="none">
                <a:solidFill>
                  <a:schemeClr val="dk2"/>
                </a:solidFill>
              </a:rPr>
              <a:t>Expectations and Acknowledgements </a:t>
            </a:r>
            <a:endParaRPr sz="3200" b="1"/>
          </a:p>
        </p:txBody>
      </p:sp>
      <p:sp>
        <p:nvSpPr>
          <p:cNvPr id="474" name="Google Shape;474;p88"/>
          <p:cNvSpPr txBox="1"/>
          <p:nvPr/>
        </p:nvSpPr>
        <p:spPr>
          <a:xfrm>
            <a:off x="296473" y="6203225"/>
            <a:ext cx="35601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Questrial"/>
              <a:buNone/>
            </a:pPr>
            <a:r>
              <a:rPr lang="en-US" sz="1800" b="1" i="0" u="none" strike="noStrike" cap="none">
                <a:solidFill>
                  <a:schemeClr val="dk1"/>
                </a:solidFill>
                <a:latin typeface="Questrial"/>
                <a:ea typeface="Questrial"/>
                <a:cs typeface="Questrial"/>
                <a:sym typeface="Questrial"/>
              </a:rPr>
              <a:t>Workbook: TFI 1.7 Activity 1</a:t>
            </a:r>
            <a:endParaRPr sz="1800" b="1" i="0" u="none" strike="noStrike" cap="none">
              <a:solidFill>
                <a:schemeClr val="dk1"/>
              </a:solidFill>
              <a:latin typeface="Questrial"/>
              <a:ea typeface="Questrial"/>
              <a:cs typeface="Questrial"/>
              <a:sym typeface="Questrial"/>
            </a:endParaRPr>
          </a:p>
        </p:txBody>
      </p:sp>
      <p:pic>
        <p:nvPicPr>
          <p:cNvPr id="475" name="Google Shape;475;p88"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9"/>
          <p:cNvSpPr txBox="1">
            <a:spLocks noGrp="1"/>
          </p:cNvSpPr>
          <p:nvPr>
            <p:ph type="title"/>
          </p:nvPr>
        </p:nvSpPr>
        <p:spPr>
          <a:xfrm>
            <a:off x="1254760" y="198415"/>
            <a:ext cx="69870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3600" b="1" i="0" u="none" strike="noStrike" cap="none">
                <a:solidFill>
                  <a:schemeClr val="dk2"/>
                </a:solidFill>
              </a:rPr>
              <a:t>Discipline Systems PD Plan</a:t>
            </a:r>
            <a:endParaRPr sz="3600" b="1" i="0" u="none" strike="noStrike" cap="none">
              <a:solidFill>
                <a:schemeClr val="dk2"/>
              </a:solidFill>
            </a:endParaRPr>
          </a:p>
        </p:txBody>
      </p:sp>
      <p:sp>
        <p:nvSpPr>
          <p:cNvPr id="481" name="Google Shape;481;p89"/>
          <p:cNvSpPr txBox="1">
            <a:spLocks noGrp="1"/>
          </p:cNvSpPr>
          <p:nvPr>
            <p:ph type="body" idx="1"/>
          </p:nvPr>
        </p:nvSpPr>
        <p:spPr>
          <a:xfrm>
            <a:off x="365298" y="1600200"/>
            <a:ext cx="8257500" cy="4373700"/>
          </a:xfrm>
          <a:prstGeom prst="rect">
            <a:avLst/>
          </a:prstGeom>
          <a:noFill/>
          <a:ln>
            <a:noFill/>
          </a:ln>
        </p:spPr>
        <p:txBody>
          <a:bodyPr spcFirstLastPara="1" wrap="square" lIns="91425" tIns="45700" rIns="91425" bIns="45700" anchor="t" anchorCtr="0">
            <a:noAutofit/>
          </a:bodyPr>
          <a:lstStyle/>
          <a:p>
            <a:pPr marL="514350" marR="0" lvl="0" indent="-488950" algn="l" rtl="0">
              <a:spcBef>
                <a:spcPts val="0"/>
              </a:spcBef>
              <a:spcAft>
                <a:spcPts val="0"/>
              </a:spcAft>
              <a:buClr>
                <a:schemeClr val="dk1"/>
              </a:buClr>
              <a:buSzPts val="2800"/>
              <a:buFont typeface="Calibri"/>
              <a:buAutoNum type="arabicPeriod"/>
            </a:pPr>
            <a:r>
              <a:rPr lang="en-US" sz="2800" b="0" i="0" u="none" strike="noStrike" cap="none">
                <a:solidFill>
                  <a:schemeClr val="dk2"/>
                </a:solidFill>
                <a:latin typeface="Questrial"/>
                <a:ea typeface="Questrial"/>
                <a:cs typeface="Questrial"/>
                <a:sym typeface="Questrial"/>
              </a:rPr>
              <a:t>Go back to your notes on the discipline system.</a:t>
            </a:r>
            <a:endParaRPr sz="2800"/>
          </a:p>
          <a:p>
            <a:pPr marL="514350" marR="0" lvl="0" indent="-488950" algn="l" rtl="0">
              <a:spcBef>
                <a:spcPts val="640"/>
              </a:spcBef>
              <a:spcAft>
                <a:spcPts val="0"/>
              </a:spcAft>
              <a:buClr>
                <a:schemeClr val="dk1"/>
              </a:buClr>
              <a:buSzPts val="2800"/>
              <a:buFont typeface="Calibri"/>
              <a:buAutoNum type="arabicPeriod"/>
            </a:pPr>
            <a:r>
              <a:rPr lang="en-US" sz="2800" b="0" i="0" u="none" strike="noStrike" cap="none">
                <a:solidFill>
                  <a:schemeClr val="dk2"/>
                </a:solidFill>
                <a:latin typeface="Questrial"/>
                <a:ea typeface="Questrial"/>
                <a:cs typeface="Questrial"/>
                <a:sym typeface="Questrial"/>
              </a:rPr>
              <a:t>Read them over and check in with your team:</a:t>
            </a:r>
            <a:endParaRPr sz="2800"/>
          </a:p>
          <a:p>
            <a:pPr marL="914400" marR="0" lvl="1" indent="-514350" algn="l" rtl="0">
              <a:spcBef>
                <a:spcPts val="560"/>
              </a:spcBef>
              <a:spcAft>
                <a:spcPts val="0"/>
              </a:spcAft>
              <a:buClr>
                <a:schemeClr val="lt1"/>
              </a:buClr>
              <a:buSzPts val="2800"/>
              <a:buFont typeface="Calibri"/>
              <a:buAutoNum type="arabicPeriod"/>
            </a:pPr>
            <a:r>
              <a:rPr lang="en-US" b="0" i="0" u="none" strike="noStrike" cap="none">
                <a:solidFill>
                  <a:schemeClr val="dk2"/>
                </a:solidFill>
                <a:latin typeface="Questrial"/>
                <a:ea typeface="Questrial"/>
                <a:cs typeface="Questrial"/>
                <a:sym typeface="Questrial"/>
              </a:rPr>
              <a:t>Are there outstanding questions?</a:t>
            </a:r>
            <a:endParaRPr/>
          </a:p>
          <a:p>
            <a:pPr marL="914400" marR="0" lvl="1" indent="-514350" algn="l" rtl="0">
              <a:spcBef>
                <a:spcPts val="560"/>
              </a:spcBef>
              <a:spcAft>
                <a:spcPts val="0"/>
              </a:spcAft>
              <a:buClr>
                <a:schemeClr val="lt1"/>
              </a:buClr>
              <a:buSzPts val="2800"/>
              <a:buFont typeface="Calibri"/>
              <a:buAutoNum type="arabicPeriod"/>
            </a:pPr>
            <a:r>
              <a:rPr lang="en-US" b="0" i="0" u="none" strike="noStrike" cap="none">
                <a:solidFill>
                  <a:schemeClr val="dk2"/>
                </a:solidFill>
                <a:latin typeface="Questrial"/>
                <a:ea typeface="Questrial"/>
                <a:cs typeface="Questrial"/>
                <a:sym typeface="Questrial"/>
              </a:rPr>
              <a:t>Do you know how to “sell” this to your staff?</a:t>
            </a:r>
            <a:endParaRPr/>
          </a:p>
          <a:p>
            <a:pPr marL="514350" marR="0" lvl="0" indent="-488950" algn="l" rtl="0">
              <a:spcBef>
                <a:spcPts val="640"/>
              </a:spcBef>
              <a:spcAft>
                <a:spcPts val="0"/>
              </a:spcAft>
              <a:buClr>
                <a:schemeClr val="dk1"/>
              </a:buClr>
              <a:buSzPts val="2800"/>
              <a:buFont typeface="Calibri"/>
              <a:buAutoNum type="arabicPeriod"/>
            </a:pPr>
            <a:r>
              <a:rPr lang="en-US" sz="2800" b="0" i="0" u="none" strike="noStrike" cap="none">
                <a:solidFill>
                  <a:schemeClr val="dk2"/>
                </a:solidFill>
                <a:latin typeface="Questrial"/>
                <a:ea typeface="Questrial"/>
                <a:cs typeface="Questrial"/>
                <a:sym typeface="Questrial"/>
              </a:rPr>
              <a:t>Ask those questions now.</a:t>
            </a:r>
            <a:endParaRPr sz="2800"/>
          </a:p>
          <a:p>
            <a:pPr marL="514350" marR="0" lvl="0" indent="-488950" algn="l" rtl="0">
              <a:spcBef>
                <a:spcPts val="640"/>
              </a:spcBef>
              <a:spcAft>
                <a:spcPts val="0"/>
              </a:spcAft>
              <a:buClr>
                <a:schemeClr val="dk1"/>
              </a:buClr>
              <a:buSzPts val="2800"/>
              <a:buFont typeface="Calibri"/>
              <a:buAutoNum type="arabicPeriod"/>
            </a:pPr>
            <a:r>
              <a:rPr lang="en-US" sz="2800" b="0" i="0" u="none" strike="noStrike" cap="none">
                <a:solidFill>
                  <a:schemeClr val="dk2"/>
                </a:solidFill>
                <a:latin typeface="Questrial"/>
                <a:ea typeface="Questrial"/>
                <a:cs typeface="Questrial"/>
                <a:sym typeface="Questrial"/>
              </a:rPr>
              <a:t>Summarize the main components of the discipline system and be prepared to share as if you are presenting to your staff members. </a:t>
            </a:r>
            <a:endParaRPr sz="2800" b="0" i="0" u="none" strike="noStrike" cap="none">
              <a:solidFill>
                <a:schemeClr val="dk2"/>
              </a:solidFill>
              <a:latin typeface="Questrial"/>
              <a:ea typeface="Questrial"/>
              <a:cs typeface="Questrial"/>
              <a:sym typeface="Questrial"/>
            </a:endParaRPr>
          </a:p>
        </p:txBody>
      </p:sp>
      <p:pic>
        <p:nvPicPr>
          <p:cNvPr id="482" name="Google Shape;482;p89" descr="Practice icon"/>
          <p:cNvPicPr preferRelativeResize="0"/>
          <p:nvPr/>
        </p:nvPicPr>
        <p:blipFill rotWithShape="1">
          <a:blip r:embed="rId3">
            <a:alphaModFix/>
          </a:blip>
          <a:srcRect/>
          <a:stretch/>
        </p:blipFill>
        <p:spPr>
          <a:xfrm>
            <a:off x="284480" y="284480"/>
            <a:ext cx="713231" cy="713231"/>
          </a:xfrm>
          <a:prstGeom prst="rect">
            <a:avLst/>
          </a:prstGeom>
          <a:noFill/>
          <a:ln>
            <a:noFill/>
          </a:ln>
          <a:effectLst>
            <a:outerShdw blurRad="50800" dist="38100" dir="2700000" algn="tl" rotWithShape="0">
              <a:srgbClr val="000000">
                <a:alpha val="40000"/>
              </a:srgbClr>
            </a:outerShdw>
          </a:effectLst>
        </p:spPr>
      </p:pic>
      <p:sp>
        <p:nvSpPr>
          <p:cNvPr id="483" name="Google Shape;483;p89"/>
          <p:cNvSpPr txBox="1"/>
          <p:nvPr/>
        </p:nvSpPr>
        <p:spPr>
          <a:xfrm>
            <a:off x="296473" y="6203225"/>
            <a:ext cx="33699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Questrial"/>
              <a:buNone/>
            </a:pPr>
            <a:r>
              <a:rPr lang="en-US" sz="1800" b="1" i="0" u="none" strike="noStrike" cap="none">
                <a:solidFill>
                  <a:schemeClr val="dk1"/>
                </a:solidFill>
                <a:latin typeface="Questrial"/>
                <a:ea typeface="Questrial"/>
                <a:cs typeface="Questrial"/>
                <a:sym typeface="Questrial"/>
              </a:rPr>
              <a:t>Workbook: TFI 1.7 Activity 2</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90"/>
          <p:cNvSpPr txBox="1">
            <a:spLocks noGrp="1"/>
          </p:cNvSpPr>
          <p:nvPr>
            <p:ph type="title"/>
          </p:nvPr>
        </p:nvSpPr>
        <p:spPr>
          <a:xfrm>
            <a:off x="1153160" y="271436"/>
            <a:ext cx="6987000" cy="915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400"/>
              <a:buFont typeface="Questrial"/>
              <a:buNone/>
            </a:pPr>
            <a:r>
              <a:rPr lang="en-US"/>
              <a:t>High Quality PD Checklist</a:t>
            </a:r>
            <a:endParaRPr/>
          </a:p>
        </p:txBody>
      </p:sp>
      <p:pic>
        <p:nvPicPr>
          <p:cNvPr id="490" name="Google Shape;490;p90"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pic>
        <p:nvPicPr>
          <p:cNvPr id="491" name="Google Shape;491;p90" descr="There are 21 items in the checklist from Noonan, Langham and Gaumer 2013.  The checklist is divided into Before Training (preparation), During Training (introduction, professional learning provider, engagement, evaluation) and After Training (mastery). "/>
          <p:cNvPicPr preferRelativeResize="0"/>
          <p:nvPr/>
        </p:nvPicPr>
        <p:blipFill rotWithShape="1">
          <a:blip r:embed="rId4">
            <a:alphaModFix/>
          </a:blip>
          <a:srcRect/>
          <a:stretch/>
        </p:blipFill>
        <p:spPr>
          <a:xfrm>
            <a:off x="2413000" y="1187860"/>
            <a:ext cx="4997450" cy="546693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91"/>
          <p:cNvSpPr txBox="1">
            <a:spLocks noGrp="1"/>
          </p:cNvSpPr>
          <p:nvPr>
            <p:ph type="title"/>
          </p:nvPr>
        </p:nvSpPr>
        <p:spPr>
          <a:xfrm>
            <a:off x="1153160" y="271436"/>
            <a:ext cx="6987000" cy="915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400"/>
              <a:buFont typeface="Questrial"/>
              <a:buNone/>
            </a:pPr>
            <a:r>
              <a:rPr lang="en-US" sz="3959"/>
              <a:t>Prof. Development Calendar</a:t>
            </a:r>
            <a:endParaRPr/>
          </a:p>
        </p:txBody>
      </p:sp>
      <p:pic>
        <p:nvPicPr>
          <p:cNvPr id="498" name="Google Shape;498;p91"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pic>
        <p:nvPicPr>
          <p:cNvPr id="499" name="Google Shape;499;p91" descr="The columns in this table are labeled: Targeted group, title of training, when, instructor(s), goal or purpose."/>
          <p:cNvPicPr preferRelativeResize="0"/>
          <p:nvPr/>
        </p:nvPicPr>
        <p:blipFill rotWithShape="1">
          <a:blip r:embed="rId4">
            <a:alphaModFix/>
          </a:blip>
          <a:srcRect/>
          <a:stretch/>
        </p:blipFill>
        <p:spPr>
          <a:xfrm>
            <a:off x="330059" y="1384300"/>
            <a:ext cx="8547241" cy="277708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92"/>
          <p:cNvSpPr txBox="1">
            <a:spLocks noGrp="1"/>
          </p:cNvSpPr>
          <p:nvPr>
            <p:ph type="title"/>
          </p:nvPr>
        </p:nvSpPr>
        <p:spPr>
          <a:xfrm>
            <a:off x="1158825" y="198425"/>
            <a:ext cx="78078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959"/>
              <a:buFont typeface="Questrial"/>
              <a:buNone/>
            </a:pPr>
            <a:r>
              <a:rPr lang="en-US" sz="3200" b="1" i="0" u="none" strike="noStrike" cap="none">
                <a:solidFill>
                  <a:schemeClr val="dk2"/>
                </a:solidFill>
              </a:rPr>
              <a:t>Professional Development/ </a:t>
            </a:r>
            <a:endParaRPr sz="3200" b="1" i="0" u="none" strike="noStrike" cap="none">
              <a:solidFill>
                <a:schemeClr val="dk2"/>
              </a:solidFill>
            </a:endParaRPr>
          </a:p>
          <a:p>
            <a:pPr marL="0" marR="0" lvl="0" indent="0" algn="l" rtl="0">
              <a:spcBef>
                <a:spcPts val="0"/>
              </a:spcBef>
              <a:spcAft>
                <a:spcPts val="0"/>
              </a:spcAft>
              <a:buClr>
                <a:schemeClr val="dk2"/>
              </a:buClr>
              <a:buSzPts val="3959"/>
              <a:buFont typeface="Questrial"/>
              <a:buNone/>
            </a:pPr>
            <a:r>
              <a:rPr lang="en-US" sz="3200" b="1" i="0" u="none" strike="noStrike" cap="none">
                <a:solidFill>
                  <a:schemeClr val="dk2"/>
                </a:solidFill>
              </a:rPr>
              <a:t>Training Timelines</a:t>
            </a:r>
            <a:endParaRPr sz="3200" b="1" i="0" u="none" strike="noStrike" cap="none">
              <a:solidFill>
                <a:schemeClr val="dk2"/>
              </a:solidFill>
            </a:endParaRPr>
          </a:p>
        </p:txBody>
      </p:sp>
      <p:sp>
        <p:nvSpPr>
          <p:cNvPr id="505" name="Google Shape;505;p92"/>
          <p:cNvSpPr txBox="1">
            <a:spLocks noGrp="1"/>
          </p:cNvSpPr>
          <p:nvPr>
            <p:ph type="body" idx="1"/>
          </p:nvPr>
        </p:nvSpPr>
        <p:spPr>
          <a:xfrm>
            <a:off x="127000" y="1600200"/>
            <a:ext cx="9017100" cy="39030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2960"/>
              <a:buFont typeface="Noto Sans Symbols"/>
              <a:buNone/>
            </a:pPr>
            <a:r>
              <a:rPr lang="en-US" sz="2960" b="0" i="1" u="none" strike="noStrike" cap="none">
                <a:solidFill>
                  <a:srgbClr val="DD8047"/>
                </a:solidFill>
                <a:latin typeface="Questrial"/>
                <a:ea typeface="Questrial"/>
                <a:cs typeface="Questrial"/>
                <a:sym typeface="Questrial"/>
              </a:rPr>
              <a:t>Brainstorm!</a:t>
            </a:r>
            <a:endParaRPr sz="2960" b="0" i="0" u="none" strike="noStrike" cap="none">
              <a:solidFill>
                <a:schemeClr val="dk2"/>
              </a:solidFill>
              <a:latin typeface="Questrial"/>
              <a:ea typeface="Questrial"/>
              <a:cs typeface="Questrial"/>
              <a:sym typeface="Questrial"/>
            </a:endParaRPr>
          </a:p>
          <a:p>
            <a:pPr marL="0" marR="0" lvl="0" indent="0" algn="l" rtl="0">
              <a:lnSpc>
                <a:spcPct val="80000"/>
              </a:lnSpc>
              <a:spcBef>
                <a:spcPts val="592"/>
              </a:spcBef>
              <a:spcAft>
                <a:spcPts val="0"/>
              </a:spcAft>
              <a:buClr>
                <a:schemeClr val="dk1"/>
              </a:buClr>
              <a:buSzPts val="2960"/>
              <a:buFont typeface="Noto Sans Symbols"/>
              <a:buNone/>
            </a:pPr>
            <a:r>
              <a:rPr lang="en-US" sz="2960" b="0" i="0" u="none" strike="noStrike" cap="none">
                <a:solidFill>
                  <a:schemeClr val="dk2"/>
                </a:solidFill>
                <a:latin typeface="Questrial"/>
                <a:ea typeface="Questrial"/>
                <a:cs typeface="Questrial"/>
                <a:sym typeface="Questrial"/>
              </a:rPr>
              <a:t>We need a timeline that is reasonable and allows us to teach and train all staff and students on the core features (</a:t>
            </a:r>
            <a:r>
              <a:rPr lang="en-US" sz="2960" b="0" i="1" u="none" strike="noStrike" cap="none">
                <a:solidFill>
                  <a:schemeClr val="dk2"/>
                </a:solidFill>
                <a:latin typeface="Questrial"/>
                <a:ea typeface="Questrial"/>
                <a:cs typeface="Questrial"/>
                <a:sym typeface="Questrial"/>
              </a:rPr>
              <a:t>expectations, acknowledgements, discipline and data). </a:t>
            </a:r>
            <a:endParaRPr/>
          </a:p>
          <a:p>
            <a:pPr marL="0" marR="0" lvl="0" indent="0" algn="l" rtl="0">
              <a:lnSpc>
                <a:spcPct val="80000"/>
              </a:lnSpc>
              <a:spcBef>
                <a:spcPts val="592"/>
              </a:spcBef>
              <a:spcAft>
                <a:spcPts val="0"/>
              </a:spcAft>
              <a:buClr>
                <a:schemeClr val="dk1"/>
              </a:buClr>
              <a:buSzPts val="2960"/>
              <a:buFont typeface="Noto Sans Symbols"/>
              <a:buNone/>
            </a:pPr>
            <a:endParaRPr/>
          </a:p>
          <a:p>
            <a:pPr marL="742950" marR="0" lvl="1" indent="-285750" algn="l" rtl="0">
              <a:lnSpc>
                <a:spcPct val="80000"/>
              </a:lnSpc>
              <a:spcBef>
                <a:spcPts val="518"/>
              </a:spcBef>
              <a:spcAft>
                <a:spcPts val="0"/>
              </a:spcAft>
              <a:buClr>
                <a:schemeClr val="lt1"/>
              </a:buClr>
              <a:buSzPts val="2590"/>
              <a:buFont typeface="Noto Sans Symbols"/>
              <a:buChar char="▪"/>
            </a:pPr>
            <a:r>
              <a:rPr lang="en-US" sz="2590" b="0" i="0" u="none" strike="noStrike" cap="none">
                <a:solidFill>
                  <a:schemeClr val="dk2"/>
                </a:solidFill>
                <a:latin typeface="Questrial"/>
                <a:ea typeface="Questrial"/>
                <a:cs typeface="Questrial"/>
                <a:sym typeface="Questrial"/>
              </a:rPr>
              <a:t>What are all the components in our PD Plan?</a:t>
            </a:r>
            <a:endParaRPr/>
          </a:p>
          <a:p>
            <a:pPr marL="742950" marR="0" lvl="1" indent="-285750" algn="l" rtl="0">
              <a:lnSpc>
                <a:spcPct val="80000"/>
              </a:lnSpc>
              <a:spcBef>
                <a:spcPts val="518"/>
              </a:spcBef>
              <a:spcAft>
                <a:spcPts val="0"/>
              </a:spcAft>
              <a:buClr>
                <a:schemeClr val="lt1"/>
              </a:buClr>
              <a:buSzPts val="2590"/>
              <a:buFont typeface="Noto Sans Symbols"/>
              <a:buChar char="▪"/>
            </a:pPr>
            <a:r>
              <a:rPr lang="en-US" sz="2590" b="0" i="0" u="none" strike="noStrike" cap="none">
                <a:solidFill>
                  <a:schemeClr val="dk2"/>
                </a:solidFill>
                <a:latin typeface="Questrial"/>
                <a:ea typeface="Questrial"/>
                <a:cs typeface="Questrial"/>
                <a:sym typeface="Questrial"/>
              </a:rPr>
              <a:t>Who do we train first?</a:t>
            </a:r>
            <a:endParaRPr/>
          </a:p>
          <a:p>
            <a:pPr marL="742950" marR="0" lvl="1" indent="-285750" algn="l" rtl="0">
              <a:lnSpc>
                <a:spcPct val="80000"/>
              </a:lnSpc>
              <a:spcBef>
                <a:spcPts val="518"/>
              </a:spcBef>
              <a:spcAft>
                <a:spcPts val="0"/>
              </a:spcAft>
              <a:buClr>
                <a:schemeClr val="lt1"/>
              </a:buClr>
              <a:buSzPts val="2590"/>
              <a:buFont typeface="Noto Sans Symbols"/>
              <a:buChar char="▪"/>
            </a:pPr>
            <a:r>
              <a:rPr lang="en-US" sz="2590" b="0" i="0" u="none" strike="noStrike" cap="none">
                <a:solidFill>
                  <a:schemeClr val="dk2"/>
                </a:solidFill>
                <a:latin typeface="Questrial"/>
                <a:ea typeface="Questrial"/>
                <a:cs typeface="Questrial"/>
                <a:sym typeface="Questrial"/>
              </a:rPr>
              <a:t>When do we hold “boosters”? </a:t>
            </a:r>
            <a:endParaRPr sz="2590" b="0" i="0" u="none" strike="noStrike" cap="none">
              <a:solidFill>
                <a:schemeClr val="dk2"/>
              </a:solidFill>
              <a:latin typeface="Questrial"/>
              <a:ea typeface="Questrial"/>
              <a:cs typeface="Questrial"/>
              <a:sym typeface="Questrial"/>
            </a:endParaRPr>
          </a:p>
        </p:txBody>
      </p:sp>
      <p:pic>
        <p:nvPicPr>
          <p:cNvPr id="506" name="Google Shape;506;p92" descr="Practice icon"/>
          <p:cNvPicPr preferRelativeResize="0"/>
          <p:nvPr/>
        </p:nvPicPr>
        <p:blipFill rotWithShape="1">
          <a:blip r:embed="rId3">
            <a:alphaModFix/>
          </a:blip>
          <a:srcRect/>
          <a:stretch/>
        </p:blipFill>
        <p:spPr>
          <a:xfrm>
            <a:off x="284480" y="284480"/>
            <a:ext cx="713231" cy="713231"/>
          </a:xfrm>
          <a:prstGeom prst="rect">
            <a:avLst/>
          </a:prstGeom>
          <a:noFill/>
          <a:ln>
            <a:noFill/>
          </a:ln>
          <a:effectLst>
            <a:outerShdw blurRad="50800" dist="38100" dir="2700000" algn="tl" rotWithShape="0">
              <a:srgbClr val="000000">
                <a:alpha val="40000"/>
              </a:srgbClr>
            </a:outerShdw>
          </a:effectLst>
        </p:spPr>
      </p:pic>
      <p:sp>
        <p:nvSpPr>
          <p:cNvPr id="507" name="Google Shape;507;p92"/>
          <p:cNvSpPr txBox="1"/>
          <p:nvPr/>
        </p:nvSpPr>
        <p:spPr>
          <a:xfrm>
            <a:off x="296473" y="6203225"/>
            <a:ext cx="44337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Questrial"/>
              <a:buNone/>
            </a:pPr>
            <a:r>
              <a:rPr lang="en-US" sz="1800" b="1" i="0" u="none" strike="noStrike" cap="none">
                <a:solidFill>
                  <a:schemeClr val="dk1"/>
                </a:solidFill>
                <a:latin typeface="Questrial"/>
                <a:ea typeface="Questrial"/>
                <a:cs typeface="Questrial"/>
                <a:sym typeface="Questrial"/>
              </a:rPr>
              <a:t>Workbook:</a:t>
            </a:r>
            <a:endParaRPr sz="1800" b="1" i="0" u="none" strike="noStrike" cap="none">
              <a:solidFill>
                <a:schemeClr val="dk1"/>
              </a:solidFill>
              <a:latin typeface="Questrial"/>
              <a:ea typeface="Questrial"/>
              <a:cs typeface="Questrial"/>
              <a:sym typeface="Quest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93"/>
          <p:cNvSpPr txBox="1">
            <a:spLocks noGrp="1"/>
          </p:cNvSpPr>
          <p:nvPr>
            <p:ph type="title"/>
          </p:nvPr>
        </p:nvSpPr>
        <p:spPr>
          <a:xfrm>
            <a:off x="622852" y="240851"/>
            <a:ext cx="8135100" cy="915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Questrial"/>
              <a:buNone/>
            </a:pPr>
            <a:r>
              <a:rPr lang="en-US" sz="3600" b="1" i="0" u="none" strike="noStrike" cap="none">
                <a:solidFill>
                  <a:schemeClr val="dk2"/>
                </a:solidFill>
              </a:rPr>
              <a:t>TFI 1.7: Professional Development</a:t>
            </a:r>
            <a:endParaRPr b="1"/>
          </a:p>
        </p:txBody>
      </p:sp>
      <p:pic>
        <p:nvPicPr>
          <p:cNvPr id="514" name="Google Shape;514;p93" descr="Self-Assessment icon"/>
          <p:cNvPicPr preferRelativeResize="0"/>
          <p:nvPr/>
        </p:nvPicPr>
        <p:blipFill rotWithShape="1">
          <a:blip r:embed="rId3">
            <a:alphaModFix/>
          </a:blip>
          <a:srcRect/>
          <a:stretch/>
        </p:blipFill>
        <p:spPr>
          <a:xfrm>
            <a:off x="1470546" y="3270918"/>
            <a:ext cx="2562977" cy="2562977"/>
          </a:xfrm>
          <a:prstGeom prst="rect">
            <a:avLst/>
          </a:prstGeom>
          <a:noFill/>
          <a:ln>
            <a:noFill/>
          </a:ln>
          <a:effectLst>
            <a:reflection stA="50000" endA="300" endPos="38500" dist="50800" dir="5400000" fadeDir="5400012" sy="-100000" algn="bl" rotWithShape="0"/>
          </a:effectLst>
        </p:spPr>
      </p:pic>
      <p:pic>
        <p:nvPicPr>
          <p:cNvPr id="515" name="Google Shape;515;p93" descr="Action planning icon"/>
          <p:cNvPicPr preferRelativeResize="0"/>
          <p:nvPr/>
        </p:nvPicPr>
        <p:blipFill rotWithShape="1">
          <a:blip r:embed="rId4">
            <a:alphaModFix/>
          </a:blip>
          <a:srcRect/>
          <a:stretch/>
        </p:blipFill>
        <p:spPr>
          <a:xfrm>
            <a:off x="5077693" y="3270918"/>
            <a:ext cx="2562976" cy="2562976"/>
          </a:xfrm>
          <a:prstGeom prst="rect">
            <a:avLst/>
          </a:prstGeom>
          <a:noFill/>
          <a:ln>
            <a:noFill/>
          </a:ln>
          <a:effectLst>
            <a:reflection stA="50000" endA="300" endPos="38500" dist="50800" dir="5400000" fadeDir="5400012" sy="-100000" algn="bl" rotWithShape="0"/>
          </a:effectLst>
        </p:spPr>
      </p:pic>
      <p:sp>
        <p:nvSpPr>
          <p:cNvPr id="516" name="Google Shape;516;p93"/>
          <p:cNvSpPr txBox="1"/>
          <p:nvPr/>
        </p:nvSpPr>
        <p:spPr>
          <a:xfrm>
            <a:off x="1470546" y="1426540"/>
            <a:ext cx="2562900" cy="147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6"/>
              </a:buClr>
              <a:buSzPts val="1800"/>
              <a:buFont typeface="Calibri"/>
              <a:buNone/>
            </a:pPr>
            <a:r>
              <a:rPr lang="en-US" sz="1800" b="1" i="0" u="sng" strike="noStrike" cap="none">
                <a:solidFill>
                  <a:schemeClr val="accent6"/>
                </a:solidFill>
                <a:latin typeface="Calibri"/>
                <a:ea typeface="Calibri"/>
                <a:cs typeface="Calibri"/>
                <a:sym typeface="Calibri"/>
              </a:rPr>
              <a:t>SELF-ASSESSMENT</a:t>
            </a:r>
            <a:endParaRPr sz="1800" b="0" i="0" u="none" strike="noStrike" cap="none">
              <a:solidFill>
                <a:schemeClr val="dk1"/>
              </a:solidFill>
              <a:latin typeface="Calibri"/>
              <a:ea typeface="Calibri"/>
              <a:cs typeface="Calibri"/>
              <a:sym typeface="Calibri"/>
            </a:endParaRPr>
          </a:p>
          <a:p>
            <a:pPr marL="355600" marR="0" lvl="0" indent="-355600" algn="l" rtl="0">
              <a:spcBef>
                <a:spcPts val="0"/>
              </a:spcBef>
              <a:spcAft>
                <a:spcPts val="0"/>
              </a:spcAft>
              <a:buClr>
                <a:schemeClr val="dk2"/>
              </a:buClr>
              <a:buSzPts val="1800"/>
              <a:buFont typeface="Calibri"/>
              <a:buAutoNum type="arabicPeriod"/>
            </a:pPr>
            <a:r>
              <a:rPr lang="en-US" sz="1800" b="0" i="0" u="none" strike="noStrike" cap="none">
                <a:solidFill>
                  <a:schemeClr val="dk2"/>
                </a:solidFill>
                <a:latin typeface="Calibri"/>
                <a:ea typeface="Calibri"/>
                <a:cs typeface="Calibri"/>
                <a:sym typeface="Calibri"/>
              </a:rPr>
              <a:t>Complete TFI item(s)</a:t>
            </a:r>
            <a:endParaRPr sz="1800" b="0" i="0" u="none" strike="noStrike" cap="none">
              <a:solidFill>
                <a:schemeClr val="dk2"/>
              </a:solidFill>
              <a:latin typeface="Calibri"/>
              <a:ea typeface="Calibri"/>
              <a:cs typeface="Calibri"/>
              <a:sym typeface="Calibri"/>
            </a:endParaRPr>
          </a:p>
          <a:p>
            <a:pPr marL="355600" marR="0" lvl="0" indent="-355600" algn="l" rtl="0">
              <a:spcBef>
                <a:spcPts val="0"/>
              </a:spcBef>
              <a:spcAft>
                <a:spcPts val="0"/>
              </a:spcAft>
              <a:buClr>
                <a:schemeClr val="dk2"/>
              </a:buClr>
              <a:buSzPts val="1800"/>
              <a:buFont typeface="Calibri"/>
              <a:buAutoNum type="arabicPeriod"/>
            </a:pPr>
            <a:r>
              <a:rPr lang="en-US" sz="1800" b="0" i="0" u="none" strike="noStrike" cap="none">
                <a:solidFill>
                  <a:schemeClr val="dk2"/>
                </a:solidFill>
                <a:latin typeface="Calibri"/>
                <a:ea typeface="Calibri"/>
                <a:cs typeface="Calibri"/>
                <a:sym typeface="Calibri"/>
              </a:rPr>
              <a:t>Assess additional action items at end of module</a:t>
            </a:r>
            <a:endParaRPr sz="1800" b="0" i="0" u="none" strike="noStrike" cap="none">
              <a:solidFill>
                <a:schemeClr val="dk2"/>
              </a:solidFill>
              <a:latin typeface="Calibri"/>
              <a:ea typeface="Calibri"/>
              <a:cs typeface="Calibri"/>
              <a:sym typeface="Calibri"/>
            </a:endParaRPr>
          </a:p>
        </p:txBody>
      </p:sp>
      <p:sp>
        <p:nvSpPr>
          <p:cNvPr id="517" name="Google Shape;517;p93"/>
          <p:cNvSpPr txBox="1"/>
          <p:nvPr/>
        </p:nvSpPr>
        <p:spPr>
          <a:xfrm>
            <a:off x="5077694" y="1426540"/>
            <a:ext cx="2562900" cy="175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6"/>
              </a:buClr>
              <a:buSzPts val="1800"/>
              <a:buFont typeface="Calibri"/>
              <a:buNone/>
            </a:pPr>
            <a:r>
              <a:rPr lang="en-US" sz="1800" b="1" i="0" u="sng" strike="noStrike" cap="none">
                <a:solidFill>
                  <a:schemeClr val="accent6"/>
                </a:solidFill>
                <a:latin typeface="Calibri"/>
                <a:ea typeface="Calibri"/>
                <a:cs typeface="Calibri"/>
                <a:sym typeface="Calibri"/>
              </a:rPr>
              <a:t>ACTION PLANNING</a:t>
            </a:r>
            <a:endParaRPr sz="1800" b="0" i="0" u="none" strike="noStrike" cap="none">
              <a:solidFill>
                <a:schemeClr val="dk1"/>
              </a:solidFill>
              <a:latin typeface="Calibri"/>
              <a:ea typeface="Calibri"/>
              <a:cs typeface="Calibri"/>
              <a:sym typeface="Calibri"/>
            </a:endParaRPr>
          </a:p>
          <a:p>
            <a:pPr marL="287337" marR="0" lvl="0" indent="-287337" algn="l" rtl="0">
              <a:spcBef>
                <a:spcPts val="0"/>
              </a:spcBef>
              <a:spcAft>
                <a:spcPts val="0"/>
              </a:spcAft>
              <a:buClr>
                <a:schemeClr val="dk2"/>
              </a:buClr>
              <a:buSzPts val="1800"/>
              <a:buFont typeface="Calibri"/>
              <a:buAutoNum type="arabicPeriod"/>
            </a:pPr>
            <a:r>
              <a:rPr lang="en-US" sz="1800" b="0" i="0" u="none" strike="noStrike" cap="none">
                <a:solidFill>
                  <a:schemeClr val="dk2"/>
                </a:solidFill>
                <a:latin typeface="Calibri"/>
                <a:ea typeface="Calibri"/>
                <a:cs typeface="Calibri"/>
                <a:sym typeface="Calibri"/>
              </a:rPr>
              <a:t>Add action items to Action plan</a:t>
            </a:r>
            <a:endParaRPr sz="1800" b="0" i="0" u="none" strike="noStrike" cap="none">
              <a:solidFill>
                <a:schemeClr val="dk1"/>
              </a:solidFill>
              <a:latin typeface="Calibri"/>
              <a:ea typeface="Calibri"/>
              <a:cs typeface="Calibri"/>
              <a:sym typeface="Calibri"/>
            </a:endParaRPr>
          </a:p>
          <a:p>
            <a:pPr marL="287337" marR="0" lvl="0" indent="-287337" algn="l" rtl="0">
              <a:spcBef>
                <a:spcPts val="0"/>
              </a:spcBef>
              <a:spcAft>
                <a:spcPts val="0"/>
              </a:spcAft>
              <a:buClr>
                <a:schemeClr val="dk2"/>
              </a:buClr>
              <a:buSzPts val="1800"/>
              <a:buFont typeface="Calibri"/>
              <a:buAutoNum type="arabicPeriod"/>
            </a:pPr>
            <a:r>
              <a:rPr lang="en-US" sz="1800" b="0" i="0" u="none" strike="noStrike" cap="none">
                <a:solidFill>
                  <a:schemeClr val="dk2"/>
                </a:solidFill>
                <a:latin typeface="Calibri"/>
                <a:ea typeface="Calibri"/>
                <a:cs typeface="Calibri"/>
                <a:sym typeface="Calibri"/>
              </a:rPr>
              <a:t>Plan for PD</a:t>
            </a:r>
            <a:endParaRPr sz="1800" b="0" i="0" u="none" strike="noStrike" cap="none">
              <a:solidFill>
                <a:schemeClr val="dk1"/>
              </a:solidFill>
              <a:latin typeface="Calibri"/>
              <a:ea typeface="Calibri"/>
              <a:cs typeface="Calibri"/>
              <a:sym typeface="Calibri"/>
            </a:endParaRPr>
          </a:p>
          <a:p>
            <a:pPr marL="287337" marR="0" lvl="0" indent="-287337" algn="l" rtl="0">
              <a:spcBef>
                <a:spcPts val="0"/>
              </a:spcBef>
              <a:spcAft>
                <a:spcPts val="0"/>
              </a:spcAft>
              <a:buClr>
                <a:schemeClr val="dk2"/>
              </a:buClr>
              <a:buSzPts val="1800"/>
              <a:buFont typeface="Calibri"/>
              <a:buAutoNum type="arabicPeriod"/>
            </a:pPr>
            <a:r>
              <a:rPr lang="en-US" sz="1800" b="0" i="0" u="none" strike="noStrike" cap="none">
                <a:solidFill>
                  <a:schemeClr val="dk2"/>
                </a:solidFill>
                <a:latin typeface="Calibri"/>
                <a:ea typeface="Calibri"/>
                <a:cs typeface="Calibri"/>
                <a:sym typeface="Calibri"/>
              </a:rPr>
              <a:t>Add to your Staff Presentation PPT</a:t>
            </a:r>
            <a:endParaRPr sz="1800" b="0" i="0" u="none" strike="noStrike" cap="none">
              <a:solidFill>
                <a:schemeClr val="dk2"/>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graphicFrame>
        <p:nvGraphicFramePr>
          <p:cNvPr id="523" name="Google Shape;523;p94" descr="Feature: 1.3 behavioral expectations - School has five or fewer positively stated behavioral expectations and examples by setting/location for student and staff behaviors (i.e., school teaching matrix) defined and in place.&#10;Possible data source: TFI walkthrough tool, staff handbook, student handbook&#10;Scoring Criteria: &#10;0 = Behavioral expectations have not been identified,&#10;are not all positive, or are more than 5 in number&#10;1 = Behavioral expectations identified but may not include a matrix or be posted&#10;2 = Five or fewer behavioral expectations exist that are&#10;positive, posted, and identified for specific settings (i.e., matrix) AND at least 90% of staff can list at least 67% of the expectations&#10;" title="TFI 1.3 Behavioral Expectations"/>
          <p:cNvGraphicFramePr/>
          <p:nvPr/>
        </p:nvGraphicFramePr>
        <p:xfrm>
          <a:off x="590731" y="1302208"/>
          <a:ext cx="3000000" cy="3000000"/>
        </p:xfrm>
        <a:graphic>
          <a:graphicData uri="http://schemas.openxmlformats.org/drawingml/2006/table">
            <a:tbl>
              <a:tblPr firstRow="1" bandRow="1">
                <a:noFill/>
                <a:tableStyleId>{53995955-5EC2-47D3-9E01-20BF77765C08}</a:tableStyleId>
              </a:tblPr>
              <a:tblGrid>
                <a:gridCol w="2727325">
                  <a:extLst>
                    <a:ext uri="{9D8B030D-6E8A-4147-A177-3AD203B41FA5}">
                      <a16:colId xmlns:a16="http://schemas.microsoft.com/office/drawing/2014/main" val="20000"/>
                    </a:ext>
                  </a:extLst>
                </a:gridCol>
                <a:gridCol w="2167075">
                  <a:extLst>
                    <a:ext uri="{9D8B030D-6E8A-4147-A177-3AD203B41FA5}">
                      <a16:colId xmlns:a16="http://schemas.microsoft.com/office/drawing/2014/main" val="20001"/>
                    </a:ext>
                  </a:extLst>
                </a:gridCol>
                <a:gridCol w="3315225">
                  <a:extLst>
                    <a:ext uri="{9D8B030D-6E8A-4147-A177-3AD203B41FA5}">
                      <a16:colId xmlns:a16="http://schemas.microsoft.com/office/drawing/2014/main" val="20002"/>
                    </a:ext>
                  </a:extLst>
                </a:gridCol>
              </a:tblGrid>
              <a:tr h="525450">
                <a:tc>
                  <a:txBody>
                    <a:bodyPr/>
                    <a:lstStyle/>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Features</a:t>
                      </a:r>
                      <a:endParaRPr>
                        <a:latin typeface="Twentieth Century"/>
                        <a:ea typeface="Twentieth Century"/>
                        <a:cs typeface="Twentieth Century"/>
                        <a:sym typeface="Twentieth Century"/>
                      </a:endParaRPr>
                    </a:p>
                  </a:txBody>
                  <a:tcPr marL="91450" marR="91450" marT="45725" marB="45725">
                    <a:lnL w="12700" cap="flat" cmpd="sng">
                      <a:solidFill>
                        <a:srgbClr val="E2AC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Possible Sources</a:t>
                      </a:r>
                      <a:endParaRPr>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Criteria</a:t>
                      </a:r>
                      <a:endParaRPr>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163750">
                <a:tc>
                  <a:txBody>
                    <a:bodyPr/>
                    <a:lstStyle/>
                    <a:p>
                      <a:pPr marL="0" marR="0" lvl="0" indent="0" algn="l" rtl="0">
                        <a:spcBef>
                          <a:spcPts val="0"/>
                        </a:spcBef>
                        <a:spcAft>
                          <a:spcPts val="0"/>
                        </a:spcAft>
                        <a:buNone/>
                      </a:pPr>
                      <a:r>
                        <a:rPr lang="en-US" sz="1600" b="1">
                          <a:solidFill>
                            <a:srgbClr val="1D2A53"/>
                          </a:solidFill>
                          <a:latin typeface="Twentieth Century"/>
                          <a:ea typeface="Twentieth Century"/>
                          <a:cs typeface="Twentieth Century"/>
                          <a:sym typeface="Twentieth Century"/>
                        </a:rPr>
                        <a:t>1.7 Professional Development</a:t>
                      </a:r>
                      <a:r>
                        <a:rPr lang="en-US" sz="1600">
                          <a:solidFill>
                            <a:srgbClr val="1D2A53"/>
                          </a:solidFill>
                          <a:latin typeface="Twentieth Century"/>
                          <a:ea typeface="Twentieth Century"/>
                          <a:cs typeface="Twentieth Century"/>
                          <a:sym typeface="Twentieth Century"/>
                        </a:rPr>
                        <a:t>:</a:t>
                      </a:r>
                      <a:endParaRPr>
                        <a:latin typeface="Twentieth Century"/>
                        <a:ea typeface="Twentieth Century"/>
                        <a:cs typeface="Twentieth Century"/>
                        <a:sym typeface="Twentieth Century"/>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A written process is used for orienting all faculty/staff on 4 core Tier I SWPBIS practices:</a:t>
                      </a:r>
                      <a:endParaRPr>
                        <a:latin typeface="Twentieth Century"/>
                        <a:ea typeface="Twentieth Century"/>
                        <a:cs typeface="Twentieth Century"/>
                        <a:sym typeface="Twentieth Century"/>
                      </a:endParaRPr>
                    </a:p>
                    <a:p>
                      <a:pPr marL="0" marR="0" lvl="0" indent="0" algn="l" rtl="0">
                        <a:spcBef>
                          <a:spcPts val="0"/>
                        </a:spcBef>
                        <a:spcAft>
                          <a:spcPts val="0"/>
                        </a:spcAft>
                        <a:buNone/>
                      </a:pPr>
                      <a:endParaRPr sz="1600">
                        <a:solidFill>
                          <a:srgbClr val="1D2A53"/>
                        </a:solidFill>
                        <a:latin typeface="Twentieth Century"/>
                        <a:ea typeface="Twentieth Century"/>
                        <a:cs typeface="Twentieth Century"/>
                        <a:sym typeface="Twentieth Century"/>
                      </a:endParaRPr>
                    </a:p>
                    <a:p>
                      <a:pPr marL="342900" marR="0" lvl="0" indent="-342900" algn="l" rtl="0">
                        <a:spcBef>
                          <a:spcPts val="0"/>
                        </a:spcBef>
                        <a:spcAft>
                          <a:spcPts val="0"/>
                        </a:spcAft>
                        <a:buClr>
                          <a:srgbClr val="1D2A53"/>
                        </a:buClr>
                        <a:buSzPts val="1600"/>
                        <a:buFont typeface="Twentieth Century"/>
                        <a:buAutoNum type="alphaLcParenBoth"/>
                      </a:pPr>
                      <a:r>
                        <a:rPr lang="en-US" sz="1600">
                          <a:solidFill>
                            <a:srgbClr val="1D2A53"/>
                          </a:solidFill>
                          <a:latin typeface="Twentieth Century"/>
                          <a:ea typeface="Twentieth Century"/>
                          <a:cs typeface="Twentieth Century"/>
                          <a:sym typeface="Twentieth Century"/>
                        </a:rPr>
                        <a:t>teaching school-wide expectations, </a:t>
                      </a:r>
                      <a:endParaRPr>
                        <a:latin typeface="Twentieth Century"/>
                        <a:ea typeface="Twentieth Century"/>
                        <a:cs typeface="Twentieth Century"/>
                        <a:sym typeface="Twentieth Century"/>
                      </a:endParaRPr>
                    </a:p>
                    <a:p>
                      <a:pPr marL="342900" marR="0" lvl="0" indent="-342900" algn="l" rtl="0">
                        <a:spcBef>
                          <a:spcPts val="0"/>
                        </a:spcBef>
                        <a:spcAft>
                          <a:spcPts val="0"/>
                        </a:spcAft>
                        <a:buClr>
                          <a:srgbClr val="1D2A53"/>
                        </a:buClr>
                        <a:buSzPts val="1600"/>
                        <a:buFont typeface="Twentieth Century"/>
                        <a:buAutoNum type="alphaLcParenBoth"/>
                      </a:pPr>
                      <a:r>
                        <a:rPr lang="en-US" sz="1600">
                          <a:solidFill>
                            <a:srgbClr val="1D2A53"/>
                          </a:solidFill>
                          <a:latin typeface="Twentieth Century"/>
                          <a:ea typeface="Twentieth Century"/>
                          <a:cs typeface="Twentieth Century"/>
                          <a:sym typeface="Twentieth Century"/>
                        </a:rPr>
                        <a:t>Acknowledging appropriate behavior</a:t>
                      </a:r>
                      <a:endParaRPr>
                        <a:latin typeface="Twentieth Century"/>
                        <a:ea typeface="Twentieth Century"/>
                        <a:cs typeface="Twentieth Century"/>
                        <a:sym typeface="Twentieth Century"/>
                      </a:endParaRPr>
                    </a:p>
                    <a:p>
                      <a:pPr marL="342900" marR="0" lvl="0" indent="-342900" algn="l" rtl="0">
                        <a:spcBef>
                          <a:spcPts val="0"/>
                        </a:spcBef>
                        <a:spcAft>
                          <a:spcPts val="0"/>
                        </a:spcAft>
                        <a:buClr>
                          <a:srgbClr val="1D2A53"/>
                        </a:buClr>
                        <a:buSzPts val="1600"/>
                        <a:buFont typeface="Twentieth Century"/>
                        <a:buAutoNum type="alphaLcParenBoth"/>
                      </a:pPr>
                      <a:r>
                        <a:rPr lang="en-US" sz="1600">
                          <a:solidFill>
                            <a:srgbClr val="1D2A53"/>
                          </a:solidFill>
                          <a:latin typeface="Twentieth Century"/>
                          <a:ea typeface="Twentieth Century"/>
                          <a:cs typeface="Twentieth Century"/>
                          <a:sym typeface="Twentieth Century"/>
                        </a:rPr>
                        <a:t>correcting errors, and</a:t>
                      </a:r>
                      <a:endParaRPr>
                        <a:latin typeface="Twentieth Century"/>
                        <a:ea typeface="Twentieth Century"/>
                        <a:cs typeface="Twentieth Century"/>
                        <a:sym typeface="Twentieth Century"/>
                      </a:endParaRPr>
                    </a:p>
                    <a:p>
                      <a:pPr marL="342900" marR="0" lvl="0" indent="-342900" algn="l" rtl="0">
                        <a:spcBef>
                          <a:spcPts val="0"/>
                        </a:spcBef>
                        <a:spcAft>
                          <a:spcPts val="0"/>
                        </a:spcAft>
                        <a:buClr>
                          <a:srgbClr val="1D2A53"/>
                        </a:buClr>
                        <a:buSzPts val="1600"/>
                        <a:buFont typeface="Twentieth Century"/>
                        <a:buAutoNum type="alphaLcParenBoth"/>
                      </a:pPr>
                      <a:r>
                        <a:rPr lang="en-US" sz="1600">
                          <a:solidFill>
                            <a:srgbClr val="1D2A53"/>
                          </a:solidFill>
                          <a:latin typeface="Twentieth Century"/>
                          <a:ea typeface="Twentieth Century"/>
                          <a:cs typeface="Twentieth Century"/>
                          <a:sym typeface="Twentieth Century"/>
                        </a:rPr>
                        <a:t>requesting assistance.</a:t>
                      </a:r>
                      <a:endParaRPr>
                        <a:latin typeface="Twentieth Century"/>
                        <a:ea typeface="Twentieth Century"/>
                        <a:cs typeface="Twentieth Century"/>
                        <a:sym typeface="Twentieth Centur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 Professional development</a:t>
                      </a:r>
                      <a:endParaRPr>
                        <a:latin typeface="Twentieth Century"/>
                        <a:ea typeface="Twentieth Century"/>
                        <a:cs typeface="Twentieth Century"/>
                        <a:sym typeface="Twentieth Century"/>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calendar</a:t>
                      </a:r>
                      <a:endParaRPr>
                        <a:latin typeface="Twentieth Century"/>
                        <a:ea typeface="Twentieth Century"/>
                        <a:cs typeface="Twentieth Century"/>
                        <a:sym typeface="Twentieth Century"/>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 Staff handbook</a:t>
                      </a:r>
                      <a:endParaRPr>
                        <a:latin typeface="Twentieth Century"/>
                        <a:ea typeface="Twentieth Century"/>
                        <a:cs typeface="Twentieth Century"/>
                        <a:sym typeface="Twentieth Centur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0 = No process for teaching</a:t>
                      </a:r>
                      <a:endParaRPr>
                        <a:latin typeface="Twentieth Century"/>
                        <a:ea typeface="Twentieth Century"/>
                        <a:cs typeface="Twentieth Century"/>
                        <a:sym typeface="Twentieth Century"/>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staff is in place</a:t>
                      </a:r>
                      <a:endParaRPr>
                        <a:latin typeface="Twentieth Century"/>
                        <a:ea typeface="Twentieth Century"/>
                        <a:cs typeface="Twentieth Century"/>
                        <a:sym typeface="Twentieth Century"/>
                      </a:endParaRPr>
                    </a:p>
                    <a:p>
                      <a:pPr marL="0" marR="0" lvl="0" indent="0" algn="l" rtl="0">
                        <a:spcBef>
                          <a:spcPts val="0"/>
                        </a:spcBef>
                        <a:spcAft>
                          <a:spcPts val="0"/>
                        </a:spcAft>
                        <a:buNone/>
                      </a:pPr>
                      <a:endParaRPr sz="1600">
                        <a:solidFill>
                          <a:srgbClr val="1D2A53"/>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1 = Process is informal/unwritten, not part of professional development</a:t>
                      </a:r>
                      <a:endParaRPr>
                        <a:latin typeface="Twentieth Century"/>
                        <a:ea typeface="Twentieth Century"/>
                        <a:cs typeface="Twentieth Century"/>
                        <a:sym typeface="Twentieth Century"/>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calendar, and/or does not include all staff or all 4 core Tier I practices</a:t>
                      </a:r>
                      <a:endParaRPr>
                        <a:latin typeface="Twentieth Century"/>
                        <a:ea typeface="Twentieth Century"/>
                        <a:cs typeface="Twentieth Century"/>
                        <a:sym typeface="Twentieth Century"/>
                      </a:endParaRPr>
                    </a:p>
                    <a:p>
                      <a:pPr marL="0" marR="0" lvl="0" indent="0" algn="l" rtl="0">
                        <a:spcBef>
                          <a:spcPts val="0"/>
                        </a:spcBef>
                        <a:spcAft>
                          <a:spcPts val="0"/>
                        </a:spcAft>
                        <a:buNone/>
                      </a:pPr>
                      <a:endParaRPr sz="1600">
                        <a:solidFill>
                          <a:srgbClr val="1D2A53"/>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2 = Formal process for teaching all staff all aspects of Tier I system, including all 4 core Tier I practices</a:t>
                      </a:r>
                      <a:endParaRPr>
                        <a:latin typeface="Twentieth Century"/>
                        <a:ea typeface="Twentieth Century"/>
                        <a:cs typeface="Twentieth Century"/>
                        <a:sym typeface="Twentieth Centur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24" name="Google Shape;524;p94" title="Self-Assessment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525" name="Google Shape;525;p94"/>
          <p:cNvSpPr txBox="1">
            <a:spLocks noGrp="1"/>
          </p:cNvSpPr>
          <p:nvPr>
            <p:ph type="title"/>
          </p:nvPr>
        </p:nvSpPr>
        <p:spPr>
          <a:xfrm>
            <a:off x="917267" y="290275"/>
            <a:ext cx="7461600" cy="72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Self-Assessment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aphicFrame>
        <p:nvGraphicFramePr>
          <p:cNvPr id="531" name="Google Shape;531;p95" descr="1.1 Team Composition:&#10;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10;programs, and for high schools, (e) student representation.&#10;Possible sources: School organizational chart, Tier I team meeting minutes&#10;Criteria: 0 = Tier I team does not exist or does not include coordinator, school administrator, or individuals with applied behavioral expertise&#10; 1 = Tier I team exists, but does not include all identified roles or attendance of these members is below 80%&#10; 2 = Tier I team exists with coordinator, administrator, and all identified roles represented, AND attendance&#10;1.2 Team Operating Procedures: &#10;Tier I team meets at least monthly and has (a) regular meeting format/agenda, (b) minutes, (c) defined meeting roles, and (d) a current action plan.&#10;Possible sources: Tier I team meeting agendas and minutes, Tier I meeting roles descriptions, Tier I action plan&#10;Criteria: 0 = Tier I team does not use regular meeting format/ agenda, minutes, defined roles, or a current action plan&#10;1= Tier I team has at least 2 but not all 4 features&#10;2 = Tier I team meets at least monthly and uses regular meeting format/agenda, minutes, defined roles, AND has a current action plan&#10;&#10;&#10;" title="TFI features 1.1  and 1.2"/>
          <p:cNvGraphicFramePr/>
          <p:nvPr/>
        </p:nvGraphicFramePr>
        <p:xfrm>
          <a:off x="284480" y="1356384"/>
          <a:ext cx="8531375" cy="3048010"/>
        </p:xfrm>
        <a:graphic>
          <a:graphicData uri="http://schemas.openxmlformats.org/drawingml/2006/table">
            <a:tbl>
              <a:tblPr firstRow="1" bandRow="1">
                <a:noFill/>
                <a:tableStyleId>{414EF8FB-0C75-4B18-B4FE-62D11B2AEA65}</a:tableStyleId>
              </a:tblPr>
              <a:tblGrid>
                <a:gridCol w="3303975">
                  <a:extLst>
                    <a:ext uri="{9D8B030D-6E8A-4147-A177-3AD203B41FA5}">
                      <a16:colId xmlns:a16="http://schemas.microsoft.com/office/drawing/2014/main" val="20000"/>
                    </a:ext>
                  </a:extLst>
                </a:gridCol>
                <a:gridCol w="1744125">
                  <a:extLst>
                    <a:ext uri="{9D8B030D-6E8A-4147-A177-3AD203B41FA5}">
                      <a16:colId xmlns:a16="http://schemas.microsoft.com/office/drawing/2014/main" val="20001"/>
                    </a:ext>
                  </a:extLst>
                </a:gridCol>
                <a:gridCol w="3483275">
                  <a:extLst>
                    <a:ext uri="{9D8B030D-6E8A-4147-A177-3AD203B41FA5}">
                      <a16:colId xmlns:a16="http://schemas.microsoft.com/office/drawing/2014/main" val="20002"/>
                    </a:ext>
                  </a:extLst>
                </a:gridCol>
              </a:tblGrid>
              <a:tr h="349725">
                <a:tc>
                  <a:txBody>
                    <a:bodyPr/>
                    <a:lstStyle/>
                    <a:p>
                      <a:pPr marL="0" marR="0" lvl="0" indent="0" algn="l" rtl="0">
                        <a:spcBef>
                          <a:spcPts val="0"/>
                        </a:spcBef>
                        <a:spcAft>
                          <a:spcPts val="0"/>
                        </a:spcAft>
                        <a:buNone/>
                      </a:pPr>
                      <a:r>
                        <a:rPr lang="en-US" sz="1800"/>
                        <a:t>Features</a:t>
                      </a:r>
                      <a:endParaRPr sz="1800">
                        <a:solidFill>
                          <a:srgbClr val="000000"/>
                        </a:solidFill>
                      </a:endParaRPr>
                    </a:p>
                  </a:txBody>
                  <a:tcPr marL="91450" marR="91450" marT="45725" marB="45725"/>
                </a:tc>
                <a:tc gridSpan="2">
                  <a:txBody>
                    <a:bodyPr/>
                    <a:lstStyle/>
                    <a:p>
                      <a:pPr marL="0" lvl="0" indent="0" algn="l" rtl="0">
                        <a:spcBef>
                          <a:spcPts val="0"/>
                        </a:spcBef>
                        <a:spcAft>
                          <a:spcPts val="0"/>
                        </a:spcAft>
                        <a:buNone/>
                      </a:pPr>
                      <a:r>
                        <a:rPr lang="en-US" sz="1800"/>
                        <a:t>Cultural Responsiveness</a:t>
                      </a:r>
                      <a:endParaRPr sz="1800" b="1">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093400">
                <a:tc>
                  <a:txBody>
                    <a:bodyPr/>
                    <a:lstStyle/>
                    <a:p>
                      <a:pPr marL="0" lvl="0" indent="0" algn="l" rtl="0">
                        <a:spcBef>
                          <a:spcPts val="0"/>
                        </a:spcBef>
                        <a:spcAft>
                          <a:spcPts val="0"/>
                        </a:spcAft>
                        <a:buNone/>
                      </a:pPr>
                      <a:r>
                        <a:rPr lang="en-US" sz="1600" b="1">
                          <a:solidFill>
                            <a:schemeClr val="dk2"/>
                          </a:solidFill>
                        </a:rPr>
                        <a:t>1.7 Professional Development</a:t>
                      </a:r>
                      <a:r>
                        <a:rPr lang="en-US" sz="1600">
                          <a:solidFill>
                            <a:schemeClr val="dk2"/>
                          </a:solidFill>
                        </a:rPr>
                        <a:t>:</a:t>
                      </a:r>
                      <a:endParaRPr/>
                    </a:p>
                    <a:p>
                      <a:pPr marL="0" lvl="0" indent="0" algn="l" rtl="0">
                        <a:spcBef>
                          <a:spcPts val="0"/>
                        </a:spcBef>
                        <a:spcAft>
                          <a:spcPts val="0"/>
                        </a:spcAft>
                        <a:buNone/>
                      </a:pPr>
                      <a:r>
                        <a:rPr lang="en-US" sz="1600">
                          <a:solidFill>
                            <a:schemeClr val="dk2"/>
                          </a:solidFill>
                        </a:rPr>
                        <a:t>A written process is used for orienting all faculty/staff on 4 core Tier I SWPBIS practices:</a:t>
                      </a:r>
                      <a:endParaRPr/>
                    </a:p>
                    <a:p>
                      <a:pPr marL="0" lvl="0" indent="0" algn="l" rtl="0">
                        <a:spcBef>
                          <a:spcPts val="0"/>
                        </a:spcBef>
                        <a:spcAft>
                          <a:spcPts val="0"/>
                        </a:spcAft>
                        <a:buNone/>
                      </a:pPr>
                      <a:endParaRPr sz="1600">
                        <a:solidFill>
                          <a:schemeClr val="dk2"/>
                        </a:solidFill>
                      </a:endParaRPr>
                    </a:p>
                    <a:p>
                      <a:pPr marL="342900" lvl="0" indent="-342900" algn="l" rtl="0">
                        <a:spcBef>
                          <a:spcPts val="0"/>
                        </a:spcBef>
                        <a:spcAft>
                          <a:spcPts val="0"/>
                        </a:spcAft>
                        <a:buClr>
                          <a:schemeClr val="dk2"/>
                        </a:buClr>
                        <a:buSzPts val="1600"/>
                        <a:buFont typeface="Calibri"/>
                        <a:buAutoNum type="alphaLcParenBoth"/>
                      </a:pPr>
                      <a:r>
                        <a:rPr lang="en-US" sz="1600">
                          <a:solidFill>
                            <a:schemeClr val="dk2"/>
                          </a:solidFill>
                        </a:rPr>
                        <a:t>teaching school-wide expectations, </a:t>
                      </a:r>
                      <a:endParaRPr/>
                    </a:p>
                    <a:p>
                      <a:pPr marL="342900" lvl="0" indent="-342900" algn="l" rtl="0">
                        <a:spcBef>
                          <a:spcPts val="0"/>
                        </a:spcBef>
                        <a:spcAft>
                          <a:spcPts val="0"/>
                        </a:spcAft>
                        <a:buClr>
                          <a:schemeClr val="dk2"/>
                        </a:buClr>
                        <a:buSzPts val="1600"/>
                        <a:buFont typeface="Calibri"/>
                        <a:buAutoNum type="alphaLcParenBoth"/>
                      </a:pPr>
                      <a:r>
                        <a:rPr lang="en-US" sz="1600">
                          <a:solidFill>
                            <a:schemeClr val="dk2"/>
                          </a:solidFill>
                        </a:rPr>
                        <a:t>Acknowledging appropriate behavior</a:t>
                      </a:r>
                      <a:endParaRPr/>
                    </a:p>
                    <a:p>
                      <a:pPr marL="342900" lvl="0" indent="-342900" algn="l" rtl="0">
                        <a:spcBef>
                          <a:spcPts val="0"/>
                        </a:spcBef>
                        <a:spcAft>
                          <a:spcPts val="0"/>
                        </a:spcAft>
                        <a:buClr>
                          <a:schemeClr val="dk2"/>
                        </a:buClr>
                        <a:buSzPts val="1600"/>
                        <a:buFont typeface="Calibri"/>
                        <a:buAutoNum type="alphaLcParenBoth"/>
                      </a:pPr>
                      <a:r>
                        <a:rPr lang="en-US" sz="1600">
                          <a:solidFill>
                            <a:schemeClr val="dk2"/>
                          </a:solidFill>
                        </a:rPr>
                        <a:t>correcting errors, and</a:t>
                      </a:r>
                      <a:endParaRPr/>
                    </a:p>
                    <a:p>
                      <a:pPr marL="342900" lvl="0" indent="-342900" algn="l" rtl="0">
                        <a:spcBef>
                          <a:spcPts val="0"/>
                        </a:spcBef>
                        <a:spcAft>
                          <a:spcPts val="0"/>
                        </a:spcAft>
                        <a:buClr>
                          <a:schemeClr val="dk2"/>
                        </a:buClr>
                        <a:buSzPts val="1600"/>
                        <a:buFont typeface="Calibri"/>
                        <a:buAutoNum type="alphaLcParenBoth"/>
                      </a:pPr>
                      <a:r>
                        <a:rPr lang="en-US" sz="1600">
                          <a:solidFill>
                            <a:schemeClr val="dk2"/>
                          </a:solidFill>
                        </a:rPr>
                        <a:t>requesting assistance.</a:t>
                      </a:r>
                      <a:endParaRPr sz="1300" b="1"/>
                    </a:p>
                  </a:txBody>
                  <a:tcPr marL="68575" marR="68575" marT="0" marB="0"/>
                </a:tc>
                <a:tc gridSpan="2">
                  <a:txBody>
                    <a:bodyPr/>
                    <a:lstStyle/>
                    <a:p>
                      <a:pPr marL="0" marR="0" lvl="0" indent="0" algn="l" rtl="0">
                        <a:lnSpc>
                          <a:spcPct val="100000"/>
                        </a:lnSpc>
                        <a:spcBef>
                          <a:spcPts val="0"/>
                        </a:spcBef>
                        <a:spcAft>
                          <a:spcPts val="0"/>
                        </a:spcAft>
                        <a:buNone/>
                      </a:pPr>
                      <a:r>
                        <a:rPr lang="en-US" sz="1600">
                          <a:solidFill>
                            <a:schemeClr val="dk2"/>
                          </a:solidFill>
                        </a:rPr>
                        <a:t>Teams adopt or revise expectations that are reflective of the cultural values of the surrounding community. Expectations and specific rules are identified based on a legitimate purpose within the setting, as opposed to simply school tradition or maintaining the status quo. Within a culturally responsive framework, behavior expectations should focus on high standards for all students, be able to be taught and learned, and be respectful of the students’ cultures. </a:t>
                      </a:r>
                      <a:endParaRPr sz="1600">
                        <a:solidFill>
                          <a:schemeClr val="dk2"/>
                        </a:solidFill>
                      </a:endParaRPr>
                    </a:p>
                    <a:p>
                      <a:pPr marL="0" lvl="0" indent="0" algn="l" rtl="0">
                        <a:spcBef>
                          <a:spcPts val="0"/>
                        </a:spcBef>
                        <a:spcAft>
                          <a:spcPts val="0"/>
                        </a:spcAft>
                        <a:buNone/>
                      </a:pPr>
                      <a:endParaRPr sz="1300"/>
                    </a:p>
                    <a:p>
                      <a:pPr marL="0" lvl="0" indent="0" algn="l" rtl="0">
                        <a:spcBef>
                          <a:spcPts val="0"/>
                        </a:spcBef>
                        <a:spcAft>
                          <a:spcPts val="0"/>
                        </a:spcAft>
                        <a:buNone/>
                      </a:pPr>
                      <a:endParaRPr/>
                    </a:p>
                  </a:txBody>
                  <a:tcPr marL="68575" marR="68575" marT="0" marB="0">
                    <a:solidFill>
                      <a:srgbClr val="CDCFE0"/>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532" name="Google Shape;532;p95"/>
          <p:cNvSpPr txBox="1">
            <a:spLocks noGrp="1"/>
          </p:cNvSpPr>
          <p:nvPr>
            <p:ph type="title"/>
          </p:nvPr>
        </p:nvSpPr>
        <p:spPr>
          <a:xfrm>
            <a:off x="917267" y="290275"/>
            <a:ext cx="7461600" cy="72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&amp; Cultural Responsiveness</a:t>
            </a:r>
            <a:endParaRPr/>
          </a:p>
        </p:txBody>
      </p:sp>
      <p:pic>
        <p:nvPicPr>
          <p:cNvPr id="533" name="Google Shape;533;p95">
            <a:hlinkClick r:id="rId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753295" y="137093"/>
            <a:ext cx="1312549" cy="642500"/>
          </a:xfrm>
          <a:prstGeom prst="rect">
            <a:avLst/>
          </a:prstGeom>
          <a:noFill/>
          <a:ln>
            <a:noFill/>
          </a:ln>
        </p:spPr>
      </p:pic>
      <p:pic>
        <p:nvPicPr>
          <p:cNvPr id="534" name="Google Shape;534;p9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84483" y="296913"/>
            <a:ext cx="713150" cy="707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aphicFrame>
        <p:nvGraphicFramePr>
          <p:cNvPr id="540" name="Google Shape;540;p96" descr="This is a picture of the seven  TFI action items to be completed in the workbook.  Each item is to be rated not in place, partially or fully in place." title="TFI Action Items"/>
          <p:cNvGraphicFramePr/>
          <p:nvPr/>
        </p:nvGraphicFramePr>
        <p:xfrm>
          <a:off x="455813" y="1093437"/>
          <a:ext cx="3000000" cy="3000000"/>
        </p:xfrm>
        <a:graphic>
          <a:graphicData uri="http://schemas.openxmlformats.org/drawingml/2006/table">
            <a:tbl>
              <a:tblPr firstRow="1" bandRow="1">
                <a:noFill/>
                <a:tableStyleId>{838EB8D5-3177-4CDB-B083-345D984C50F5}</a:tableStyleId>
              </a:tblPr>
              <a:tblGrid>
                <a:gridCol w="829900">
                  <a:extLst>
                    <a:ext uri="{9D8B030D-6E8A-4147-A177-3AD203B41FA5}">
                      <a16:colId xmlns:a16="http://schemas.microsoft.com/office/drawing/2014/main" val="20000"/>
                    </a:ext>
                  </a:extLst>
                </a:gridCol>
                <a:gridCol w="6198825">
                  <a:extLst>
                    <a:ext uri="{9D8B030D-6E8A-4147-A177-3AD203B41FA5}">
                      <a16:colId xmlns:a16="http://schemas.microsoft.com/office/drawing/2014/main" val="20001"/>
                    </a:ext>
                  </a:extLst>
                </a:gridCol>
                <a:gridCol w="503250">
                  <a:extLst>
                    <a:ext uri="{9D8B030D-6E8A-4147-A177-3AD203B41FA5}">
                      <a16:colId xmlns:a16="http://schemas.microsoft.com/office/drawing/2014/main" val="20002"/>
                    </a:ext>
                  </a:extLst>
                </a:gridCol>
                <a:gridCol w="503250">
                  <a:extLst>
                    <a:ext uri="{9D8B030D-6E8A-4147-A177-3AD203B41FA5}">
                      <a16:colId xmlns:a16="http://schemas.microsoft.com/office/drawing/2014/main" val="20003"/>
                    </a:ext>
                  </a:extLst>
                </a:gridCol>
                <a:gridCol w="451000">
                  <a:extLst>
                    <a:ext uri="{9D8B030D-6E8A-4147-A177-3AD203B41FA5}">
                      <a16:colId xmlns:a16="http://schemas.microsoft.com/office/drawing/2014/main" val="20004"/>
                    </a:ext>
                  </a:extLst>
                </a:gridCol>
              </a:tblGrid>
              <a:tr h="498800">
                <a:tc>
                  <a:txBody>
                    <a:bodyPr/>
                    <a:lstStyle/>
                    <a:p>
                      <a:pPr marL="0" marR="0" lvl="0" indent="0" algn="l" rtl="0">
                        <a:spcBef>
                          <a:spcPts val="0"/>
                        </a:spcBef>
                        <a:spcAft>
                          <a:spcPts val="0"/>
                        </a:spcAft>
                        <a:buNone/>
                      </a:pPr>
                      <a:r>
                        <a:rPr lang="en-US" sz="1600"/>
                        <a:t>TFI</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Action Item</a:t>
                      </a:r>
                      <a:r>
                        <a:rPr lang="en-US"/>
                        <a:t>                                            </a:t>
                      </a:r>
                      <a:r>
                        <a:rPr lang="en-US" sz="1600" b="0" i="1"/>
                        <a:t>(Not In Place; Partially; Fully In Place -&gt;)</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NI</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PI</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FI</a:t>
                      </a:r>
                      <a:endParaRPr/>
                    </a:p>
                  </a:txBody>
                  <a:tcPr marL="91450" marR="91450" marT="45725" marB="45725">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0"/>
                  </a:ext>
                </a:extLst>
              </a:tr>
              <a:tr h="372075">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A curriculum to teach the components of the discipline system (e.g flow chart and related processes) to all staff is developed and used</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tcPr>
                </a:tc>
                <a:extLst>
                  <a:ext uri="{0D108BD9-81ED-4DB2-BD59-A6C34878D82A}">
                    <a16:rowId xmlns:a16="http://schemas.microsoft.com/office/drawing/2014/main" val="10001"/>
                  </a:ext>
                </a:extLst>
              </a:tr>
              <a:tr h="42335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Plans for training staff how to teach expectations/rules/acknowledgments are developed, scheduled and delivered</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2"/>
                  </a:ext>
                </a:extLst>
              </a:tr>
              <a:tr h="49880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lnSpc>
                          <a:spcPct val="90000"/>
                        </a:lnSpc>
                        <a:spcBef>
                          <a:spcPts val="0"/>
                        </a:spcBef>
                        <a:spcAft>
                          <a:spcPts val="0"/>
                        </a:spcAft>
                        <a:buNone/>
                      </a:pPr>
                      <a:r>
                        <a:rPr lang="en-US" sz="1500">
                          <a:solidFill>
                            <a:srgbClr val="1D2A53"/>
                          </a:solidFill>
                        </a:rPr>
                        <a:t>A plan for teaching students expectations/rules/acknowledgments is developed, scheduled, and delivered</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3"/>
                  </a:ext>
                </a:extLst>
              </a:tr>
              <a:tr h="393025">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A system for orienting substitutes, volunteers, and guests on expectations, rules, and acknowledgements is in place</a:t>
                      </a:r>
                      <a:endParaRPr sz="1500">
                        <a:solidFill>
                          <a:srgbClr val="1D2A53"/>
                        </a:solidFill>
                      </a:endParaRPr>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4"/>
                  </a:ext>
                </a:extLst>
              </a:tr>
              <a:tr h="36065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Booster sessions for students and staff are planned, scheduled, and delivered</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5"/>
                  </a:ext>
                </a:extLst>
              </a:tr>
              <a:tr h="36065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Schedule for acknowledgments for the year is planned</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6"/>
                  </a:ext>
                </a:extLst>
              </a:tr>
              <a:tr h="36065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500">
                          <a:solidFill>
                            <a:srgbClr val="1D2A53"/>
                          </a:solidFill>
                        </a:rPr>
                        <a:t>Plans for orienting new staff and students are developed and implemented</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7"/>
                  </a:ext>
                </a:extLst>
              </a:tr>
              <a:tr h="36065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1D2A53"/>
                        </a:buClr>
                        <a:buSzPts val="1400"/>
                        <a:buFont typeface="Twentieth Century"/>
                        <a:buNone/>
                      </a:pPr>
                      <a:r>
                        <a:rPr lang="en-US" sz="1500">
                          <a:solidFill>
                            <a:srgbClr val="1D2A53"/>
                          </a:solidFill>
                        </a:rPr>
                        <a:t>Plans for introducing families/communities to your PBIS system are developed and implemented</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8"/>
                  </a:ext>
                </a:extLst>
              </a:tr>
              <a:tr h="36065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500" i="0">
                          <a:solidFill>
                            <a:srgbClr val="1D2A53"/>
                          </a:solidFill>
                        </a:rPr>
                        <a:t>Dates for professional training of all school staff, and ongoing support are on the school’s calendar </a:t>
                      </a:r>
                      <a:endParaRPr sz="1500" i="0">
                        <a:solidFill>
                          <a:srgbClr val="1D2A53"/>
                        </a:solidFill>
                      </a:endParaRPr>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9"/>
                  </a:ext>
                </a:extLst>
              </a:tr>
              <a:tr h="36065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1D2A53"/>
                        </a:buClr>
                        <a:buSzPts val="1400"/>
                        <a:buFont typeface="Twentieth Century"/>
                        <a:buNone/>
                      </a:pPr>
                      <a:r>
                        <a:rPr lang="en-US" sz="1500" i="0">
                          <a:solidFill>
                            <a:srgbClr val="1D2A53"/>
                          </a:solidFill>
                        </a:rPr>
                        <a:t>A communication system is established to share information regularly (at least monthly) with staff </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bl>
          </a:graphicData>
        </a:graphic>
      </p:graphicFrame>
      <p:pic>
        <p:nvPicPr>
          <p:cNvPr id="541" name="Google Shape;541;p96" title="Action Planning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50"/>
              </a:srgbClr>
            </a:outerShdw>
          </a:effectLst>
        </p:spPr>
      </p:pic>
      <p:sp>
        <p:nvSpPr>
          <p:cNvPr id="542" name="Google Shape;542;p96"/>
          <p:cNvSpPr txBox="1">
            <a:spLocks noGrp="1"/>
          </p:cNvSpPr>
          <p:nvPr>
            <p:ph type="title"/>
          </p:nvPr>
        </p:nvSpPr>
        <p:spPr>
          <a:xfrm>
            <a:off x="1205371" y="274320"/>
            <a:ext cx="6987000" cy="636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Considerations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graphicFrame>
        <p:nvGraphicFramePr>
          <p:cNvPr id="548" name="Google Shape;548;p97" descr="This is a picture of the seven  TFI action items to be completed in the workbook.  Each item is to be rated not in place, partially or fully in place." title="TFI Action Items"/>
          <p:cNvGraphicFramePr/>
          <p:nvPr/>
        </p:nvGraphicFramePr>
        <p:xfrm>
          <a:off x="376888" y="1951912"/>
          <a:ext cx="8486225" cy="3584900"/>
        </p:xfrm>
        <a:graphic>
          <a:graphicData uri="http://schemas.openxmlformats.org/drawingml/2006/table">
            <a:tbl>
              <a:tblPr firstRow="1" bandRow="1">
                <a:noFill/>
                <a:tableStyleId>{838EB8D5-3177-4CDB-B083-345D984C50F5}</a:tableStyleId>
              </a:tblPr>
              <a:tblGrid>
                <a:gridCol w="829900">
                  <a:extLst>
                    <a:ext uri="{9D8B030D-6E8A-4147-A177-3AD203B41FA5}">
                      <a16:colId xmlns:a16="http://schemas.microsoft.com/office/drawing/2014/main" val="20000"/>
                    </a:ext>
                  </a:extLst>
                </a:gridCol>
                <a:gridCol w="6198825">
                  <a:extLst>
                    <a:ext uri="{9D8B030D-6E8A-4147-A177-3AD203B41FA5}">
                      <a16:colId xmlns:a16="http://schemas.microsoft.com/office/drawing/2014/main" val="20001"/>
                    </a:ext>
                  </a:extLst>
                </a:gridCol>
                <a:gridCol w="503250">
                  <a:extLst>
                    <a:ext uri="{9D8B030D-6E8A-4147-A177-3AD203B41FA5}">
                      <a16:colId xmlns:a16="http://schemas.microsoft.com/office/drawing/2014/main" val="20002"/>
                    </a:ext>
                  </a:extLst>
                </a:gridCol>
                <a:gridCol w="503250">
                  <a:extLst>
                    <a:ext uri="{9D8B030D-6E8A-4147-A177-3AD203B41FA5}">
                      <a16:colId xmlns:a16="http://schemas.microsoft.com/office/drawing/2014/main" val="20003"/>
                    </a:ext>
                  </a:extLst>
                </a:gridCol>
                <a:gridCol w="451000">
                  <a:extLst>
                    <a:ext uri="{9D8B030D-6E8A-4147-A177-3AD203B41FA5}">
                      <a16:colId xmlns:a16="http://schemas.microsoft.com/office/drawing/2014/main" val="20004"/>
                    </a:ext>
                  </a:extLst>
                </a:gridCol>
              </a:tblGrid>
              <a:tr h="498800">
                <a:tc>
                  <a:txBody>
                    <a:bodyPr/>
                    <a:lstStyle/>
                    <a:p>
                      <a:pPr marL="0" marR="0" lvl="0" indent="0" algn="l" rtl="0">
                        <a:spcBef>
                          <a:spcPts val="0"/>
                        </a:spcBef>
                        <a:spcAft>
                          <a:spcPts val="0"/>
                        </a:spcAft>
                        <a:buNone/>
                      </a:pPr>
                      <a:r>
                        <a:rPr lang="en-US" sz="1600"/>
                        <a:t>TFI</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Action Item</a:t>
                      </a:r>
                      <a:r>
                        <a:rPr lang="en-US"/>
                        <a:t>                                           </a:t>
                      </a:r>
                      <a:r>
                        <a:rPr lang="en-US" sz="1600" b="0" i="1"/>
                        <a:t>(Not In Place; Partially; Fully In Place -&gt;)</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NI</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PI</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FI</a:t>
                      </a:r>
                      <a:endParaRPr/>
                    </a:p>
                  </a:txBody>
                  <a:tcPr marL="91450" marR="91450" marT="45725" marB="45725">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0"/>
                  </a:ext>
                </a:extLst>
              </a:tr>
              <a:tr h="372075">
                <a:tc>
                  <a:txBody>
                    <a:bodyPr/>
                    <a:lstStyle/>
                    <a:p>
                      <a:pPr marL="0" marR="0" lvl="0" indent="0" algn="l" rtl="0">
                        <a:lnSpc>
                          <a:spcPct val="90000"/>
                        </a:lnSpc>
                        <a:spcBef>
                          <a:spcPts val="0"/>
                        </a:spcBef>
                        <a:spcAft>
                          <a:spcPts val="0"/>
                        </a:spcAft>
                        <a:buSzPts val="1400"/>
                        <a:buNone/>
                      </a:pPr>
                      <a:r>
                        <a:rPr lang="en-US" sz="1500">
                          <a:solidFill>
                            <a:srgbClr val="1D2A53"/>
                          </a:solidFill>
                        </a:rPr>
                        <a:t>1.7 CR</a:t>
                      </a: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Font typeface="Twentieth Century"/>
                        <a:buNone/>
                      </a:pPr>
                      <a:r>
                        <a:rPr lang="en-US" sz="1500">
                          <a:solidFill>
                            <a:srgbClr val="1D2A53"/>
                          </a:solidFill>
                        </a:rPr>
                        <a:t>The district has a long-term professional development plan that includes SWPBIS and enhancing equity. </a:t>
                      </a:r>
                      <a:endParaRPr sz="1500">
                        <a:solidFill>
                          <a:srgbClr val="1D2A53"/>
                        </a:solidFill>
                      </a:endParaRPr>
                    </a:p>
                    <a:p>
                      <a:pPr marL="0" marR="0" lvl="0" indent="0" algn="l" rtl="0">
                        <a:lnSpc>
                          <a:spcPct val="90000"/>
                        </a:lnSpc>
                        <a:spcBef>
                          <a:spcPts val="0"/>
                        </a:spcBef>
                        <a:spcAft>
                          <a:spcPts val="0"/>
                        </a:spcAft>
                        <a:buClr>
                          <a:srgbClr val="1D2A53"/>
                        </a:buClr>
                        <a:buFont typeface="Twentieth Century"/>
                        <a:buNone/>
                      </a:pPr>
                      <a:endParaRPr sz="1500">
                        <a:solidFill>
                          <a:srgbClr val="1D2A53"/>
                        </a:solidFill>
                      </a:endParaRPr>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SzPts val="1400"/>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SzPts val="1400"/>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SzPts val="1400"/>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solidFill>
                      <a:schemeClr val="accent6">
                        <a:alpha val="20000"/>
                      </a:schemeClr>
                    </a:solidFill>
                  </a:tcPr>
                </a:tc>
                <a:extLst>
                  <a:ext uri="{0D108BD9-81ED-4DB2-BD59-A6C34878D82A}">
                    <a16:rowId xmlns:a16="http://schemas.microsoft.com/office/drawing/2014/main" val="10001"/>
                  </a:ext>
                </a:extLst>
              </a:tr>
              <a:tr h="423350">
                <a:tc>
                  <a:txBody>
                    <a:bodyPr/>
                    <a:lstStyle/>
                    <a:p>
                      <a:pPr marL="0" lvl="0" indent="0" algn="l" rtl="0">
                        <a:lnSpc>
                          <a:spcPct val="90000"/>
                        </a:lnSpc>
                        <a:spcBef>
                          <a:spcPts val="0"/>
                        </a:spcBef>
                        <a:spcAft>
                          <a:spcPts val="0"/>
                        </a:spcAft>
                        <a:buNone/>
                      </a:pPr>
                      <a:r>
                        <a:rPr lang="en-US" sz="1500">
                          <a:solidFill>
                            <a:schemeClr val="dk2"/>
                          </a:solidFill>
                          <a:latin typeface="Calibri"/>
                          <a:ea typeface="Calibri"/>
                          <a:cs typeface="Calibri"/>
                          <a:sym typeface="Calibri"/>
                        </a:rPr>
                        <a:t>1.7 CR</a:t>
                      </a:r>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Font typeface="Twentieth Century"/>
                        <a:buNone/>
                      </a:pPr>
                      <a:r>
                        <a:rPr lang="en-US" sz="1500">
                          <a:solidFill>
                            <a:srgbClr val="1D2A53"/>
                          </a:solidFill>
                        </a:rPr>
                        <a:t>Professional development opportunities are identified based on system and student outcome data. </a:t>
                      </a:r>
                      <a:endParaRPr sz="1500">
                        <a:solidFill>
                          <a:srgbClr val="1D2A53"/>
                        </a:solidFill>
                      </a:endParaRPr>
                    </a:p>
                    <a:p>
                      <a:pPr marL="0" marR="0" lvl="0" indent="0" algn="l" rtl="0">
                        <a:lnSpc>
                          <a:spcPct val="90000"/>
                        </a:lnSpc>
                        <a:spcBef>
                          <a:spcPts val="0"/>
                        </a:spcBef>
                        <a:spcAft>
                          <a:spcPts val="0"/>
                        </a:spcAft>
                        <a:buClr>
                          <a:srgbClr val="1D2A53"/>
                        </a:buClr>
                        <a:buFont typeface="Twentieth Century"/>
                        <a:buNone/>
                      </a:pPr>
                      <a:endParaRPr sz="1500">
                        <a:solidFill>
                          <a:srgbClr val="1D2A53"/>
                        </a:solidFill>
                      </a:endParaRPr>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SzPts val="1400"/>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SzPts val="1400"/>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SzPts val="1400"/>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extLst>
                  <a:ext uri="{0D108BD9-81ED-4DB2-BD59-A6C34878D82A}">
                    <a16:rowId xmlns:a16="http://schemas.microsoft.com/office/drawing/2014/main" val="10002"/>
                  </a:ext>
                </a:extLst>
              </a:tr>
              <a:tr h="498800">
                <a:tc>
                  <a:txBody>
                    <a:bodyPr/>
                    <a:lstStyle/>
                    <a:p>
                      <a:pPr marL="0" lvl="0" indent="0" algn="l" rtl="0">
                        <a:lnSpc>
                          <a:spcPct val="90000"/>
                        </a:lnSpc>
                        <a:spcBef>
                          <a:spcPts val="0"/>
                        </a:spcBef>
                        <a:spcAft>
                          <a:spcPts val="0"/>
                        </a:spcAft>
                        <a:buNone/>
                      </a:pPr>
                      <a:r>
                        <a:rPr lang="en-US" sz="1500">
                          <a:solidFill>
                            <a:schemeClr val="dk2"/>
                          </a:solidFill>
                          <a:latin typeface="Calibri"/>
                          <a:ea typeface="Calibri"/>
                          <a:cs typeface="Calibri"/>
                          <a:sym typeface="Calibri"/>
                        </a:rPr>
                        <a:t>1.7 CR</a:t>
                      </a:r>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Font typeface="Twentieth Century"/>
                        <a:buNone/>
                      </a:pPr>
                      <a:r>
                        <a:rPr lang="en-US" sz="1500">
                          <a:solidFill>
                            <a:srgbClr val="1D2A53"/>
                          </a:solidFill>
                        </a:rPr>
                        <a:t>Teams partner with local community supports and families to provide professional development that orients staff to the community cultures, values, and historical perspectives (e.g., marginalization from schooling).</a:t>
                      </a:r>
                      <a:endParaRPr sz="1500">
                        <a:solidFill>
                          <a:srgbClr val="1D2A53"/>
                        </a:solidFill>
                      </a:endParaRPr>
                    </a:p>
                    <a:p>
                      <a:pPr marL="0" marR="0" lvl="0" indent="0" algn="l" rtl="0">
                        <a:lnSpc>
                          <a:spcPct val="90000"/>
                        </a:lnSpc>
                        <a:spcBef>
                          <a:spcPts val="0"/>
                        </a:spcBef>
                        <a:spcAft>
                          <a:spcPts val="0"/>
                        </a:spcAft>
                        <a:buClr>
                          <a:srgbClr val="1D2A53"/>
                        </a:buClr>
                        <a:buFont typeface="Twentieth Century"/>
                        <a:buNone/>
                      </a:pPr>
                      <a:endParaRPr sz="1500">
                        <a:solidFill>
                          <a:srgbClr val="1D2A53"/>
                        </a:solidFill>
                      </a:endParaRPr>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SzPts val="1400"/>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SzPts val="1400"/>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SzPts val="1400"/>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extLst>
                  <a:ext uri="{0D108BD9-81ED-4DB2-BD59-A6C34878D82A}">
                    <a16:rowId xmlns:a16="http://schemas.microsoft.com/office/drawing/2014/main" val="10003"/>
                  </a:ext>
                </a:extLst>
              </a:tr>
              <a:tr h="393025">
                <a:tc>
                  <a:txBody>
                    <a:bodyPr/>
                    <a:lstStyle/>
                    <a:p>
                      <a:pPr marL="0" lvl="0" indent="0" algn="l" rtl="0">
                        <a:lnSpc>
                          <a:spcPct val="90000"/>
                        </a:lnSpc>
                        <a:spcBef>
                          <a:spcPts val="0"/>
                        </a:spcBef>
                        <a:spcAft>
                          <a:spcPts val="0"/>
                        </a:spcAft>
                        <a:buNone/>
                      </a:pPr>
                      <a:r>
                        <a:rPr lang="en-US" sz="1500">
                          <a:solidFill>
                            <a:schemeClr val="dk2"/>
                          </a:solidFill>
                          <a:latin typeface="Calibri"/>
                          <a:ea typeface="Calibri"/>
                          <a:cs typeface="Calibri"/>
                          <a:sym typeface="Calibri"/>
                        </a:rPr>
                        <a:t>1.7 CR</a:t>
                      </a:r>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Font typeface="Twentieth Century"/>
                        <a:buNone/>
                      </a:pPr>
                      <a:r>
                        <a:rPr lang="en-US" sz="1500">
                          <a:solidFill>
                            <a:srgbClr val="1D2A53"/>
                          </a:solidFill>
                        </a:rPr>
                        <a:t>Teams have procedures to provide staff with explicit training and practice in specific skills for enhancing equity and examining implicit bias.</a:t>
                      </a:r>
                      <a:endParaRPr sz="1500">
                        <a:solidFill>
                          <a:srgbClr val="1D2A53"/>
                        </a:solidFill>
                      </a:endParaRPr>
                    </a:p>
                    <a:p>
                      <a:pPr marL="0" marR="0" lvl="0" indent="0" algn="l" rtl="0">
                        <a:lnSpc>
                          <a:spcPct val="90000"/>
                        </a:lnSpc>
                        <a:spcBef>
                          <a:spcPts val="0"/>
                        </a:spcBef>
                        <a:spcAft>
                          <a:spcPts val="0"/>
                        </a:spcAft>
                        <a:buClr>
                          <a:srgbClr val="1D2A53"/>
                        </a:buClr>
                        <a:buFont typeface="Twentieth Century"/>
                        <a:buNone/>
                      </a:pPr>
                      <a:endParaRPr sz="1500">
                        <a:solidFill>
                          <a:srgbClr val="1D2A53"/>
                        </a:solidFill>
                      </a:endParaRPr>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SzPts val="1400"/>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SzPts val="1400"/>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SzPts val="1400"/>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extLst>
                  <a:ext uri="{0D108BD9-81ED-4DB2-BD59-A6C34878D82A}">
                    <a16:rowId xmlns:a16="http://schemas.microsoft.com/office/drawing/2014/main" val="10004"/>
                  </a:ext>
                </a:extLst>
              </a:tr>
              <a:tr h="360650">
                <a:tc>
                  <a:txBody>
                    <a:bodyPr/>
                    <a:lstStyle/>
                    <a:p>
                      <a:pPr marL="0" lvl="0" indent="0" algn="l" rtl="0">
                        <a:lnSpc>
                          <a:spcPct val="90000"/>
                        </a:lnSpc>
                        <a:spcBef>
                          <a:spcPts val="0"/>
                        </a:spcBef>
                        <a:spcAft>
                          <a:spcPts val="0"/>
                        </a:spcAft>
                        <a:buNone/>
                      </a:pPr>
                      <a:r>
                        <a:rPr lang="en-US" sz="1500">
                          <a:solidFill>
                            <a:schemeClr val="dk2"/>
                          </a:solidFill>
                          <a:latin typeface="Calibri"/>
                          <a:ea typeface="Calibri"/>
                          <a:cs typeface="Calibri"/>
                          <a:sym typeface="Calibri"/>
                        </a:rPr>
                        <a:t>1.7 CR</a:t>
                      </a:r>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Font typeface="Twentieth Century"/>
                        <a:buNone/>
                      </a:pPr>
                      <a:r>
                        <a:rPr lang="en-US" sz="1500">
                          <a:solidFill>
                            <a:srgbClr val="1D2A53"/>
                          </a:solidFill>
                        </a:rPr>
                        <a:t>Teams have procedures to provide staff with explicit training and practice in de-escalation skills.</a:t>
                      </a:r>
                      <a:endParaRPr sz="1500">
                        <a:solidFill>
                          <a:srgbClr val="1D2A53"/>
                        </a:solidFill>
                      </a:endParaRPr>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SzPts val="1400"/>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SzPts val="1400"/>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SzPts val="1400"/>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extLst>
                  <a:ext uri="{0D108BD9-81ED-4DB2-BD59-A6C34878D82A}">
                    <a16:rowId xmlns:a16="http://schemas.microsoft.com/office/drawing/2014/main" val="10005"/>
                  </a:ext>
                </a:extLst>
              </a:tr>
            </a:tbl>
          </a:graphicData>
        </a:graphic>
      </p:graphicFrame>
      <p:pic>
        <p:nvPicPr>
          <p:cNvPr id="549" name="Google Shape;549;p97" title="Action Planning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50"/>
              </a:srgbClr>
            </a:outerShdw>
          </a:effectLst>
        </p:spPr>
      </p:pic>
      <p:sp>
        <p:nvSpPr>
          <p:cNvPr id="550" name="Google Shape;550;p97"/>
          <p:cNvSpPr txBox="1">
            <a:spLocks noGrp="1"/>
          </p:cNvSpPr>
          <p:nvPr>
            <p:ph type="title"/>
          </p:nvPr>
        </p:nvSpPr>
        <p:spPr>
          <a:xfrm>
            <a:off x="1205371" y="274320"/>
            <a:ext cx="6987000" cy="636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Considerations</a:t>
            </a:r>
            <a:endParaRPr/>
          </a:p>
        </p:txBody>
      </p:sp>
      <p:pic>
        <p:nvPicPr>
          <p:cNvPr id="551" name="Google Shape;551;p9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97708" y="276975"/>
            <a:ext cx="713150" cy="707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71" descr="This picture shows part of an action plan document.  There are four columns labeled: What needs to be completed? Resources needed? Who? When?" title="Action plan"/>
          <p:cNvPicPr preferRelativeResize="0"/>
          <p:nvPr/>
        </p:nvPicPr>
        <p:blipFill rotWithShape="1">
          <a:blip r:embed="rId3">
            <a:alphaModFix/>
          </a:blip>
          <a:srcRect/>
          <a:stretch/>
        </p:blipFill>
        <p:spPr>
          <a:xfrm>
            <a:off x="5667651" y="5268410"/>
            <a:ext cx="1924800" cy="738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320" name="Google Shape;320;p71"/>
          <p:cNvSpPr txBox="1"/>
          <p:nvPr/>
        </p:nvSpPr>
        <p:spPr>
          <a:xfrm>
            <a:off x="2172042" y="5145269"/>
            <a:ext cx="3392400" cy="98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Action Planning: </a:t>
            </a:r>
            <a:br>
              <a:rPr lang="en-US" sz="22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Applying the core content to your school</a:t>
            </a:r>
            <a:endParaRPr sz="1800">
              <a:solidFill>
                <a:srgbClr val="1D2A53"/>
              </a:solidFill>
              <a:latin typeface="Calibri"/>
              <a:ea typeface="Calibri"/>
              <a:cs typeface="Calibri"/>
              <a:sym typeface="Calibri"/>
            </a:endParaRPr>
          </a:p>
        </p:txBody>
      </p:sp>
      <p:pic>
        <p:nvPicPr>
          <p:cNvPr id="321" name="Google Shape;321;p71" descr="This blue and white icon shows an arrow pointing up and to the right.  There is no text. " title="Action Planning Icon"/>
          <p:cNvPicPr preferRelativeResize="0"/>
          <p:nvPr/>
        </p:nvPicPr>
        <p:blipFill rotWithShape="1">
          <a:blip r:embed="rId4">
            <a:alphaModFix/>
          </a:blip>
          <a:srcRect/>
          <a:stretch/>
        </p:blipFill>
        <p:spPr>
          <a:xfrm>
            <a:off x="1087198" y="5261808"/>
            <a:ext cx="751825" cy="751806"/>
          </a:xfrm>
          <a:prstGeom prst="rect">
            <a:avLst/>
          </a:prstGeom>
          <a:noFill/>
          <a:ln>
            <a:noFill/>
          </a:ln>
          <a:effectLst>
            <a:outerShdw blurRad="50800" dist="38100" dir="2700000" algn="tl" rotWithShape="0">
              <a:srgbClr val="000000">
                <a:alpha val="40000"/>
              </a:srgbClr>
            </a:outerShdw>
          </a:effectLst>
        </p:spPr>
      </p:pic>
      <p:pic>
        <p:nvPicPr>
          <p:cNvPr id="322" name="Google Shape;322;p71" descr="This picture shows the School-wide PBIS Tiered Fidelity Inventory version 2.1 logo." title="TFI logo"/>
          <p:cNvPicPr preferRelativeResize="0"/>
          <p:nvPr/>
        </p:nvPicPr>
        <p:blipFill rotWithShape="1">
          <a:blip r:embed="rId5">
            <a:alphaModFix/>
          </a:blip>
          <a:srcRect/>
          <a:stretch/>
        </p:blipFill>
        <p:spPr>
          <a:xfrm>
            <a:off x="5616052" y="3968571"/>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323" name="Google Shape;323;p71"/>
          <p:cNvSpPr txBox="1"/>
          <p:nvPr/>
        </p:nvSpPr>
        <p:spPr>
          <a:xfrm>
            <a:off x="2111199" y="2873751"/>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Culturally Responsive:</a:t>
            </a:r>
            <a:r>
              <a:rPr lang="en-US" sz="2200" b="1">
                <a:solidFill>
                  <a:srgbClr val="1D2A53"/>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en-US">
                <a:solidFill>
                  <a:srgbClr val="1D2A53"/>
                </a:solidFill>
                <a:latin typeface="Twentieth Century"/>
                <a:ea typeface="Twentieth Century"/>
                <a:cs typeface="Twentieth Century"/>
                <a:sym typeface="Twentieth Century"/>
              </a:rPr>
              <a:t>Aligning culturally responsive practices to the core components of SWPBIS</a:t>
            </a:r>
            <a:endParaRPr>
              <a:solidFill>
                <a:srgbClr val="1D2A53"/>
              </a:solidFill>
              <a:latin typeface="Calibri"/>
              <a:ea typeface="Calibri"/>
              <a:cs typeface="Calibri"/>
              <a:sym typeface="Calibri"/>
            </a:endParaRPr>
          </a:p>
        </p:txBody>
      </p:sp>
      <p:pic>
        <p:nvPicPr>
          <p:cNvPr id="324" name="Google Shape;324;p71" descr="This blue and white icon shows a vertical bar graph.  There are three bars of different heights.  There is no text." title="Self-Assessment Icon"/>
          <p:cNvPicPr preferRelativeResize="0"/>
          <p:nvPr/>
        </p:nvPicPr>
        <p:blipFill rotWithShape="1">
          <a:blip r:embed="rId6">
            <a:alphaModFix/>
          </a:blip>
          <a:srcRect/>
          <a:stretch/>
        </p:blipFill>
        <p:spPr>
          <a:xfrm>
            <a:off x="1106534" y="4030026"/>
            <a:ext cx="713150" cy="713150"/>
          </a:xfrm>
          <a:prstGeom prst="rect">
            <a:avLst/>
          </a:prstGeom>
          <a:noFill/>
          <a:ln>
            <a:noFill/>
          </a:ln>
          <a:effectLst>
            <a:outerShdw blurRad="50800" dist="38100" dir="2700000" algn="tl" rotWithShape="0">
              <a:srgbClr val="000000">
                <a:alpha val="40000"/>
              </a:srgbClr>
            </a:outerShdw>
          </a:effectLst>
        </p:spPr>
      </p:pic>
      <p:pic>
        <p:nvPicPr>
          <p:cNvPr id="325" name="Google Shape;325;p71" descr="This is a picture of two women and two men seated and looking at the materials in front of them.  " title="Team picture"/>
          <p:cNvPicPr preferRelativeResize="0"/>
          <p:nvPr/>
        </p:nvPicPr>
        <p:blipFill rotWithShape="1">
          <a:blip r:embed="rId7">
            <a:alphaModFix/>
          </a:blip>
          <a:srcRect r="-230"/>
          <a:stretch/>
        </p:blipFill>
        <p:spPr>
          <a:xfrm>
            <a:off x="5616059" y="2003525"/>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326" name="Google Shape;326;p71"/>
          <p:cNvSpPr txBox="1"/>
          <p:nvPr/>
        </p:nvSpPr>
        <p:spPr>
          <a:xfrm>
            <a:off x="2172042" y="2040885"/>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Activities/Team Time: </a:t>
            </a:r>
            <a:br>
              <a:rPr lang="en-US" sz="2000" b="1">
                <a:solidFill>
                  <a:srgbClr val="1D2A53"/>
                </a:solidFill>
                <a:latin typeface="Twentieth Century"/>
                <a:ea typeface="Twentieth Century"/>
                <a:cs typeface="Twentieth Century"/>
                <a:sym typeface="Twentieth Century"/>
              </a:rPr>
            </a:br>
            <a:r>
              <a:rPr lang="en-US" sz="1800">
                <a:solidFill>
                  <a:srgbClr val="1D2A53"/>
                </a:solidFill>
                <a:latin typeface="Twentieth Century"/>
                <a:ea typeface="Twentieth Century"/>
                <a:cs typeface="Twentieth Century"/>
                <a:sym typeface="Twentieth Century"/>
              </a:rPr>
              <a:t>Activities for Fluency</a:t>
            </a:r>
            <a:endParaRPr sz="1800">
              <a:solidFill>
                <a:srgbClr val="3A54A5"/>
              </a:solidFill>
              <a:latin typeface="Calibri"/>
              <a:ea typeface="Calibri"/>
              <a:cs typeface="Calibri"/>
              <a:sym typeface="Calibri"/>
            </a:endParaRPr>
          </a:p>
        </p:txBody>
      </p:sp>
      <p:pic>
        <p:nvPicPr>
          <p:cNvPr id="327" name="Google Shape;327;p71" descr="This blue and white icon shows a pencil.  There is no text." title="Practice Icon"/>
          <p:cNvPicPr preferRelativeResize="0"/>
          <p:nvPr/>
        </p:nvPicPr>
        <p:blipFill rotWithShape="1">
          <a:blip r:embed="rId8">
            <a:alphaModFix/>
          </a:blip>
          <a:srcRect/>
          <a:stretch/>
        </p:blipFill>
        <p:spPr>
          <a:xfrm>
            <a:off x="1087197" y="2055498"/>
            <a:ext cx="751825" cy="751806"/>
          </a:xfrm>
          <a:prstGeom prst="rect">
            <a:avLst/>
          </a:prstGeom>
          <a:noFill/>
          <a:ln>
            <a:noFill/>
          </a:ln>
          <a:effectLst>
            <a:outerShdw blurRad="50800" dist="38100" dir="2700000" algn="tl" rotWithShape="0">
              <a:srgbClr val="000000">
                <a:alpha val="40000"/>
              </a:srgbClr>
            </a:outerShdw>
          </a:effectLst>
        </p:spPr>
      </p:pic>
      <p:pic>
        <p:nvPicPr>
          <p:cNvPr id="328" name="Google Shape;328;p71" descr="This picture shows a street map.  Specific roads and cities are not distinguishable." title="Map "/>
          <p:cNvPicPr preferRelativeResize="0">
            <a:picLocks noGrp="1"/>
          </p:cNvPicPr>
          <p:nvPr>
            <p:ph type="body" idx="1"/>
          </p:nvPr>
        </p:nvPicPr>
        <p:blipFill rotWithShape="1">
          <a:blip r:embed="rId9">
            <a:alphaModFix/>
          </a:blip>
          <a:srcRect/>
          <a:stretch/>
        </p:blipFill>
        <p:spPr>
          <a:xfrm>
            <a:off x="5564455" y="874837"/>
            <a:ext cx="2028000" cy="765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329" name="Google Shape;329;p71"/>
          <p:cNvSpPr txBox="1"/>
          <p:nvPr/>
        </p:nvSpPr>
        <p:spPr>
          <a:xfrm>
            <a:off x="2172042" y="792854"/>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Content:</a:t>
            </a:r>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Aligned to TFI Items 1.1 – 1.15</a:t>
            </a:r>
            <a:endParaRPr sz="1600">
              <a:solidFill>
                <a:srgbClr val="3A54A5"/>
              </a:solidFill>
              <a:latin typeface="Calibri"/>
              <a:ea typeface="Calibri"/>
              <a:cs typeface="Calibri"/>
              <a:sym typeface="Calibri"/>
            </a:endParaRPr>
          </a:p>
        </p:txBody>
      </p:sp>
      <p:pic>
        <p:nvPicPr>
          <p:cNvPr id="330" name="Google Shape;330;p71" descr="This blue and white icon shows a book.  There is no text. " title="Core Content Icon"/>
          <p:cNvPicPr preferRelativeResize="0"/>
          <p:nvPr/>
        </p:nvPicPr>
        <p:blipFill rotWithShape="1">
          <a:blip r:embed="rId10">
            <a:alphaModFix/>
          </a:blip>
          <a:srcRect/>
          <a:stretch/>
        </p:blipFill>
        <p:spPr>
          <a:xfrm>
            <a:off x="1087199" y="881725"/>
            <a:ext cx="751825" cy="751825"/>
          </a:xfrm>
          <a:prstGeom prst="rect">
            <a:avLst/>
          </a:prstGeom>
          <a:noFill/>
          <a:ln>
            <a:noFill/>
          </a:ln>
          <a:effectLst>
            <a:outerShdw blurRad="50800" dist="38100" dir="2700000" algn="tl" rotWithShape="0">
              <a:srgbClr val="000000">
                <a:alpha val="40000"/>
              </a:srgbClr>
            </a:outerShdw>
          </a:effectLst>
        </p:spPr>
      </p:pic>
      <p:sp>
        <p:nvSpPr>
          <p:cNvPr id="331" name="Google Shape;331;p71"/>
          <p:cNvSpPr txBox="1">
            <a:spLocks noGrp="1"/>
          </p:cNvSpPr>
          <p:nvPr>
            <p:ph type="title"/>
          </p:nvPr>
        </p:nvSpPr>
        <p:spPr>
          <a:xfrm>
            <a:off x="820769" y="56311"/>
            <a:ext cx="7776300" cy="669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600"/>
              <a:buFont typeface="Twentieth Century"/>
              <a:buNone/>
            </a:pPr>
            <a:r>
              <a:rPr lang="en-US">
                <a:solidFill>
                  <a:schemeClr val="accent6"/>
                </a:solidFill>
              </a:rPr>
              <a:t>Organization of Modules</a:t>
            </a:r>
            <a:endParaRPr/>
          </a:p>
        </p:txBody>
      </p:sp>
      <p:pic>
        <p:nvPicPr>
          <p:cNvPr id="332" name="Google Shape;332;p71">
            <a:extLs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a:off x="1106533" y="2988438"/>
            <a:ext cx="713150" cy="707900"/>
          </a:xfrm>
          <a:prstGeom prst="rect">
            <a:avLst/>
          </a:prstGeom>
          <a:noFill/>
          <a:ln>
            <a:noFill/>
          </a:ln>
        </p:spPr>
      </p:pic>
      <p:sp>
        <p:nvSpPr>
          <p:cNvPr id="333" name="Google Shape;333;p71"/>
          <p:cNvSpPr txBox="1"/>
          <p:nvPr/>
        </p:nvSpPr>
        <p:spPr>
          <a:xfrm>
            <a:off x="2236349" y="4009514"/>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Self-Assessment: </a:t>
            </a:r>
            <a:endParaRPr/>
          </a:p>
          <a:p>
            <a:pPr marL="0" marR="0" lvl="0" indent="0" algn="l" rtl="0">
              <a:spcBef>
                <a:spcPts val="0"/>
              </a:spcBef>
              <a:spcAft>
                <a:spcPts val="0"/>
              </a:spcAft>
              <a:buNone/>
            </a:pPr>
            <a:r>
              <a:rPr lang="en-US" sz="1800">
                <a:solidFill>
                  <a:srgbClr val="1D2A53"/>
                </a:solidFill>
                <a:latin typeface="Twentieth Century"/>
                <a:ea typeface="Twentieth Century"/>
                <a:cs typeface="Twentieth Century"/>
                <a:sym typeface="Twentieth Century"/>
              </a:rPr>
              <a:t>Tiered Fidelity Inventory</a:t>
            </a:r>
            <a:endParaRPr sz="1800">
              <a:solidFill>
                <a:srgbClr val="1D2A53"/>
              </a:solidFill>
              <a:latin typeface="Calibri"/>
              <a:ea typeface="Calibri"/>
              <a:cs typeface="Calibri"/>
              <a:sym typeface="Calibri"/>
            </a:endParaRPr>
          </a:p>
        </p:txBody>
      </p:sp>
      <p:pic>
        <p:nvPicPr>
          <p:cNvPr id="334" name="Google Shape;334;p71" descr="PBIS cultural responsiveness field guide: resources for trainers and coaches"/>
          <p:cNvPicPr preferRelativeResize="0"/>
          <p:nvPr/>
        </p:nvPicPr>
        <p:blipFill>
          <a:blip r:embed="rId12">
            <a:alphaModFix/>
          </a:blip>
          <a:stretch>
            <a:fillRect/>
          </a:stretch>
        </p:blipFill>
        <p:spPr>
          <a:xfrm>
            <a:off x="5564450" y="2869434"/>
            <a:ext cx="2027999" cy="98502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98" descr="OSEP Center on Positive Behavioral Interventions and Supports: Effective Schoolwide Interventions"/>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558" name="Google Shape;558;p98" descr="Illinois PBIS network"/>
          <p:cNvPicPr preferRelativeResize="0"/>
          <p:nvPr/>
        </p:nvPicPr>
        <p:blipFill rotWithShape="1">
          <a:blip r:embed="rId4">
            <a:alphaModFix/>
          </a:blip>
          <a:srcRect/>
          <a:stretch/>
        </p:blipFill>
        <p:spPr>
          <a:xfrm>
            <a:off x="6462458" y="2874312"/>
            <a:ext cx="1412240" cy="575380"/>
          </a:xfrm>
          <a:prstGeom prst="rect">
            <a:avLst/>
          </a:prstGeom>
          <a:noFill/>
          <a:ln>
            <a:noFill/>
          </a:ln>
        </p:spPr>
      </p:pic>
      <p:pic>
        <p:nvPicPr>
          <p:cNvPr id="559" name="Google Shape;559;p98" descr="Wisconsin PBIS network"/>
          <p:cNvPicPr preferRelativeResize="0"/>
          <p:nvPr/>
        </p:nvPicPr>
        <p:blipFill rotWithShape="1">
          <a:blip r:embed="rId5">
            <a:alphaModFix/>
          </a:blip>
          <a:srcRect t="12617" r="2685"/>
          <a:stretch/>
        </p:blipFill>
        <p:spPr>
          <a:xfrm>
            <a:off x="4256273" y="5009342"/>
            <a:ext cx="3559860" cy="1059337"/>
          </a:xfrm>
          <a:prstGeom prst="rect">
            <a:avLst/>
          </a:prstGeom>
          <a:noFill/>
          <a:ln>
            <a:noFill/>
          </a:ln>
        </p:spPr>
      </p:pic>
      <p:pic>
        <p:nvPicPr>
          <p:cNvPr id="560" name="Google Shape;560;p98" descr="Florida&amp;#39;s positive behavior support, RTI for behavior project"/>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561" name="Google Shape;561;p98" descr="Virginia Tiered systems of support"/>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562" name="Google Shape;562;p98" descr="Missouri Schoolwide Positive Behavior Support"/>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563" name="Google Shape;563;p98" descr="PBIS Maryland"/>
          <p:cNvPicPr preferRelativeResize="0"/>
          <p:nvPr/>
        </p:nvPicPr>
        <p:blipFill rotWithShape="1">
          <a:blip r:embed="rId9">
            <a:alphaModFix/>
          </a:blip>
          <a:srcRect/>
          <a:stretch/>
        </p:blipFill>
        <p:spPr>
          <a:xfrm>
            <a:off x="1273144" y="2778944"/>
            <a:ext cx="1185764" cy="670748"/>
          </a:xfrm>
          <a:prstGeom prst="rect">
            <a:avLst/>
          </a:prstGeom>
          <a:noFill/>
          <a:ln>
            <a:noFill/>
          </a:ln>
        </p:spPr>
      </p:pic>
      <p:pic>
        <p:nvPicPr>
          <p:cNvPr id="564" name="Google Shape;564;p98" descr="Thank you!"/>
          <p:cNvPicPr preferRelativeResize="0"/>
          <p:nvPr/>
        </p:nvPicPr>
        <p:blipFill rotWithShape="1">
          <a:blip r:embed="rId10">
            <a:alphaModFix/>
          </a:blip>
          <a:srcRect/>
          <a:stretch/>
        </p:blipFill>
        <p:spPr>
          <a:xfrm rot="-771826">
            <a:off x="6679519" y="311189"/>
            <a:ext cx="2345339" cy="1334694"/>
          </a:xfrm>
          <a:prstGeom prst="rect">
            <a:avLst/>
          </a:prstGeom>
          <a:noFill/>
          <a:ln>
            <a:noFill/>
          </a:ln>
        </p:spPr>
      </p:pic>
      <p:sp>
        <p:nvSpPr>
          <p:cNvPr id="565" name="Google Shape;565;p98"/>
          <p:cNvSpPr txBox="1">
            <a:spLocks noGrp="1"/>
          </p:cNvSpPr>
          <p:nvPr>
            <p:ph type="title"/>
          </p:nvPr>
        </p:nvSpPr>
        <p:spPr>
          <a:xfrm>
            <a:off x="628650" y="206976"/>
            <a:ext cx="6003300" cy="1483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300"/>
              <a:buNone/>
            </a:pPr>
            <a:r>
              <a:rPr lang="en-US" sz="2970" b="1" i="1"/>
              <a:t>Appreciation</a:t>
            </a:r>
            <a:r>
              <a:rPr lang="en-US" sz="2970" b="1"/>
              <a:t> </a:t>
            </a:r>
            <a:r>
              <a:rPr lang="en-US" sz="2970"/>
              <a:t>is given to the following</a:t>
            </a:r>
            <a:endParaRPr/>
          </a:p>
          <a:p>
            <a:pPr marL="0" lvl="0" indent="0" algn="ctr" rtl="0">
              <a:lnSpc>
                <a:spcPct val="100000"/>
              </a:lnSpc>
              <a:spcBef>
                <a:spcPts val="0"/>
              </a:spcBef>
              <a:spcAft>
                <a:spcPts val="0"/>
              </a:spcAft>
              <a:buSzPts val="3300"/>
              <a:buNone/>
            </a:pPr>
            <a:r>
              <a:rPr lang="en-US" sz="2970"/>
              <a:t>for their contributions to this Professional Learning:</a:t>
            </a:r>
            <a:endParaRPr/>
          </a:p>
          <a:p>
            <a:pPr marL="0" marR="0" lvl="0" indent="0" algn="l" rtl="0">
              <a:lnSpc>
                <a:spcPct val="90000"/>
              </a:lnSpc>
              <a:spcBef>
                <a:spcPts val="0"/>
              </a:spcBef>
              <a:spcAft>
                <a:spcPts val="0"/>
              </a:spcAft>
              <a:buClr>
                <a:schemeClr val="dk1"/>
              </a:buClr>
              <a:buSzPts val="3300"/>
              <a:buFont typeface="Calibri"/>
              <a:buNone/>
            </a:pPr>
            <a:endParaRPr sz="2970"/>
          </a:p>
        </p:txBody>
      </p:sp>
      <p:grpSp>
        <p:nvGrpSpPr>
          <p:cNvPr id="566" name="Google Shape;566;p98" descr="This box contains two blue and white logos. " title="Logos for Midwest PBIS Network and Mid-Atlantic PBIS Network"/>
          <p:cNvGrpSpPr/>
          <p:nvPr/>
        </p:nvGrpSpPr>
        <p:grpSpPr>
          <a:xfrm>
            <a:off x="3293456" y="2202784"/>
            <a:ext cx="2556840" cy="1177267"/>
            <a:chOff x="2834308" y="2395711"/>
            <a:chExt cx="3475384" cy="1600200"/>
          </a:xfrm>
        </p:grpSpPr>
        <p:pic>
          <p:nvPicPr>
            <p:cNvPr id="567" name="Google Shape;567;p98" title="Logo for Mid-Atlantic PBIS Network"/>
            <p:cNvPicPr preferRelativeResize="0"/>
            <p:nvPr/>
          </p:nvPicPr>
          <p:blipFill rotWithShape="1">
            <a:blip r:embed="rId11">
              <a:alphaModFix/>
            </a:blip>
            <a:srcRect/>
            <a:stretch/>
          </p:blipFill>
          <p:spPr>
            <a:xfrm>
              <a:off x="4709492" y="2395711"/>
              <a:ext cx="1600200" cy="1600200"/>
            </a:xfrm>
            <a:prstGeom prst="rect">
              <a:avLst/>
            </a:prstGeom>
            <a:noFill/>
            <a:ln>
              <a:noFill/>
            </a:ln>
          </p:spPr>
        </p:pic>
        <p:pic>
          <p:nvPicPr>
            <p:cNvPr id="568" name="Google Shape;568;p98" title="Logo for Midwest PBIS Network"/>
            <p:cNvPicPr preferRelativeResize="0"/>
            <p:nvPr/>
          </p:nvPicPr>
          <p:blipFill rotWithShape="1">
            <a:blip r:embed="rId12">
              <a:alphaModFix/>
            </a:blip>
            <a:srcRect/>
            <a:stretch/>
          </p:blipFill>
          <p:spPr>
            <a:xfrm>
              <a:off x="2834308" y="2395711"/>
              <a:ext cx="1600200" cy="1600200"/>
            </a:xfrm>
            <a:prstGeom prst="rect">
              <a:avLst/>
            </a:prstGeom>
            <a:noFill/>
            <a:ln>
              <a:noFill/>
            </a:ln>
          </p:spPr>
        </p:pic>
      </p:grpSp>
      <p:pic>
        <p:nvPicPr>
          <p:cNvPr id="569" name="Google Shape;569;p98" descr="Minnesota Department of Education "/>
          <p:cNvPicPr preferRelativeResize="0"/>
          <p:nvPr/>
        </p:nvPicPr>
        <p:blipFill>
          <a:blip r:embed="rId13">
            <a:alphaModFix/>
          </a:blip>
          <a:stretch>
            <a:fillRect/>
          </a:stretch>
        </p:blipFill>
        <p:spPr>
          <a:xfrm>
            <a:off x="266550" y="1380775"/>
            <a:ext cx="1737350" cy="11473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2000"/>
                                        <p:tgtEl>
                                          <p:spTgt spid="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graphicFrame>
        <p:nvGraphicFramePr>
          <p:cNvPr id="340" name="Google Shape;340;p72" descr="Two items listed: team composition and team operating procedures.  These items are highlighted on this slide." title="TFI Sub-scale: Team"/>
          <p:cNvGraphicFramePr/>
          <p:nvPr/>
        </p:nvGraphicFramePr>
        <p:xfrm>
          <a:off x="724108" y="1229597"/>
          <a:ext cx="3591425" cy="1066830"/>
        </p:xfrm>
        <a:graphic>
          <a:graphicData uri="http://schemas.openxmlformats.org/drawingml/2006/table">
            <a:tbl>
              <a:tblPr firstRow="1" bandRow="1">
                <a:noFill/>
                <a:tableStyleId>{53995955-5EC2-47D3-9E01-20BF77765C08}</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rgbClr val="000000"/>
                          </a:solidFill>
                        </a:rPr>
                        <a:t>TFI Sub-Scale: </a:t>
                      </a:r>
                      <a:r>
                        <a:rPr lang="en-US" sz="2000" u="none">
                          <a:solidFill>
                            <a:srgbClr val="000000"/>
                          </a:solidFill>
                        </a:rPr>
                        <a:t>Team </a:t>
                      </a:r>
                      <a:endParaRPr sz="2000" b="0" u="none">
                        <a:solidFill>
                          <a:srgbClr val="000000"/>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lnSpc>
                          <a:spcPct val="100000"/>
                        </a:lnSpc>
                        <a:spcBef>
                          <a:spcPts val="0"/>
                        </a:spcBef>
                        <a:spcAft>
                          <a:spcPts val="0"/>
                        </a:spcAft>
                        <a:buNone/>
                      </a:pPr>
                      <a:r>
                        <a:rPr lang="en-US" sz="1600">
                          <a:solidFill>
                            <a:srgbClr val="000000"/>
                          </a:solidFill>
                        </a:rPr>
                        <a:t>TFI 1.1</a:t>
                      </a:r>
                      <a:endParaRPr sz="1600">
                        <a:solidFill>
                          <a:srgbClr val="000000"/>
                        </a:solidFill>
                      </a:endParaRPr>
                    </a:p>
                  </a:txBody>
                  <a:tcPr marL="91450" marR="91450" marT="45725" marB="45725">
                    <a:solidFill>
                      <a:srgbClr val="E2E5F4"/>
                    </a:solidFill>
                  </a:tcPr>
                </a:tc>
                <a:tc>
                  <a:txBody>
                    <a:bodyPr/>
                    <a:lstStyle/>
                    <a:p>
                      <a:pPr marL="0" marR="0" lvl="0" indent="0" algn="l" rtl="0">
                        <a:lnSpc>
                          <a:spcPct val="100000"/>
                        </a:lnSpc>
                        <a:spcBef>
                          <a:spcPts val="0"/>
                        </a:spcBef>
                        <a:spcAft>
                          <a:spcPts val="0"/>
                        </a:spcAft>
                        <a:buNone/>
                      </a:pPr>
                      <a:r>
                        <a:rPr lang="en-US" sz="1600">
                          <a:solidFill>
                            <a:srgbClr val="000000"/>
                          </a:solidFill>
                        </a:rPr>
                        <a:t>Team Composition</a:t>
                      </a:r>
                      <a:endParaRPr sz="1600">
                        <a:solidFill>
                          <a:srgbClr val="000000"/>
                        </a:solidFill>
                      </a:endParaRPr>
                    </a:p>
                  </a:txBody>
                  <a:tcPr marL="91450" marR="91450" marT="45725" marB="45725">
                    <a:solidFill>
                      <a:srgbClr val="E2E5F4"/>
                    </a:solidFill>
                  </a:tcPr>
                </a:tc>
                <a:extLst>
                  <a:ext uri="{0D108BD9-81ED-4DB2-BD59-A6C34878D82A}">
                    <a16:rowId xmlns:a16="http://schemas.microsoft.com/office/drawing/2014/main" val="10001"/>
                  </a:ext>
                </a:extLst>
              </a:tr>
              <a:tr h="286375">
                <a:tc>
                  <a:txBody>
                    <a:bodyPr/>
                    <a:lstStyle/>
                    <a:p>
                      <a:pPr marL="0" marR="0" lvl="0" indent="0" algn="l" rtl="0">
                        <a:lnSpc>
                          <a:spcPct val="100000"/>
                        </a:lnSpc>
                        <a:spcBef>
                          <a:spcPts val="0"/>
                        </a:spcBef>
                        <a:spcAft>
                          <a:spcPts val="0"/>
                        </a:spcAft>
                        <a:buNone/>
                      </a:pPr>
                      <a:r>
                        <a:rPr lang="en-US" sz="1600">
                          <a:solidFill>
                            <a:srgbClr val="000000"/>
                          </a:solidFill>
                        </a:rPr>
                        <a:t>TFI 1.2</a:t>
                      </a:r>
                      <a:endParaRPr sz="1600">
                        <a:solidFill>
                          <a:srgbClr val="000000"/>
                        </a:solidFill>
                      </a:endParaRPr>
                    </a:p>
                  </a:txBody>
                  <a:tcPr marL="91450" marR="91450" marT="45725" marB="45725">
                    <a:solidFill>
                      <a:srgbClr val="E2E5F4"/>
                    </a:solidFill>
                  </a:tcPr>
                </a:tc>
                <a:tc>
                  <a:txBody>
                    <a:bodyPr/>
                    <a:lstStyle/>
                    <a:p>
                      <a:pPr marL="0" marR="0" lvl="0" indent="0" algn="l" rtl="0">
                        <a:lnSpc>
                          <a:spcPct val="100000"/>
                        </a:lnSpc>
                        <a:spcBef>
                          <a:spcPts val="0"/>
                        </a:spcBef>
                        <a:spcAft>
                          <a:spcPts val="0"/>
                        </a:spcAft>
                        <a:buNone/>
                      </a:pPr>
                      <a:r>
                        <a:rPr lang="en-US" sz="1600">
                          <a:solidFill>
                            <a:srgbClr val="000000"/>
                          </a:solidFill>
                        </a:rPr>
                        <a:t>Team Operating Procedures</a:t>
                      </a:r>
                      <a:endParaRPr sz="1600">
                        <a:solidFill>
                          <a:srgbClr val="000000"/>
                        </a:solidFill>
                      </a:endParaRPr>
                    </a:p>
                  </a:txBody>
                  <a:tcPr marL="91450" marR="91450" marT="45725" marB="45725">
                    <a:solidFill>
                      <a:srgbClr val="E2E5F4"/>
                    </a:solidFill>
                  </a:tcPr>
                </a:tc>
                <a:extLst>
                  <a:ext uri="{0D108BD9-81ED-4DB2-BD59-A6C34878D82A}">
                    <a16:rowId xmlns:a16="http://schemas.microsoft.com/office/drawing/2014/main" val="10002"/>
                  </a:ext>
                </a:extLst>
              </a:tr>
            </a:tbl>
          </a:graphicData>
        </a:graphic>
      </p:graphicFrame>
      <p:graphicFrame>
        <p:nvGraphicFramePr>
          <p:cNvPr id="341" name="Google Shape;341;p72" descr="Following items listed: discipline data, data-based decision making, fidelity data, annual evaluation." title="TFI Sub-scale: Evaluation"/>
          <p:cNvGraphicFramePr/>
          <p:nvPr/>
        </p:nvGraphicFramePr>
        <p:xfrm>
          <a:off x="4460241" y="1229597"/>
          <a:ext cx="4059300" cy="1737410"/>
        </p:xfrm>
        <a:graphic>
          <a:graphicData uri="http://schemas.openxmlformats.org/drawingml/2006/table">
            <a:tbl>
              <a:tblPr firstRow="1" bandRow="1">
                <a:noFill/>
                <a:tableStyleId>{53995955-5EC2-47D3-9E01-20BF77765C08}</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strike="noStrike" cap="none">
                          <a:solidFill>
                            <a:srgbClr val="000000"/>
                          </a:solidFill>
                        </a:rPr>
                        <a:t>TFI Sub-Scale: </a:t>
                      </a:r>
                      <a:r>
                        <a:rPr lang="en-US" sz="2000" u="none" strike="noStrike" cap="none">
                          <a:solidFill>
                            <a:srgbClr val="000000"/>
                          </a:solidFill>
                        </a:rPr>
                        <a:t>Evaluation </a:t>
                      </a:r>
                      <a:endParaRPr sz="2000" b="0" u="none" strike="noStrike" cap="none">
                        <a:solidFill>
                          <a:srgbClr val="000000"/>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u="none" strike="noStrike" cap="none">
                          <a:solidFill>
                            <a:srgbClr val="000000"/>
                          </a:solidFill>
                        </a:rPr>
                        <a:t>TFI 1.12</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Discipline Data</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rgbClr val="000000"/>
                          </a:solidFill>
                        </a:rPr>
                        <a:t>TFI 1.13</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Data-based Decision Making</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rgbClr val="000000"/>
                          </a:solidFill>
                        </a:rPr>
                        <a:t>TFI 1.14</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Fidelity Data</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rgbClr val="000000"/>
                          </a:solidFill>
                        </a:rPr>
                        <a:t>TFI 1.15</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Annual Evaluation</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342" name="Google Shape;342;p72"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724107" y="2464051"/>
          <a:ext cx="3591425" cy="3901540"/>
        </p:xfrm>
        <a:graphic>
          <a:graphicData uri="http://schemas.openxmlformats.org/drawingml/2006/table">
            <a:tbl>
              <a:tblPr firstRow="1" bandRow="1">
                <a:noFill/>
                <a:tableStyleId>{53995955-5EC2-47D3-9E01-20BF77765C08}</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rgbClr val="000000"/>
                          </a:solidFill>
                        </a:rPr>
                        <a:t>TFI Sub-Scale: </a:t>
                      </a:r>
                      <a:r>
                        <a:rPr lang="en-US" sz="2000" u="none">
                          <a:solidFill>
                            <a:srgbClr val="000000"/>
                          </a:solidFill>
                        </a:rPr>
                        <a:t>Implementation </a:t>
                      </a:r>
                      <a:endParaRPr sz="2000" b="0" u="none">
                        <a:solidFill>
                          <a:srgbClr val="000000"/>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rgbClr val="000000"/>
                          </a:solidFill>
                        </a:rPr>
                        <a:t>TFI 1.3</a:t>
                      </a:r>
                      <a:endParaRPr sz="1600" b="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rgbClr val="000000"/>
                          </a:solidFill>
                        </a:rPr>
                        <a:t>Behavioral Expectations</a:t>
                      </a:r>
                      <a:endParaRPr sz="1600" b="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rgbClr val="000000"/>
                          </a:solidFill>
                        </a:rPr>
                        <a:t>TFI 1.4</a:t>
                      </a:r>
                      <a:endParaRPr sz="1600" b="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rgbClr val="000000"/>
                          </a:solidFill>
                        </a:rPr>
                        <a:t>Teaching Expectations</a:t>
                      </a:r>
                      <a:endParaRPr sz="1600" b="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rgbClr val="000000"/>
                          </a:solidFill>
                        </a:rPr>
                        <a:t>TFI 1.5</a:t>
                      </a:r>
                      <a:endParaRPr sz="1600" b="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rgbClr val="000000"/>
                          </a:solidFill>
                        </a:rPr>
                        <a:t>Problem Behavior Definitions</a:t>
                      </a:r>
                      <a:endParaRPr sz="1600" b="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rgbClr val="000000"/>
                          </a:solidFill>
                        </a:rPr>
                        <a:t>TFI 1.6</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Discipline Policies</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rgbClr val="000000"/>
                          </a:solidFill>
                        </a:rPr>
                        <a:t>TFI 1.7</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Professional Development</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rgbClr val="000000"/>
                          </a:solidFill>
                        </a:rPr>
                        <a:t>TFI 1.8</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Classroom Procedures</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rgbClr val="000000"/>
                          </a:solidFill>
                        </a:rPr>
                        <a:t>TFI 1.9</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Feedback and Acknowledgement</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rgbClr val="000000"/>
                          </a:solidFill>
                        </a:rPr>
                        <a:t>TFI 1.10</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Faculty Involvement</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rgbClr val="000000"/>
                          </a:solidFill>
                        </a:rPr>
                        <a:t>TFI 1.11</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Student/Family/Community Involvement</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sp>
        <p:nvSpPr>
          <p:cNvPr id="343" name="Google Shape;343;p72"/>
          <p:cNvSpPr txBox="1">
            <a:spLocks noGrp="1"/>
          </p:cNvSpPr>
          <p:nvPr>
            <p:ph type="title"/>
          </p:nvPr>
        </p:nvSpPr>
        <p:spPr>
          <a:xfrm>
            <a:off x="1167399" y="288125"/>
            <a:ext cx="7683900" cy="713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240"/>
              <a:buFont typeface="Questrial"/>
              <a:buNone/>
            </a:pPr>
            <a:r>
              <a:rPr lang="en-US" sz="3240" b="0" i="0" u="none" strike="noStrike" cap="none">
                <a:solidFill>
                  <a:schemeClr val="dk2"/>
                </a:solidFill>
                <a:latin typeface="Questrial"/>
                <a:ea typeface="Questrial"/>
                <a:cs typeface="Questrial"/>
                <a:sym typeface="Questrial"/>
              </a:rPr>
              <a:t> Tier 1: Professional Learning Roadmap</a:t>
            </a:r>
            <a:endParaRPr sz="3240" b="0" i="0" u="none" strike="noStrike" cap="none">
              <a:solidFill>
                <a:schemeClr val="dk2"/>
              </a:solidFill>
              <a:latin typeface="Questrial"/>
              <a:ea typeface="Questrial"/>
              <a:cs typeface="Questrial"/>
              <a:sym typeface="Questrial"/>
            </a:endParaRPr>
          </a:p>
        </p:txBody>
      </p:sp>
      <p:pic>
        <p:nvPicPr>
          <p:cNvPr id="344" name="Google Shape;344;p72"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
        <p:nvSpPr>
          <p:cNvPr id="345" name="Google Shape;345;p72">
            <a:extLst>
              <a:ext uri="{C183D7F6-B498-43B3-948B-1728B52AA6E4}">
                <adec:decorative xmlns:adec="http://schemas.microsoft.com/office/drawing/2017/decorative" val="1"/>
              </a:ext>
            </a:extLst>
          </p:cNvPr>
          <p:cNvSpPr/>
          <p:nvPr/>
        </p:nvSpPr>
        <p:spPr>
          <a:xfrm>
            <a:off x="157950" y="4122275"/>
            <a:ext cx="4302300" cy="4818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aphicFrame>
        <p:nvGraphicFramePr>
          <p:cNvPr id="351" name="Google Shape;351;p73" descr="Feature: 1.3 behavioral expectations - School has five or fewer positively stated behavioral expectations and examples by setting/location for student and staff behaviors (i.e., school teaching matrix) defined and in place.&#10;Possible data source: TFI walkthrough tool, staff handbook, student handbook&#10;Scoring Criteria: &#10;0 = Behavioral expectations have not been identified,&#10;are not all positive, or are more than 5 in number&#10;1 = Behavioral expectations identified but may not include a matrix or be posted&#10;2 = Five or fewer behavioral expectations exist that are&#10;positive, posted, and identified for specific settings (i.e., matrix) AND at least 90% of staff can list at least 67% of the expectations&#10;" title="TFI 1.3 Behavioral Expectations"/>
          <p:cNvGraphicFramePr/>
          <p:nvPr/>
        </p:nvGraphicFramePr>
        <p:xfrm>
          <a:off x="698931" y="1302208"/>
          <a:ext cx="3000000" cy="3000000"/>
        </p:xfrm>
        <a:graphic>
          <a:graphicData uri="http://schemas.openxmlformats.org/drawingml/2006/table">
            <a:tbl>
              <a:tblPr firstRow="1" bandRow="1">
                <a:noFill/>
                <a:tableStyleId>{53995955-5EC2-47D3-9E01-20BF77765C08}</a:tableStyleId>
              </a:tblPr>
              <a:tblGrid>
                <a:gridCol w="2619125">
                  <a:extLst>
                    <a:ext uri="{9D8B030D-6E8A-4147-A177-3AD203B41FA5}">
                      <a16:colId xmlns:a16="http://schemas.microsoft.com/office/drawing/2014/main" val="20000"/>
                    </a:ext>
                  </a:extLst>
                </a:gridCol>
                <a:gridCol w="2167075">
                  <a:extLst>
                    <a:ext uri="{9D8B030D-6E8A-4147-A177-3AD203B41FA5}">
                      <a16:colId xmlns:a16="http://schemas.microsoft.com/office/drawing/2014/main" val="20001"/>
                    </a:ext>
                  </a:extLst>
                </a:gridCol>
                <a:gridCol w="3315225">
                  <a:extLst>
                    <a:ext uri="{9D8B030D-6E8A-4147-A177-3AD203B41FA5}">
                      <a16:colId xmlns:a16="http://schemas.microsoft.com/office/drawing/2014/main" val="20002"/>
                    </a:ext>
                  </a:extLst>
                </a:gridCol>
              </a:tblGrid>
              <a:tr h="525450">
                <a:tc>
                  <a:txBody>
                    <a:bodyPr/>
                    <a:lstStyle/>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Features</a:t>
                      </a:r>
                      <a:endParaRPr>
                        <a:latin typeface="Twentieth Century"/>
                        <a:ea typeface="Twentieth Century"/>
                        <a:cs typeface="Twentieth Century"/>
                        <a:sym typeface="Twentieth Century"/>
                      </a:endParaRPr>
                    </a:p>
                  </a:txBody>
                  <a:tcPr marL="91450" marR="91450" marT="45725" marB="45725">
                    <a:lnL w="12700" cap="flat" cmpd="sng">
                      <a:solidFill>
                        <a:srgbClr val="E2AC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Possible Sources</a:t>
                      </a:r>
                      <a:endParaRPr>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Criteria</a:t>
                      </a:r>
                      <a:endParaRPr>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163750">
                <a:tc>
                  <a:txBody>
                    <a:bodyPr/>
                    <a:lstStyle/>
                    <a:p>
                      <a:pPr marL="0" marR="0" lvl="0" indent="0" algn="l" rtl="0">
                        <a:spcBef>
                          <a:spcPts val="0"/>
                        </a:spcBef>
                        <a:spcAft>
                          <a:spcPts val="0"/>
                        </a:spcAft>
                        <a:buNone/>
                      </a:pPr>
                      <a:r>
                        <a:rPr lang="en-US" sz="1600" b="1">
                          <a:solidFill>
                            <a:srgbClr val="1D2A53"/>
                          </a:solidFill>
                          <a:latin typeface="Twentieth Century"/>
                          <a:ea typeface="Twentieth Century"/>
                          <a:cs typeface="Twentieth Century"/>
                          <a:sym typeface="Twentieth Century"/>
                        </a:rPr>
                        <a:t>1.7 Professional Development</a:t>
                      </a:r>
                      <a:r>
                        <a:rPr lang="en-US" sz="1600">
                          <a:solidFill>
                            <a:srgbClr val="1D2A53"/>
                          </a:solidFill>
                          <a:latin typeface="Twentieth Century"/>
                          <a:ea typeface="Twentieth Century"/>
                          <a:cs typeface="Twentieth Century"/>
                          <a:sym typeface="Twentieth Century"/>
                        </a:rPr>
                        <a:t>:</a:t>
                      </a:r>
                      <a:endParaRPr>
                        <a:latin typeface="Twentieth Century"/>
                        <a:ea typeface="Twentieth Century"/>
                        <a:cs typeface="Twentieth Century"/>
                        <a:sym typeface="Twentieth Century"/>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A written process is used for orienting all faculty/staff on 4 core Tier I SWPBIS practices:</a:t>
                      </a:r>
                      <a:endParaRPr>
                        <a:latin typeface="Twentieth Century"/>
                        <a:ea typeface="Twentieth Century"/>
                        <a:cs typeface="Twentieth Century"/>
                        <a:sym typeface="Twentieth Century"/>
                      </a:endParaRPr>
                    </a:p>
                    <a:p>
                      <a:pPr marL="0" marR="0" lvl="0" indent="0" algn="l" rtl="0">
                        <a:spcBef>
                          <a:spcPts val="0"/>
                        </a:spcBef>
                        <a:spcAft>
                          <a:spcPts val="0"/>
                        </a:spcAft>
                        <a:buNone/>
                      </a:pPr>
                      <a:endParaRPr sz="1600">
                        <a:solidFill>
                          <a:srgbClr val="1D2A53"/>
                        </a:solidFill>
                        <a:latin typeface="Twentieth Century"/>
                        <a:ea typeface="Twentieth Century"/>
                        <a:cs typeface="Twentieth Century"/>
                        <a:sym typeface="Twentieth Century"/>
                      </a:endParaRPr>
                    </a:p>
                    <a:p>
                      <a:pPr marL="342900" marR="0" lvl="0" indent="-342900" algn="l" rtl="0">
                        <a:spcBef>
                          <a:spcPts val="0"/>
                        </a:spcBef>
                        <a:spcAft>
                          <a:spcPts val="0"/>
                        </a:spcAft>
                        <a:buClr>
                          <a:srgbClr val="1D2A53"/>
                        </a:buClr>
                        <a:buSzPts val="1600"/>
                        <a:buFont typeface="Twentieth Century"/>
                        <a:buAutoNum type="alphaLcParenBoth"/>
                      </a:pPr>
                      <a:r>
                        <a:rPr lang="en-US" sz="1600">
                          <a:solidFill>
                            <a:srgbClr val="1D2A53"/>
                          </a:solidFill>
                          <a:latin typeface="Twentieth Century"/>
                          <a:ea typeface="Twentieth Century"/>
                          <a:cs typeface="Twentieth Century"/>
                          <a:sym typeface="Twentieth Century"/>
                        </a:rPr>
                        <a:t>teaching school-wide expectations, </a:t>
                      </a:r>
                      <a:endParaRPr>
                        <a:latin typeface="Twentieth Century"/>
                        <a:ea typeface="Twentieth Century"/>
                        <a:cs typeface="Twentieth Century"/>
                        <a:sym typeface="Twentieth Century"/>
                      </a:endParaRPr>
                    </a:p>
                    <a:p>
                      <a:pPr marL="342900" marR="0" lvl="0" indent="-342900" algn="l" rtl="0">
                        <a:spcBef>
                          <a:spcPts val="0"/>
                        </a:spcBef>
                        <a:spcAft>
                          <a:spcPts val="0"/>
                        </a:spcAft>
                        <a:buClr>
                          <a:srgbClr val="1D2A53"/>
                        </a:buClr>
                        <a:buSzPts val="1600"/>
                        <a:buFont typeface="Twentieth Century"/>
                        <a:buAutoNum type="alphaLcParenBoth"/>
                      </a:pPr>
                      <a:r>
                        <a:rPr lang="en-US" sz="1600">
                          <a:solidFill>
                            <a:srgbClr val="1D2A53"/>
                          </a:solidFill>
                          <a:latin typeface="Twentieth Century"/>
                          <a:ea typeface="Twentieth Century"/>
                          <a:cs typeface="Twentieth Century"/>
                          <a:sym typeface="Twentieth Century"/>
                        </a:rPr>
                        <a:t>Acknowledging appropriate behavior</a:t>
                      </a:r>
                      <a:endParaRPr>
                        <a:latin typeface="Twentieth Century"/>
                        <a:ea typeface="Twentieth Century"/>
                        <a:cs typeface="Twentieth Century"/>
                        <a:sym typeface="Twentieth Century"/>
                      </a:endParaRPr>
                    </a:p>
                    <a:p>
                      <a:pPr marL="342900" marR="0" lvl="0" indent="-342900" algn="l" rtl="0">
                        <a:spcBef>
                          <a:spcPts val="0"/>
                        </a:spcBef>
                        <a:spcAft>
                          <a:spcPts val="0"/>
                        </a:spcAft>
                        <a:buClr>
                          <a:srgbClr val="1D2A53"/>
                        </a:buClr>
                        <a:buSzPts val="1600"/>
                        <a:buFont typeface="Twentieth Century"/>
                        <a:buAutoNum type="alphaLcParenBoth"/>
                      </a:pPr>
                      <a:r>
                        <a:rPr lang="en-US" sz="1600">
                          <a:solidFill>
                            <a:srgbClr val="1D2A53"/>
                          </a:solidFill>
                          <a:latin typeface="Twentieth Century"/>
                          <a:ea typeface="Twentieth Century"/>
                          <a:cs typeface="Twentieth Century"/>
                          <a:sym typeface="Twentieth Century"/>
                        </a:rPr>
                        <a:t>correcting errors, and</a:t>
                      </a:r>
                      <a:endParaRPr>
                        <a:latin typeface="Twentieth Century"/>
                        <a:ea typeface="Twentieth Century"/>
                        <a:cs typeface="Twentieth Century"/>
                        <a:sym typeface="Twentieth Century"/>
                      </a:endParaRPr>
                    </a:p>
                    <a:p>
                      <a:pPr marL="342900" marR="0" lvl="0" indent="-342900" algn="l" rtl="0">
                        <a:spcBef>
                          <a:spcPts val="0"/>
                        </a:spcBef>
                        <a:spcAft>
                          <a:spcPts val="0"/>
                        </a:spcAft>
                        <a:buClr>
                          <a:srgbClr val="1D2A53"/>
                        </a:buClr>
                        <a:buSzPts val="1600"/>
                        <a:buFont typeface="Twentieth Century"/>
                        <a:buAutoNum type="alphaLcParenBoth"/>
                      </a:pPr>
                      <a:r>
                        <a:rPr lang="en-US" sz="1600">
                          <a:solidFill>
                            <a:srgbClr val="1D2A53"/>
                          </a:solidFill>
                          <a:latin typeface="Twentieth Century"/>
                          <a:ea typeface="Twentieth Century"/>
                          <a:cs typeface="Twentieth Century"/>
                          <a:sym typeface="Twentieth Century"/>
                        </a:rPr>
                        <a:t>requesting assistance.</a:t>
                      </a:r>
                      <a:endParaRPr>
                        <a:latin typeface="Twentieth Century"/>
                        <a:ea typeface="Twentieth Century"/>
                        <a:cs typeface="Twentieth Century"/>
                        <a:sym typeface="Twentieth Centur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 Professional development</a:t>
                      </a:r>
                      <a:endParaRPr>
                        <a:latin typeface="Twentieth Century"/>
                        <a:ea typeface="Twentieth Century"/>
                        <a:cs typeface="Twentieth Century"/>
                        <a:sym typeface="Twentieth Century"/>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calendar</a:t>
                      </a:r>
                      <a:endParaRPr>
                        <a:latin typeface="Twentieth Century"/>
                        <a:ea typeface="Twentieth Century"/>
                        <a:cs typeface="Twentieth Century"/>
                        <a:sym typeface="Twentieth Century"/>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 Staff handbook</a:t>
                      </a:r>
                      <a:endParaRPr>
                        <a:latin typeface="Twentieth Century"/>
                        <a:ea typeface="Twentieth Century"/>
                        <a:cs typeface="Twentieth Century"/>
                        <a:sym typeface="Twentieth Centur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0 = No process for teaching</a:t>
                      </a:r>
                      <a:endParaRPr>
                        <a:latin typeface="Twentieth Century"/>
                        <a:ea typeface="Twentieth Century"/>
                        <a:cs typeface="Twentieth Century"/>
                        <a:sym typeface="Twentieth Century"/>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staff is in place</a:t>
                      </a:r>
                      <a:endParaRPr>
                        <a:latin typeface="Twentieth Century"/>
                        <a:ea typeface="Twentieth Century"/>
                        <a:cs typeface="Twentieth Century"/>
                        <a:sym typeface="Twentieth Century"/>
                      </a:endParaRPr>
                    </a:p>
                    <a:p>
                      <a:pPr marL="0" marR="0" lvl="0" indent="0" algn="l" rtl="0">
                        <a:spcBef>
                          <a:spcPts val="0"/>
                        </a:spcBef>
                        <a:spcAft>
                          <a:spcPts val="0"/>
                        </a:spcAft>
                        <a:buNone/>
                      </a:pPr>
                      <a:endParaRPr sz="1600">
                        <a:solidFill>
                          <a:srgbClr val="1D2A53"/>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1 = Process is informal/unwritten, not part of professional development</a:t>
                      </a:r>
                      <a:endParaRPr>
                        <a:latin typeface="Twentieth Century"/>
                        <a:ea typeface="Twentieth Century"/>
                        <a:cs typeface="Twentieth Century"/>
                        <a:sym typeface="Twentieth Century"/>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calendar, and/or does not include all staff or all 4 core Tier I practices</a:t>
                      </a:r>
                      <a:endParaRPr>
                        <a:latin typeface="Twentieth Century"/>
                        <a:ea typeface="Twentieth Century"/>
                        <a:cs typeface="Twentieth Century"/>
                        <a:sym typeface="Twentieth Century"/>
                      </a:endParaRPr>
                    </a:p>
                    <a:p>
                      <a:pPr marL="0" marR="0" lvl="0" indent="0" algn="l" rtl="0">
                        <a:spcBef>
                          <a:spcPts val="0"/>
                        </a:spcBef>
                        <a:spcAft>
                          <a:spcPts val="0"/>
                        </a:spcAft>
                        <a:buNone/>
                      </a:pPr>
                      <a:endParaRPr sz="1600">
                        <a:solidFill>
                          <a:srgbClr val="1D2A53"/>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2 = Formal process for teaching all staff all aspects of Tier I system, including all 4 core Tier I practices</a:t>
                      </a:r>
                      <a:endParaRPr>
                        <a:latin typeface="Twentieth Century"/>
                        <a:ea typeface="Twentieth Century"/>
                        <a:cs typeface="Twentieth Century"/>
                        <a:sym typeface="Twentieth Centur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52" name="Google Shape;352;p73" title="Self-Assessment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353" name="Google Shape;353;p73"/>
          <p:cNvSpPr txBox="1">
            <a:spLocks noGrp="1"/>
          </p:cNvSpPr>
          <p:nvPr>
            <p:ph type="title"/>
          </p:nvPr>
        </p:nvSpPr>
        <p:spPr>
          <a:xfrm>
            <a:off x="917267" y="290275"/>
            <a:ext cx="7461600" cy="72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Self-Assessment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aphicFrame>
        <p:nvGraphicFramePr>
          <p:cNvPr id="359" name="Google Shape;359;p74" descr="1.1 Team Composition:&#10;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10;programs, and for high schools, (e) student representation.&#10;Possible sources: School organizational chart, Tier I team meeting minutes&#10;Criteria: 0 = Tier I team does not exist or does not include coordinator, school administrator, or individuals with applied behavioral expertise&#10; 1 = Tier I team exists, but does not include all identified roles or attendance of these members is below 80%&#10; 2 = Tier I team exists with coordinator, administrator, and all identified roles represented, AND attendance&#10;1.2 Team Operating Procedures: &#10;Tier I team meets at least monthly and has (a) regular meeting format/agenda, (b) minutes, (c) defined meeting roles, and (d) a current action plan.&#10;Possible sources: Tier I team meeting agendas and minutes, Tier I meeting roles descriptions, Tier I action plan&#10;Criteria: 0 = Tier I team does not use regular meeting format/ agenda, minutes, defined roles, or a current action plan&#10;1= Tier I team has at least 2 but not all 4 features&#10;2 = Tier I team meets at least monthly and uses regular meeting format/agenda, minutes, defined roles, AND has a current action plan&#10;&#10;&#10;" title="TFI features 1.1  and 1.2"/>
          <p:cNvGraphicFramePr/>
          <p:nvPr/>
        </p:nvGraphicFramePr>
        <p:xfrm>
          <a:off x="284480" y="1356384"/>
          <a:ext cx="8531375" cy="3048010"/>
        </p:xfrm>
        <a:graphic>
          <a:graphicData uri="http://schemas.openxmlformats.org/drawingml/2006/table">
            <a:tbl>
              <a:tblPr firstRow="1" bandRow="1">
                <a:noFill/>
                <a:tableStyleId>{414EF8FB-0C75-4B18-B4FE-62D11B2AEA65}</a:tableStyleId>
              </a:tblPr>
              <a:tblGrid>
                <a:gridCol w="3303975">
                  <a:extLst>
                    <a:ext uri="{9D8B030D-6E8A-4147-A177-3AD203B41FA5}">
                      <a16:colId xmlns:a16="http://schemas.microsoft.com/office/drawing/2014/main" val="20000"/>
                    </a:ext>
                  </a:extLst>
                </a:gridCol>
                <a:gridCol w="1744125">
                  <a:extLst>
                    <a:ext uri="{9D8B030D-6E8A-4147-A177-3AD203B41FA5}">
                      <a16:colId xmlns:a16="http://schemas.microsoft.com/office/drawing/2014/main" val="20001"/>
                    </a:ext>
                  </a:extLst>
                </a:gridCol>
                <a:gridCol w="3483275">
                  <a:extLst>
                    <a:ext uri="{9D8B030D-6E8A-4147-A177-3AD203B41FA5}">
                      <a16:colId xmlns:a16="http://schemas.microsoft.com/office/drawing/2014/main" val="20002"/>
                    </a:ext>
                  </a:extLst>
                </a:gridCol>
              </a:tblGrid>
              <a:tr h="349725">
                <a:tc>
                  <a:txBody>
                    <a:bodyPr/>
                    <a:lstStyle/>
                    <a:p>
                      <a:pPr marL="0" marR="0" lvl="0" indent="0" algn="l" rtl="0">
                        <a:spcBef>
                          <a:spcPts val="0"/>
                        </a:spcBef>
                        <a:spcAft>
                          <a:spcPts val="0"/>
                        </a:spcAft>
                        <a:buNone/>
                      </a:pPr>
                      <a:r>
                        <a:rPr lang="en-US" sz="1800"/>
                        <a:t>Features</a:t>
                      </a:r>
                      <a:endParaRPr sz="1800">
                        <a:solidFill>
                          <a:srgbClr val="000000"/>
                        </a:solidFill>
                      </a:endParaRPr>
                    </a:p>
                  </a:txBody>
                  <a:tcPr marL="91450" marR="91450" marT="45725" marB="45725"/>
                </a:tc>
                <a:tc gridSpan="2">
                  <a:txBody>
                    <a:bodyPr/>
                    <a:lstStyle/>
                    <a:p>
                      <a:pPr marL="0" lvl="0" indent="0" algn="l" rtl="0">
                        <a:spcBef>
                          <a:spcPts val="0"/>
                        </a:spcBef>
                        <a:spcAft>
                          <a:spcPts val="0"/>
                        </a:spcAft>
                        <a:buNone/>
                      </a:pPr>
                      <a:r>
                        <a:rPr lang="en-US" sz="1800"/>
                        <a:t>Cultural Responsiveness</a:t>
                      </a:r>
                      <a:endParaRPr sz="1800" b="1">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093400">
                <a:tc>
                  <a:txBody>
                    <a:bodyPr/>
                    <a:lstStyle/>
                    <a:p>
                      <a:pPr marL="0" lvl="0" indent="0" algn="l" rtl="0">
                        <a:spcBef>
                          <a:spcPts val="0"/>
                        </a:spcBef>
                        <a:spcAft>
                          <a:spcPts val="0"/>
                        </a:spcAft>
                        <a:buNone/>
                      </a:pPr>
                      <a:r>
                        <a:rPr lang="en-US" sz="1600" b="1">
                          <a:solidFill>
                            <a:schemeClr val="dk2"/>
                          </a:solidFill>
                        </a:rPr>
                        <a:t>1.7 Professional Development</a:t>
                      </a:r>
                      <a:r>
                        <a:rPr lang="en-US" sz="1600">
                          <a:solidFill>
                            <a:schemeClr val="dk2"/>
                          </a:solidFill>
                        </a:rPr>
                        <a:t>:</a:t>
                      </a:r>
                      <a:endParaRPr/>
                    </a:p>
                    <a:p>
                      <a:pPr marL="0" lvl="0" indent="0" algn="l" rtl="0">
                        <a:spcBef>
                          <a:spcPts val="0"/>
                        </a:spcBef>
                        <a:spcAft>
                          <a:spcPts val="0"/>
                        </a:spcAft>
                        <a:buNone/>
                      </a:pPr>
                      <a:r>
                        <a:rPr lang="en-US" sz="1600">
                          <a:solidFill>
                            <a:schemeClr val="dk2"/>
                          </a:solidFill>
                        </a:rPr>
                        <a:t>A written process is used for orienting all faculty/staff on 4 core Tier I SWPBIS practices:</a:t>
                      </a:r>
                      <a:endParaRPr/>
                    </a:p>
                    <a:p>
                      <a:pPr marL="0" lvl="0" indent="0" algn="l" rtl="0">
                        <a:spcBef>
                          <a:spcPts val="0"/>
                        </a:spcBef>
                        <a:spcAft>
                          <a:spcPts val="0"/>
                        </a:spcAft>
                        <a:buNone/>
                      </a:pPr>
                      <a:endParaRPr sz="1600">
                        <a:solidFill>
                          <a:schemeClr val="dk2"/>
                        </a:solidFill>
                      </a:endParaRPr>
                    </a:p>
                    <a:p>
                      <a:pPr marL="342900" lvl="0" indent="-342900" algn="l" rtl="0">
                        <a:spcBef>
                          <a:spcPts val="0"/>
                        </a:spcBef>
                        <a:spcAft>
                          <a:spcPts val="0"/>
                        </a:spcAft>
                        <a:buClr>
                          <a:schemeClr val="dk2"/>
                        </a:buClr>
                        <a:buSzPts val="1600"/>
                        <a:buFont typeface="Calibri"/>
                        <a:buAutoNum type="alphaLcParenBoth"/>
                      </a:pPr>
                      <a:r>
                        <a:rPr lang="en-US" sz="1600">
                          <a:solidFill>
                            <a:schemeClr val="dk2"/>
                          </a:solidFill>
                        </a:rPr>
                        <a:t>teaching school-wide expectations, </a:t>
                      </a:r>
                      <a:endParaRPr/>
                    </a:p>
                    <a:p>
                      <a:pPr marL="342900" lvl="0" indent="-342900" algn="l" rtl="0">
                        <a:spcBef>
                          <a:spcPts val="0"/>
                        </a:spcBef>
                        <a:spcAft>
                          <a:spcPts val="0"/>
                        </a:spcAft>
                        <a:buClr>
                          <a:schemeClr val="dk2"/>
                        </a:buClr>
                        <a:buSzPts val="1600"/>
                        <a:buFont typeface="Calibri"/>
                        <a:buAutoNum type="alphaLcParenBoth"/>
                      </a:pPr>
                      <a:r>
                        <a:rPr lang="en-US" sz="1600">
                          <a:solidFill>
                            <a:schemeClr val="dk2"/>
                          </a:solidFill>
                        </a:rPr>
                        <a:t>Acknowledging appropriate behavior</a:t>
                      </a:r>
                      <a:endParaRPr/>
                    </a:p>
                    <a:p>
                      <a:pPr marL="342900" lvl="0" indent="-342900" algn="l" rtl="0">
                        <a:spcBef>
                          <a:spcPts val="0"/>
                        </a:spcBef>
                        <a:spcAft>
                          <a:spcPts val="0"/>
                        </a:spcAft>
                        <a:buClr>
                          <a:schemeClr val="dk2"/>
                        </a:buClr>
                        <a:buSzPts val="1600"/>
                        <a:buFont typeface="Calibri"/>
                        <a:buAutoNum type="alphaLcParenBoth"/>
                      </a:pPr>
                      <a:r>
                        <a:rPr lang="en-US" sz="1600">
                          <a:solidFill>
                            <a:schemeClr val="dk2"/>
                          </a:solidFill>
                        </a:rPr>
                        <a:t>correcting errors, and</a:t>
                      </a:r>
                      <a:endParaRPr/>
                    </a:p>
                    <a:p>
                      <a:pPr marL="342900" lvl="0" indent="-342900" algn="l" rtl="0">
                        <a:spcBef>
                          <a:spcPts val="0"/>
                        </a:spcBef>
                        <a:spcAft>
                          <a:spcPts val="0"/>
                        </a:spcAft>
                        <a:buClr>
                          <a:schemeClr val="dk2"/>
                        </a:buClr>
                        <a:buSzPts val="1600"/>
                        <a:buFont typeface="Calibri"/>
                        <a:buAutoNum type="alphaLcParenBoth"/>
                      </a:pPr>
                      <a:r>
                        <a:rPr lang="en-US" sz="1600">
                          <a:solidFill>
                            <a:schemeClr val="dk2"/>
                          </a:solidFill>
                        </a:rPr>
                        <a:t>requesting assistance.</a:t>
                      </a:r>
                      <a:endParaRPr sz="1300" b="1"/>
                    </a:p>
                  </a:txBody>
                  <a:tcPr marL="68575" marR="68575" marT="0" marB="0"/>
                </a:tc>
                <a:tc gridSpan="2">
                  <a:txBody>
                    <a:bodyPr/>
                    <a:lstStyle/>
                    <a:p>
                      <a:pPr marL="0" marR="0" lvl="0" indent="0" algn="l" rtl="0">
                        <a:lnSpc>
                          <a:spcPct val="100000"/>
                        </a:lnSpc>
                        <a:spcBef>
                          <a:spcPts val="0"/>
                        </a:spcBef>
                        <a:spcAft>
                          <a:spcPts val="0"/>
                        </a:spcAft>
                        <a:buClr>
                          <a:srgbClr val="000000"/>
                        </a:buClr>
                        <a:buFont typeface="Arial"/>
                        <a:buNone/>
                      </a:pPr>
                      <a:r>
                        <a:rPr lang="en-US" sz="1600">
                          <a:solidFill>
                            <a:schemeClr val="dk2"/>
                          </a:solidFill>
                        </a:rPr>
                        <a:t>Teams adopt or revise expectations that are reflective of the cultural values of the surrounding community. Expectations and specific rules are identified based on a legitimate purpose within the setting, as opposed to simply school tradition or maintaining the status quo. Within a culturally responsive framework, behavior expectations should focus on high standards for all students, be able to be taught and learned, and be respectful of the students’ cultures. </a:t>
                      </a:r>
                      <a:endParaRPr sz="1600">
                        <a:solidFill>
                          <a:schemeClr val="dk2"/>
                        </a:solidFill>
                      </a:endParaRPr>
                    </a:p>
                    <a:p>
                      <a:pPr marL="0" lvl="0" indent="0" algn="l" rtl="0">
                        <a:spcBef>
                          <a:spcPts val="0"/>
                        </a:spcBef>
                        <a:spcAft>
                          <a:spcPts val="0"/>
                        </a:spcAft>
                        <a:buNone/>
                      </a:pPr>
                      <a:endParaRPr sz="1300"/>
                    </a:p>
                    <a:p>
                      <a:pPr marL="0" lvl="0" indent="0" algn="l" rtl="0">
                        <a:spcBef>
                          <a:spcPts val="0"/>
                        </a:spcBef>
                        <a:spcAft>
                          <a:spcPts val="0"/>
                        </a:spcAft>
                        <a:buNone/>
                      </a:pPr>
                      <a:endParaRPr/>
                    </a:p>
                  </a:txBody>
                  <a:tcPr marL="68575" marR="68575" marT="0" marB="0">
                    <a:solidFill>
                      <a:srgbClr val="CDCFE0"/>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360" name="Google Shape;360;p74"/>
          <p:cNvSpPr txBox="1">
            <a:spLocks noGrp="1"/>
          </p:cNvSpPr>
          <p:nvPr>
            <p:ph type="title"/>
          </p:nvPr>
        </p:nvSpPr>
        <p:spPr>
          <a:xfrm>
            <a:off x="917267" y="290275"/>
            <a:ext cx="7461600" cy="72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&amp; Cultural Responsiveness</a:t>
            </a:r>
            <a:endParaRPr/>
          </a:p>
        </p:txBody>
      </p:sp>
      <p:pic>
        <p:nvPicPr>
          <p:cNvPr id="361" name="Google Shape;361;p74">
            <a:hlinkClick r:id="rId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753295" y="137093"/>
            <a:ext cx="1312549" cy="642500"/>
          </a:xfrm>
          <a:prstGeom prst="rect">
            <a:avLst/>
          </a:prstGeom>
          <a:noFill/>
          <a:ln>
            <a:noFill/>
          </a:ln>
        </p:spPr>
      </p:pic>
      <p:pic>
        <p:nvPicPr>
          <p:cNvPr id="362" name="Google Shape;362;p7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84483" y="296913"/>
            <a:ext cx="713150" cy="707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aphicFrame>
        <p:nvGraphicFramePr>
          <p:cNvPr id="368" name="Google Shape;368;p75" descr="This is a picture of the seven  TFI action items to be completed in the workbook.  Each item is to be rated not in place, partially or fully in place." title="TFI Action Items"/>
          <p:cNvGraphicFramePr/>
          <p:nvPr/>
        </p:nvGraphicFramePr>
        <p:xfrm>
          <a:off x="455813" y="1093437"/>
          <a:ext cx="3000000" cy="3000000"/>
        </p:xfrm>
        <a:graphic>
          <a:graphicData uri="http://schemas.openxmlformats.org/drawingml/2006/table">
            <a:tbl>
              <a:tblPr firstRow="1" bandRow="1">
                <a:noFill/>
                <a:tableStyleId>{838EB8D5-3177-4CDB-B083-345D984C50F5}</a:tableStyleId>
              </a:tblPr>
              <a:tblGrid>
                <a:gridCol w="829900">
                  <a:extLst>
                    <a:ext uri="{9D8B030D-6E8A-4147-A177-3AD203B41FA5}">
                      <a16:colId xmlns:a16="http://schemas.microsoft.com/office/drawing/2014/main" val="20000"/>
                    </a:ext>
                  </a:extLst>
                </a:gridCol>
                <a:gridCol w="6198825">
                  <a:extLst>
                    <a:ext uri="{9D8B030D-6E8A-4147-A177-3AD203B41FA5}">
                      <a16:colId xmlns:a16="http://schemas.microsoft.com/office/drawing/2014/main" val="20001"/>
                    </a:ext>
                  </a:extLst>
                </a:gridCol>
                <a:gridCol w="503250">
                  <a:extLst>
                    <a:ext uri="{9D8B030D-6E8A-4147-A177-3AD203B41FA5}">
                      <a16:colId xmlns:a16="http://schemas.microsoft.com/office/drawing/2014/main" val="20002"/>
                    </a:ext>
                  </a:extLst>
                </a:gridCol>
                <a:gridCol w="503250">
                  <a:extLst>
                    <a:ext uri="{9D8B030D-6E8A-4147-A177-3AD203B41FA5}">
                      <a16:colId xmlns:a16="http://schemas.microsoft.com/office/drawing/2014/main" val="20003"/>
                    </a:ext>
                  </a:extLst>
                </a:gridCol>
                <a:gridCol w="451000">
                  <a:extLst>
                    <a:ext uri="{9D8B030D-6E8A-4147-A177-3AD203B41FA5}">
                      <a16:colId xmlns:a16="http://schemas.microsoft.com/office/drawing/2014/main" val="20004"/>
                    </a:ext>
                  </a:extLst>
                </a:gridCol>
              </a:tblGrid>
              <a:tr h="498800">
                <a:tc>
                  <a:txBody>
                    <a:bodyPr/>
                    <a:lstStyle/>
                    <a:p>
                      <a:pPr marL="0" marR="0" lvl="0" indent="0" algn="l" rtl="0">
                        <a:spcBef>
                          <a:spcPts val="0"/>
                        </a:spcBef>
                        <a:spcAft>
                          <a:spcPts val="0"/>
                        </a:spcAft>
                        <a:buNone/>
                      </a:pPr>
                      <a:r>
                        <a:rPr lang="en-US" sz="1600"/>
                        <a:t>TFI</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Action Item</a:t>
                      </a:r>
                      <a:r>
                        <a:rPr lang="en-US"/>
                        <a:t>                                            </a:t>
                      </a:r>
                      <a:r>
                        <a:rPr lang="en-US" sz="1600" b="0" i="1"/>
                        <a:t>(Not In Place; Partially; Fully In Place -&gt;)</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NI</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PI</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FI</a:t>
                      </a:r>
                      <a:endParaRPr/>
                    </a:p>
                  </a:txBody>
                  <a:tcPr marL="91450" marR="91450" marT="45725" marB="45725">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0"/>
                  </a:ext>
                </a:extLst>
              </a:tr>
              <a:tr h="372075">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A curriculum to teach the components of the discipline system (e.g flow chart and related processes) to all staff is developed and used</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tcPr>
                </a:tc>
                <a:extLst>
                  <a:ext uri="{0D108BD9-81ED-4DB2-BD59-A6C34878D82A}">
                    <a16:rowId xmlns:a16="http://schemas.microsoft.com/office/drawing/2014/main" val="10001"/>
                  </a:ext>
                </a:extLst>
              </a:tr>
              <a:tr h="42335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Plans for training staff how to teach expectations/rules/acknowledgments are developed, scheduled and delivered</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2"/>
                  </a:ext>
                </a:extLst>
              </a:tr>
              <a:tr h="49880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lnSpc>
                          <a:spcPct val="90000"/>
                        </a:lnSpc>
                        <a:spcBef>
                          <a:spcPts val="0"/>
                        </a:spcBef>
                        <a:spcAft>
                          <a:spcPts val="0"/>
                        </a:spcAft>
                        <a:buNone/>
                      </a:pPr>
                      <a:r>
                        <a:rPr lang="en-US" sz="1500">
                          <a:solidFill>
                            <a:srgbClr val="1D2A53"/>
                          </a:solidFill>
                        </a:rPr>
                        <a:t>A plan for teaching students expectations/rules/acknowledgments is developed, scheduled, and delivered</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3"/>
                  </a:ext>
                </a:extLst>
              </a:tr>
              <a:tr h="393025">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A system for orienting substitutes, volunteers, and guests on expectations, rules, and acknowledgements is in place</a:t>
                      </a:r>
                      <a:endParaRPr sz="1500">
                        <a:solidFill>
                          <a:srgbClr val="1D2A53"/>
                        </a:solidFill>
                      </a:endParaRPr>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4"/>
                  </a:ext>
                </a:extLst>
              </a:tr>
              <a:tr h="36065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Booster sessions for students and staff are planned, scheduled, and delivered</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5"/>
                  </a:ext>
                </a:extLst>
              </a:tr>
              <a:tr h="36065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Schedule for acknowledgments for the year is planned</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6"/>
                  </a:ext>
                </a:extLst>
              </a:tr>
              <a:tr h="36065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500">
                          <a:solidFill>
                            <a:srgbClr val="1D2A53"/>
                          </a:solidFill>
                        </a:rPr>
                        <a:t>Plans for orienting new staff and students are developed and implemented</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7"/>
                  </a:ext>
                </a:extLst>
              </a:tr>
              <a:tr h="36065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1D2A53"/>
                        </a:buClr>
                        <a:buSzPts val="1400"/>
                        <a:buFont typeface="Twentieth Century"/>
                        <a:buNone/>
                      </a:pPr>
                      <a:r>
                        <a:rPr lang="en-US" sz="1500">
                          <a:solidFill>
                            <a:srgbClr val="1D2A53"/>
                          </a:solidFill>
                        </a:rPr>
                        <a:t>Plans for introducing families/communities to your PBIS system are developed and implemented</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8"/>
                  </a:ext>
                </a:extLst>
              </a:tr>
              <a:tr h="36065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500" i="0">
                          <a:solidFill>
                            <a:srgbClr val="1D2A53"/>
                          </a:solidFill>
                        </a:rPr>
                        <a:t>Dates for professional training of all school staff, and ongoing support are on the school’s calendar </a:t>
                      </a:r>
                      <a:endParaRPr sz="1500" i="0">
                        <a:solidFill>
                          <a:srgbClr val="1D2A53"/>
                        </a:solidFill>
                      </a:endParaRPr>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9"/>
                  </a:ext>
                </a:extLst>
              </a:tr>
              <a:tr h="360650">
                <a:tc>
                  <a:txBody>
                    <a:bodyPr/>
                    <a:lstStyle/>
                    <a:p>
                      <a:pPr marL="0" marR="0" lvl="0" indent="0" algn="l" rtl="0">
                        <a:spcBef>
                          <a:spcPts val="0"/>
                        </a:spcBef>
                        <a:spcAft>
                          <a:spcPts val="0"/>
                        </a:spcAft>
                        <a:buNone/>
                      </a:pPr>
                      <a:r>
                        <a:rPr lang="en-US" sz="1500"/>
                        <a:t>1.7</a:t>
                      </a:r>
                      <a:endParaRPr sz="1500"/>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1D2A53"/>
                        </a:buClr>
                        <a:buSzPts val="1400"/>
                        <a:buFont typeface="Twentieth Century"/>
                        <a:buNone/>
                      </a:pPr>
                      <a:r>
                        <a:rPr lang="en-US" sz="1500" i="0">
                          <a:solidFill>
                            <a:srgbClr val="1D2A53"/>
                          </a:solidFill>
                        </a:rPr>
                        <a:t>A communication system is established to share information regularly (at least monthly) with staff </a:t>
                      </a:r>
                      <a:endParaRPr sz="1500"/>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500" i="1"/>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500"/>
                    </a:p>
                  </a:txBody>
                  <a:tcPr marL="91450" marR="91450" marT="45725" marB="457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bl>
          </a:graphicData>
        </a:graphic>
      </p:graphicFrame>
      <p:pic>
        <p:nvPicPr>
          <p:cNvPr id="369" name="Google Shape;369;p75" title="Action Planning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50"/>
              </a:srgbClr>
            </a:outerShdw>
          </a:effectLst>
        </p:spPr>
      </p:pic>
      <p:sp>
        <p:nvSpPr>
          <p:cNvPr id="370" name="Google Shape;370;p75"/>
          <p:cNvSpPr txBox="1">
            <a:spLocks noGrp="1"/>
          </p:cNvSpPr>
          <p:nvPr>
            <p:ph type="title"/>
          </p:nvPr>
        </p:nvSpPr>
        <p:spPr>
          <a:xfrm>
            <a:off x="1205371" y="274320"/>
            <a:ext cx="6987000" cy="636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Considerations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graphicFrame>
        <p:nvGraphicFramePr>
          <p:cNvPr id="376" name="Google Shape;376;p76" descr="This is a picture of the seven  TFI action items to be completed in the workbook.  Each item is to be rated not in place, partially or fully in place." title="TFI Action Items"/>
          <p:cNvGraphicFramePr/>
          <p:nvPr/>
        </p:nvGraphicFramePr>
        <p:xfrm>
          <a:off x="376888" y="1951912"/>
          <a:ext cx="8486225" cy="3584900"/>
        </p:xfrm>
        <a:graphic>
          <a:graphicData uri="http://schemas.openxmlformats.org/drawingml/2006/table">
            <a:tbl>
              <a:tblPr firstRow="1" bandRow="1">
                <a:noFill/>
                <a:tableStyleId>{838EB8D5-3177-4CDB-B083-345D984C50F5}</a:tableStyleId>
              </a:tblPr>
              <a:tblGrid>
                <a:gridCol w="829900">
                  <a:extLst>
                    <a:ext uri="{9D8B030D-6E8A-4147-A177-3AD203B41FA5}">
                      <a16:colId xmlns:a16="http://schemas.microsoft.com/office/drawing/2014/main" val="20000"/>
                    </a:ext>
                  </a:extLst>
                </a:gridCol>
                <a:gridCol w="6198825">
                  <a:extLst>
                    <a:ext uri="{9D8B030D-6E8A-4147-A177-3AD203B41FA5}">
                      <a16:colId xmlns:a16="http://schemas.microsoft.com/office/drawing/2014/main" val="20001"/>
                    </a:ext>
                  </a:extLst>
                </a:gridCol>
                <a:gridCol w="503250">
                  <a:extLst>
                    <a:ext uri="{9D8B030D-6E8A-4147-A177-3AD203B41FA5}">
                      <a16:colId xmlns:a16="http://schemas.microsoft.com/office/drawing/2014/main" val="20002"/>
                    </a:ext>
                  </a:extLst>
                </a:gridCol>
                <a:gridCol w="503250">
                  <a:extLst>
                    <a:ext uri="{9D8B030D-6E8A-4147-A177-3AD203B41FA5}">
                      <a16:colId xmlns:a16="http://schemas.microsoft.com/office/drawing/2014/main" val="20003"/>
                    </a:ext>
                  </a:extLst>
                </a:gridCol>
                <a:gridCol w="451000">
                  <a:extLst>
                    <a:ext uri="{9D8B030D-6E8A-4147-A177-3AD203B41FA5}">
                      <a16:colId xmlns:a16="http://schemas.microsoft.com/office/drawing/2014/main" val="20004"/>
                    </a:ext>
                  </a:extLst>
                </a:gridCol>
              </a:tblGrid>
              <a:tr h="498800">
                <a:tc>
                  <a:txBody>
                    <a:bodyPr/>
                    <a:lstStyle/>
                    <a:p>
                      <a:pPr marL="0" marR="0" lvl="0" indent="0" algn="l" rtl="0">
                        <a:spcBef>
                          <a:spcPts val="0"/>
                        </a:spcBef>
                        <a:spcAft>
                          <a:spcPts val="0"/>
                        </a:spcAft>
                        <a:buNone/>
                      </a:pPr>
                      <a:r>
                        <a:rPr lang="en-US" sz="1600"/>
                        <a:t>TFI</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Action Item</a:t>
                      </a:r>
                      <a:r>
                        <a:rPr lang="en-US"/>
                        <a:t>                                            </a:t>
                      </a:r>
                      <a:r>
                        <a:rPr lang="en-US" sz="1600" b="0" i="1"/>
                        <a:t>(Not In Place; Partially; Fully In Place -&gt;)</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NI</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PI</a:t>
                      </a:r>
                      <a:endParaRPr/>
                    </a:p>
                  </a:txBody>
                  <a:tcPr marL="91450" marR="91450" marT="45725" marB="45725">
                    <a:lnB w="12700" cap="flat" cmpd="sng">
                      <a:solidFill>
                        <a:srgbClr val="E2AC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FI</a:t>
                      </a:r>
                      <a:endParaRPr/>
                    </a:p>
                  </a:txBody>
                  <a:tcPr marL="91450" marR="91450" marT="45725" marB="45725">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0"/>
                  </a:ext>
                </a:extLst>
              </a:tr>
              <a:tr h="372075">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1.7 CR</a:t>
                      </a: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The district has a long-term professional development plan that includes SWPBIS and enhancing equity. </a:t>
                      </a:r>
                      <a:endParaRPr sz="1500">
                        <a:solidFill>
                          <a:srgbClr val="1D2A53"/>
                        </a:solidFill>
                      </a:endParaRPr>
                    </a:p>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38100" cap="flat" cmpd="sng">
                      <a:solidFill>
                        <a:srgbClr val="E2AC00"/>
                      </a:solidFill>
                      <a:prstDash val="solid"/>
                      <a:round/>
                      <a:headEnd type="none" w="sm" len="sm"/>
                      <a:tailEnd type="none" w="sm" len="sm"/>
                    </a:lnB>
                    <a:solidFill>
                      <a:schemeClr val="accent6">
                        <a:alpha val="20000"/>
                      </a:schemeClr>
                    </a:solidFill>
                  </a:tcPr>
                </a:tc>
                <a:extLst>
                  <a:ext uri="{0D108BD9-81ED-4DB2-BD59-A6C34878D82A}">
                    <a16:rowId xmlns:a16="http://schemas.microsoft.com/office/drawing/2014/main" val="10001"/>
                  </a:ext>
                </a:extLst>
              </a:tr>
              <a:tr h="423350">
                <a:tc>
                  <a:txBody>
                    <a:bodyPr/>
                    <a:lstStyle/>
                    <a:p>
                      <a:pPr marL="0" lvl="0" indent="0" algn="l" rtl="0">
                        <a:lnSpc>
                          <a:spcPct val="90000"/>
                        </a:lnSpc>
                        <a:spcBef>
                          <a:spcPts val="0"/>
                        </a:spcBef>
                        <a:spcAft>
                          <a:spcPts val="0"/>
                        </a:spcAft>
                        <a:buNone/>
                      </a:pPr>
                      <a:r>
                        <a:rPr lang="en-US" sz="1500">
                          <a:solidFill>
                            <a:schemeClr val="dk2"/>
                          </a:solidFill>
                          <a:latin typeface="Calibri"/>
                          <a:ea typeface="Calibri"/>
                          <a:cs typeface="Calibri"/>
                          <a:sym typeface="Calibri"/>
                        </a:rPr>
                        <a:t>1.7 CR</a:t>
                      </a:r>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Professional development opportunities are identified based on system and student outcome data. </a:t>
                      </a:r>
                      <a:endParaRPr sz="1500">
                        <a:solidFill>
                          <a:srgbClr val="1D2A53"/>
                        </a:solidFill>
                      </a:endParaRPr>
                    </a:p>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381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extLst>
                  <a:ext uri="{0D108BD9-81ED-4DB2-BD59-A6C34878D82A}">
                    <a16:rowId xmlns:a16="http://schemas.microsoft.com/office/drawing/2014/main" val="10002"/>
                  </a:ext>
                </a:extLst>
              </a:tr>
              <a:tr h="498800">
                <a:tc>
                  <a:txBody>
                    <a:bodyPr/>
                    <a:lstStyle/>
                    <a:p>
                      <a:pPr marL="0" lvl="0" indent="0" algn="l" rtl="0">
                        <a:lnSpc>
                          <a:spcPct val="90000"/>
                        </a:lnSpc>
                        <a:spcBef>
                          <a:spcPts val="0"/>
                        </a:spcBef>
                        <a:spcAft>
                          <a:spcPts val="0"/>
                        </a:spcAft>
                        <a:buNone/>
                      </a:pPr>
                      <a:r>
                        <a:rPr lang="en-US" sz="1500">
                          <a:solidFill>
                            <a:schemeClr val="dk2"/>
                          </a:solidFill>
                          <a:latin typeface="Calibri"/>
                          <a:ea typeface="Calibri"/>
                          <a:cs typeface="Calibri"/>
                          <a:sym typeface="Calibri"/>
                        </a:rPr>
                        <a:t>1.7 CR</a:t>
                      </a:r>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Teams partner with local community supports and families to provide professional development that orients staff to the community cultures, values, and historical perspectives (e.g., marginalization from schooling).</a:t>
                      </a:r>
                      <a:endParaRPr sz="1500">
                        <a:solidFill>
                          <a:srgbClr val="1D2A53"/>
                        </a:solidFill>
                      </a:endParaRPr>
                    </a:p>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extLst>
                  <a:ext uri="{0D108BD9-81ED-4DB2-BD59-A6C34878D82A}">
                    <a16:rowId xmlns:a16="http://schemas.microsoft.com/office/drawing/2014/main" val="10003"/>
                  </a:ext>
                </a:extLst>
              </a:tr>
              <a:tr h="393025">
                <a:tc>
                  <a:txBody>
                    <a:bodyPr/>
                    <a:lstStyle/>
                    <a:p>
                      <a:pPr marL="0" lvl="0" indent="0" algn="l" rtl="0">
                        <a:lnSpc>
                          <a:spcPct val="90000"/>
                        </a:lnSpc>
                        <a:spcBef>
                          <a:spcPts val="0"/>
                        </a:spcBef>
                        <a:spcAft>
                          <a:spcPts val="0"/>
                        </a:spcAft>
                        <a:buNone/>
                      </a:pPr>
                      <a:r>
                        <a:rPr lang="en-US" sz="1500">
                          <a:solidFill>
                            <a:schemeClr val="dk2"/>
                          </a:solidFill>
                          <a:latin typeface="Calibri"/>
                          <a:ea typeface="Calibri"/>
                          <a:cs typeface="Calibri"/>
                          <a:sym typeface="Calibri"/>
                        </a:rPr>
                        <a:t>1.7 CR</a:t>
                      </a:r>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Teams have procedures to provide staff with explicit training and practice in specific skills for enhancing equity and examining implicit bias.</a:t>
                      </a:r>
                      <a:endParaRPr sz="1500">
                        <a:solidFill>
                          <a:srgbClr val="1D2A53"/>
                        </a:solidFill>
                      </a:endParaRPr>
                    </a:p>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extLst>
                  <a:ext uri="{0D108BD9-81ED-4DB2-BD59-A6C34878D82A}">
                    <a16:rowId xmlns:a16="http://schemas.microsoft.com/office/drawing/2014/main" val="10004"/>
                  </a:ext>
                </a:extLst>
              </a:tr>
              <a:tr h="360650">
                <a:tc>
                  <a:txBody>
                    <a:bodyPr/>
                    <a:lstStyle/>
                    <a:p>
                      <a:pPr marL="0" lvl="0" indent="0" algn="l" rtl="0">
                        <a:lnSpc>
                          <a:spcPct val="90000"/>
                        </a:lnSpc>
                        <a:spcBef>
                          <a:spcPts val="0"/>
                        </a:spcBef>
                        <a:spcAft>
                          <a:spcPts val="0"/>
                        </a:spcAft>
                        <a:buNone/>
                      </a:pPr>
                      <a:r>
                        <a:rPr lang="en-US" sz="1500">
                          <a:solidFill>
                            <a:schemeClr val="dk2"/>
                          </a:solidFill>
                          <a:latin typeface="Calibri"/>
                          <a:ea typeface="Calibri"/>
                          <a:cs typeface="Calibri"/>
                          <a:sym typeface="Calibri"/>
                        </a:rPr>
                        <a:t>1.7 CR</a:t>
                      </a:r>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r>
                        <a:rPr lang="en-US" sz="1500">
                          <a:solidFill>
                            <a:srgbClr val="1D2A53"/>
                          </a:solidFill>
                        </a:rPr>
                        <a:t>Teams have procedures to provide staff with explicit training and practice in de-escalation skills.</a:t>
                      </a:r>
                      <a:endParaRPr sz="1500">
                        <a:solidFill>
                          <a:srgbClr val="1D2A53"/>
                        </a:solidFill>
                      </a:endParaRPr>
                    </a:p>
                  </a:txBody>
                  <a:tcPr marL="58275" marR="58275" marT="0" marB="0"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tc>
                  <a:txBody>
                    <a:bodyPr/>
                    <a:lstStyle/>
                    <a:p>
                      <a:pPr marL="0" marR="0" lvl="0" indent="0" algn="l" rtl="0">
                        <a:lnSpc>
                          <a:spcPct val="90000"/>
                        </a:lnSpc>
                        <a:spcBef>
                          <a:spcPts val="0"/>
                        </a:spcBef>
                        <a:spcAft>
                          <a:spcPts val="0"/>
                        </a:spcAft>
                        <a:buClr>
                          <a:srgbClr val="1D2A53"/>
                        </a:buClr>
                        <a:buSzPts val="1400"/>
                        <a:buFont typeface="Twentieth Century"/>
                        <a:buNone/>
                      </a:pPr>
                      <a:endParaRPr sz="1500">
                        <a:solidFill>
                          <a:srgbClr val="1D2A53"/>
                        </a:solidFill>
                      </a:endParaRPr>
                    </a:p>
                  </a:txBody>
                  <a:tcPr marL="91450" marR="91450"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chemeClr val="accent6">
                        <a:alpha val="20000"/>
                      </a:schemeClr>
                    </a:solidFill>
                  </a:tcPr>
                </a:tc>
                <a:extLst>
                  <a:ext uri="{0D108BD9-81ED-4DB2-BD59-A6C34878D82A}">
                    <a16:rowId xmlns:a16="http://schemas.microsoft.com/office/drawing/2014/main" val="10005"/>
                  </a:ext>
                </a:extLst>
              </a:tr>
            </a:tbl>
          </a:graphicData>
        </a:graphic>
      </p:graphicFrame>
      <p:pic>
        <p:nvPicPr>
          <p:cNvPr id="377" name="Google Shape;377;p76" title="Action Planning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50"/>
              </a:srgbClr>
            </a:outerShdw>
          </a:effectLst>
        </p:spPr>
      </p:pic>
      <p:sp>
        <p:nvSpPr>
          <p:cNvPr id="378" name="Google Shape;378;p76"/>
          <p:cNvSpPr txBox="1">
            <a:spLocks noGrp="1"/>
          </p:cNvSpPr>
          <p:nvPr>
            <p:ph type="title"/>
          </p:nvPr>
        </p:nvSpPr>
        <p:spPr>
          <a:xfrm>
            <a:off x="1205371" y="274320"/>
            <a:ext cx="6987000" cy="636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Considerations</a:t>
            </a:r>
            <a:endParaRPr/>
          </a:p>
        </p:txBody>
      </p:sp>
      <p:pic>
        <p:nvPicPr>
          <p:cNvPr id="379" name="Google Shape;379;p7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97708" y="276975"/>
            <a:ext cx="713150" cy="707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77"/>
          <p:cNvSpPr txBox="1">
            <a:spLocks noGrp="1"/>
          </p:cNvSpPr>
          <p:nvPr>
            <p:ph type="body" idx="1"/>
          </p:nvPr>
        </p:nvSpPr>
        <p:spPr>
          <a:xfrm>
            <a:off x="365298" y="1600200"/>
            <a:ext cx="8257500" cy="437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Noto Sans Symbols"/>
              <a:buNone/>
            </a:pPr>
            <a:r>
              <a:rPr lang="en-US" sz="2400" b="1" i="0" u="none" strike="noStrike" cap="none">
                <a:solidFill>
                  <a:schemeClr val="dk2"/>
                </a:solidFill>
                <a:latin typeface="Questrial"/>
                <a:ea typeface="Questrial"/>
                <a:cs typeface="Questrial"/>
                <a:sym typeface="Questrial"/>
              </a:rPr>
              <a:t>Purpose: </a:t>
            </a:r>
            <a:endParaRPr/>
          </a:p>
          <a:p>
            <a:pPr marL="0" marR="0" lvl="0" indent="0" algn="l" rtl="0">
              <a:lnSpc>
                <a:spcPct val="90000"/>
              </a:lnSpc>
              <a:spcBef>
                <a:spcPts val="480"/>
              </a:spcBef>
              <a:spcAft>
                <a:spcPts val="0"/>
              </a:spcAft>
              <a:buClr>
                <a:schemeClr val="dk1"/>
              </a:buClr>
              <a:buSzPts val="2400"/>
              <a:buFont typeface="Noto Sans Symbols"/>
              <a:buNone/>
            </a:pPr>
            <a:r>
              <a:rPr lang="en-US" sz="2400" b="0" i="0" u="none" strike="noStrike" cap="none">
                <a:solidFill>
                  <a:schemeClr val="dk2"/>
                </a:solidFill>
                <a:latin typeface="Questrial"/>
                <a:ea typeface="Questrial"/>
                <a:cs typeface="Questrial"/>
                <a:sym typeface="Questrial"/>
              </a:rPr>
              <a:t>Organize the PBIS features</a:t>
            </a:r>
            <a:br>
              <a:rPr lang="en-US" sz="2400" b="0" i="0" u="none" strike="noStrike" cap="none">
                <a:solidFill>
                  <a:schemeClr val="dk2"/>
                </a:solidFill>
                <a:latin typeface="Questrial"/>
                <a:ea typeface="Questrial"/>
                <a:cs typeface="Questrial"/>
                <a:sym typeface="Questrial"/>
              </a:rPr>
            </a:br>
            <a:r>
              <a:rPr lang="en-US" sz="2400" b="0" i="0" u="none" strike="noStrike" cap="none">
                <a:solidFill>
                  <a:schemeClr val="dk2"/>
                </a:solidFill>
                <a:latin typeface="Questrial"/>
                <a:ea typeface="Questrial"/>
                <a:cs typeface="Questrial"/>
                <a:sym typeface="Questrial"/>
              </a:rPr>
              <a:t>into a cohesive plan </a:t>
            </a:r>
            <a:endParaRPr sz="2400" b="0" i="0" u="none" strike="noStrike" cap="none">
              <a:solidFill>
                <a:schemeClr val="dk2"/>
              </a:solidFill>
              <a:latin typeface="Questrial"/>
              <a:ea typeface="Questrial"/>
              <a:cs typeface="Questrial"/>
              <a:sym typeface="Questrial"/>
            </a:endParaRPr>
          </a:p>
          <a:p>
            <a:pPr marL="0" marR="0" lvl="0" indent="0" algn="l" rtl="0">
              <a:lnSpc>
                <a:spcPct val="90000"/>
              </a:lnSpc>
              <a:spcBef>
                <a:spcPts val="480"/>
              </a:spcBef>
              <a:spcAft>
                <a:spcPts val="0"/>
              </a:spcAft>
              <a:buClr>
                <a:schemeClr val="dk1"/>
              </a:buClr>
              <a:buSzPts val="2400"/>
              <a:buFont typeface="Noto Sans Symbols"/>
              <a:buNone/>
            </a:pPr>
            <a:endParaRPr sz="2400" b="0" i="0" u="none" strike="noStrike" cap="none">
              <a:solidFill>
                <a:schemeClr val="dk2"/>
              </a:solidFill>
              <a:latin typeface="Questrial"/>
              <a:ea typeface="Questrial"/>
              <a:cs typeface="Questrial"/>
              <a:sym typeface="Questrial"/>
            </a:endParaRPr>
          </a:p>
          <a:p>
            <a:pPr marL="0" marR="0" lvl="0" indent="0" algn="l" rtl="0">
              <a:lnSpc>
                <a:spcPct val="90000"/>
              </a:lnSpc>
              <a:spcBef>
                <a:spcPts val="480"/>
              </a:spcBef>
              <a:spcAft>
                <a:spcPts val="0"/>
              </a:spcAft>
              <a:buClr>
                <a:schemeClr val="dk1"/>
              </a:buClr>
              <a:buSzPts val="2400"/>
              <a:buFont typeface="Noto Sans Symbols"/>
              <a:buNone/>
            </a:pPr>
            <a:r>
              <a:rPr lang="en-US" sz="2400" b="1" i="0" u="none" strike="noStrike" cap="none">
                <a:solidFill>
                  <a:schemeClr val="dk2"/>
                </a:solidFill>
                <a:latin typeface="Questrial"/>
                <a:ea typeface="Questrial"/>
                <a:cs typeface="Questrial"/>
                <a:sym typeface="Questrial"/>
              </a:rPr>
              <a:t>Outcome:</a:t>
            </a:r>
            <a:endParaRPr/>
          </a:p>
          <a:p>
            <a:pPr marL="457200" marR="0" lvl="0" indent="0" algn="l" rtl="0">
              <a:lnSpc>
                <a:spcPct val="90000"/>
              </a:lnSpc>
              <a:spcBef>
                <a:spcPts val="480"/>
              </a:spcBef>
              <a:spcAft>
                <a:spcPts val="0"/>
              </a:spcAft>
              <a:buClr>
                <a:schemeClr val="dk1"/>
              </a:buClr>
              <a:buSzPts val="2400"/>
              <a:buFont typeface="Noto Sans Symbols"/>
              <a:buNone/>
            </a:pPr>
            <a:r>
              <a:rPr lang="en-US" sz="2400" b="1" i="0" u="none" strike="noStrike" cap="none">
                <a:solidFill>
                  <a:schemeClr val="dk2"/>
                </a:solidFill>
                <a:latin typeface="Questrial"/>
                <a:ea typeface="Questrial"/>
                <a:cs typeface="Questrial"/>
                <a:sym typeface="Questrial"/>
              </a:rPr>
              <a:t>TFI 1. 7 Professional Development: </a:t>
            </a:r>
            <a:r>
              <a:rPr lang="en-US" sz="2400" b="0" i="0" u="none" strike="noStrike" cap="none">
                <a:solidFill>
                  <a:schemeClr val="dk2"/>
                </a:solidFill>
                <a:latin typeface="Questrial"/>
                <a:ea typeface="Questrial"/>
                <a:cs typeface="Questrial"/>
                <a:sym typeface="Questrial"/>
              </a:rPr>
              <a:t>A written process is used for orienting all faculty/staff on 4 core Tier I PBIS practices:</a:t>
            </a:r>
            <a:endParaRPr/>
          </a:p>
          <a:p>
            <a:pPr marL="457200" marR="0" lvl="0" indent="0" algn="l" rtl="0">
              <a:lnSpc>
                <a:spcPct val="90000"/>
              </a:lnSpc>
              <a:spcBef>
                <a:spcPts val="480"/>
              </a:spcBef>
              <a:spcAft>
                <a:spcPts val="0"/>
              </a:spcAft>
              <a:buClr>
                <a:schemeClr val="dk1"/>
              </a:buClr>
              <a:buSzPts val="2400"/>
              <a:buFont typeface="Noto Sans Symbols"/>
              <a:buNone/>
            </a:pPr>
            <a:r>
              <a:rPr lang="en-US" sz="2400" b="0" i="0" u="none" strike="noStrike" cap="none">
                <a:solidFill>
                  <a:schemeClr val="dk2"/>
                </a:solidFill>
                <a:latin typeface="Questrial"/>
                <a:ea typeface="Questrial"/>
                <a:cs typeface="Questrial"/>
                <a:sym typeface="Questrial"/>
              </a:rPr>
              <a:t>(a) teaching school-wide expectations, </a:t>
            </a:r>
            <a:endParaRPr sz="2400" b="0" i="0" u="none" strike="noStrike" cap="none">
              <a:solidFill>
                <a:schemeClr val="dk2"/>
              </a:solidFill>
              <a:latin typeface="Questrial"/>
              <a:ea typeface="Questrial"/>
              <a:cs typeface="Questrial"/>
              <a:sym typeface="Questrial"/>
            </a:endParaRPr>
          </a:p>
          <a:p>
            <a:pPr marL="457200" marR="0" lvl="0" indent="0" algn="l" rtl="0">
              <a:lnSpc>
                <a:spcPct val="90000"/>
              </a:lnSpc>
              <a:spcBef>
                <a:spcPts val="480"/>
              </a:spcBef>
              <a:spcAft>
                <a:spcPts val="0"/>
              </a:spcAft>
              <a:buClr>
                <a:schemeClr val="dk1"/>
              </a:buClr>
              <a:buSzPts val="2400"/>
              <a:buFont typeface="Noto Sans Symbols"/>
              <a:buNone/>
            </a:pPr>
            <a:r>
              <a:rPr lang="en-US" sz="2400" b="0" i="0" u="none" strike="noStrike" cap="none">
                <a:solidFill>
                  <a:schemeClr val="dk2"/>
                </a:solidFill>
                <a:latin typeface="Questrial"/>
                <a:ea typeface="Questrial"/>
                <a:cs typeface="Questrial"/>
                <a:sym typeface="Questrial"/>
              </a:rPr>
              <a:t>(b) acknowledging appropriate behavior, </a:t>
            </a:r>
            <a:endParaRPr sz="2400" b="0" i="0" u="none" strike="noStrike" cap="none">
              <a:solidFill>
                <a:schemeClr val="dk2"/>
              </a:solidFill>
              <a:latin typeface="Questrial"/>
              <a:ea typeface="Questrial"/>
              <a:cs typeface="Questrial"/>
              <a:sym typeface="Questrial"/>
            </a:endParaRPr>
          </a:p>
          <a:p>
            <a:pPr marL="457200" marR="0" lvl="0" indent="0" algn="l" rtl="0">
              <a:lnSpc>
                <a:spcPct val="90000"/>
              </a:lnSpc>
              <a:spcBef>
                <a:spcPts val="480"/>
              </a:spcBef>
              <a:spcAft>
                <a:spcPts val="0"/>
              </a:spcAft>
              <a:buClr>
                <a:schemeClr val="dk1"/>
              </a:buClr>
              <a:buSzPts val="2400"/>
              <a:buFont typeface="Noto Sans Symbols"/>
              <a:buNone/>
            </a:pPr>
            <a:r>
              <a:rPr lang="en-US" sz="2400" b="0" i="0" u="none" strike="noStrike" cap="none">
                <a:solidFill>
                  <a:schemeClr val="dk2"/>
                </a:solidFill>
                <a:latin typeface="Questrial"/>
                <a:ea typeface="Questrial"/>
                <a:cs typeface="Questrial"/>
                <a:sym typeface="Questrial"/>
              </a:rPr>
              <a:t>(c) correcting errors, and </a:t>
            </a:r>
            <a:endParaRPr sz="2400" b="0" i="0" u="none" strike="noStrike" cap="none">
              <a:solidFill>
                <a:schemeClr val="dk2"/>
              </a:solidFill>
              <a:latin typeface="Questrial"/>
              <a:ea typeface="Questrial"/>
              <a:cs typeface="Questrial"/>
              <a:sym typeface="Questrial"/>
            </a:endParaRPr>
          </a:p>
          <a:p>
            <a:pPr marL="457200" marR="0" lvl="0" indent="0" algn="l" rtl="0">
              <a:lnSpc>
                <a:spcPct val="90000"/>
              </a:lnSpc>
              <a:spcBef>
                <a:spcPts val="480"/>
              </a:spcBef>
              <a:spcAft>
                <a:spcPts val="0"/>
              </a:spcAft>
              <a:buClr>
                <a:schemeClr val="dk1"/>
              </a:buClr>
              <a:buSzPts val="2400"/>
              <a:buFont typeface="Noto Sans Symbols"/>
              <a:buNone/>
            </a:pPr>
            <a:r>
              <a:rPr lang="en-US" sz="2400" b="0" i="0" u="none" strike="noStrike" cap="none">
                <a:solidFill>
                  <a:schemeClr val="dk2"/>
                </a:solidFill>
                <a:latin typeface="Questrial"/>
                <a:ea typeface="Questrial"/>
                <a:cs typeface="Questrial"/>
                <a:sym typeface="Questrial"/>
              </a:rPr>
              <a:t>(d) requesting assistance. </a:t>
            </a:r>
            <a:endParaRPr sz="2400" b="0" i="0" u="none" strike="noStrike" cap="none">
              <a:solidFill>
                <a:schemeClr val="dk2"/>
              </a:solidFill>
              <a:latin typeface="Questrial"/>
              <a:ea typeface="Questrial"/>
              <a:cs typeface="Questrial"/>
              <a:sym typeface="Questrial"/>
            </a:endParaRPr>
          </a:p>
          <a:p>
            <a:pPr marL="0" marR="0" lvl="0" indent="0" algn="l" rtl="0">
              <a:lnSpc>
                <a:spcPct val="90000"/>
              </a:lnSpc>
              <a:spcBef>
                <a:spcPts val="480"/>
              </a:spcBef>
              <a:spcAft>
                <a:spcPts val="0"/>
              </a:spcAft>
              <a:buClr>
                <a:schemeClr val="dk1"/>
              </a:buClr>
              <a:buSzPts val="2400"/>
              <a:buFont typeface="Noto Sans Symbols"/>
              <a:buNone/>
            </a:pPr>
            <a:endParaRPr sz="2400" b="0" i="0" u="none" strike="noStrike" cap="none">
              <a:solidFill>
                <a:schemeClr val="dk2"/>
              </a:solidFill>
              <a:latin typeface="Questrial"/>
              <a:ea typeface="Questrial"/>
              <a:cs typeface="Questrial"/>
              <a:sym typeface="Questrial"/>
            </a:endParaRPr>
          </a:p>
        </p:txBody>
      </p:sp>
      <p:sp>
        <p:nvSpPr>
          <p:cNvPr id="386" name="Google Shape;386;p77"/>
          <p:cNvSpPr txBox="1">
            <a:spLocks noGrp="1"/>
          </p:cNvSpPr>
          <p:nvPr>
            <p:ph type="title"/>
          </p:nvPr>
        </p:nvSpPr>
        <p:spPr>
          <a:xfrm>
            <a:off x="1078450" y="288125"/>
            <a:ext cx="79263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4400"/>
              <a:buFont typeface="Questrial"/>
              <a:buNone/>
            </a:pPr>
            <a:r>
              <a:rPr lang="en-US" sz="4400" b="0" i="0" u="none" strike="noStrike" cap="none">
                <a:solidFill>
                  <a:schemeClr val="accent6"/>
                </a:solidFill>
                <a:latin typeface="Questrial"/>
                <a:ea typeface="Questrial"/>
                <a:cs typeface="Questrial"/>
                <a:sym typeface="Questrial"/>
              </a:rPr>
              <a:t>TFI 1.7 Purpose &amp; Outcomes</a:t>
            </a:r>
            <a:endParaRPr sz="4400" b="0" i="0" u="none" strike="noStrike" cap="none">
              <a:solidFill>
                <a:schemeClr val="accent6"/>
              </a:solidFill>
              <a:latin typeface="Questrial"/>
              <a:ea typeface="Questrial"/>
              <a:cs typeface="Questrial"/>
              <a:sym typeface="Questrial"/>
            </a:endParaRPr>
          </a:p>
        </p:txBody>
      </p:sp>
      <p:pic>
        <p:nvPicPr>
          <p:cNvPr id="387" name="Google Shape;387;p77"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pic>
        <p:nvPicPr>
          <p:cNvPr id="388" name="Google Shape;388;p77" descr="This is graphic which shows three gears of increasing size and a human figure running across or up the top of the gears. "/>
          <p:cNvPicPr preferRelativeResize="0"/>
          <p:nvPr/>
        </p:nvPicPr>
        <p:blipFill rotWithShape="1">
          <a:blip r:embed="rId4">
            <a:alphaModFix/>
          </a:blip>
          <a:srcRect/>
          <a:stretch/>
        </p:blipFill>
        <p:spPr>
          <a:xfrm>
            <a:off x="5136920" y="1203475"/>
            <a:ext cx="3485944" cy="2294465"/>
          </a:xfrm>
          <a:prstGeom prst="rect">
            <a:avLst/>
          </a:prstGeom>
          <a:noFill/>
          <a:ln>
            <a:noFill/>
          </a:ln>
        </p:spPr>
      </p:pic>
    </p:spTree>
  </p:cSld>
  <p:clrMapOvr>
    <a:masterClrMapping/>
  </p:clrMapOvr>
</p:sld>
</file>

<file path=ppt/theme/theme1.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WPBIS PP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ENARAL LAYOUTS">
  <a:themeElements>
    <a:clrScheme name="SIMPLICITY - Cool Ice">
      <a:dk1>
        <a:srgbClr val="0A091B"/>
      </a:dk1>
      <a:lt1>
        <a:srgbClr val="F2F2F5"/>
      </a:lt1>
      <a:dk2>
        <a:srgbClr val="858591"/>
      </a:dk2>
      <a:lt2>
        <a:srgbClr val="FFFFFF"/>
      </a:lt2>
      <a:accent1>
        <a:srgbClr val="62ACC9"/>
      </a:accent1>
      <a:accent2>
        <a:srgbClr val="C0C0C8"/>
      </a:accent2>
      <a:accent3>
        <a:srgbClr val="62ACC9"/>
      </a:accent3>
      <a:accent4>
        <a:srgbClr val="62ACC9"/>
      </a:accent4>
      <a:accent5>
        <a:srgbClr val="62ACC9"/>
      </a:accent5>
      <a:accent6>
        <a:srgbClr val="62ACC9"/>
      </a:accent6>
      <a:hlink>
        <a:srgbClr val="3988A6"/>
      </a:hlink>
      <a:folHlink>
        <a:srgbClr val="A0CD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2273</Words>
  <Application>Microsoft Office PowerPoint</Application>
  <PresentationFormat>On-screen Show (4:3)</PresentationFormat>
  <Paragraphs>374</Paragraphs>
  <Slides>30</Slides>
  <Notes>30</Notes>
  <HiddenSlides>1</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30</vt:i4>
      </vt:variant>
    </vt:vector>
  </HeadingPairs>
  <TitlesOfParts>
    <vt:vector size="48" baseType="lpstr">
      <vt:lpstr>Roboto</vt:lpstr>
      <vt:lpstr>Twentieth Century</vt:lpstr>
      <vt:lpstr>Arial Narrow</vt:lpstr>
      <vt:lpstr>Questrial</vt:lpstr>
      <vt:lpstr>Calibri</vt:lpstr>
      <vt:lpstr>Noto Sans Symbols</vt:lpstr>
      <vt:lpstr>Times New Roman</vt:lpstr>
      <vt:lpstr>Arial</vt:lpstr>
      <vt:lpstr>Roboto Condensed</vt:lpstr>
      <vt:lpstr>Courier New</vt:lpstr>
      <vt:lpstr>Century Gothic</vt:lpstr>
      <vt:lpstr>Libre Baskerville</vt:lpstr>
      <vt:lpstr>1_Final_MWBIS 4</vt:lpstr>
      <vt:lpstr>MWPBIS PPT Theme</vt:lpstr>
      <vt:lpstr>1_Final_MWBIS 4</vt:lpstr>
      <vt:lpstr>GENARAL LAYOUTS</vt:lpstr>
      <vt:lpstr>3_Final_MWBIS 4</vt:lpstr>
      <vt:lpstr>Final_MWBIS 4</vt:lpstr>
      <vt:lpstr> PBIS  Day 7  Professional Development</vt:lpstr>
      <vt:lpstr>Learning Expectations</vt:lpstr>
      <vt:lpstr>Organization of Modules</vt:lpstr>
      <vt:lpstr> Tier 1: Professional Learning Roadmap</vt:lpstr>
      <vt:lpstr>TFI Self-Assessment</vt:lpstr>
      <vt:lpstr>TFI &amp; Cultural Responsiveness</vt:lpstr>
      <vt:lpstr>Considerations</vt:lpstr>
      <vt:lpstr>Considerations</vt:lpstr>
      <vt:lpstr>TFI 1.7 Purpose &amp; Outcomes</vt:lpstr>
      <vt:lpstr>Definition</vt:lpstr>
      <vt:lpstr>Rationale</vt:lpstr>
      <vt:lpstr>Roll-out</vt:lpstr>
      <vt:lpstr>Documentation</vt:lpstr>
      <vt:lpstr>Orienting Guest Teachers and Substitutes </vt:lpstr>
      <vt:lpstr>How do you orient people new to your school community?</vt:lpstr>
      <vt:lpstr>Introducing PBIS to Families</vt:lpstr>
      <vt:lpstr>Components of the Plan</vt:lpstr>
      <vt:lpstr>Professional Development Plan Activities </vt:lpstr>
      <vt:lpstr>Professional Development Plan Activities </vt:lpstr>
      <vt:lpstr>Expectations and Acknowledgements </vt:lpstr>
      <vt:lpstr>Discipline Systems PD Plan</vt:lpstr>
      <vt:lpstr>High Quality PD Checklist</vt:lpstr>
      <vt:lpstr>Prof. Development Calendar</vt:lpstr>
      <vt:lpstr>Professional Development/  Training Timelines</vt:lpstr>
      <vt:lpstr>TFI 1.7: Professional Development</vt:lpstr>
      <vt:lpstr>TFI Self-Assessment</vt:lpstr>
      <vt:lpstr>TFI &amp; Cultural Responsiveness</vt:lpstr>
      <vt:lpstr>Considerations</vt:lpstr>
      <vt:lpstr>Considerations</vt:lpstr>
      <vt:lpstr>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PBIS  Day 7  Professional Development (Updated July 2019)</dc:title>
  <cp:lastModifiedBy>Garrett Petrie</cp:lastModifiedBy>
  <cp:revision>3</cp:revision>
  <dcterms:modified xsi:type="dcterms:W3CDTF">2019-08-05T13:10:19Z</dcterms:modified>
</cp:coreProperties>
</file>