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  <p:sldMasterId id="2147483677" r:id="rId2"/>
    <p:sldMasterId id="2147483680" r:id="rId3"/>
  </p:sldMasterIdLst>
  <p:notesMasterIdLst>
    <p:notesMasterId r:id="rId13"/>
  </p:notesMasterIdLst>
  <p:handoutMasterIdLst>
    <p:handoutMasterId r:id="rId14"/>
  </p:handoutMasterIdLst>
  <p:sldIdLst>
    <p:sldId id="273" r:id="rId4"/>
    <p:sldId id="343" r:id="rId5"/>
    <p:sldId id="353" r:id="rId6"/>
    <p:sldId id="357" r:id="rId7"/>
    <p:sldId id="359" r:id="rId8"/>
    <p:sldId id="360" r:id="rId9"/>
    <p:sldId id="361" r:id="rId10"/>
    <p:sldId id="358" r:id="rId11"/>
    <p:sldId id="356" r:id="rId12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29C8A5B-D325-F846-BF68-BA9EBEB61D80}">
          <p14:sldIdLst>
            <p14:sldId id="273"/>
            <p14:sldId id="343"/>
            <p14:sldId id="353"/>
            <p14:sldId id="357"/>
            <p14:sldId id="359"/>
            <p14:sldId id="360"/>
            <p14:sldId id="361"/>
            <p14:sldId id="358"/>
            <p14:sldId id="356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imberly Yanek" initials="" lastIdx="2" clrIdx="0"/>
  <p:cmAuthor id="1" name="Cathy" initials="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D2A53"/>
    <a:srgbClr val="FFFFFF"/>
    <a:srgbClr val="EAEDF8"/>
    <a:srgbClr val="BCC6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ight Style 2 - Accent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603"/>
    <p:restoredTop sz="85191" autoAdjust="0"/>
  </p:normalViewPr>
  <p:slideViewPr>
    <p:cSldViewPr snapToGrid="0" snapToObjects="1">
      <p:cViewPr varScale="1">
        <p:scale>
          <a:sx n="91" d="100"/>
          <a:sy n="91" d="100"/>
        </p:scale>
        <p:origin x="1280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notesViewPr>
    <p:cSldViewPr snapToGrid="0" snapToObjects="1">
      <p:cViewPr varScale="1">
        <p:scale>
          <a:sx n="132" d="100"/>
          <a:sy n="132" d="100"/>
        </p:scale>
        <p:origin x="-1848" y="-11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commentAuthors" Target="commentAuthors.xml"/><Relationship Id="rId10" Type="http://schemas.openxmlformats.org/officeDocument/2006/relationships/slide" Target="slides/slide7.xml"/><Relationship Id="rId19" Type="http://schemas.openxmlformats.org/officeDocument/2006/relationships/tableStyles" Target="tableStyle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7FA267-8C6C-534E-9CF3-5CC7557A2679}" type="datetimeFigureOut">
              <a:rPr lang="en-US" smtClean="0"/>
              <a:t>7/27/18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171AF24-85AA-A149-BCD7-8A4A8219E37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7980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F7E992-D358-EF4C-8438-B75DE25848E0}" type="datetimeFigureOut">
              <a:rPr lang="en-US" smtClean="0"/>
              <a:t>7/27/18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C04D7D-6BCF-BF47-8CAA-5C91DED028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642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04D7D-6BCF-BF47-8CAA-5C91DED02858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70662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6" name="Shape 116"/>
          <p:cNvSpPr txBox="1"/>
          <p:nvPr/>
        </p:nvSpPr>
        <p:spPr>
          <a:xfrm>
            <a:off x="5179484" y="6513695"/>
            <a:ext cx="3962400" cy="34313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3125" tIns="46550" rIns="93125" bIns="4655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2</a:t>
            </a:fld>
            <a:endParaRPr sz="1200" b="0" i="0" u="none" strike="noStrike" cap="none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117" name="Shape 117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18" name="Shape 118"/>
          <p:cNvSpPr txBox="1">
            <a:spLocks noGrp="1"/>
          </p:cNvSpPr>
          <p:nvPr>
            <p:ph type="body" idx="1"/>
          </p:nvPr>
        </p:nvSpPr>
        <p:spPr>
          <a:xfrm>
            <a:off x="1219200" y="3258019"/>
            <a:ext cx="6705600" cy="308586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1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Shape 304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05" name="Shape 305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12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RIPs will look</a:t>
            </a:r>
            <a:r>
              <a:rPr lang="en-US" sz="1200" b="0" i="0" u="none" strike="noStrike" cap="none" baseline="0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at the presentations after each training to better </a:t>
            </a: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06" name="Shape 306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Comparing this quote about PLC</a:t>
            </a:r>
            <a:r>
              <a:rPr lang="en-US" baseline="0" dirty="0"/>
              <a:t> products to the artifact template as a useful tool rather than just another thing to do.</a:t>
            </a:r>
          </a:p>
          <a:p>
            <a:r>
              <a:rPr lang="en-US" baseline="0" dirty="0"/>
              <a:t>This quote was found on Twitter so there is no reference as to who said 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04D7D-6BCF-BF47-8CAA-5C91DED0285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9291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Click in to the folders to show the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04D7D-6BCF-BF47-8CAA-5C91DED0285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0746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This tool</a:t>
            </a:r>
            <a:r>
              <a:rPr lang="en-US" baseline="0" dirty="0"/>
              <a:t> can be used as a way to think about what you might want to include on your template.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04D7D-6BCF-BF47-8CAA-5C91DED02858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91876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You will be able to</a:t>
            </a:r>
            <a:r>
              <a:rPr lang="en-US" baseline="0" dirty="0"/>
              <a:t> view templates from all other teams across the state in Cohort 13 or Cohort 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C04D7D-6BCF-BF47-8CAA-5C91DED02858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28220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8" name="Shape 328"/>
          <p:cNvSpPr>
            <a:spLocks noGrp="1" noRot="1" noChangeAspect="1"/>
          </p:cNvSpPr>
          <p:nvPr>
            <p:ph type="sldImg" idx="2"/>
          </p:nvPr>
        </p:nvSpPr>
        <p:spPr>
          <a:xfrm>
            <a:off x="2857500" y="514350"/>
            <a:ext cx="3429000" cy="25717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29" name="Shape 329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0" name="Shape 330"/>
          <p:cNvSpPr txBox="1">
            <a:spLocks noGrp="1"/>
          </p:cNvSpPr>
          <p:nvPr>
            <p:ph type="sldNum" idx="12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sz="1200" b="0" i="0" u="none" strike="noStrike" cap="none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A54A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88295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839322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Title and Content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1635760" y="350815"/>
            <a:ext cx="6987106" cy="915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  <a:defRPr sz="4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body" idx="1"/>
          </p:nvPr>
        </p:nvSpPr>
        <p:spPr>
          <a:xfrm>
            <a:off x="365298" y="1600200"/>
            <a:ext cx="8257568" cy="437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Noto Sans Symbols"/>
              <a:buNone/>
              <a:defRPr sz="32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oto Sans Symbols"/>
              <a:buChar char="▪"/>
              <a:defRPr sz="28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accent2"/>
              </a:buClr>
              <a:buSzPts val="2400"/>
              <a:buFont typeface="Noto Sans Symbols"/>
              <a:buChar char="▪"/>
              <a:defRPr sz="24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A54A5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-388471" y="-254000"/>
            <a:ext cx="4273177" cy="17630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AC00"/>
              </a:solidFill>
            </a:endParaRPr>
          </a:p>
        </p:txBody>
      </p:sp>
      <p:sp>
        <p:nvSpPr>
          <p:cNvPr id="6" name="Rounded Rectangle 5"/>
          <p:cNvSpPr>
            <a:spLocks noChangeAspect="1"/>
          </p:cNvSpPr>
          <p:nvPr/>
        </p:nvSpPr>
        <p:spPr>
          <a:xfrm>
            <a:off x="557958" y="-2443850"/>
            <a:ext cx="8078043" cy="7897381"/>
          </a:xfrm>
          <a:prstGeom prst="roundRect">
            <a:avLst/>
          </a:prstGeom>
          <a:solidFill>
            <a:srgbClr val="BCC6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C6E8"/>
              </a:solidFill>
            </a:endParaRPr>
          </a:p>
        </p:txBody>
      </p:sp>
      <p:sp>
        <p:nvSpPr>
          <p:cNvPr id="4" name="Rounded Rectangle 3"/>
          <p:cNvSpPr>
            <a:spLocks noChangeAspect="1"/>
          </p:cNvSpPr>
          <p:nvPr/>
        </p:nvSpPr>
        <p:spPr>
          <a:xfrm>
            <a:off x="722313" y="-2106699"/>
            <a:ext cx="7772400" cy="7394492"/>
          </a:xfrm>
          <a:prstGeom prst="roundRect">
            <a:avLst/>
          </a:prstGeom>
          <a:solidFill>
            <a:schemeClr val="tx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AC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94662" y="3798999"/>
            <a:ext cx="7211452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08425" y="4630384"/>
            <a:ext cx="7628125" cy="651044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style</a:t>
            </a:r>
          </a:p>
        </p:txBody>
      </p:sp>
    </p:spTree>
    <p:extLst/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spect="1"/>
          </p:cNvSpPr>
          <p:nvPr/>
        </p:nvSpPr>
        <p:spPr>
          <a:xfrm>
            <a:off x="740809" y="1557077"/>
            <a:ext cx="5185667" cy="4875250"/>
          </a:xfrm>
          <a:prstGeom prst="roundRect">
            <a:avLst/>
          </a:prstGeom>
          <a:noFill/>
          <a:ln w="76200" cmpd="sng">
            <a:solidFill>
              <a:srgbClr val="BCC6E8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AC00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112" y="4558618"/>
            <a:ext cx="4630293" cy="838419"/>
          </a:xfrm>
        </p:spPr>
        <p:txBody>
          <a:bodyPr anchor="t"/>
          <a:lstStyle>
            <a:lvl1pPr algn="l">
              <a:defRPr sz="4000" b="1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515875" y="5285303"/>
            <a:ext cx="4316530" cy="651044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style</a:t>
            </a:r>
          </a:p>
        </p:txBody>
      </p:sp>
      <p:sp>
        <p:nvSpPr>
          <p:cNvPr id="7" name="Rounded Rectangle 6"/>
          <p:cNvSpPr>
            <a:spLocks noChangeAspect="1"/>
          </p:cNvSpPr>
          <p:nvPr/>
        </p:nvSpPr>
        <p:spPr>
          <a:xfrm>
            <a:off x="924307" y="1479300"/>
            <a:ext cx="5185667" cy="4875250"/>
          </a:xfrm>
          <a:prstGeom prst="roundRect">
            <a:avLst/>
          </a:prstGeom>
          <a:noFill/>
          <a:ln w="76200" cmpd="sng"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E2AC00"/>
              </a:solidFill>
            </a:endParaRPr>
          </a:p>
        </p:txBody>
      </p:sp>
    </p:spTree>
    <p:extLst/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</p:spTree>
    <p:extLst/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lvl="0" algn="r"/>
            <a:r>
              <a:rPr lang="en-US" sz="1400">
                <a:solidFill>
                  <a:srgbClr val="3A53A5"/>
                </a:solidFill>
                <a:latin typeface="Tw Cen MT"/>
                <a:cs typeface="Tw Cen MT"/>
              </a:rPr>
              <a:t>Click to edit Master text styles</a:t>
            </a:r>
          </a:p>
        </p:txBody>
      </p:sp>
    </p:spTree>
    <p:extLst/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4604" y="1600200"/>
            <a:ext cx="4038600" cy="4697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5604" y="1600200"/>
            <a:ext cx="4038600" cy="4697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6031" y="286645"/>
            <a:ext cx="7087220" cy="678555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920" y="152188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920" y="2161645"/>
            <a:ext cx="4040188" cy="41092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45" y="152188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2745" y="2161645"/>
            <a:ext cx="4041775" cy="41092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/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/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-388471" y="-254000"/>
            <a:ext cx="4273177" cy="176305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ounded Rectangle 5"/>
          <p:cNvSpPr>
            <a:spLocks noChangeAspect="1"/>
          </p:cNvSpPr>
          <p:nvPr userDrawn="1"/>
        </p:nvSpPr>
        <p:spPr>
          <a:xfrm>
            <a:off x="557958" y="-2443850"/>
            <a:ext cx="8078043" cy="7897381"/>
          </a:xfrm>
          <a:prstGeom prst="roundRect">
            <a:avLst/>
          </a:prstGeom>
          <a:solidFill>
            <a:srgbClr val="BCC6E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BCC6E8"/>
              </a:solidFill>
            </a:endParaRPr>
          </a:p>
        </p:txBody>
      </p:sp>
      <p:sp>
        <p:nvSpPr>
          <p:cNvPr id="4" name="Rounded Rectangle 3"/>
          <p:cNvSpPr>
            <a:spLocks noChangeAspect="1"/>
          </p:cNvSpPr>
          <p:nvPr userDrawn="1"/>
        </p:nvSpPr>
        <p:spPr>
          <a:xfrm>
            <a:off x="722313" y="-2106699"/>
            <a:ext cx="7772400" cy="7394492"/>
          </a:xfrm>
          <a:prstGeom prst="roundRect">
            <a:avLst/>
          </a:prstGeom>
          <a:solidFill>
            <a:srgbClr val="3366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394662" y="3798999"/>
            <a:ext cx="7211452" cy="1362075"/>
          </a:xfrm>
        </p:spPr>
        <p:txBody>
          <a:bodyPr anchor="t"/>
          <a:lstStyle>
            <a:lvl1pPr algn="l">
              <a:defRPr sz="4000" b="1" cap="all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1708425" y="4630384"/>
            <a:ext cx="7628125" cy="651044"/>
          </a:xfrm>
        </p:spPr>
        <p:txBody>
          <a:bodyPr anchor="t"/>
          <a:lstStyle>
            <a:lvl1pPr marL="0" indent="0">
              <a:buNone/>
              <a:defRPr sz="2000" baseline="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style</a:t>
            </a:r>
          </a:p>
        </p:txBody>
      </p:sp>
    </p:spTree>
    <p:extLst>
      <p:ext uri="{BB962C8B-B14F-4D97-AF65-F5344CB8AC3E}">
        <p14:creationId xmlns:p14="http://schemas.microsoft.com/office/powerpoint/2010/main" val="31887339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787A095-2F98-4C3A-BBB8-485F4FB20A2D}" type="datetimeFigureOut">
              <a:rPr lang="en-US" smtClean="0">
                <a:solidFill>
                  <a:srgbClr val="3A54A5"/>
                </a:solidFill>
              </a:rPr>
              <a:pPr/>
              <a:t>7/27/18</a:t>
            </a:fld>
            <a:endParaRPr lang="en-US">
              <a:solidFill>
                <a:srgbClr val="3A54A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srgbClr val="3A54A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6FD1565-9871-4BB4-9234-C890C0AE87D2}" type="slidenum">
              <a:rPr lang="en-US" smtClean="0">
                <a:solidFill>
                  <a:srgbClr val="3A54A5"/>
                </a:solidFill>
              </a:rPr>
              <a:pPr/>
              <a:t>‹#›</a:t>
            </a:fld>
            <a:endParaRPr lang="en-US">
              <a:solidFill>
                <a:srgbClr val="3A54A5"/>
              </a:solidFill>
            </a:endParaRPr>
          </a:p>
        </p:txBody>
      </p:sp>
    </p:spTree>
    <p:extLst/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spect="1"/>
          </p:cNvSpPr>
          <p:nvPr userDrawn="1"/>
        </p:nvSpPr>
        <p:spPr>
          <a:xfrm>
            <a:off x="1970704" y="287077"/>
            <a:ext cx="5185667" cy="4875250"/>
          </a:xfrm>
          <a:prstGeom prst="roundRect">
            <a:avLst/>
          </a:prstGeom>
          <a:noFill/>
          <a:ln w="76200" cmpd="sng">
            <a:solidFill>
              <a:srgbClr val="3366FF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2112" y="4558618"/>
            <a:ext cx="4630293" cy="838419"/>
          </a:xfrm>
        </p:spPr>
        <p:txBody>
          <a:bodyPr anchor="t"/>
          <a:lstStyle>
            <a:lvl1pPr algn="l">
              <a:defRPr sz="4000" b="1" cap="all"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6825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tx2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3366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522921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3200"/>
            </a:lvl1pPr>
          </a:lstStyle>
          <a:p>
            <a:pPr algn="r"/>
            <a:r>
              <a:rPr lang="en-US" sz="1400" dirty="0">
                <a:solidFill>
                  <a:srgbClr val="3A53A5"/>
                </a:solidFill>
                <a:latin typeface="Tw Cen MT"/>
                <a:cs typeface="Tw Cen MT"/>
              </a:rPr>
              <a:t>Overview</a:t>
            </a:r>
            <a:r>
              <a:rPr lang="en-US" sz="1400" baseline="0" dirty="0">
                <a:solidFill>
                  <a:srgbClr val="3A53A5"/>
                </a:solidFill>
                <a:latin typeface="Tw Cen MT"/>
                <a:cs typeface="Tw Cen MT"/>
              </a:rPr>
              <a:t>:</a:t>
            </a:r>
            <a:r>
              <a:rPr lang="en-US" sz="1400" dirty="0">
                <a:solidFill>
                  <a:srgbClr val="3A53A5"/>
                </a:solidFill>
                <a:latin typeface="Tw Cen MT"/>
                <a:cs typeface="Tw Cen MT"/>
              </a:rPr>
              <a:t> Tier I Team Training</a:t>
            </a:r>
          </a:p>
        </p:txBody>
      </p:sp>
    </p:spTree>
    <p:extLst>
      <p:ext uri="{BB962C8B-B14F-4D97-AF65-F5344CB8AC3E}">
        <p14:creationId xmlns:p14="http://schemas.microsoft.com/office/powerpoint/2010/main" val="4196657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64604" y="1600200"/>
            <a:ext cx="4038600" cy="4697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55604" y="1600200"/>
            <a:ext cx="4038600" cy="469718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9377479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6681" y="502281"/>
            <a:ext cx="7297840" cy="915357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920" y="152188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4920" y="2161645"/>
            <a:ext cx="4040188" cy="41092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45" y="152188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512745" y="2161645"/>
            <a:ext cx="4041775" cy="410928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86898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3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9228535"/>
      </p:ext>
    </p:extLst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366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827487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1.xml"/><Relationship Id="rId2" Type="http://schemas.openxmlformats.org/officeDocument/2006/relationships/slideLayout" Target="../slideLayouts/slideLayout10.xml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1.jp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16.xml"/><Relationship Id="rId10" Type="http://schemas.openxmlformats.org/officeDocument/2006/relationships/theme" Target="../theme/theme3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313387"/>
            <a:ext cx="6755324" cy="653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642" y="1600200"/>
            <a:ext cx="7295332" cy="437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</p:txBody>
      </p:sp>
      <p:sp>
        <p:nvSpPr>
          <p:cNvPr id="12" name="Rectangle 11"/>
          <p:cNvSpPr/>
          <p:nvPr userDrawn="1"/>
        </p:nvSpPr>
        <p:spPr>
          <a:xfrm>
            <a:off x="2301279" y="6161760"/>
            <a:ext cx="509050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8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r>
              <a:rPr lang="en-US" sz="1400" baseline="0" dirty="0">
                <a:solidFill>
                  <a:srgbClr val="3A53A5"/>
                </a:solidFill>
                <a:latin typeface="Tw Cen MT"/>
                <a:cs typeface="Tw Cen MT"/>
              </a:rPr>
              <a:t>Artifact Template</a:t>
            </a:r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</p:txBody>
      </p:sp>
      <p:pic>
        <p:nvPicPr>
          <p:cNvPr id="4" name="Picture 3" descr="Minnesota PBIS Logo (4).jpg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12258" y="6142072"/>
            <a:ext cx="1631742" cy="715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79842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73" r:id="rId2"/>
    <p:sldLayoutId id="2147483674" r:id="rId3"/>
    <p:sldLayoutId id="2147483669" r:id="rId4"/>
    <p:sldLayoutId id="2147483670" r:id="rId5"/>
    <p:sldLayoutId id="2147483671" r:id="rId6"/>
    <p:sldLayoutId id="2147483672" r:id="rId7"/>
    <p:sldLayoutId id="2147483690" r:id="rId8"/>
  </p:sldLayoutIdLst>
  <p:txStyles>
    <p:titleStyle>
      <a:lvl1pPr algn="ctr" defTabSz="457200" rtl="0" eaLnBrk="1" latinLnBrk="0" hangingPunct="1">
        <a:spcBef>
          <a:spcPct val="0"/>
        </a:spcBef>
        <a:buNone/>
        <a:defRPr sz="3200" kern="1200">
          <a:solidFill>
            <a:schemeClr val="tx2"/>
          </a:solidFill>
          <a:latin typeface="Tw Cen MT"/>
          <a:ea typeface="+mj-ea"/>
          <a:cs typeface="Tw Cen MT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None/>
        <a:defRPr sz="3200" kern="1200">
          <a:solidFill>
            <a:schemeClr val="tx2"/>
          </a:solidFill>
          <a:latin typeface="Tw Cen MT"/>
          <a:ea typeface="+mn-ea"/>
          <a:cs typeface="Tw Cen MT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/>
        </a:buClr>
        <a:buFont typeface="Wingdings" charset="2"/>
        <a:buChar char="§"/>
        <a:defRPr sz="2800" kern="1200">
          <a:solidFill>
            <a:schemeClr val="tx2"/>
          </a:solidFill>
          <a:latin typeface="Tw Cen MT"/>
          <a:ea typeface="+mn-ea"/>
          <a:cs typeface="Tw Cen MT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Wingdings" charset="2"/>
        <a:buChar char="§"/>
        <a:defRPr sz="2400" kern="1200">
          <a:solidFill>
            <a:schemeClr val="tx2"/>
          </a:solidFill>
          <a:latin typeface="Tw Cen MT"/>
          <a:ea typeface="+mn-ea"/>
          <a:cs typeface="Tw Cen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Tw Cen MT"/>
          <a:ea typeface="+mn-ea"/>
          <a:cs typeface="Tw Cen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Tw Cen MT"/>
          <a:ea typeface="+mn-ea"/>
          <a:cs typeface="Tw Cen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97933" y="251382"/>
            <a:ext cx="7275042" cy="653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4274" y="1600200"/>
            <a:ext cx="7308700" cy="437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</p:txBody>
      </p:sp>
      <p:sp>
        <p:nvSpPr>
          <p:cNvPr id="43" name="Rectangle 42"/>
          <p:cNvSpPr/>
          <p:nvPr userDrawn="1"/>
        </p:nvSpPr>
        <p:spPr>
          <a:xfrm>
            <a:off x="2119857" y="6038911"/>
            <a:ext cx="5090504" cy="5847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endParaRPr lang="en-US" sz="18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r>
              <a:rPr lang="en-US" sz="1400" dirty="0">
                <a:solidFill>
                  <a:srgbClr val="3A53A5"/>
                </a:solidFill>
                <a:latin typeface="Tw Cen MT"/>
                <a:cs typeface="Tw Cen MT"/>
              </a:rPr>
              <a:t>Artifact Template</a:t>
            </a:r>
          </a:p>
        </p:txBody>
      </p:sp>
      <p:pic>
        <p:nvPicPr>
          <p:cNvPr id="5" name="Picture 4" descr="Minnesota PBIS Logo (4)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0393" y="6193904"/>
            <a:ext cx="1513607" cy="664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701791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91" r:id="rId3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2">
              <a:lumMod val="50000"/>
            </a:schemeClr>
          </a:solidFill>
          <a:latin typeface="Tw Cen MT"/>
          <a:ea typeface="+mj-ea"/>
          <a:cs typeface="Tw Cen MT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None/>
        <a:defRPr sz="3200" kern="1200">
          <a:solidFill>
            <a:schemeClr val="tx2"/>
          </a:solidFill>
          <a:latin typeface="Tw Cen MT"/>
          <a:ea typeface="+mn-ea"/>
          <a:cs typeface="Tw Cen MT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/>
        </a:buClr>
        <a:buFont typeface="Wingdings" charset="2"/>
        <a:buChar char="§"/>
        <a:defRPr sz="2800" kern="1200">
          <a:solidFill>
            <a:schemeClr val="tx2"/>
          </a:solidFill>
          <a:latin typeface="Tw Cen MT"/>
          <a:ea typeface="+mn-ea"/>
          <a:cs typeface="Tw Cen MT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Wingdings" charset="2"/>
        <a:buChar char="§"/>
        <a:defRPr sz="2400" kern="1200">
          <a:solidFill>
            <a:schemeClr val="tx2"/>
          </a:solidFill>
          <a:latin typeface="Tw Cen MT"/>
          <a:ea typeface="+mn-ea"/>
          <a:cs typeface="Tw Cen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Tw Cen MT"/>
          <a:ea typeface="+mn-ea"/>
          <a:cs typeface="Tw Cen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Tw Cen MT"/>
          <a:ea typeface="+mn-ea"/>
          <a:cs typeface="Tw Cen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6010" y="313387"/>
            <a:ext cx="7149856" cy="6530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7642" y="1600200"/>
            <a:ext cx="7295332" cy="43736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  <a:p>
            <a:pPr algn="r"/>
            <a:endParaRPr lang="en-US" sz="1400" dirty="0">
              <a:solidFill>
                <a:srgbClr val="3A53A5"/>
              </a:solidFill>
              <a:latin typeface="Tw Cen MT"/>
              <a:cs typeface="Tw Cen MT"/>
            </a:endParaRPr>
          </a:p>
        </p:txBody>
      </p:sp>
      <p:sp>
        <p:nvSpPr>
          <p:cNvPr id="15" name="Rounded Rectangle 14"/>
          <p:cNvSpPr/>
          <p:nvPr userDrawn="1"/>
        </p:nvSpPr>
        <p:spPr>
          <a:xfrm>
            <a:off x="8273747" y="5973863"/>
            <a:ext cx="297106" cy="296002"/>
          </a:xfrm>
          <a:prstGeom prst="roundRect">
            <a:avLst/>
          </a:prstGeom>
          <a:noFill/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00" dirty="0">
              <a:solidFill>
                <a:srgbClr val="FFFFFF"/>
              </a:solidFill>
              <a:latin typeface="Perpetua"/>
              <a:cs typeface="Perpetua"/>
            </a:endParaRPr>
          </a:p>
        </p:txBody>
      </p:sp>
      <p:sp>
        <p:nvSpPr>
          <p:cNvPr id="21" name="Rectangle 20"/>
          <p:cNvSpPr/>
          <p:nvPr userDrawn="1"/>
        </p:nvSpPr>
        <p:spPr>
          <a:xfrm>
            <a:off x="4272607" y="6353652"/>
            <a:ext cx="3217535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en-US" sz="1400" dirty="0">
                <a:solidFill>
                  <a:srgbClr val="3A53A5"/>
                </a:solidFill>
                <a:latin typeface="Tw Cen MT"/>
                <a:cs typeface="Tw Cen MT"/>
              </a:rPr>
              <a:t>Artifact Template</a:t>
            </a:r>
          </a:p>
        </p:txBody>
      </p:sp>
      <p:pic>
        <p:nvPicPr>
          <p:cNvPr id="4" name="Picture 3" descr="Minnesota PBIS Logo (4).jpg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771" y="6183540"/>
            <a:ext cx="1537228" cy="674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3475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  <p:sldLayoutId id="2147483686" r:id="rId6"/>
    <p:sldLayoutId id="2147483687" r:id="rId7"/>
    <p:sldLayoutId id="2147483688" r:id="rId8"/>
    <p:sldLayoutId id="2147483689" r:id="rId9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2">
              <a:lumMod val="50000"/>
            </a:schemeClr>
          </a:solidFill>
          <a:latin typeface="Tw Cen MT"/>
          <a:ea typeface="+mj-ea"/>
          <a:cs typeface="Tw Cen MT"/>
        </a:defRPr>
      </a:lvl1pPr>
    </p:titleStyle>
    <p:bodyStyle>
      <a:lvl1pPr marL="0" indent="0" algn="l" defTabSz="457200" rtl="0" eaLnBrk="1" latinLnBrk="0" hangingPunct="1">
        <a:spcBef>
          <a:spcPct val="20000"/>
        </a:spcBef>
        <a:buClr>
          <a:schemeClr val="tx1"/>
        </a:buClr>
        <a:buFont typeface="Wingdings" charset="2"/>
        <a:buNone/>
        <a:defRPr sz="3200" kern="1200">
          <a:solidFill>
            <a:schemeClr val="tx2"/>
          </a:solidFill>
          <a:latin typeface="Tw Cen MT"/>
          <a:ea typeface="+mn-ea"/>
          <a:cs typeface="Tw Cen MT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bg1"/>
        </a:buClr>
        <a:buFont typeface="Wingdings" charset="2"/>
        <a:buChar char="§"/>
        <a:defRPr sz="2800" kern="1200">
          <a:solidFill>
            <a:schemeClr val="tx2"/>
          </a:solidFill>
          <a:latin typeface="Tw Cen MT"/>
          <a:ea typeface="+mn-ea"/>
          <a:cs typeface="Tw Cen MT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accent2"/>
        </a:buClr>
        <a:buFont typeface="Wingdings" charset="2"/>
        <a:buChar char="§"/>
        <a:defRPr sz="2400" kern="1200">
          <a:solidFill>
            <a:schemeClr val="tx2"/>
          </a:solidFill>
          <a:latin typeface="Tw Cen MT"/>
          <a:ea typeface="+mn-ea"/>
          <a:cs typeface="Tw Cen MT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Tw Cen MT"/>
          <a:ea typeface="+mn-ea"/>
          <a:cs typeface="Tw Cen MT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2"/>
          </a:solidFill>
          <a:latin typeface="Tw Cen MT"/>
          <a:ea typeface="+mn-ea"/>
          <a:cs typeface="Tw Cen MT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PBISArtifactsFolder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oo.gl/9Q7mwz" TargetMode="Externa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oo.gl/F57xvY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it.ly/PBISArtifactsFolders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1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Minnesota is printed in green at the top of the logo.  PBIS is printed in blue and white.  The 'S&quot; looks like a river with a red, yellow and green tree next to it." title="Minnesota PBIS Logo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428" y="439037"/>
            <a:ext cx="5248593" cy="230282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741857"/>
            <a:ext cx="7772400" cy="3002960"/>
          </a:xfrm>
        </p:spPr>
        <p:txBody>
          <a:bodyPr>
            <a:normAutofit fontScale="90000"/>
          </a:bodyPr>
          <a:lstStyle/>
          <a:p>
            <a:br>
              <a:rPr lang="en-US" sz="4900" b="1" dirty="0">
                <a:latin typeface="Arial"/>
                <a:cs typeface="Arial"/>
              </a:rPr>
            </a:br>
            <a:r>
              <a:rPr lang="en-US" sz="4900" b="1" dirty="0">
                <a:latin typeface="Arial"/>
                <a:cs typeface="Arial"/>
              </a:rPr>
              <a:t>PBIS Team Training </a:t>
            </a:r>
            <a:br>
              <a:rPr lang="en-US" sz="4900" b="1">
                <a:latin typeface="Arial"/>
                <a:cs typeface="Arial"/>
              </a:rPr>
            </a:br>
            <a:r>
              <a:rPr lang="en-US" sz="4900" b="1">
                <a:latin typeface="Arial"/>
                <a:cs typeface="Arial"/>
              </a:rPr>
              <a:t>Day </a:t>
            </a:r>
            <a:r>
              <a:rPr lang="en-US" sz="4900" b="1" dirty="0">
                <a:latin typeface="Arial"/>
                <a:cs typeface="Arial"/>
              </a:rPr>
              <a:t>7</a:t>
            </a:r>
            <a:br>
              <a:rPr lang="en-US" sz="4900" b="1" dirty="0"/>
            </a:br>
            <a:br>
              <a:rPr lang="en-US" b="1" dirty="0"/>
            </a:br>
            <a:r>
              <a:rPr lang="en-US" sz="4000" b="1" dirty="0">
                <a:solidFill>
                  <a:srgbClr val="DD8047"/>
                </a:solidFill>
                <a:latin typeface="Arial"/>
                <a:cs typeface="Arial"/>
              </a:rPr>
              <a:t>Artifact Template Introduction</a:t>
            </a:r>
            <a:endParaRPr lang="en-US" sz="4000" b="1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9001714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465029" y="350815"/>
            <a:ext cx="8157837" cy="62036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600"/>
              <a:buFont typeface="Calibri"/>
              <a:buNone/>
            </a:pPr>
            <a:r>
              <a:rPr lang="en-US" sz="3600" b="0" i="0" u="none" strike="noStrike" cap="none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rPr>
              <a:t>Learning Expectations</a:t>
            </a:r>
            <a:endParaRPr sz="3600" b="0" i="0" u="none" strike="noStrike" cap="none">
              <a:solidFill>
                <a:schemeClr val="dk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graphicFrame>
        <p:nvGraphicFramePr>
          <p:cNvPr id="4" name="Shape 120" descr="This is a two-column table, with four rows. The headings are titled &quot;Expectation&quot; and &quot;Behavior&quot;" title="Learning Expectations Table">
            <a:extLst>
              <a:ext uri="{FF2B5EF4-FFF2-40B4-BE49-F238E27FC236}">
                <a16:creationId xmlns:a16="http://schemas.microsoft.com/office/drawing/2014/main" id="{B7EF4A83-C942-B44D-BE50-2DC80B1B59A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4411989"/>
              </p:ext>
            </p:extLst>
          </p:nvPr>
        </p:nvGraphicFramePr>
        <p:xfrm>
          <a:off x="465029" y="1301028"/>
          <a:ext cx="8218600" cy="4500425"/>
        </p:xfrm>
        <a:graphic>
          <a:graphicData uri="http://schemas.openxmlformats.org/drawingml/2006/table">
            <a:tbl>
              <a:tblPr firstRow="1">
                <a:noFill/>
              </a:tblPr>
              <a:tblGrid>
                <a:gridCol w="2181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366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79150"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D2A53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EXPECTATION</a:t>
                      </a:r>
                      <a:endParaRPr dirty="0"/>
                    </a:p>
                  </a:txBody>
                  <a:tcPr marL="88200" marR="8820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CEB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D2A53"/>
                        </a:buClr>
                        <a:buSzPts val="2400"/>
                        <a:buFont typeface="Calibri"/>
                        <a:buNone/>
                      </a:pPr>
                      <a:r>
                        <a:rPr lang="en-US" sz="24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BEHAVIOR</a:t>
                      </a:r>
                      <a:endParaRPr dirty="0"/>
                    </a:p>
                  </a:txBody>
                  <a:tcPr marL="88200" marR="8820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C1CCEB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1200"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D2A53"/>
                        </a:buClr>
                        <a:buSzPts val="2200"/>
                        <a:buFont typeface="Calibri"/>
                        <a:buNone/>
                      </a:pPr>
                      <a:r>
                        <a:rPr lang="en-US" sz="22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 Responsible</a:t>
                      </a:r>
                      <a:endParaRPr dirty="0"/>
                    </a:p>
                  </a:txBody>
                  <a:tcPr marL="88200" marR="8820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Make yourself </a:t>
                      </a: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comfortable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 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Take care of your </a:t>
                      </a: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needs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(water, food, restroom, etc.)</a:t>
                      </a:r>
                      <a:endParaRPr sz="2000" b="1" i="0" u="none" strike="noStrike" cap="none" dirty="0">
                        <a:solidFill>
                          <a:srgbClr val="1D2A5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Action plan 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implement what you are learning</a:t>
                      </a:r>
                      <a:endParaRPr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Follow through 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on your action items</a:t>
                      </a:r>
                      <a:endParaRPr sz="2000" b="1" i="0" u="none" strike="noStrike" cap="none" dirty="0">
                        <a:solidFill>
                          <a:srgbClr val="1D2A5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88200" marR="8820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9975"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D2A53"/>
                        </a:buClr>
                        <a:buSzPts val="2200"/>
                        <a:buFont typeface="Calibri"/>
                        <a:buNone/>
                      </a:pPr>
                      <a:r>
                        <a:rPr lang="en-US" sz="22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 Respectful</a:t>
                      </a:r>
                      <a:endParaRPr dirty="0"/>
                    </a:p>
                  </a:txBody>
                  <a:tcPr marL="88200" marR="8820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Turn </a:t>
                      </a: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cell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</a:t>
                      </a: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phones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off or to “vibrate”</a:t>
                      </a:r>
                      <a:endParaRPr sz="2000" b="0" i="0" u="none" strike="noStrike" cap="none" dirty="0">
                        <a:solidFill>
                          <a:srgbClr val="1D2A53"/>
                        </a:solidFill>
                        <a:latin typeface="Calibri"/>
                        <a:ea typeface="Calibri"/>
                        <a:cs typeface="Calibri"/>
                        <a:sym typeface="Calibri"/>
                      </a:endParaRPr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Listen 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attentively while others are speaking </a:t>
                      </a:r>
                      <a:endParaRPr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Have only the </a:t>
                      </a: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training materials 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up on your computer/tablet/phone</a:t>
                      </a:r>
                      <a:endParaRPr dirty="0"/>
                    </a:p>
                  </a:txBody>
                  <a:tcPr marL="88200" marR="8820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1200">
                <a:tc>
                  <a:txBody>
                    <a:bodyPr/>
                    <a:lstStyle/>
                    <a:p>
                      <a:pPr marL="342900" marR="0" lvl="0" indent="-342900" algn="ctr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1D2A53"/>
                        </a:buClr>
                        <a:buSzPts val="2200"/>
                        <a:buFont typeface="Calibri"/>
                        <a:buNone/>
                      </a:pPr>
                      <a:r>
                        <a:rPr lang="en-US" sz="22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Be Engaged</a:t>
                      </a:r>
                      <a:endParaRPr dirty="0"/>
                    </a:p>
                  </a:txBody>
                  <a:tcPr marL="88200" marR="88200" marT="45725" marB="45725" anchor="ctr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Ask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 what you need to know to understand and contribute </a:t>
                      </a:r>
                      <a:endParaRPr dirty="0"/>
                    </a:p>
                    <a:p>
                      <a:pPr marL="342900" marR="0" lvl="0" indent="-34290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chemeClr val="dk2"/>
                        </a:buClr>
                        <a:buSzPts val="2000"/>
                        <a:buFont typeface="Noto Sans Symbols"/>
                        <a:buChar char="▪"/>
                      </a:pPr>
                      <a:r>
                        <a:rPr lang="en-US" sz="2000" b="1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Contribute </a:t>
                      </a:r>
                      <a:r>
                        <a:rPr lang="en-US" sz="2000" b="0" i="0" u="none" strike="noStrike" cap="none" dirty="0">
                          <a:solidFill>
                            <a:srgbClr val="1D2A53"/>
                          </a:solidFill>
                          <a:latin typeface="Calibri"/>
                          <a:ea typeface="Calibri"/>
                          <a:cs typeface="Calibri"/>
                          <a:sym typeface="Calibri"/>
                        </a:rPr>
                        <a:t>to the group by sharing relevant information and ideas</a:t>
                      </a:r>
                      <a:endParaRPr dirty="0"/>
                    </a:p>
                  </a:txBody>
                  <a:tcPr marL="88200" marR="88200" marT="45725" marB="45725">
                    <a:lnL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T>
                    <a:lnB w="12700" cap="flat" cmpd="sng">
                      <a:solidFill>
                        <a:srgbClr val="000000"/>
                      </a:solidFill>
                      <a:prstDash val="solid"/>
                      <a:round/>
                      <a:headEnd type="none" w="sm" len="sm"/>
                      <a:tailEnd type="none" w="sm" len="sm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8" name="Shape 308"/>
          <p:cNvSpPr txBox="1">
            <a:spLocks noGrp="1"/>
          </p:cNvSpPr>
          <p:nvPr>
            <p:ph type="body" idx="1"/>
          </p:nvPr>
        </p:nvSpPr>
        <p:spPr>
          <a:xfrm>
            <a:off x="365298" y="1600200"/>
            <a:ext cx="8257568" cy="4373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Purpose: </a:t>
            </a:r>
            <a:endParaRPr dirty="0"/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Create a tool to show your progress</a:t>
            </a: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dirty="0"/>
              <a:t>of PBIS implementation</a:t>
            </a:r>
            <a:endParaRPr sz="2400" b="0" i="0" u="none" strike="noStrike" cap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Outcome:</a:t>
            </a:r>
            <a:endParaRPr dirty="0"/>
          </a:p>
          <a:p>
            <a:pPr marL="45720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r>
              <a:rPr lang="en-US" sz="2400" b="1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A comprehensive document that can be used to organize your PBIS products, share your PBIS implementation with stakeholders and train staff.</a:t>
            </a:r>
            <a:endParaRPr sz="2400" b="0" i="0" u="none" strike="noStrike" cap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  <a:p>
            <a:pPr marL="0" marR="0" lvl="0" indent="0" algn="l" rtl="0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Noto Sans Symbols"/>
              <a:buNone/>
            </a:pPr>
            <a:endParaRPr sz="2400" b="0" i="0" u="none" strike="noStrike" cap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sp>
        <p:nvSpPr>
          <p:cNvPr id="309" name="Shape 309"/>
          <p:cNvSpPr txBox="1">
            <a:spLocks noGrp="1"/>
          </p:cNvSpPr>
          <p:nvPr>
            <p:ph type="title"/>
          </p:nvPr>
        </p:nvSpPr>
        <p:spPr>
          <a:xfrm>
            <a:off x="1078450" y="288125"/>
            <a:ext cx="7926300" cy="915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6"/>
              </a:buClr>
              <a:buSzPts val="4400"/>
              <a:buFont typeface="Questrial"/>
              <a:buNone/>
            </a:pPr>
            <a:r>
              <a:rPr lang="en-US" sz="4400" b="0" i="0" u="none" strike="noStrike" cap="none" dirty="0">
                <a:solidFill>
                  <a:schemeClr val="accent6"/>
                </a:solidFill>
                <a:latin typeface="Questrial"/>
                <a:ea typeface="Questrial"/>
                <a:cs typeface="Questrial"/>
                <a:sym typeface="Questrial"/>
              </a:rPr>
              <a:t>Purpose &amp; Outcomes</a:t>
            </a:r>
            <a:endParaRPr sz="4400" b="0" i="0" u="none" strike="noStrike" cap="none" dirty="0">
              <a:solidFill>
                <a:schemeClr val="accent6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  <p:pic>
        <p:nvPicPr>
          <p:cNvPr id="310" name="Shape 310" descr="Core content icon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485" y="288118"/>
            <a:ext cx="713232" cy="7132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  <p:pic>
        <p:nvPicPr>
          <p:cNvPr id="311" name="Shape 311" descr="This is a graphic with three gears of increasing size and a human figure running on the top of the gears toward the largest one.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6108700" y="1435099"/>
            <a:ext cx="2780866" cy="19866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760" y="288118"/>
            <a:ext cx="6987106" cy="915357"/>
          </a:xfrm>
        </p:spPr>
        <p:txBody>
          <a:bodyPr/>
          <a:lstStyle/>
          <a:p>
            <a:pPr algn="l"/>
            <a:r>
              <a:rPr lang="en-US" dirty="0"/>
              <a:t>Food for thought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i="1" dirty="0"/>
              <a:t>“PLC products are NOT something else to do…products guide the process. Monitoring is essential to make sure team’s have what they need to be successful.”</a:t>
            </a:r>
          </a:p>
          <a:p>
            <a:r>
              <a:rPr lang="en-US" dirty="0"/>
              <a:t>								</a:t>
            </a:r>
          </a:p>
        </p:txBody>
      </p:sp>
      <p:pic>
        <p:nvPicPr>
          <p:cNvPr id="4" name="Shape 310" descr="Core content icon. 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6485" y="288118"/>
            <a:ext cx="713232" cy="7132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04982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3960" y="288118"/>
            <a:ext cx="6987106" cy="915357"/>
          </a:xfrm>
        </p:spPr>
        <p:txBody>
          <a:bodyPr/>
          <a:lstStyle/>
          <a:p>
            <a:pPr algn="l"/>
            <a:r>
              <a:rPr lang="en-US" dirty="0"/>
              <a:t>Example Templates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http://bit.ly/PBISArtifactsFolders</a:t>
            </a:r>
            <a:r>
              <a:rPr lang="en-US" dirty="0"/>
              <a:t> 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" name="Shape 310" descr="Core content icon.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485" y="288118"/>
            <a:ext cx="713232" cy="7132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0731318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365298" y="371430"/>
            <a:ext cx="8257568" cy="915357"/>
          </a:xfrm>
        </p:spPr>
        <p:txBody>
          <a:bodyPr>
            <a:normAutofit/>
          </a:bodyPr>
          <a:lstStyle/>
          <a:p>
            <a:pPr algn="l"/>
            <a:r>
              <a:rPr lang="en-US" sz="3600" dirty="0"/>
              <a:t>Resource Guide for Artifact Template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err="1">
                <a:hlinkClick r:id="rId2"/>
              </a:rPr>
              <a:t>goo.gl</a:t>
            </a:r>
            <a:r>
              <a:rPr lang="en-US" dirty="0">
                <a:hlinkClick r:id="rId2"/>
              </a:rPr>
              <a:t>/9Q7mwz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819383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298" y="384130"/>
            <a:ext cx="6987106" cy="915357"/>
          </a:xfrm>
        </p:spPr>
        <p:txBody>
          <a:bodyPr>
            <a:normAutofit fontScale="90000"/>
          </a:bodyPr>
          <a:lstStyle/>
          <a:p>
            <a:pPr algn="l"/>
            <a:r>
              <a:rPr lang="en-US" dirty="0"/>
              <a:t>Checklist for Artifact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https://</a:t>
            </a:r>
            <a:r>
              <a:rPr lang="en-US" dirty="0" err="1">
                <a:hlinkClick r:id="rId3"/>
              </a:rPr>
              <a:t>goo.gl</a:t>
            </a:r>
            <a:r>
              <a:rPr lang="en-US" dirty="0">
                <a:hlinkClick r:id="rId3"/>
              </a:rPr>
              <a:t>/F57xvY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25958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5060" y="296033"/>
            <a:ext cx="6987106" cy="915357"/>
          </a:xfrm>
        </p:spPr>
        <p:txBody>
          <a:bodyPr>
            <a:normAutofit/>
          </a:bodyPr>
          <a:lstStyle/>
          <a:p>
            <a:r>
              <a:rPr lang="en-US" dirty="0"/>
              <a:t>Where to Find Your Template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3"/>
              </a:rPr>
              <a:t>http://bit.ly/PBISArtifactsFolders</a:t>
            </a:r>
            <a:r>
              <a:rPr lang="en-US" dirty="0"/>
              <a:t> </a:t>
            </a:r>
          </a:p>
        </p:txBody>
      </p:sp>
      <p:pic>
        <p:nvPicPr>
          <p:cNvPr id="4" name="Shape 310" descr="Core content icon. 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296485" y="288118"/>
            <a:ext cx="713232" cy="713232"/>
          </a:xfrm>
          <a:prstGeom prst="rect">
            <a:avLst/>
          </a:prstGeom>
          <a:noFill/>
          <a:ln>
            <a:noFill/>
          </a:ln>
          <a:effectLst>
            <a:outerShdw blurRad="50800" dist="38100" dir="2700000" algn="tl" rotWithShape="0">
              <a:srgbClr val="000000">
                <a:alpha val="42745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7886833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4" name="Shape 334"/>
          <p:cNvSpPr txBox="1">
            <a:spLocks noGrp="1"/>
          </p:cNvSpPr>
          <p:nvPr>
            <p:ph type="title"/>
          </p:nvPr>
        </p:nvSpPr>
        <p:spPr>
          <a:xfrm>
            <a:off x="3096260" y="2332015"/>
            <a:ext cx="3228340" cy="91535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4400"/>
              <a:buFont typeface="Questrial"/>
              <a:buNone/>
            </a:pPr>
            <a:r>
              <a:rPr lang="en-US" sz="4400" b="0" i="0" u="none" strike="noStrike" cap="none" dirty="0">
                <a:solidFill>
                  <a:schemeClr val="dk2"/>
                </a:solidFill>
                <a:latin typeface="Questrial"/>
                <a:ea typeface="Questrial"/>
                <a:cs typeface="Questrial"/>
                <a:sym typeface="Questrial"/>
              </a:rPr>
              <a:t>Work Time!</a:t>
            </a:r>
            <a:endParaRPr sz="4400" b="0" i="0" u="none" strike="noStrike" cap="none" dirty="0">
              <a:solidFill>
                <a:schemeClr val="dk2"/>
              </a:solidFill>
              <a:latin typeface="Questrial"/>
              <a:ea typeface="Questrial"/>
              <a:cs typeface="Questrial"/>
              <a:sym typeface="Quest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Final_MWBIS 4">
  <a:themeElements>
    <a:clrScheme name="Midwest PBIS">
      <a:dk1>
        <a:srgbClr val="3A54A5"/>
      </a:dk1>
      <a:lt1>
        <a:srgbClr val="E2AC00"/>
      </a:lt1>
      <a:dk2>
        <a:srgbClr val="1D2A53"/>
      </a:dk2>
      <a:lt2>
        <a:srgbClr val="F0DA3D"/>
      </a:lt2>
      <a:accent1>
        <a:srgbClr val="AAB7E1"/>
      </a:accent1>
      <a:accent2>
        <a:srgbClr val="C0504D"/>
      </a:accent2>
      <a:accent3>
        <a:srgbClr val="8A9161"/>
      </a:accent3>
      <a:accent4>
        <a:srgbClr val="8064A2"/>
      </a:accent4>
      <a:accent5>
        <a:srgbClr val="AAB7E1"/>
      </a:accent5>
      <a:accent6>
        <a:srgbClr val="DD8047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Final_MWBIS 4">
  <a:themeElements>
    <a:clrScheme name="Midwest PBIS">
      <a:dk1>
        <a:srgbClr val="3A54A5"/>
      </a:dk1>
      <a:lt1>
        <a:srgbClr val="E2AC00"/>
      </a:lt1>
      <a:dk2>
        <a:srgbClr val="1D2A53"/>
      </a:dk2>
      <a:lt2>
        <a:srgbClr val="F0DA3D"/>
      </a:lt2>
      <a:accent1>
        <a:srgbClr val="AAB7E1"/>
      </a:accent1>
      <a:accent2>
        <a:srgbClr val="C0504D"/>
      </a:accent2>
      <a:accent3>
        <a:srgbClr val="8A9161"/>
      </a:accent3>
      <a:accent4>
        <a:srgbClr val="8064A2"/>
      </a:accent4>
      <a:accent5>
        <a:srgbClr val="AAB7E1"/>
      </a:accent5>
      <a:accent6>
        <a:srgbClr val="DD8047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MWPBIS PPT Theme">
  <a:themeElements>
    <a:clrScheme name="Midwest PBIS">
      <a:dk1>
        <a:srgbClr val="3A54A5"/>
      </a:dk1>
      <a:lt1>
        <a:srgbClr val="E2AC00"/>
      </a:lt1>
      <a:dk2>
        <a:srgbClr val="1D2A53"/>
      </a:dk2>
      <a:lt2>
        <a:srgbClr val="F0DA3D"/>
      </a:lt2>
      <a:accent1>
        <a:srgbClr val="AAB7E1"/>
      </a:accent1>
      <a:accent2>
        <a:srgbClr val="C0504D"/>
      </a:accent2>
      <a:accent3>
        <a:srgbClr val="8A9161"/>
      </a:accent3>
      <a:accent4>
        <a:srgbClr val="8064A2"/>
      </a:accent4>
      <a:accent5>
        <a:srgbClr val="AAB7E1"/>
      </a:accent5>
      <a:accent6>
        <a:srgbClr val="DD8047"/>
      </a:accent6>
      <a:hlink>
        <a:srgbClr val="0000FF"/>
      </a:hlink>
      <a:folHlink>
        <a:srgbClr val="0000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Final_MWBIS 4</Template>
  <TotalTime>11812</TotalTime>
  <Words>266</Words>
  <Application>Microsoft Macintosh PowerPoint</Application>
  <PresentationFormat>On-screen Show (4:3)</PresentationFormat>
  <Paragraphs>50</Paragraphs>
  <Slides>9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20" baseType="lpstr">
      <vt:lpstr>Arial</vt:lpstr>
      <vt:lpstr>Calibri</vt:lpstr>
      <vt:lpstr>Noto Sans Symbols</vt:lpstr>
      <vt:lpstr>Perpetua</vt:lpstr>
      <vt:lpstr>Questrial</vt:lpstr>
      <vt:lpstr>Times New Roman</vt:lpstr>
      <vt:lpstr>Tw Cen MT</vt:lpstr>
      <vt:lpstr>Wingdings</vt:lpstr>
      <vt:lpstr>Final_MWBIS 4</vt:lpstr>
      <vt:lpstr>1_Final_MWBIS 4</vt:lpstr>
      <vt:lpstr>MWPBIS PPT Theme</vt:lpstr>
      <vt:lpstr> PBIS Team Training  Day 7  Artifact Template Introduction</vt:lpstr>
      <vt:lpstr>Learning Expectations</vt:lpstr>
      <vt:lpstr>Purpose &amp; Outcomes</vt:lpstr>
      <vt:lpstr>Food for thought</vt:lpstr>
      <vt:lpstr>Example Templates</vt:lpstr>
      <vt:lpstr>Resource Guide for Artifact Template</vt:lpstr>
      <vt:lpstr>Checklist for Artifact Template</vt:lpstr>
      <vt:lpstr>Where to Find Your Template</vt:lpstr>
      <vt:lpstr>Work Time!</vt:lpstr>
    </vt:vector>
  </TitlesOfParts>
  <Company>IL PBIS Network</Company>
  <LinksUpToDate>false</LinksUpToDate>
  <SharedDoc>false</SharedDoc>
  <HyperlinksChanged>false</HyperlinksChanged>
  <AppVersion>16.0015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SLIDE</dc:title>
  <dc:creator>Sheri Luecking</dc:creator>
  <cp:lastModifiedBy>Petrie, Garrett (MDE)</cp:lastModifiedBy>
  <cp:revision>241</cp:revision>
  <cp:lastPrinted>2017-02-08T01:49:05Z</cp:lastPrinted>
  <dcterms:created xsi:type="dcterms:W3CDTF">2014-11-24T17:40:55Z</dcterms:created>
  <dcterms:modified xsi:type="dcterms:W3CDTF">2018-07-27T11:51:02Z</dcterms:modified>
</cp:coreProperties>
</file>