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7" r:id="rId2"/>
    <p:sldMasterId id="2147483680" r:id="rId3"/>
  </p:sldMasterIdLst>
  <p:notesMasterIdLst>
    <p:notesMasterId r:id="rId48"/>
  </p:notesMasterIdLst>
  <p:handoutMasterIdLst>
    <p:handoutMasterId r:id="rId49"/>
  </p:handoutMasterIdLst>
  <p:sldIdLst>
    <p:sldId id="273"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83" r:id="rId29"/>
    <p:sldId id="384"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9C8A5B-D325-F846-BF68-BA9EBEB61D80}">
          <p14:sldIdLst>
            <p14:sldId id="273"/>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83"/>
            <p14:sldId id="384"/>
            <p14:sldId id="366"/>
            <p14:sldId id="367"/>
            <p14:sldId id="368"/>
            <p14:sldId id="369"/>
            <p14:sldId id="370"/>
            <p14:sldId id="371"/>
            <p14:sldId id="372"/>
            <p14:sldId id="373"/>
            <p14:sldId id="374"/>
            <p14:sldId id="375"/>
            <p14:sldId id="376"/>
            <p14:sldId id="377"/>
            <p14:sldId id="378"/>
            <p14:sldId id="379"/>
            <p14:sldId id="380"/>
            <p14:sldId id="381"/>
            <p14:sldId id="3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A53"/>
    <a:srgbClr val="FFFFFF"/>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86"/>
    <p:restoredTop sz="85227" autoAdjust="0"/>
  </p:normalViewPr>
  <p:slideViewPr>
    <p:cSldViewPr snapToGrid="0" snapToObjects="1">
      <p:cViewPr varScale="1">
        <p:scale>
          <a:sx n="49" d="100"/>
          <a:sy n="49" d="100"/>
        </p:scale>
        <p:origin x="621" y="39"/>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132" d="100"/>
          <a:sy n="132" d="100"/>
        </p:scale>
        <p:origin x="-184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8/5/2019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8/5/2019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Updated July 2019</a:t>
            </a:r>
          </a:p>
        </p:txBody>
      </p:sp>
      <p:sp>
        <p:nvSpPr>
          <p:cNvPr id="4" name="Slide Number Placeholder 3"/>
          <p:cNvSpPr>
            <a:spLocks noGrp="1"/>
          </p:cNvSpPr>
          <p:nvPr>
            <p:ph type="sldNum" sz="quarter" idx="10"/>
          </p:nvPr>
        </p:nvSpPr>
        <p:spPr/>
        <p:txBody>
          <a:bodyPr/>
          <a:lstStyle/>
          <a:p>
            <a:fld id="{A5C04D7D-6BCF-BF47-8CAA-5C91DED02858}" type="slidenum">
              <a:rPr lang="en-US" smtClean="0"/>
              <a:pPr/>
              <a:t>1</a:t>
            </a:fld>
            <a:endParaRPr lang="en-US"/>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3300413"/>
            <a:ext cx="7315200" cy="27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Review of the work they have done using the old 8 steps format.</a:t>
            </a:r>
            <a:endParaRPr/>
          </a:p>
        </p:txBody>
      </p:sp>
      <p:sp>
        <p:nvSpPr>
          <p:cNvPr id="218" name="Shape 218"/>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1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This section will take teams through a review of Tier 1 and focus on how they will train staff on the core features of Tier 1.</a:t>
            </a:r>
            <a:endParaRPr/>
          </a:p>
        </p:txBody>
      </p:sp>
      <p:sp>
        <p:nvSpPr>
          <p:cNvPr id="288" name="Shape 288"/>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2880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Shape 294"/>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53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Shape 305"/>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33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Shape 314"/>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 would have each sub section start in a familiar format as well: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Define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Rationale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Example </a:t>
            </a:r>
            <a:endParaRPr sz="1200" b="0" i="0" u="none" strike="noStrike" cap="none">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795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49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Shape 329"/>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roll out is how we bring what we have learned to our entire school.  We begin teaching and reinforcing expectations, data review surveys. </a:t>
            </a: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7818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very important for the plan to:</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 be clear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 be up to date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3- live somewhere accessible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398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 want the plan to live beyond teachers, and a notebook, but also pull in families and make sure they understand what we are doing, and over time provide input into the process. Your staff need to be fluent in the process first.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Here are ways to engage families and let them know what is going on with PBIS. </a:t>
            </a:r>
            <a:endParaRPr sz="12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147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28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13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Shape 363"/>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 want the plan to live beyond teachers, and a notebook, but also pull in families and make sure they understand what we are doing, and over time provide input into the process. Your staff need to be fluent in the process first.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Here are ways to engage families and let them know what is going on with PBIS. </a:t>
            </a:r>
            <a:endParaRPr sz="1200" b="0" i="0" u="none" strike="noStrike" cap="none">
              <a:solidFill>
                <a:schemeClr val="dk1"/>
              </a:solidFill>
              <a:latin typeface="Calibri"/>
              <a:ea typeface="Calibri"/>
              <a:cs typeface="Calibri"/>
              <a:sym typeface="Calibri"/>
            </a:endParaRPr>
          </a:p>
        </p:txBody>
      </p:sp>
      <p:sp>
        <p:nvSpPr>
          <p:cNvPr id="364" name="Shape 364"/>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302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1" name="Shape 37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656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Shape 378"/>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Read these, stress that they have learned about these in the other modules.  This module will function as a review as well as the important features of an implementation plan. </a:t>
            </a: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470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700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6740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2" name="Shape 40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79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in the workbook</a:t>
            </a:r>
          </a:p>
        </p:txBody>
      </p:sp>
      <p:sp>
        <p:nvSpPr>
          <p:cNvPr id="4" name="Slide Number Placeholder 3"/>
          <p:cNvSpPr>
            <a:spLocks noGrp="1"/>
          </p:cNvSpPr>
          <p:nvPr>
            <p:ph type="sldNum" sz="quarter" idx="10"/>
          </p:nvPr>
        </p:nvSpPr>
        <p:spPr/>
        <p:txBody>
          <a:bodyPr/>
          <a:lstStyle/>
          <a:p>
            <a:fld id="{A5C04D7D-6BCF-BF47-8CAA-5C91DED02858}" type="slidenum">
              <a:rPr lang="en-US" smtClean="0"/>
              <a:t>26</a:t>
            </a:fld>
            <a:endParaRPr lang="en-US"/>
          </a:p>
        </p:txBody>
      </p:sp>
    </p:spTree>
    <p:extLst>
      <p:ext uri="{BB962C8B-B14F-4D97-AF65-F5344CB8AC3E}">
        <p14:creationId xmlns:p14="http://schemas.microsoft.com/office/powerpoint/2010/main" val="106181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in the workbook</a:t>
            </a:r>
          </a:p>
        </p:txBody>
      </p:sp>
      <p:sp>
        <p:nvSpPr>
          <p:cNvPr id="4" name="Slide Number Placeholder 3"/>
          <p:cNvSpPr>
            <a:spLocks noGrp="1"/>
          </p:cNvSpPr>
          <p:nvPr>
            <p:ph type="sldNum" sz="quarter" idx="10"/>
          </p:nvPr>
        </p:nvSpPr>
        <p:spPr/>
        <p:txBody>
          <a:bodyPr/>
          <a:lstStyle/>
          <a:p>
            <a:fld id="{A5C04D7D-6BCF-BF47-8CAA-5C91DED02858}" type="slidenum">
              <a:rPr lang="en-US" smtClean="0"/>
              <a:t>27</a:t>
            </a:fld>
            <a:endParaRPr lang="en-US"/>
          </a:p>
        </p:txBody>
      </p:sp>
    </p:spTree>
    <p:extLst>
      <p:ext uri="{BB962C8B-B14F-4D97-AF65-F5344CB8AC3E}">
        <p14:creationId xmlns:p14="http://schemas.microsoft.com/office/powerpoint/2010/main" val="1061814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0" name="Shape 41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559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29</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70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116" name="Shape 116"/>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17" name="Shape 11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Shape 118"/>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7841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Shape 428"/>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Teams should complete this self assessment and use the results to determine action planning steps on Workbook page 11.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9" name="Shape 429"/>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30</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57623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Teams will take the TFI to monitor their Tier 1 Progress</a:t>
            </a:r>
            <a:endParaRPr/>
          </a:p>
        </p:txBody>
      </p:sp>
      <p:sp>
        <p:nvSpPr>
          <p:cNvPr id="438" name="Shape 438"/>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951735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914400" y="3257550"/>
            <a:ext cx="7314900" cy="3086100"/>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5179484" y="6513910"/>
            <a:ext cx="3962400" cy="342900"/>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43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Shape 456"/>
          <p:cNvSpPr txBox="1">
            <a:spLocks noGrp="1"/>
          </p:cNvSpPr>
          <p:nvPr>
            <p:ph type="body" idx="1"/>
          </p:nvPr>
        </p:nvSpPr>
        <p:spPr>
          <a:xfrm>
            <a:off x="914400" y="3257550"/>
            <a:ext cx="7314900" cy="3086100"/>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7" name="Shape 457"/>
          <p:cNvSpPr txBox="1">
            <a:spLocks noGrp="1"/>
          </p:cNvSpPr>
          <p:nvPr>
            <p:ph type="sldNum" idx="12"/>
          </p:nvPr>
        </p:nvSpPr>
        <p:spPr>
          <a:xfrm>
            <a:off x="5179484" y="6513910"/>
            <a:ext cx="3962400" cy="342900"/>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3169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Shape 466"/>
          <p:cNvSpPr txBox="1">
            <a:spLocks noGrp="1"/>
          </p:cNvSpPr>
          <p:nvPr>
            <p:ph type="body" idx="1"/>
          </p:nvPr>
        </p:nvSpPr>
        <p:spPr>
          <a:xfrm>
            <a:off x="914400" y="3257550"/>
            <a:ext cx="7314900" cy="3086100"/>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5179484" y="6513910"/>
            <a:ext cx="3962400" cy="342900"/>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341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914400" y="3257550"/>
            <a:ext cx="7314900" cy="3086100"/>
          </a:xfrm>
          <a:prstGeom prst="rect">
            <a:avLst/>
          </a:prstGeom>
          <a:noFill/>
          <a:ln>
            <a:noFill/>
          </a:ln>
        </p:spPr>
        <p:txBody>
          <a:bodyPr spcFirstLastPara="1" wrap="square" lIns="93275" tIns="93275" rIns="93275" bIns="93275" anchor="ctr" anchorCtr="0">
            <a:noAutofit/>
          </a:bodyPr>
          <a:lstStyle/>
          <a:p>
            <a:pPr marL="0" lvl="0" indent="0" rtl="0">
              <a:spcBef>
                <a:spcPts val="0"/>
              </a:spcBef>
              <a:spcAft>
                <a:spcPts val="0"/>
              </a:spcAft>
              <a:buNone/>
            </a:pPr>
            <a:endParaRPr sz="1400"/>
          </a:p>
        </p:txBody>
      </p:sp>
      <p:sp>
        <p:nvSpPr>
          <p:cNvPr id="477" name="Shape 477"/>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1880069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914400" y="3300413"/>
            <a:ext cx="7314900" cy="2700600"/>
          </a:xfrm>
          <a:prstGeom prst="rect">
            <a:avLst/>
          </a:prstGeom>
          <a:noFill/>
          <a:ln>
            <a:noFill/>
          </a:ln>
        </p:spPr>
        <p:txBody>
          <a:bodyPr spcFirstLastPara="1" wrap="square" lIns="93275" tIns="93275" rIns="93275" bIns="93275" anchor="ctr" anchorCtr="0">
            <a:noAutofit/>
          </a:bodyPr>
          <a:lstStyle/>
          <a:p>
            <a:pPr marL="0" lvl="0" indent="0" rtl="0">
              <a:spcBef>
                <a:spcPts val="0"/>
              </a:spcBef>
              <a:spcAft>
                <a:spcPts val="0"/>
              </a:spcAft>
              <a:buNone/>
            </a:pPr>
            <a:endParaRPr sz="1400"/>
          </a:p>
        </p:txBody>
      </p:sp>
      <p:sp>
        <p:nvSpPr>
          <p:cNvPr id="486" name="Shape 486"/>
          <p:cNvSpPr txBox="1">
            <a:spLocks noGrp="1"/>
          </p:cNvSpPr>
          <p:nvPr>
            <p:ph type="sldNum" idx="12"/>
          </p:nvPr>
        </p:nvSpPr>
        <p:spPr>
          <a:xfrm>
            <a:off x="5179483" y="6513910"/>
            <a:ext cx="3962400" cy="3438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400"/>
              <a:buFont typeface="Arial"/>
              <a:buNone/>
            </a:pPr>
            <a:endParaRPr/>
          </a:p>
          <a:p>
            <a:pPr marL="0" lvl="1" indent="0" rtl="0">
              <a:spcBef>
                <a:spcPts val="0"/>
              </a:spcBef>
              <a:spcAft>
                <a:spcPts val="0"/>
              </a:spcAft>
              <a:buClr>
                <a:srgbClr val="000000"/>
              </a:buClr>
              <a:buSzPts val="1400"/>
              <a:buFont typeface="Courier New"/>
              <a:buNone/>
            </a:pPr>
            <a:endParaRPr/>
          </a:p>
          <a:p>
            <a:pPr marL="0" lvl="2" indent="0" rtl="0">
              <a:spcBef>
                <a:spcPts val="0"/>
              </a:spcBef>
              <a:spcAft>
                <a:spcPts val="0"/>
              </a:spcAft>
              <a:buClr>
                <a:srgbClr val="000000"/>
              </a:buClr>
              <a:buSzPts val="1400"/>
              <a:buFont typeface="Noto Symbol"/>
              <a:buNone/>
            </a:pPr>
            <a:endParaRPr/>
          </a:p>
          <a:p>
            <a:pPr marL="0" lvl="3" indent="0" rtl="0">
              <a:spcBef>
                <a:spcPts val="0"/>
              </a:spcBef>
              <a:spcAft>
                <a:spcPts val="0"/>
              </a:spcAft>
              <a:buClr>
                <a:srgbClr val="000000"/>
              </a:buClr>
              <a:buSzPts val="1400"/>
              <a:buFont typeface="Arial"/>
              <a:buNone/>
            </a:pPr>
            <a:endParaRPr/>
          </a:p>
          <a:p>
            <a:pPr marL="0" lvl="4" indent="0" rtl="0">
              <a:spcBef>
                <a:spcPts val="0"/>
              </a:spcBef>
              <a:spcAft>
                <a:spcPts val="0"/>
              </a:spcAft>
              <a:buClr>
                <a:srgbClr val="000000"/>
              </a:buClr>
              <a:buSzPts val="1400"/>
              <a:buFont typeface="Courier New"/>
              <a:buNone/>
            </a:pPr>
            <a:endParaRPr/>
          </a:p>
          <a:p>
            <a:pPr marL="0" lvl="5" indent="0" rtl="0">
              <a:spcBef>
                <a:spcPts val="0"/>
              </a:spcBef>
              <a:spcAft>
                <a:spcPts val="0"/>
              </a:spcAft>
              <a:buClr>
                <a:srgbClr val="000000"/>
              </a:buClr>
              <a:buSzPts val="1400"/>
              <a:buFont typeface="Noto Symbol"/>
              <a:buNone/>
            </a:pPr>
            <a:endParaRPr/>
          </a:p>
          <a:p>
            <a:pPr marL="0" lvl="6" indent="0" rtl="0">
              <a:spcBef>
                <a:spcPts val="0"/>
              </a:spcBef>
              <a:spcAft>
                <a:spcPts val="0"/>
              </a:spcAft>
              <a:buClr>
                <a:srgbClr val="000000"/>
              </a:buClr>
              <a:buSzPts val="1400"/>
              <a:buFont typeface="Arial"/>
              <a:buNone/>
            </a:pPr>
            <a:endParaRPr/>
          </a:p>
          <a:p>
            <a:pPr marL="0" lvl="7" indent="0" rtl="0">
              <a:spcBef>
                <a:spcPts val="0"/>
              </a:spcBef>
              <a:spcAft>
                <a:spcPts val="0"/>
              </a:spcAft>
              <a:buClr>
                <a:srgbClr val="000000"/>
              </a:buClr>
              <a:buSzPts val="1400"/>
              <a:buFont typeface="Courier New"/>
              <a:buNone/>
            </a:pPr>
            <a:endParaRPr/>
          </a:p>
          <a:p>
            <a:pPr marL="0" lvl="8" indent="0" rtl="0">
              <a:spcBef>
                <a:spcPts val="0"/>
              </a:spcBef>
              <a:spcAft>
                <a:spcPts val="0"/>
              </a:spcAft>
              <a:buClr>
                <a:srgbClr val="000000"/>
              </a:buClr>
              <a:buSzPts val="1400"/>
              <a:buFont typeface="Noto Symbol"/>
              <a:buNone/>
            </a:pPr>
            <a:endParaRPr/>
          </a:p>
        </p:txBody>
      </p:sp>
    </p:spTree>
    <p:extLst>
      <p:ext uri="{BB962C8B-B14F-4D97-AF65-F5344CB8AC3E}">
        <p14:creationId xmlns:p14="http://schemas.microsoft.com/office/powerpoint/2010/main" val="1958043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Shape 499"/>
          <p:cNvSpPr txBox="1">
            <a:spLocks noGrp="1"/>
          </p:cNvSpPr>
          <p:nvPr>
            <p:ph type="body" idx="1"/>
          </p:nvPr>
        </p:nvSpPr>
        <p:spPr>
          <a:xfrm>
            <a:off x="914400" y="3257550"/>
            <a:ext cx="7314900" cy="3086100"/>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0" name="Shape 500"/>
          <p:cNvSpPr txBox="1">
            <a:spLocks noGrp="1"/>
          </p:cNvSpPr>
          <p:nvPr>
            <p:ph type="sldNum" idx="12"/>
          </p:nvPr>
        </p:nvSpPr>
        <p:spPr>
          <a:xfrm>
            <a:off x="5179484" y="6513910"/>
            <a:ext cx="3962400" cy="342900"/>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718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14400" y="3257550"/>
            <a:ext cx="7314900" cy="3086100"/>
          </a:xfrm>
          <a:prstGeom prst="rect">
            <a:avLst/>
          </a:prstGeom>
          <a:noFill/>
          <a:ln>
            <a:noFill/>
          </a:ln>
        </p:spPr>
        <p:txBody>
          <a:bodyPr spcFirstLastPara="1" wrap="square" lIns="93275" tIns="93275" rIns="93275" bIns="93275" anchor="ctr" anchorCtr="0">
            <a:noAutofit/>
          </a:bodyPr>
          <a:lstStyle/>
          <a:p>
            <a:pPr marL="0" lvl="0" indent="0" rtl="0">
              <a:spcBef>
                <a:spcPts val="0"/>
              </a:spcBef>
              <a:spcAft>
                <a:spcPts val="0"/>
              </a:spcAft>
              <a:buNone/>
            </a:pPr>
            <a:endParaRPr sz="1400"/>
          </a:p>
        </p:txBody>
      </p:sp>
      <p:sp>
        <p:nvSpPr>
          <p:cNvPr id="508" name="Shape 508"/>
          <p:cNvSpPr>
            <a:spLocks noGrp="1" noRot="1" noChangeAspect="1"/>
          </p:cNvSpPr>
          <p:nvPr>
            <p:ph type="sldImg" idx="2"/>
          </p:nvPr>
        </p:nvSpPr>
        <p:spPr>
          <a:xfrm>
            <a:off x="28321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917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Teams will engage in action planning.</a:t>
            </a:r>
            <a:endParaRPr/>
          </a:p>
        </p:txBody>
      </p:sp>
      <p:sp>
        <p:nvSpPr>
          <p:cNvPr id="516" name="Shape 516"/>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2578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These are the icons that you will see throughout the training and will serve as a guide and a prompt to the content of each slide. </a:t>
            </a: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86044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Coach pulls up ad reviews report with their team.  With the scale report look for progress over time.</a:t>
            </a:r>
            <a:endParaRPr/>
          </a:p>
        </p:txBody>
      </p:sp>
      <p:sp>
        <p:nvSpPr>
          <p:cNvPr id="522" name="Shape 52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376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With the subscale report look for a focus area.</a:t>
            </a:r>
            <a:endParaRPr/>
          </a:p>
        </p:txBody>
      </p:sp>
      <p:sp>
        <p:nvSpPr>
          <p:cNvPr id="532" name="Shape 53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736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1" name="Shape 541"/>
          <p:cNvSpPr txBox="1">
            <a:spLocks noGrp="1"/>
          </p:cNvSpPr>
          <p:nvPr>
            <p:ph type="body" idx="1"/>
          </p:nvPr>
        </p:nvSpPr>
        <p:spPr>
          <a:xfrm>
            <a:off x="914400" y="3300413"/>
            <a:ext cx="7314900" cy="2700600"/>
          </a:xfrm>
          <a:prstGeom prst="rect">
            <a:avLst/>
          </a:prstGeom>
          <a:noFill/>
          <a:ln>
            <a:noFill/>
          </a:ln>
        </p:spPr>
        <p:txBody>
          <a:bodyPr spcFirstLastPara="1" wrap="square" lIns="93275" tIns="93275" rIns="93275" bIns="93275" anchor="ctr" anchorCtr="0">
            <a:noAutofit/>
          </a:bodyPr>
          <a:lstStyle/>
          <a:p>
            <a:pPr marL="0" lvl="0" indent="0" rtl="0">
              <a:spcBef>
                <a:spcPts val="0"/>
              </a:spcBef>
              <a:spcAft>
                <a:spcPts val="0"/>
              </a:spcAft>
              <a:buNone/>
            </a:pPr>
            <a:r>
              <a:rPr lang="en-US" sz="1400"/>
              <a:t>The items report is used to choose action steps within your focus area.</a:t>
            </a:r>
            <a:endParaRPr sz="1400"/>
          </a:p>
        </p:txBody>
      </p:sp>
      <p:sp>
        <p:nvSpPr>
          <p:cNvPr id="542" name="Shape 542"/>
          <p:cNvSpPr txBox="1">
            <a:spLocks noGrp="1"/>
          </p:cNvSpPr>
          <p:nvPr>
            <p:ph type="sldNum" idx="12"/>
          </p:nvPr>
        </p:nvSpPr>
        <p:spPr>
          <a:xfrm>
            <a:off x="5179483" y="6513910"/>
            <a:ext cx="3962400" cy="3438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400"/>
              <a:buFont typeface="Arial"/>
              <a:buNone/>
            </a:pPr>
            <a:endParaRPr/>
          </a:p>
          <a:p>
            <a:pPr marL="0" lvl="1" indent="0" rtl="0">
              <a:spcBef>
                <a:spcPts val="0"/>
              </a:spcBef>
              <a:spcAft>
                <a:spcPts val="0"/>
              </a:spcAft>
              <a:buClr>
                <a:srgbClr val="000000"/>
              </a:buClr>
              <a:buSzPts val="1400"/>
              <a:buFont typeface="Courier New"/>
              <a:buNone/>
            </a:pPr>
            <a:endParaRPr/>
          </a:p>
          <a:p>
            <a:pPr marL="0" lvl="2" indent="0" rtl="0">
              <a:spcBef>
                <a:spcPts val="0"/>
              </a:spcBef>
              <a:spcAft>
                <a:spcPts val="0"/>
              </a:spcAft>
              <a:buClr>
                <a:srgbClr val="000000"/>
              </a:buClr>
              <a:buSzPts val="1400"/>
              <a:buFont typeface="Noto Symbol"/>
              <a:buNone/>
            </a:pPr>
            <a:endParaRPr/>
          </a:p>
          <a:p>
            <a:pPr marL="0" lvl="3" indent="0" rtl="0">
              <a:spcBef>
                <a:spcPts val="0"/>
              </a:spcBef>
              <a:spcAft>
                <a:spcPts val="0"/>
              </a:spcAft>
              <a:buClr>
                <a:srgbClr val="000000"/>
              </a:buClr>
              <a:buSzPts val="1400"/>
              <a:buFont typeface="Arial"/>
              <a:buNone/>
            </a:pPr>
            <a:endParaRPr/>
          </a:p>
          <a:p>
            <a:pPr marL="0" lvl="4" indent="0" rtl="0">
              <a:spcBef>
                <a:spcPts val="0"/>
              </a:spcBef>
              <a:spcAft>
                <a:spcPts val="0"/>
              </a:spcAft>
              <a:buClr>
                <a:srgbClr val="000000"/>
              </a:buClr>
              <a:buSzPts val="1400"/>
              <a:buFont typeface="Courier New"/>
              <a:buNone/>
            </a:pPr>
            <a:endParaRPr/>
          </a:p>
          <a:p>
            <a:pPr marL="0" lvl="5" indent="0" rtl="0">
              <a:spcBef>
                <a:spcPts val="0"/>
              </a:spcBef>
              <a:spcAft>
                <a:spcPts val="0"/>
              </a:spcAft>
              <a:buClr>
                <a:srgbClr val="000000"/>
              </a:buClr>
              <a:buSzPts val="1400"/>
              <a:buFont typeface="Noto Symbol"/>
              <a:buNone/>
            </a:pPr>
            <a:endParaRPr/>
          </a:p>
          <a:p>
            <a:pPr marL="0" lvl="6" indent="0" rtl="0">
              <a:spcBef>
                <a:spcPts val="0"/>
              </a:spcBef>
              <a:spcAft>
                <a:spcPts val="0"/>
              </a:spcAft>
              <a:buClr>
                <a:srgbClr val="000000"/>
              </a:buClr>
              <a:buSzPts val="1400"/>
              <a:buFont typeface="Arial"/>
              <a:buNone/>
            </a:pPr>
            <a:endParaRPr/>
          </a:p>
          <a:p>
            <a:pPr marL="0" lvl="7" indent="0" rtl="0">
              <a:spcBef>
                <a:spcPts val="0"/>
              </a:spcBef>
              <a:spcAft>
                <a:spcPts val="0"/>
              </a:spcAft>
              <a:buClr>
                <a:srgbClr val="000000"/>
              </a:buClr>
              <a:buSzPts val="1400"/>
              <a:buFont typeface="Courier New"/>
              <a:buNone/>
            </a:pPr>
            <a:endParaRPr/>
          </a:p>
          <a:p>
            <a:pPr marL="0" lvl="8" indent="0" rtl="0">
              <a:spcBef>
                <a:spcPts val="0"/>
              </a:spcBef>
              <a:spcAft>
                <a:spcPts val="0"/>
              </a:spcAft>
              <a:buClr>
                <a:srgbClr val="000000"/>
              </a:buClr>
              <a:buSzPts val="1400"/>
              <a:buFont typeface="Noto Symbol"/>
              <a:buNone/>
            </a:pPr>
            <a:endParaRPr/>
          </a:p>
        </p:txBody>
      </p:sp>
    </p:spTree>
    <p:extLst>
      <p:ext uri="{BB962C8B-B14F-4D97-AF65-F5344CB8AC3E}">
        <p14:creationId xmlns:p14="http://schemas.microsoft.com/office/powerpoint/2010/main" val="72187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1219613" y="3258018"/>
            <a:ext cx="6704700" cy="30861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Teams complete their action plan.</a:t>
            </a:r>
            <a:endParaRPr/>
          </a:p>
        </p:txBody>
      </p:sp>
      <p:sp>
        <p:nvSpPr>
          <p:cNvPr id="550" name="Shape 55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07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Shape 557"/>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8" name="Shape 558"/>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63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1219613" y="3258018"/>
            <a:ext cx="6704700" cy="30861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section will reorient teams to the Big Ideas of school-wide PBIS</a:t>
            </a:r>
            <a:endParaRPr/>
          </a:p>
        </p:txBody>
      </p:sp>
      <p:sp>
        <p:nvSpPr>
          <p:cNvPr id="150" name="Shape 15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59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57" name="Shape 157"/>
          <p:cNvSpPr txBox="1">
            <a:spLocks noGrp="1"/>
          </p:cNvSpPr>
          <p:nvPr>
            <p:ph type="body" idx="1"/>
          </p:nvPr>
        </p:nvSpPr>
        <p:spPr>
          <a:xfrm>
            <a:off x="1219613" y="3258018"/>
            <a:ext cx="6704700" cy="308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Teams need to ensure that all staff back home understand what PBIS is about.</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5180772" y="6514865"/>
            <a:ext cx="3963000" cy="342900"/>
          </a:xfrm>
          <a:prstGeom prst="rect">
            <a:avLst/>
          </a:prstGeom>
          <a:noFill/>
          <a:ln>
            <a:noFill/>
          </a:ln>
        </p:spPr>
        <p:txBody>
          <a:bodyPr spcFirstLastPara="1" wrap="square" lIns="91425" tIns="91425" rIns="91425" bIns="91425" anchor="b" anchorCtr="0">
            <a:noAutofit/>
          </a:bodyPr>
          <a:lstStyle/>
          <a:p>
            <a:pPr marL="0" marR="0" lvl="0" indent="114300" algn="r" rtl="0">
              <a:spcBef>
                <a:spcPts val="0"/>
              </a:spcBef>
              <a:spcAft>
                <a:spcPts val="0"/>
              </a:spcAft>
              <a:buClr>
                <a:srgbClr val="000000"/>
              </a:buClr>
              <a:buSzPts val="1800"/>
              <a:buFont typeface="Arial"/>
              <a:buNone/>
            </a:pPr>
            <a:endParaRPr sz="1800">
              <a:solidFill>
                <a:schemeClr val="dk1"/>
              </a:solidFill>
              <a:latin typeface="Arial"/>
              <a:ea typeface="Arial"/>
              <a:cs typeface="Arial"/>
              <a:sym typeface="Arial"/>
            </a:endParaRPr>
          </a:p>
          <a:p>
            <a:pPr marL="457200" marR="0" lvl="1" indent="114300" algn="l" rtl="0">
              <a:spcBef>
                <a:spcPts val="0"/>
              </a:spcBef>
              <a:spcAft>
                <a:spcPts val="0"/>
              </a:spcAft>
              <a:buClr>
                <a:srgbClr val="000000"/>
              </a:buClr>
              <a:buSzPts val="1800"/>
              <a:buFont typeface="Courier New"/>
              <a:buNone/>
            </a:pPr>
            <a:endParaRPr sz="1800" b="0" i="0" u="none" strike="noStrike" cap="none">
              <a:solidFill>
                <a:schemeClr val="dk1"/>
              </a:solidFill>
              <a:latin typeface="Arial"/>
              <a:ea typeface="Arial"/>
              <a:cs typeface="Arial"/>
              <a:sym typeface="Arial"/>
            </a:endParaRPr>
          </a:p>
          <a:p>
            <a:pPr marL="914400" marR="0" lvl="2" indent="114300" algn="l" rtl="0">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a:p>
            <a:pPr marL="1371600" marR="0" lvl="3" indent="11430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828800" marR="0" lvl="4" indent="114300" algn="l" rtl="0">
              <a:spcBef>
                <a:spcPts val="0"/>
              </a:spcBef>
              <a:spcAft>
                <a:spcPts val="0"/>
              </a:spcAft>
              <a:buClr>
                <a:srgbClr val="000000"/>
              </a:buClr>
              <a:buSzPts val="1800"/>
              <a:buFont typeface="Courier New"/>
              <a:buNone/>
            </a:pPr>
            <a:endParaRPr sz="1800" b="0" i="0" u="none" strike="noStrike" cap="none">
              <a:solidFill>
                <a:schemeClr val="dk1"/>
              </a:solidFill>
              <a:latin typeface="Arial"/>
              <a:ea typeface="Arial"/>
              <a:cs typeface="Arial"/>
              <a:sym typeface="Arial"/>
            </a:endParaRPr>
          </a:p>
          <a:p>
            <a:pPr marL="2286000" marR="0" lvl="5" indent="114300" algn="l" rtl="0">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a:p>
            <a:pPr marL="2743200" marR="0" lvl="6" indent="11430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200400" marR="0" lvl="7" indent="114300" algn="l" rtl="0">
              <a:spcBef>
                <a:spcPts val="0"/>
              </a:spcBef>
              <a:spcAft>
                <a:spcPts val="0"/>
              </a:spcAft>
              <a:buClr>
                <a:srgbClr val="000000"/>
              </a:buClr>
              <a:buSzPts val="1800"/>
              <a:buFont typeface="Courier New"/>
              <a:buNone/>
            </a:pPr>
            <a:endParaRPr sz="1800" b="0" i="0" u="none" strike="noStrike" cap="none">
              <a:solidFill>
                <a:schemeClr val="dk1"/>
              </a:solidFill>
              <a:latin typeface="Arial"/>
              <a:ea typeface="Arial"/>
              <a:cs typeface="Arial"/>
              <a:sym typeface="Arial"/>
            </a:endParaRPr>
          </a:p>
          <a:p>
            <a:pPr marL="3657600" marR="0" lvl="8" indent="114300" algn="l" rtl="0">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400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1219613" y="3258018"/>
            <a:ext cx="6704700" cy="30861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The framework is multi-tiered and flexible to meet the needs of your school, your learners, and your families.</a:t>
            </a:r>
            <a:endParaRPr/>
          </a:p>
        </p:txBody>
      </p:sp>
      <p:sp>
        <p:nvSpPr>
          <p:cNvPr id="176" name="Shape 176"/>
          <p:cNvSpPr txBox="1">
            <a:spLocks noGrp="1"/>
          </p:cNvSpPr>
          <p:nvPr>
            <p:ph type="sldNum" idx="12"/>
          </p:nvPr>
        </p:nvSpPr>
        <p:spPr>
          <a:xfrm>
            <a:off x="5180772" y="6514865"/>
            <a:ext cx="3963000" cy="3429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800"/>
              <a:buFont typeface="Arial"/>
              <a:buNone/>
            </a:pPr>
            <a:endParaRPr/>
          </a:p>
          <a:p>
            <a:pPr marL="0" lvl="1" indent="0" rtl="0">
              <a:spcBef>
                <a:spcPts val="0"/>
              </a:spcBef>
              <a:spcAft>
                <a:spcPts val="0"/>
              </a:spcAft>
              <a:buClr>
                <a:srgbClr val="000000"/>
              </a:buClr>
              <a:buSzPts val="1800"/>
              <a:buFont typeface="Courier New"/>
              <a:buNone/>
            </a:pPr>
            <a:endParaRPr/>
          </a:p>
          <a:p>
            <a:pPr marL="0" lvl="2" indent="0" rtl="0">
              <a:spcBef>
                <a:spcPts val="0"/>
              </a:spcBef>
              <a:spcAft>
                <a:spcPts val="0"/>
              </a:spcAft>
              <a:buClr>
                <a:srgbClr val="000000"/>
              </a:buClr>
              <a:buSzPts val="1800"/>
              <a:buFont typeface="Noto Sans Symbols"/>
              <a:buNone/>
            </a:pPr>
            <a:endParaRPr/>
          </a:p>
          <a:p>
            <a:pPr marL="0" lvl="3" indent="0" rtl="0">
              <a:spcBef>
                <a:spcPts val="0"/>
              </a:spcBef>
              <a:spcAft>
                <a:spcPts val="0"/>
              </a:spcAft>
              <a:buClr>
                <a:srgbClr val="000000"/>
              </a:buClr>
              <a:buSzPts val="1800"/>
              <a:buFont typeface="Arial"/>
              <a:buNone/>
            </a:pPr>
            <a:endParaRPr/>
          </a:p>
          <a:p>
            <a:pPr marL="0" lvl="4" indent="0" rtl="0">
              <a:spcBef>
                <a:spcPts val="0"/>
              </a:spcBef>
              <a:spcAft>
                <a:spcPts val="0"/>
              </a:spcAft>
              <a:buClr>
                <a:srgbClr val="000000"/>
              </a:buClr>
              <a:buSzPts val="1800"/>
              <a:buFont typeface="Courier New"/>
              <a:buNone/>
            </a:pPr>
            <a:endParaRPr/>
          </a:p>
          <a:p>
            <a:pPr marL="0" lvl="5" indent="0" rtl="0">
              <a:spcBef>
                <a:spcPts val="0"/>
              </a:spcBef>
              <a:spcAft>
                <a:spcPts val="0"/>
              </a:spcAft>
              <a:buClr>
                <a:srgbClr val="000000"/>
              </a:buClr>
              <a:buSzPts val="1800"/>
              <a:buFont typeface="Noto Sans Symbols"/>
              <a:buNone/>
            </a:pPr>
            <a:endParaRPr/>
          </a:p>
          <a:p>
            <a:pPr marL="0" lvl="6" indent="0" rtl="0">
              <a:spcBef>
                <a:spcPts val="0"/>
              </a:spcBef>
              <a:spcAft>
                <a:spcPts val="0"/>
              </a:spcAft>
              <a:buClr>
                <a:srgbClr val="000000"/>
              </a:buClr>
              <a:buSzPts val="1800"/>
              <a:buFont typeface="Arial"/>
              <a:buNone/>
            </a:pPr>
            <a:endParaRPr/>
          </a:p>
          <a:p>
            <a:pPr marL="0" lvl="7" indent="0" rtl="0">
              <a:spcBef>
                <a:spcPts val="0"/>
              </a:spcBef>
              <a:spcAft>
                <a:spcPts val="0"/>
              </a:spcAft>
              <a:buClr>
                <a:srgbClr val="000000"/>
              </a:buClr>
              <a:buSzPts val="1800"/>
              <a:buFont typeface="Courier New"/>
              <a:buNone/>
            </a:pPr>
            <a:endParaRPr/>
          </a:p>
          <a:p>
            <a:pPr marL="0" lvl="8" indent="0" rtl="0">
              <a:spcBef>
                <a:spcPts val="0"/>
              </a:spcBef>
              <a:spcAft>
                <a:spcPts val="0"/>
              </a:spcAft>
              <a:buClr>
                <a:srgbClr val="000000"/>
              </a:buClr>
              <a:buSzPts val="1800"/>
              <a:buFont typeface="Noto Sans Symbols"/>
              <a:buNone/>
            </a:pPr>
            <a:endParaRPr/>
          </a:p>
        </p:txBody>
      </p:sp>
    </p:spTree>
    <p:extLst>
      <p:ext uri="{BB962C8B-B14F-4D97-AF65-F5344CB8AC3E}">
        <p14:creationId xmlns:p14="http://schemas.microsoft.com/office/powerpoint/2010/main" val="189669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p:nvPr/>
        </p:nvSpPr>
        <p:spPr>
          <a:xfrm>
            <a:off x="0" y="6514865"/>
            <a:ext cx="3963000" cy="342900"/>
          </a:xfrm>
          <a:prstGeom prst="rect">
            <a:avLst/>
          </a:prstGeom>
          <a:noFill/>
          <a:ln>
            <a:noFill/>
          </a:ln>
        </p:spPr>
        <p:txBody>
          <a:bodyPr spcFirstLastPara="1" wrap="square" lIns="93175" tIns="46575" rIns="93175" bIns="46575" anchor="b"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Review Big Ideas Cohort 6 Secondary 9 am</a:t>
            </a:r>
            <a:endParaRPr/>
          </a:p>
        </p:txBody>
      </p:sp>
      <p:sp>
        <p:nvSpPr>
          <p:cNvPr id="185" name="Shape 185"/>
          <p:cNvSpPr txBox="1"/>
          <p:nvPr/>
        </p:nvSpPr>
        <p:spPr>
          <a:xfrm>
            <a:off x="5180772" y="6514865"/>
            <a:ext cx="3963000" cy="3429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t>
            </a:r>
            <a:endParaRPr/>
          </a:p>
        </p:txBody>
      </p:sp>
      <p:sp>
        <p:nvSpPr>
          <p:cNvPr id="186" name="Shape 186"/>
          <p:cNvSpPr txBox="1"/>
          <p:nvPr/>
        </p:nvSpPr>
        <p:spPr>
          <a:xfrm>
            <a:off x="5180772" y="6514865"/>
            <a:ext cx="3963000" cy="3429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t>
            </a:r>
            <a:endParaRPr/>
          </a:p>
        </p:txBody>
      </p:sp>
      <p:sp>
        <p:nvSpPr>
          <p:cNvPr id="187" name="Shape 18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1219613" y="3258018"/>
            <a:ext cx="6704700" cy="30861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As teams implement all the tiers of PBIS they can use this as a guide to building PBIS that will be sustainability.</a:t>
            </a:r>
            <a:endParaRPr/>
          </a:p>
        </p:txBody>
      </p:sp>
    </p:spTree>
    <p:extLst>
      <p:ext uri="{BB962C8B-B14F-4D97-AF65-F5344CB8AC3E}">
        <p14:creationId xmlns:p14="http://schemas.microsoft.com/office/powerpoint/2010/main" val="186695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2857500" y="514350"/>
            <a:ext cx="3430588"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914399" y="3258138"/>
            <a:ext cx="7314900" cy="3086100"/>
          </a:xfrm>
          <a:prstGeom prst="rect">
            <a:avLst/>
          </a:prstGeom>
          <a:noFill/>
          <a:ln>
            <a:noFill/>
          </a:ln>
        </p:spPr>
        <p:txBody>
          <a:bodyPr spcFirstLastPara="1" wrap="square" lIns="93150" tIns="46550" rIns="93150" bIns="46550" anchor="t" anchorCtr="0">
            <a:noAutofit/>
          </a:bodyPr>
          <a:lstStyle/>
          <a:p>
            <a:pPr marL="0" lvl="0" indent="0" rtl="0">
              <a:spcBef>
                <a:spcPts val="0"/>
              </a:spcBef>
              <a:spcAft>
                <a:spcPts val="0"/>
              </a:spcAft>
              <a:buClr>
                <a:schemeClr val="dk1"/>
              </a:buClr>
              <a:buSzPts val="1200"/>
              <a:buFont typeface="Arial"/>
              <a:buNone/>
            </a:pPr>
            <a:r>
              <a:rPr lang="en-US"/>
              <a:t>Review the integrated elements of PBIS. </a:t>
            </a:r>
            <a:r>
              <a:rPr lang="en-US">
                <a:latin typeface="Times New Roman"/>
                <a:ea typeface="Times New Roman"/>
                <a:cs typeface="Times New Roman"/>
                <a:sym typeface="Times New Roman"/>
              </a:rPr>
              <a:t>Implementation of SWPBS is based on a balance of four interactive elements:</a:t>
            </a:r>
            <a:endParaRPr/>
          </a:p>
          <a:p>
            <a:pPr marL="0" lvl="0" indent="0" rtl="0">
              <a:spcBef>
                <a:spcPts val="0"/>
              </a:spcBef>
              <a:spcAft>
                <a:spcPts val="0"/>
              </a:spcAft>
              <a:buClr>
                <a:schemeClr val="dk1"/>
              </a:buClr>
              <a:buSzPts val="300"/>
              <a:buFont typeface="Times New Roman"/>
              <a:buNone/>
            </a:pPr>
            <a:r>
              <a:rPr lang="en-US">
                <a:latin typeface="Times New Roman"/>
                <a:ea typeface="Times New Roman"/>
                <a:cs typeface="Times New Roman"/>
                <a:sym typeface="Times New Roman"/>
              </a:rPr>
              <a:t>OUTCOMES – What do we want to see?  Clearly specified outcomes related to academic achievement and social competence.</a:t>
            </a:r>
            <a:endParaRPr/>
          </a:p>
          <a:p>
            <a:pPr marL="0" marR="0" lvl="0" indent="0" algn="l" rtl="0">
              <a:spcBef>
                <a:spcPts val="0"/>
              </a:spcBef>
              <a:spcAft>
                <a:spcPts val="0"/>
              </a:spcAft>
              <a:buClr>
                <a:schemeClr val="dk1"/>
              </a:buClr>
              <a:buSzPts val="450"/>
              <a:buFont typeface="Times New Roman"/>
              <a:buNone/>
            </a:pPr>
            <a:r>
              <a:rPr lang="en-US" b="0" i="0" u="none" strike="noStrike" cap="none">
                <a:solidFill>
                  <a:schemeClr val="dk1"/>
                </a:solidFill>
                <a:latin typeface="Times New Roman"/>
                <a:ea typeface="Times New Roman"/>
                <a:cs typeface="Times New Roman"/>
                <a:sym typeface="Times New Roman"/>
              </a:rPr>
              <a:t>CULTURE is one our major considerations, and CULTURAL INFLUENCE is reflected in high attention toward</a:t>
            </a:r>
            <a:r>
              <a:rPr lang="en-US"/>
              <a:t> </a:t>
            </a:r>
            <a:r>
              <a:rPr lang="en-US" b="0" i="0" u="none" strike="noStrike" cap="none">
                <a:solidFill>
                  <a:schemeClr val="dk1"/>
                </a:solidFill>
                <a:latin typeface="Times New Roman"/>
                <a:ea typeface="Times New Roman"/>
                <a:cs typeface="Times New Roman"/>
                <a:sym typeface="Times New Roman"/>
              </a:rPr>
              <a:t>CULTURAL EQUITY of outcomes</a:t>
            </a:r>
            <a:r>
              <a:rPr lang="en-US">
                <a:latin typeface="Times New Roman"/>
                <a:ea typeface="Times New Roman"/>
                <a:cs typeface="Times New Roman"/>
                <a:sym typeface="Times New Roman"/>
              </a:rPr>
              <a:t> </a:t>
            </a:r>
            <a:r>
              <a:rPr lang="en-US" b="0" i="0" u="none" strike="noStrike" cap="none">
                <a:solidFill>
                  <a:schemeClr val="dk1"/>
                </a:solidFill>
                <a:latin typeface="Times New Roman"/>
                <a:ea typeface="Times New Roman"/>
                <a:cs typeface="Times New Roman"/>
                <a:sym typeface="Times New Roman"/>
              </a:rPr>
              <a:t>CULTURAL VALIDITY of data CULTURAL RELEVANCE of practices</a:t>
            </a:r>
            <a:r>
              <a:rPr lang="en-US"/>
              <a:t> </a:t>
            </a:r>
            <a:r>
              <a:rPr lang="en-US" b="0" i="0" u="none" strike="noStrike" cap="none">
                <a:solidFill>
                  <a:schemeClr val="dk1"/>
                </a:solidFill>
                <a:latin typeface="Times New Roman"/>
                <a:ea typeface="Times New Roman"/>
                <a:cs typeface="Times New Roman"/>
                <a:sym typeface="Times New Roman"/>
              </a:rPr>
              <a:t>CULTURAL KNOWLEDGE of systems about data, outcomes, practices, and students/families.</a:t>
            </a:r>
            <a:endParaRPr b="0" i="0" u="none" strike="noStrike" cap="none">
              <a:solidFill>
                <a:schemeClr val="dk1"/>
              </a:solidFill>
              <a:latin typeface="Times New Roman"/>
              <a:ea typeface="Times New Roman"/>
              <a:cs typeface="Times New Roman"/>
              <a:sym typeface="Times New Roman"/>
            </a:endParaRPr>
          </a:p>
        </p:txBody>
      </p:sp>
      <p:sp>
        <p:nvSpPr>
          <p:cNvPr id="197" name="Shape 197"/>
          <p:cNvSpPr txBox="1">
            <a:spLocks noGrp="1"/>
          </p:cNvSpPr>
          <p:nvPr>
            <p:ph type="sldNum" idx="12"/>
          </p:nvPr>
        </p:nvSpPr>
        <p:spPr>
          <a:xfrm>
            <a:off x="5179510" y="6513921"/>
            <a:ext cx="3962400" cy="342900"/>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a:t>
            </a:r>
            <a:endParaRPr/>
          </a:p>
        </p:txBody>
      </p:sp>
    </p:spTree>
    <p:extLst>
      <p:ext uri="{BB962C8B-B14F-4D97-AF65-F5344CB8AC3E}">
        <p14:creationId xmlns:p14="http://schemas.microsoft.com/office/powerpoint/2010/main" val="233825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3932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Shape 10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1pPr>
            <a:lvl2pPr marL="0" marR="0" lvl="1"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2pPr>
            <a:lvl3pPr marL="0" marR="0" lvl="2"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3pPr>
            <a:lvl4pPr marL="0" marR="0" lvl="3"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4pPr>
            <a:lvl5pPr marL="0" marR="0" lvl="4"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5pPr>
            <a:lvl6pPr marL="0" marR="0" lvl="5"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6pPr>
            <a:lvl7pPr marL="0" marR="0" lvl="6"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7pPr>
            <a:lvl8pPr marL="0" marR="0" lvl="7"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8pPr>
            <a:lvl9pPr marL="0" marR="0" lvl="8" indent="57150" algn="ctr" rtl="0">
              <a:spcBef>
                <a:spcPts val="0"/>
              </a:spcBef>
              <a:spcAft>
                <a:spcPts val="0"/>
              </a:spcAft>
              <a:buClr>
                <a:srgbClr val="000000"/>
              </a:buClr>
              <a:buSzPts val="900"/>
              <a:buFont typeface="Arial"/>
              <a:buNone/>
              <a:defRPr sz="900">
                <a:solidFill>
                  <a:srgbClr val="888888"/>
                </a:solidFill>
                <a:latin typeface="Calibri"/>
                <a:ea typeface="Calibri"/>
                <a:cs typeface="Calibri"/>
                <a:sym typeface="Calibri"/>
              </a:defRPr>
            </a:lvl9pPr>
          </a:lstStyle>
          <a:p>
            <a:pPr marL="0" lvl="0" indent="57150">
              <a:spcBef>
                <a:spcPts val="0"/>
              </a:spcBef>
              <a:spcAft>
                <a:spcPts val="0"/>
              </a:spcAft>
              <a:buNone/>
            </a:pPr>
            <a:endParaRPr/>
          </a:p>
          <a:p>
            <a:pPr marL="457200" lvl="1" indent="25400" algn="l">
              <a:spcBef>
                <a:spcPts val="0"/>
              </a:spcBef>
              <a:spcAft>
                <a:spcPts val="0"/>
              </a:spcAft>
              <a:buSzPts val="1800"/>
              <a:buFont typeface="Courier New"/>
              <a:buNone/>
            </a:pPr>
            <a:endParaRPr sz="1800" b="0" i="0" u="none" strike="noStrike" cap="none">
              <a:solidFill>
                <a:schemeClr val="dk1"/>
              </a:solidFill>
            </a:endParaRPr>
          </a:p>
          <a:p>
            <a:pPr marL="914400" lvl="2" indent="25400" algn="l">
              <a:spcBef>
                <a:spcPts val="0"/>
              </a:spcBef>
              <a:spcAft>
                <a:spcPts val="0"/>
              </a:spcAft>
              <a:buSzPts val="1800"/>
              <a:buFont typeface="Noto Sans Symbols"/>
              <a:buNone/>
            </a:pPr>
            <a:endParaRPr sz="1800" b="0" i="0" u="none" strike="noStrike" cap="none">
              <a:solidFill>
                <a:schemeClr val="dk1"/>
              </a:solidFill>
            </a:endParaRPr>
          </a:p>
          <a:p>
            <a:pPr marL="1371600" lvl="3" indent="25400" algn="l">
              <a:spcBef>
                <a:spcPts val="0"/>
              </a:spcBef>
              <a:spcAft>
                <a:spcPts val="0"/>
              </a:spcAft>
              <a:buSzPts val="1800"/>
              <a:buNone/>
            </a:pPr>
            <a:endParaRPr sz="1800" b="0" i="0" u="none" strike="noStrike" cap="none">
              <a:solidFill>
                <a:schemeClr val="dk1"/>
              </a:solidFill>
            </a:endParaRPr>
          </a:p>
          <a:p>
            <a:pPr marL="1828800" lvl="4" indent="25400" algn="l">
              <a:spcBef>
                <a:spcPts val="0"/>
              </a:spcBef>
              <a:spcAft>
                <a:spcPts val="0"/>
              </a:spcAft>
              <a:buSzPts val="1800"/>
              <a:buFont typeface="Courier New"/>
              <a:buNone/>
            </a:pPr>
            <a:endParaRPr sz="1800" b="0" i="0" u="none" strike="noStrike" cap="none">
              <a:solidFill>
                <a:schemeClr val="dk1"/>
              </a:solidFill>
            </a:endParaRPr>
          </a:p>
          <a:p>
            <a:pPr marL="2286000" lvl="5" indent="25400" algn="l">
              <a:spcBef>
                <a:spcPts val="0"/>
              </a:spcBef>
              <a:spcAft>
                <a:spcPts val="0"/>
              </a:spcAft>
              <a:buSzPts val="1800"/>
              <a:buFont typeface="Noto Sans Symbols"/>
              <a:buNone/>
            </a:pPr>
            <a:endParaRPr sz="1800" b="0" i="0" u="none" strike="noStrike" cap="none">
              <a:solidFill>
                <a:schemeClr val="dk1"/>
              </a:solidFill>
            </a:endParaRPr>
          </a:p>
          <a:p>
            <a:pPr marL="2743200" lvl="6" indent="25400" algn="l">
              <a:spcBef>
                <a:spcPts val="0"/>
              </a:spcBef>
              <a:spcAft>
                <a:spcPts val="0"/>
              </a:spcAft>
              <a:buSzPts val="1800"/>
              <a:buNone/>
            </a:pPr>
            <a:endParaRPr sz="1800" b="0" i="0" u="none" strike="noStrike" cap="none">
              <a:solidFill>
                <a:schemeClr val="dk1"/>
              </a:solidFill>
            </a:endParaRPr>
          </a:p>
          <a:p>
            <a:pPr marL="3200400" lvl="7" indent="25400" algn="l">
              <a:spcBef>
                <a:spcPts val="0"/>
              </a:spcBef>
              <a:spcAft>
                <a:spcPts val="0"/>
              </a:spcAft>
              <a:buSzPts val="1800"/>
              <a:buFont typeface="Courier New"/>
              <a:buNone/>
            </a:pPr>
            <a:endParaRPr sz="1800" b="0" i="0" u="none" strike="noStrike" cap="none">
              <a:solidFill>
                <a:schemeClr val="dk1"/>
              </a:solidFill>
            </a:endParaRPr>
          </a:p>
          <a:p>
            <a:pPr marL="3657600" lvl="8" indent="25400" algn="l">
              <a:spcBef>
                <a:spcPts val="0"/>
              </a:spcBef>
              <a:spcAft>
                <a:spcPts val="0"/>
              </a:spcAft>
              <a:buSzPts val="1800"/>
              <a:buFont typeface="Noto Sans Symbols"/>
              <a:buNone/>
            </a:pPr>
            <a:endParaRPr sz="1800" b="0" i="0" u="none" strike="noStrike" cap="none">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endParaRPr>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lvl="0" algn="r"/>
            <a:r>
              <a:rPr lang="en-US" sz="1400">
                <a:solidFill>
                  <a:srgbClr val="3A53A5"/>
                </a:solidFill>
                <a:latin typeface="Tw Cen MT"/>
                <a:cs typeface="Tw Cen MT"/>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6031" y="286645"/>
            <a:ext cx="7087220" cy="678555"/>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solidFill>
                  <a:srgbClr val="3A54A5"/>
                </a:solidFill>
              </a:rPr>
              <a:pPr/>
              <a:t>8/5/2019</a:t>
            </a:fld>
            <a:endParaRPr lang="en-US">
              <a:solidFill>
                <a:srgbClr val="3A54A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solidFill>
                  <a:srgbClr val="3A54A5"/>
                </a:solidFill>
              </a:rPr>
              <a:pPr/>
              <a:t>‹#›</a:t>
            </a:fld>
            <a:endParaRPr lang="en-US">
              <a:solidFill>
                <a:srgbClr val="3A54A5"/>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1970704" y="287077"/>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algn="r"/>
            <a:r>
              <a:rPr lang="en-US" sz="1400" dirty="0">
                <a:solidFill>
                  <a:srgbClr val="3A53A5"/>
                </a:solidFill>
                <a:latin typeface="Tw Cen MT"/>
                <a:cs typeface="Tw Cen MT"/>
              </a:rPr>
              <a:t>Overview</a:t>
            </a:r>
            <a:r>
              <a:rPr lang="en-US" sz="1400" baseline="0" dirty="0">
                <a:solidFill>
                  <a:srgbClr val="3A53A5"/>
                </a:solidFill>
                <a:latin typeface="Tw Cen MT"/>
                <a:cs typeface="Tw Cen MT"/>
              </a:rPr>
              <a:t>:</a:t>
            </a:r>
            <a:r>
              <a:rPr lang="en-US" sz="1400" dirty="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2285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366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27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313387"/>
            <a:ext cx="6755324" cy="6530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7642" y="1600200"/>
            <a:ext cx="7295332"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12" name="Rectangle 11"/>
          <p:cNvSpPr/>
          <p:nvPr userDrawn="1"/>
        </p:nvSpPr>
        <p:spPr>
          <a:xfrm>
            <a:off x="2301279" y="6161760"/>
            <a:ext cx="5090504"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baseline="0" dirty="0">
                <a:solidFill>
                  <a:srgbClr val="3A53A5"/>
                </a:solidFill>
                <a:latin typeface="Tw Cen MT"/>
                <a:cs typeface="Tw Cen MT"/>
              </a:rPr>
              <a:t>Morning Session– Day 7</a:t>
            </a:r>
            <a:endParaRPr lang="en-US" sz="1400" dirty="0">
              <a:solidFill>
                <a:srgbClr val="3A53A5"/>
              </a:solidFill>
              <a:latin typeface="Tw Cen MT"/>
              <a:cs typeface="Tw Cen MT"/>
            </a:endParaRPr>
          </a:p>
        </p:txBody>
      </p:sp>
      <p:pic>
        <p:nvPicPr>
          <p:cNvPr id="4" name="Picture 3" descr="Minnesota PBIS Logo (4).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12258" y="6142072"/>
            <a:ext cx="1631742" cy="715927"/>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90" r:id="rId8"/>
  </p:sldLayoutIdLst>
  <p:txStyles>
    <p:titleStyle>
      <a:lvl1pPr algn="ctr" defTabSz="457200" rtl="0" eaLnBrk="1" latinLnBrk="0" hangingPunct="1">
        <a:spcBef>
          <a:spcPct val="0"/>
        </a:spcBef>
        <a:buNone/>
        <a:defRPr sz="32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7933" y="251382"/>
            <a:ext cx="7275042" cy="6530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4274" y="1600200"/>
            <a:ext cx="7308700"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43" name="Rectangle 42"/>
          <p:cNvSpPr/>
          <p:nvPr userDrawn="1"/>
        </p:nvSpPr>
        <p:spPr>
          <a:xfrm>
            <a:off x="2119857" y="6038911"/>
            <a:ext cx="5090504"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dirty="0">
                <a:solidFill>
                  <a:srgbClr val="3A53A5"/>
                </a:solidFill>
                <a:latin typeface="Tw Cen MT"/>
                <a:cs typeface="Tw Cen MT"/>
              </a:rPr>
              <a:t>Morning</a:t>
            </a:r>
            <a:r>
              <a:rPr lang="en-US" sz="1400" baseline="0" dirty="0">
                <a:solidFill>
                  <a:srgbClr val="3A53A5"/>
                </a:solidFill>
                <a:latin typeface="Tw Cen MT"/>
                <a:cs typeface="Tw Cen MT"/>
              </a:rPr>
              <a:t> Session – Day 7</a:t>
            </a:r>
            <a:endParaRPr lang="en-US" sz="1400" dirty="0">
              <a:solidFill>
                <a:srgbClr val="3A53A5"/>
              </a:solidFill>
              <a:latin typeface="Tw Cen MT"/>
              <a:cs typeface="Tw Cen MT"/>
            </a:endParaRPr>
          </a:p>
        </p:txBody>
      </p:sp>
      <p:pic>
        <p:nvPicPr>
          <p:cNvPr id="5" name="Picture 4" descr="Minnesota PBIS Logo (4).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30393" y="6193904"/>
            <a:ext cx="1513607" cy="664095"/>
          </a:xfrm>
          <a:prstGeom prst="rect">
            <a:avLst/>
          </a:prstGeom>
        </p:spPr>
      </p:pic>
    </p:spTree>
    <p:extLst>
      <p:ext uri="{BB962C8B-B14F-4D97-AF65-F5344CB8AC3E}">
        <p14:creationId xmlns:p14="http://schemas.microsoft.com/office/powerpoint/2010/main" val="28701791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1" r:id="rId3"/>
    <p:sldLayoutId id="2147483692" r:id="rId4"/>
    <p:sldLayoutId id="2147483693" r:id="rId5"/>
    <p:sldLayoutId id="2147483694" r:id="rId6"/>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010" y="313387"/>
            <a:ext cx="7149856" cy="6530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7642" y="1600200"/>
            <a:ext cx="7295332"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15" name="Rounded Rectangle 14"/>
          <p:cNvSpPr/>
          <p:nvPr userDrawn="1"/>
        </p:nvSpPr>
        <p:spPr>
          <a:xfrm>
            <a:off x="8273747" y="597386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FFFFFF"/>
              </a:solidFill>
              <a:latin typeface="Perpetua"/>
              <a:cs typeface="Perpetua"/>
            </a:endParaRPr>
          </a:p>
        </p:txBody>
      </p:sp>
      <p:sp>
        <p:nvSpPr>
          <p:cNvPr id="21" name="Rectangle 20"/>
          <p:cNvSpPr/>
          <p:nvPr userDrawn="1"/>
        </p:nvSpPr>
        <p:spPr>
          <a:xfrm>
            <a:off x="4272607" y="6353652"/>
            <a:ext cx="3217535" cy="307777"/>
          </a:xfrm>
          <a:prstGeom prst="rect">
            <a:avLst/>
          </a:prstGeom>
        </p:spPr>
        <p:txBody>
          <a:bodyPr wrap="square">
            <a:spAutoFit/>
          </a:bodyPr>
          <a:lstStyle/>
          <a:p>
            <a:pPr algn="r"/>
            <a:r>
              <a:rPr lang="en-US" sz="1400" dirty="0">
                <a:solidFill>
                  <a:srgbClr val="3A53A5"/>
                </a:solidFill>
                <a:latin typeface="Tw Cen MT"/>
                <a:cs typeface="Tw Cen MT"/>
              </a:rPr>
              <a:t>Morning Session – Day 7</a:t>
            </a:r>
          </a:p>
        </p:txBody>
      </p:sp>
      <p:pic>
        <p:nvPicPr>
          <p:cNvPr id="4" name="Picture 3" descr="Minnesota PBIS Logo (4).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06771" y="6183540"/>
            <a:ext cx="1537228" cy="674459"/>
          </a:xfrm>
          <a:prstGeom prst="rect">
            <a:avLst/>
          </a:prstGeom>
        </p:spPr>
      </p:pic>
    </p:spTree>
    <p:extLst>
      <p:ext uri="{BB962C8B-B14F-4D97-AF65-F5344CB8AC3E}">
        <p14:creationId xmlns:p14="http://schemas.microsoft.com/office/powerpoint/2010/main" val="19934759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nnesota is printed in green at the top of the logo.  PBIS is printed in blue and white.  The 'S&quot; looks like a river with a red, yellow and green tree next to it."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428" y="439037"/>
            <a:ext cx="5248593" cy="2302820"/>
          </a:xfrm>
          <a:prstGeom prst="rect">
            <a:avLst/>
          </a:prstGeom>
        </p:spPr>
      </p:pic>
      <p:sp>
        <p:nvSpPr>
          <p:cNvPr id="2" name="Title 1"/>
          <p:cNvSpPr>
            <a:spLocks noGrp="1"/>
          </p:cNvSpPr>
          <p:nvPr>
            <p:ph type="ctrTitle"/>
          </p:nvPr>
        </p:nvSpPr>
        <p:spPr>
          <a:xfrm>
            <a:off x="685800" y="2741857"/>
            <a:ext cx="7772400" cy="3002960"/>
          </a:xfrm>
        </p:spPr>
        <p:txBody>
          <a:bodyPr>
            <a:normAutofit fontScale="90000"/>
          </a:bodyPr>
          <a:lstStyle/>
          <a:p>
            <a:br>
              <a:rPr lang="en-US" sz="4900" b="1" dirty="0">
                <a:latin typeface="Arial"/>
                <a:cs typeface="Arial"/>
              </a:rPr>
            </a:br>
            <a:r>
              <a:rPr lang="en-US" sz="4900" b="1" dirty="0">
                <a:latin typeface="Arial"/>
                <a:cs typeface="Arial"/>
              </a:rPr>
              <a:t>PBIS </a:t>
            </a:r>
            <a:br>
              <a:rPr lang="en-US" sz="4900" b="1" dirty="0">
                <a:latin typeface="Arial"/>
                <a:cs typeface="Arial"/>
              </a:rPr>
            </a:br>
            <a:r>
              <a:rPr lang="en-US" sz="4900" b="1" dirty="0">
                <a:latin typeface="Arial"/>
                <a:cs typeface="Arial"/>
              </a:rPr>
              <a:t>Day 7</a:t>
            </a:r>
            <a:br>
              <a:rPr lang="en-US" sz="4900" b="1" dirty="0"/>
            </a:br>
            <a:br>
              <a:rPr lang="en-US" b="1" dirty="0"/>
            </a:br>
            <a:r>
              <a:rPr lang="en-US" sz="4000" b="1" dirty="0">
                <a:solidFill>
                  <a:srgbClr val="DD8047"/>
                </a:solidFill>
                <a:latin typeface="Arial"/>
                <a:cs typeface="Arial"/>
              </a:rPr>
              <a:t>Morning Session</a:t>
            </a:r>
            <a:endParaRPr lang="en-US" sz="4000" b="1" dirty="0">
              <a:latin typeface="Arial"/>
              <a:cs typeface="Arial"/>
            </a:endParaRPr>
          </a:p>
        </p:txBody>
      </p:sp>
    </p:spTree>
    <p:extLst>
      <p:ext uri="{BB962C8B-B14F-4D97-AF65-F5344CB8AC3E}">
        <p14:creationId xmlns:p14="http://schemas.microsoft.com/office/powerpoint/2010/main" val="190017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Shape 220" descr="Establish staff commitment and leadership team" title="Step 1"/>
          <p:cNvGrpSpPr/>
          <p:nvPr/>
        </p:nvGrpSpPr>
        <p:grpSpPr>
          <a:xfrm>
            <a:off x="4920677" y="1434703"/>
            <a:ext cx="1321594" cy="1044225"/>
            <a:chOff x="6169025" y="769938"/>
            <a:chExt cx="1762125" cy="1392300"/>
          </a:xfrm>
        </p:grpSpPr>
        <p:sp>
          <p:nvSpPr>
            <p:cNvPr id="221" name="Shape 221"/>
            <p:cNvSpPr/>
            <p:nvPr/>
          </p:nvSpPr>
          <p:spPr>
            <a:xfrm>
              <a:off x="6169025" y="769938"/>
              <a:ext cx="149100" cy="920700"/>
            </a:xfrm>
            <a:custGeom>
              <a:avLst/>
              <a:gdLst/>
              <a:ahLst/>
              <a:cxnLst/>
              <a:rect l="0" t="0" r="0" b="0"/>
              <a:pathLst>
                <a:path w="120000" h="120000" extrusionOk="0">
                  <a:moveTo>
                    <a:pt x="81702" y="63310"/>
                  </a:moveTo>
                  <a:lnTo>
                    <a:pt x="10212" y="119586"/>
                  </a:lnTo>
                  <a:lnTo>
                    <a:pt x="10212" y="119586"/>
                  </a:lnTo>
                  <a:lnTo>
                    <a:pt x="56170" y="120000"/>
                  </a:lnTo>
                  <a:lnTo>
                    <a:pt x="56170" y="120000"/>
                  </a:lnTo>
                  <a:lnTo>
                    <a:pt x="38297" y="120000"/>
                  </a:lnTo>
                  <a:lnTo>
                    <a:pt x="120000" y="64137"/>
                  </a:lnTo>
                  <a:lnTo>
                    <a:pt x="45957" y="0"/>
                  </a:lnTo>
                  <a:lnTo>
                    <a:pt x="45957" y="0"/>
                  </a:lnTo>
                  <a:lnTo>
                    <a:pt x="0" y="0"/>
                  </a:lnTo>
                  <a:lnTo>
                    <a:pt x="81702" y="63310"/>
                  </a:lnTo>
                  <a:close/>
                </a:path>
              </a:pathLst>
            </a:custGeom>
            <a:solidFill>
              <a:srgbClr val="52525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2" name="Shape 222"/>
            <p:cNvSpPr/>
            <p:nvPr/>
          </p:nvSpPr>
          <p:spPr>
            <a:xfrm>
              <a:off x="6216650" y="769938"/>
              <a:ext cx="1714500" cy="1392300"/>
            </a:xfrm>
            <a:custGeom>
              <a:avLst/>
              <a:gdLst/>
              <a:ahLst/>
              <a:cxnLst/>
              <a:rect l="0" t="0" r="0" b="0"/>
              <a:pathLst>
                <a:path w="120000" h="120000" extrusionOk="0">
                  <a:moveTo>
                    <a:pt x="0" y="79361"/>
                  </a:moveTo>
                  <a:lnTo>
                    <a:pt x="0" y="79361"/>
                  </a:lnTo>
                  <a:lnTo>
                    <a:pt x="1333" y="79361"/>
                  </a:lnTo>
                  <a:lnTo>
                    <a:pt x="1333" y="79361"/>
                  </a:lnTo>
                  <a:lnTo>
                    <a:pt x="4666" y="79908"/>
                  </a:lnTo>
                  <a:lnTo>
                    <a:pt x="4666" y="79908"/>
                  </a:lnTo>
                  <a:lnTo>
                    <a:pt x="6888" y="80182"/>
                  </a:lnTo>
                  <a:lnTo>
                    <a:pt x="6888" y="80182"/>
                  </a:lnTo>
                  <a:lnTo>
                    <a:pt x="10222" y="80729"/>
                  </a:lnTo>
                  <a:lnTo>
                    <a:pt x="10222" y="80729"/>
                  </a:lnTo>
                  <a:lnTo>
                    <a:pt x="12444" y="81277"/>
                  </a:lnTo>
                  <a:lnTo>
                    <a:pt x="12444" y="81277"/>
                  </a:lnTo>
                  <a:lnTo>
                    <a:pt x="15555" y="81824"/>
                  </a:lnTo>
                  <a:lnTo>
                    <a:pt x="15555" y="81824"/>
                  </a:lnTo>
                  <a:lnTo>
                    <a:pt x="17777" y="82371"/>
                  </a:lnTo>
                  <a:lnTo>
                    <a:pt x="17777" y="82371"/>
                  </a:lnTo>
                  <a:lnTo>
                    <a:pt x="20888" y="83466"/>
                  </a:lnTo>
                  <a:lnTo>
                    <a:pt x="20888" y="83466"/>
                  </a:lnTo>
                  <a:lnTo>
                    <a:pt x="23111" y="84013"/>
                  </a:lnTo>
                  <a:lnTo>
                    <a:pt x="23111" y="84013"/>
                  </a:lnTo>
                  <a:lnTo>
                    <a:pt x="26222" y="85108"/>
                  </a:lnTo>
                  <a:lnTo>
                    <a:pt x="26222" y="85108"/>
                  </a:lnTo>
                  <a:lnTo>
                    <a:pt x="28222" y="85929"/>
                  </a:lnTo>
                  <a:lnTo>
                    <a:pt x="28222" y="85929"/>
                  </a:lnTo>
                  <a:lnTo>
                    <a:pt x="31333" y="87297"/>
                  </a:lnTo>
                  <a:lnTo>
                    <a:pt x="31333" y="87297"/>
                  </a:lnTo>
                  <a:lnTo>
                    <a:pt x="33333" y="88118"/>
                  </a:lnTo>
                  <a:lnTo>
                    <a:pt x="33333" y="88118"/>
                  </a:lnTo>
                  <a:lnTo>
                    <a:pt x="36444" y="89486"/>
                  </a:lnTo>
                  <a:lnTo>
                    <a:pt x="36444" y="89486"/>
                  </a:lnTo>
                  <a:lnTo>
                    <a:pt x="38444" y="90581"/>
                  </a:lnTo>
                  <a:lnTo>
                    <a:pt x="38444" y="90581"/>
                  </a:lnTo>
                  <a:lnTo>
                    <a:pt x="41333" y="92223"/>
                  </a:lnTo>
                  <a:lnTo>
                    <a:pt x="41333" y="92223"/>
                  </a:lnTo>
                  <a:lnTo>
                    <a:pt x="43333" y="93318"/>
                  </a:lnTo>
                  <a:lnTo>
                    <a:pt x="43333" y="93318"/>
                  </a:lnTo>
                  <a:lnTo>
                    <a:pt x="46222" y="94960"/>
                  </a:lnTo>
                  <a:lnTo>
                    <a:pt x="46222" y="94960"/>
                  </a:lnTo>
                  <a:lnTo>
                    <a:pt x="48000" y="96328"/>
                  </a:lnTo>
                  <a:lnTo>
                    <a:pt x="48000" y="96328"/>
                  </a:lnTo>
                  <a:lnTo>
                    <a:pt x="50888" y="97970"/>
                  </a:lnTo>
                  <a:lnTo>
                    <a:pt x="50888" y="97970"/>
                  </a:lnTo>
                  <a:lnTo>
                    <a:pt x="52666" y="99338"/>
                  </a:lnTo>
                  <a:lnTo>
                    <a:pt x="52666" y="99338"/>
                  </a:lnTo>
                  <a:lnTo>
                    <a:pt x="55555" y="101527"/>
                  </a:lnTo>
                  <a:lnTo>
                    <a:pt x="55555" y="101527"/>
                  </a:lnTo>
                  <a:lnTo>
                    <a:pt x="57111" y="102896"/>
                  </a:lnTo>
                  <a:lnTo>
                    <a:pt x="57111" y="102896"/>
                  </a:lnTo>
                  <a:lnTo>
                    <a:pt x="60000" y="104948"/>
                  </a:lnTo>
                  <a:lnTo>
                    <a:pt x="60000" y="104948"/>
                  </a:lnTo>
                  <a:lnTo>
                    <a:pt x="61555" y="106316"/>
                  </a:lnTo>
                  <a:lnTo>
                    <a:pt x="61555" y="106316"/>
                  </a:lnTo>
                  <a:lnTo>
                    <a:pt x="64222" y="108779"/>
                  </a:lnTo>
                  <a:lnTo>
                    <a:pt x="64222" y="108779"/>
                  </a:lnTo>
                  <a:lnTo>
                    <a:pt x="65777" y="110148"/>
                  </a:lnTo>
                  <a:lnTo>
                    <a:pt x="65777" y="110148"/>
                  </a:lnTo>
                  <a:lnTo>
                    <a:pt x="68444" y="112884"/>
                  </a:lnTo>
                  <a:lnTo>
                    <a:pt x="68444" y="112884"/>
                  </a:lnTo>
                  <a:lnTo>
                    <a:pt x="69777" y="114253"/>
                  </a:lnTo>
                  <a:lnTo>
                    <a:pt x="69777" y="114253"/>
                  </a:lnTo>
                  <a:lnTo>
                    <a:pt x="72666" y="117263"/>
                  </a:lnTo>
                  <a:lnTo>
                    <a:pt x="72666" y="117263"/>
                  </a:lnTo>
                  <a:lnTo>
                    <a:pt x="73777" y="118358"/>
                  </a:lnTo>
                  <a:lnTo>
                    <a:pt x="73777" y="118358"/>
                  </a:lnTo>
                  <a:lnTo>
                    <a:pt x="75111" y="120000"/>
                  </a:lnTo>
                  <a:lnTo>
                    <a:pt x="100888" y="99612"/>
                  </a:lnTo>
                  <a:lnTo>
                    <a:pt x="120000" y="63489"/>
                  </a:lnTo>
                  <a:lnTo>
                    <a:pt x="120000" y="63489"/>
                  </a:lnTo>
                  <a:lnTo>
                    <a:pt x="117777" y="61026"/>
                  </a:lnTo>
                  <a:lnTo>
                    <a:pt x="117777" y="61026"/>
                  </a:lnTo>
                  <a:lnTo>
                    <a:pt x="115555" y="58563"/>
                  </a:lnTo>
                  <a:lnTo>
                    <a:pt x="115555" y="58563"/>
                  </a:lnTo>
                  <a:lnTo>
                    <a:pt x="111777" y="54458"/>
                  </a:lnTo>
                  <a:lnTo>
                    <a:pt x="111777" y="54458"/>
                  </a:lnTo>
                  <a:lnTo>
                    <a:pt x="109111" y="51721"/>
                  </a:lnTo>
                  <a:lnTo>
                    <a:pt x="109111" y="51721"/>
                  </a:lnTo>
                  <a:lnTo>
                    <a:pt x="105333" y="47890"/>
                  </a:lnTo>
                  <a:lnTo>
                    <a:pt x="105333" y="47890"/>
                  </a:lnTo>
                  <a:lnTo>
                    <a:pt x="102444" y="45427"/>
                  </a:lnTo>
                  <a:lnTo>
                    <a:pt x="102444" y="45427"/>
                  </a:lnTo>
                  <a:lnTo>
                    <a:pt x="98666" y="41870"/>
                  </a:lnTo>
                  <a:lnTo>
                    <a:pt x="98666" y="41870"/>
                  </a:lnTo>
                  <a:lnTo>
                    <a:pt x="95555" y="39407"/>
                  </a:lnTo>
                  <a:lnTo>
                    <a:pt x="95555" y="39407"/>
                  </a:lnTo>
                  <a:lnTo>
                    <a:pt x="91555" y="36123"/>
                  </a:lnTo>
                  <a:lnTo>
                    <a:pt x="91555" y="36123"/>
                  </a:lnTo>
                  <a:lnTo>
                    <a:pt x="88666" y="33660"/>
                  </a:lnTo>
                  <a:lnTo>
                    <a:pt x="88666" y="33660"/>
                  </a:lnTo>
                  <a:lnTo>
                    <a:pt x="84444" y="30649"/>
                  </a:lnTo>
                  <a:lnTo>
                    <a:pt x="84444" y="30649"/>
                  </a:lnTo>
                  <a:lnTo>
                    <a:pt x="81333" y="28460"/>
                  </a:lnTo>
                  <a:lnTo>
                    <a:pt x="81333" y="28460"/>
                  </a:lnTo>
                  <a:lnTo>
                    <a:pt x="77111" y="25724"/>
                  </a:lnTo>
                  <a:lnTo>
                    <a:pt x="77111" y="25724"/>
                  </a:lnTo>
                  <a:lnTo>
                    <a:pt x="73777" y="23534"/>
                  </a:lnTo>
                  <a:lnTo>
                    <a:pt x="73777" y="23534"/>
                  </a:lnTo>
                  <a:lnTo>
                    <a:pt x="69555" y="21071"/>
                  </a:lnTo>
                  <a:lnTo>
                    <a:pt x="69555" y="21071"/>
                  </a:lnTo>
                  <a:lnTo>
                    <a:pt x="66222" y="19156"/>
                  </a:lnTo>
                  <a:lnTo>
                    <a:pt x="66222" y="19156"/>
                  </a:lnTo>
                  <a:lnTo>
                    <a:pt x="61777" y="16966"/>
                  </a:lnTo>
                  <a:lnTo>
                    <a:pt x="61777" y="16966"/>
                  </a:lnTo>
                  <a:lnTo>
                    <a:pt x="58222" y="15051"/>
                  </a:lnTo>
                  <a:lnTo>
                    <a:pt x="58222" y="15051"/>
                  </a:lnTo>
                  <a:lnTo>
                    <a:pt x="53777" y="13135"/>
                  </a:lnTo>
                  <a:lnTo>
                    <a:pt x="53777" y="13135"/>
                  </a:lnTo>
                  <a:lnTo>
                    <a:pt x="50222" y="11493"/>
                  </a:lnTo>
                  <a:lnTo>
                    <a:pt x="50222" y="11493"/>
                  </a:lnTo>
                  <a:lnTo>
                    <a:pt x="45555" y="9851"/>
                  </a:lnTo>
                  <a:lnTo>
                    <a:pt x="45555" y="9851"/>
                  </a:lnTo>
                  <a:lnTo>
                    <a:pt x="42222" y="8483"/>
                  </a:lnTo>
                  <a:lnTo>
                    <a:pt x="42222" y="8483"/>
                  </a:lnTo>
                  <a:lnTo>
                    <a:pt x="37333" y="6841"/>
                  </a:lnTo>
                  <a:lnTo>
                    <a:pt x="37333" y="6841"/>
                  </a:lnTo>
                  <a:lnTo>
                    <a:pt x="33777" y="5746"/>
                  </a:lnTo>
                  <a:lnTo>
                    <a:pt x="33777" y="5746"/>
                  </a:lnTo>
                  <a:lnTo>
                    <a:pt x="28888" y="4652"/>
                  </a:lnTo>
                  <a:lnTo>
                    <a:pt x="28888" y="4652"/>
                  </a:lnTo>
                  <a:lnTo>
                    <a:pt x="25333" y="3557"/>
                  </a:lnTo>
                  <a:lnTo>
                    <a:pt x="25333" y="3557"/>
                  </a:lnTo>
                  <a:lnTo>
                    <a:pt x="20222" y="2736"/>
                  </a:lnTo>
                  <a:lnTo>
                    <a:pt x="20222" y="2736"/>
                  </a:lnTo>
                  <a:lnTo>
                    <a:pt x="16666" y="1915"/>
                  </a:lnTo>
                  <a:lnTo>
                    <a:pt x="16666" y="1915"/>
                  </a:lnTo>
                  <a:lnTo>
                    <a:pt x="11555" y="1094"/>
                  </a:lnTo>
                  <a:lnTo>
                    <a:pt x="11555" y="1094"/>
                  </a:lnTo>
                  <a:lnTo>
                    <a:pt x="7777" y="820"/>
                  </a:lnTo>
                  <a:lnTo>
                    <a:pt x="7777" y="820"/>
                  </a:lnTo>
                  <a:lnTo>
                    <a:pt x="2888" y="273"/>
                  </a:lnTo>
                  <a:lnTo>
                    <a:pt x="2888" y="273"/>
                  </a:lnTo>
                  <a:lnTo>
                    <a:pt x="666" y="0"/>
                  </a:lnTo>
                  <a:lnTo>
                    <a:pt x="7111" y="42417"/>
                  </a:lnTo>
                  <a:lnTo>
                    <a:pt x="0" y="7936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3" name="Shape 223"/>
            <p:cNvSpPr/>
            <p:nvPr/>
          </p:nvSpPr>
          <p:spPr>
            <a:xfrm>
              <a:off x="7340600" y="969963"/>
              <a:ext cx="571500" cy="568200"/>
            </a:xfrm>
            <a:custGeom>
              <a:avLst/>
              <a:gdLst/>
              <a:ahLst/>
              <a:cxnLst/>
              <a:rect l="0" t="0" r="0" b="0"/>
              <a:pathLst>
                <a:path w="120000" h="120000" extrusionOk="0">
                  <a:moveTo>
                    <a:pt x="120000" y="58994"/>
                  </a:moveTo>
                  <a:lnTo>
                    <a:pt x="120000" y="58994"/>
                  </a:lnTo>
                  <a:lnTo>
                    <a:pt x="119333" y="52960"/>
                  </a:lnTo>
                  <a:lnTo>
                    <a:pt x="118000" y="46927"/>
                  </a:lnTo>
                  <a:lnTo>
                    <a:pt x="116666" y="40893"/>
                  </a:lnTo>
                  <a:lnTo>
                    <a:pt x="114666" y="35530"/>
                  </a:lnTo>
                  <a:lnTo>
                    <a:pt x="112000" y="30167"/>
                  </a:lnTo>
                  <a:lnTo>
                    <a:pt x="108666" y="25474"/>
                  </a:lnTo>
                  <a:lnTo>
                    <a:pt x="105333" y="20782"/>
                  </a:lnTo>
                  <a:lnTo>
                    <a:pt x="101333" y="16759"/>
                  </a:lnTo>
                  <a:lnTo>
                    <a:pt x="96666" y="12737"/>
                  </a:lnTo>
                  <a:lnTo>
                    <a:pt x="92000" y="9385"/>
                  </a:lnTo>
                  <a:lnTo>
                    <a:pt x="87333" y="6703"/>
                  </a:lnTo>
                  <a:lnTo>
                    <a:pt x="82000" y="4692"/>
                  </a:lnTo>
                  <a:lnTo>
                    <a:pt x="76666" y="2681"/>
                  </a:lnTo>
                  <a:lnTo>
                    <a:pt x="70666" y="1340"/>
                  </a:lnTo>
                  <a:lnTo>
                    <a:pt x="64666" y="670"/>
                  </a:lnTo>
                  <a:lnTo>
                    <a:pt x="58666" y="0"/>
                  </a:lnTo>
                  <a:lnTo>
                    <a:pt x="58666" y="0"/>
                  </a:lnTo>
                  <a:lnTo>
                    <a:pt x="52666" y="670"/>
                  </a:lnTo>
                  <a:lnTo>
                    <a:pt x="46666" y="2011"/>
                  </a:lnTo>
                  <a:lnTo>
                    <a:pt x="40666" y="3351"/>
                  </a:lnTo>
                  <a:lnTo>
                    <a:pt x="35333" y="5363"/>
                  </a:lnTo>
                  <a:lnTo>
                    <a:pt x="30666" y="8044"/>
                  </a:lnTo>
                  <a:lnTo>
                    <a:pt x="25333" y="11396"/>
                  </a:lnTo>
                  <a:lnTo>
                    <a:pt x="20666" y="14748"/>
                  </a:lnTo>
                  <a:lnTo>
                    <a:pt x="16666" y="18770"/>
                  </a:lnTo>
                  <a:lnTo>
                    <a:pt x="13333" y="22793"/>
                  </a:lnTo>
                  <a:lnTo>
                    <a:pt x="10000" y="27486"/>
                  </a:lnTo>
                  <a:lnTo>
                    <a:pt x="6666" y="32849"/>
                  </a:lnTo>
                  <a:lnTo>
                    <a:pt x="4666" y="38212"/>
                  </a:lnTo>
                  <a:lnTo>
                    <a:pt x="2666" y="43575"/>
                  </a:lnTo>
                  <a:lnTo>
                    <a:pt x="1333" y="49608"/>
                  </a:lnTo>
                  <a:lnTo>
                    <a:pt x="666" y="55642"/>
                  </a:lnTo>
                  <a:lnTo>
                    <a:pt x="0" y="61675"/>
                  </a:lnTo>
                  <a:lnTo>
                    <a:pt x="0" y="61675"/>
                  </a:lnTo>
                  <a:lnTo>
                    <a:pt x="666" y="67709"/>
                  </a:lnTo>
                  <a:lnTo>
                    <a:pt x="2000" y="73743"/>
                  </a:lnTo>
                  <a:lnTo>
                    <a:pt x="3333" y="79106"/>
                  </a:lnTo>
                  <a:lnTo>
                    <a:pt x="5333" y="85139"/>
                  </a:lnTo>
                  <a:lnTo>
                    <a:pt x="8000" y="89832"/>
                  </a:lnTo>
                  <a:lnTo>
                    <a:pt x="11333" y="95195"/>
                  </a:lnTo>
                  <a:lnTo>
                    <a:pt x="14666" y="99217"/>
                  </a:lnTo>
                  <a:lnTo>
                    <a:pt x="18666" y="103910"/>
                  </a:lnTo>
                  <a:lnTo>
                    <a:pt x="23333" y="107262"/>
                  </a:lnTo>
                  <a:lnTo>
                    <a:pt x="28000" y="110614"/>
                  </a:lnTo>
                  <a:lnTo>
                    <a:pt x="32666" y="113966"/>
                  </a:lnTo>
                  <a:lnTo>
                    <a:pt x="38000" y="115977"/>
                  </a:lnTo>
                  <a:lnTo>
                    <a:pt x="43333" y="117988"/>
                  </a:lnTo>
                  <a:lnTo>
                    <a:pt x="49333" y="119329"/>
                  </a:lnTo>
                  <a:lnTo>
                    <a:pt x="55333" y="120000"/>
                  </a:lnTo>
                  <a:lnTo>
                    <a:pt x="61333" y="120000"/>
                  </a:lnTo>
                  <a:lnTo>
                    <a:pt x="61333" y="120000"/>
                  </a:lnTo>
                  <a:lnTo>
                    <a:pt x="67333" y="120000"/>
                  </a:lnTo>
                  <a:lnTo>
                    <a:pt x="73333" y="118659"/>
                  </a:lnTo>
                  <a:lnTo>
                    <a:pt x="79333" y="117318"/>
                  </a:lnTo>
                  <a:lnTo>
                    <a:pt x="84666" y="115307"/>
                  </a:lnTo>
                  <a:lnTo>
                    <a:pt x="90000" y="112625"/>
                  </a:lnTo>
                  <a:lnTo>
                    <a:pt x="94666" y="109273"/>
                  </a:lnTo>
                  <a:lnTo>
                    <a:pt x="99333" y="105921"/>
                  </a:lnTo>
                  <a:lnTo>
                    <a:pt x="103333" y="101899"/>
                  </a:lnTo>
                  <a:lnTo>
                    <a:pt x="106666" y="97206"/>
                  </a:lnTo>
                  <a:lnTo>
                    <a:pt x="110000" y="92513"/>
                  </a:lnTo>
                  <a:lnTo>
                    <a:pt x="113333" y="87821"/>
                  </a:lnTo>
                  <a:lnTo>
                    <a:pt x="115333" y="82458"/>
                  </a:lnTo>
                  <a:lnTo>
                    <a:pt x="117333" y="77094"/>
                  </a:lnTo>
                  <a:lnTo>
                    <a:pt x="118666" y="71061"/>
                  </a:lnTo>
                  <a:lnTo>
                    <a:pt x="119333" y="65027"/>
                  </a:lnTo>
                  <a:lnTo>
                    <a:pt x="120000" y="58994"/>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4" name="Shape 224"/>
            <p:cNvSpPr/>
            <p:nvPr/>
          </p:nvSpPr>
          <p:spPr>
            <a:xfrm>
              <a:off x="7439025" y="1068388"/>
              <a:ext cx="374700" cy="374700"/>
            </a:xfrm>
            <a:custGeom>
              <a:avLst/>
              <a:gdLst/>
              <a:ahLst/>
              <a:cxnLst/>
              <a:rect l="0" t="0" r="0" b="0"/>
              <a:pathLst>
                <a:path w="120000" h="120000" extrusionOk="0">
                  <a:moveTo>
                    <a:pt x="120000" y="58983"/>
                  </a:moveTo>
                  <a:lnTo>
                    <a:pt x="120000" y="58983"/>
                  </a:lnTo>
                  <a:lnTo>
                    <a:pt x="118983" y="52881"/>
                  </a:lnTo>
                  <a:lnTo>
                    <a:pt x="117966" y="46779"/>
                  </a:lnTo>
                  <a:lnTo>
                    <a:pt x="114915" y="35593"/>
                  </a:lnTo>
                  <a:lnTo>
                    <a:pt x="108813" y="25423"/>
                  </a:lnTo>
                  <a:lnTo>
                    <a:pt x="101694" y="16271"/>
                  </a:lnTo>
                  <a:lnTo>
                    <a:pt x="92542" y="9152"/>
                  </a:lnTo>
                  <a:lnTo>
                    <a:pt x="82372" y="4067"/>
                  </a:lnTo>
                  <a:lnTo>
                    <a:pt x="71186" y="1016"/>
                  </a:lnTo>
                  <a:lnTo>
                    <a:pt x="65084" y="0"/>
                  </a:lnTo>
                  <a:lnTo>
                    <a:pt x="58983" y="0"/>
                  </a:lnTo>
                  <a:lnTo>
                    <a:pt x="58983" y="0"/>
                  </a:lnTo>
                  <a:lnTo>
                    <a:pt x="52881" y="1016"/>
                  </a:lnTo>
                  <a:lnTo>
                    <a:pt x="46779" y="2033"/>
                  </a:lnTo>
                  <a:lnTo>
                    <a:pt x="35593" y="5084"/>
                  </a:lnTo>
                  <a:lnTo>
                    <a:pt x="25423" y="11186"/>
                  </a:lnTo>
                  <a:lnTo>
                    <a:pt x="17288" y="18305"/>
                  </a:lnTo>
                  <a:lnTo>
                    <a:pt x="10169" y="27457"/>
                  </a:lnTo>
                  <a:lnTo>
                    <a:pt x="4067" y="37627"/>
                  </a:lnTo>
                  <a:lnTo>
                    <a:pt x="1016" y="48813"/>
                  </a:lnTo>
                  <a:lnTo>
                    <a:pt x="0" y="54915"/>
                  </a:lnTo>
                  <a:lnTo>
                    <a:pt x="0" y="61016"/>
                  </a:lnTo>
                  <a:lnTo>
                    <a:pt x="0" y="61016"/>
                  </a:lnTo>
                  <a:lnTo>
                    <a:pt x="1016" y="67118"/>
                  </a:lnTo>
                  <a:lnTo>
                    <a:pt x="2033" y="73220"/>
                  </a:lnTo>
                  <a:lnTo>
                    <a:pt x="5084" y="84406"/>
                  </a:lnTo>
                  <a:lnTo>
                    <a:pt x="11186" y="94576"/>
                  </a:lnTo>
                  <a:lnTo>
                    <a:pt x="18305" y="102711"/>
                  </a:lnTo>
                  <a:lnTo>
                    <a:pt x="27457" y="109830"/>
                  </a:lnTo>
                  <a:lnTo>
                    <a:pt x="37627" y="115932"/>
                  </a:lnTo>
                  <a:lnTo>
                    <a:pt x="48813" y="118983"/>
                  </a:lnTo>
                  <a:lnTo>
                    <a:pt x="54915" y="120000"/>
                  </a:lnTo>
                  <a:lnTo>
                    <a:pt x="61016" y="120000"/>
                  </a:lnTo>
                  <a:lnTo>
                    <a:pt x="61016" y="120000"/>
                  </a:lnTo>
                  <a:lnTo>
                    <a:pt x="67118" y="118983"/>
                  </a:lnTo>
                  <a:lnTo>
                    <a:pt x="73220" y="117966"/>
                  </a:lnTo>
                  <a:lnTo>
                    <a:pt x="84406" y="114915"/>
                  </a:lnTo>
                  <a:lnTo>
                    <a:pt x="94576" y="108813"/>
                  </a:lnTo>
                  <a:lnTo>
                    <a:pt x="103728" y="101694"/>
                  </a:lnTo>
                  <a:lnTo>
                    <a:pt x="110847" y="92542"/>
                  </a:lnTo>
                  <a:lnTo>
                    <a:pt x="115932" y="82372"/>
                  </a:lnTo>
                  <a:lnTo>
                    <a:pt x="118983" y="70169"/>
                  </a:lnTo>
                  <a:lnTo>
                    <a:pt x="120000" y="65084"/>
                  </a:lnTo>
                  <a:lnTo>
                    <a:pt x="120000" y="58983"/>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grpSp>
      <p:grpSp>
        <p:nvGrpSpPr>
          <p:cNvPr id="225" name="Shape 225" descr="Establish team roles, responsibilities and effective team operations." title="Step 2"/>
          <p:cNvGrpSpPr/>
          <p:nvPr/>
        </p:nvGrpSpPr>
        <p:grpSpPr>
          <a:xfrm>
            <a:off x="5832698" y="2058591"/>
            <a:ext cx="1211963" cy="1401431"/>
            <a:chOff x="7385050" y="1601788"/>
            <a:chExt cx="1615950" cy="1868575"/>
          </a:xfrm>
        </p:grpSpPr>
        <p:sp>
          <p:nvSpPr>
            <p:cNvPr id="226" name="Shape 226"/>
            <p:cNvSpPr/>
            <p:nvPr/>
          </p:nvSpPr>
          <p:spPr>
            <a:xfrm>
              <a:off x="7385050" y="1601788"/>
              <a:ext cx="679500" cy="690600"/>
            </a:xfrm>
            <a:custGeom>
              <a:avLst/>
              <a:gdLst/>
              <a:ahLst/>
              <a:cxnLst/>
              <a:rect l="0" t="0" r="0" b="0"/>
              <a:pathLst>
                <a:path w="120000" h="120000" extrusionOk="0">
                  <a:moveTo>
                    <a:pt x="113271" y="0"/>
                  </a:moveTo>
                  <a:lnTo>
                    <a:pt x="65046" y="72551"/>
                  </a:lnTo>
                  <a:lnTo>
                    <a:pt x="0" y="114482"/>
                  </a:lnTo>
                  <a:lnTo>
                    <a:pt x="0" y="114482"/>
                  </a:lnTo>
                  <a:lnTo>
                    <a:pt x="5046" y="120000"/>
                  </a:lnTo>
                  <a:lnTo>
                    <a:pt x="5046" y="120000"/>
                  </a:lnTo>
                  <a:lnTo>
                    <a:pt x="4485" y="118896"/>
                  </a:lnTo>
                  <a:lnTo>
                    <a:pt x="70093" y="78620"/>
                  </a:lnTo>
                  <a:lnTo>
                    <a:pt x="120000" y="7172"/>
                  </a:lnTo>
                  <a:lnTo>
                    <a:pt x="113271" y="0"/>
                  </a:lnTo>
                  <a:close/>
                </a:path>
              </a:pathLst>
            </a:custGeom>
            <a:solidFill>
              <a:srgbClr val="7F6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7" name="Shape 227"/>
            <p:cNvSpPr/>
            <p:nvPr/>
          </p:nvSpPr>
          <p:spPr>
            <a:xfrm>
              <a:off x="7410450" y="1643063"/>
              <a:ext cx="1339800" cy="1827300"/>
            </a:xfrm>
            <a:custGeom>
              <a:avLst/>
              <a:gdLst/>
              <a:ahLst/>
              <a:cxnLst/>
              <a:rect l="0" t="0" r="0" b="0"/>
              <a:pathLst>
                <a:path w="120000" h="120000" extrusionOk="0">
                  <a:moveTo>
                    <a:pt x="33270" y="27002"/>
                  </a:moveTo>
                  <a:lnTo>
                    <a:pt x="0" y="42224"/>
                  </a:lnTo>
                  <a:lnTo>
                    <a:pt x="0" y="42224"/>
                  </a:lnTo>
                  <a:lnTo>
                    <a:pt x="284" y="42641"/>
                  </a:lnTo>
                  <a:lnTo>
                    <a:pt x="284" y="42641"/>
                  </a:lnTo>
                  <a:lnTo>
                    <a:pt x="3696" y="45768"/>
                  </a:lnTo>
                  <a:lnTo>
                    <a:pt x="3696" y="45768"/>
                  </a:lnTo>
                  <a:lnTo>
                    <a:pt x="4549" y="46602"/>
                  </a:lnTo>
                  <a:lnTo>
                    <a:pt x="4549" y="46602"/>
                  </a:lnTo>
                  <a:lnTo>
                    <a:pt x="7962" y="49730"/>
                  </a:lnTo>
                  <a:lnTo>
                    <a:pt x="7962" y="49730"/>
                  </a:lnTo>
                  <a:lnTo>
                    <a:pt x="8530" y="50356"/>
                  </a:lnTo>
                  <a:lnTo>
                    <a:pt x="8530" y="50356"/>
                  </a:lnTo>
                  <a:lnTo>
                    <a:pt x="11658" y="53692"/>
                  </a:lnTo>
                  <a:lnTo>
                    <a:pt x="11658" y="53692"/>
                  </a:lnTo>
                  <a:lnTo>
                    <a:pt x="12511" y="54526"/>
                  </a:lnTo>
                  <a:lnTo>
                    <a:pt x="12511" y="54526"/>
                  </a:lnTo>
                  <a:lnTo>
                    <a:pt x="15355" y="57862"/>
                  </a:lnTo>
                  <a:lnTo>
                    <a:pt x="15355" y="57862"/>
                  </a:lnTo>
                  <a:lnTo>
                    <a:pt x="15924" y="58696"/>
                  </a:lnTo>
                  <a:lnTo>
                    <a:pt x="15924" y="58696"/>
                  </a:lnTo>
                  <a:lnTo>
                    <a:pt x="18767" y="62241"/>
                  </a:lnTo>
                  <a:lnTo>
                    <a:pt x="18767" y="62241"/>
                  </a:lnTo>
                  <a:lnTo>
                    <a:pt x="19336" y="63075"/>
                  </a:lnTo>
                  <a:lnTo>
                    <a:pt x="19336" y="63075"/>
                  </a:lnTo>
                  <a:lnTo>
                    <a:pt x="21895" y="66620"/>
                  </a:lnTo>
                  <a:lnTo>
                    <a:pt x="21895" y="66620"/>
                  </a:lnTo>
                  <a:lnTo>
                    <a:pt x="22464" y="67454"/>
                  </a:lnTo>
                  <a:lnTo>
                    <a:pt x="22464" y="67454"/>
                  </a:lnTo>
                  <a:lnTo>
                    <a:pt x="24739" y="71207"/>
                  </a:lnTo>
                  <a:lnTo>
                    <a:pt x="24739" y="71207"/>
                  </a:lnTo>
                  <a:lnTo>
                    <a:pt x="25308" y="72041"/>
                  </a:lnTo>
                  <a:lnTo>
                    <a:pt x="25308" y="72041"/>
                  </a:lnTo>
                  <a:lnTo>
                    <a:pt x="27298" y="75794"/>
                  </a:lnTo>
                  <a:lnTo>
                    <a:pt x="27298" y="75794"/>
                  </a:lnTo>
                  <a:lnTo>
                    <a:pt x="27867" y="76837"/>
                  </a:lnTo>
                  <a:lnTo>
                    <a:pt x="27867" y="76837"/>
                  </a:lnTo>
                  <a:lnTo>
                    <a:pt x="29573" y="80590"/>
                  </a:lnTo>
                  <a:lnTo>
                    <a:pt x="29573" y="80590"/>
                  </a:lnTo>
                  <a:lnTo>
                    <a:pt x="30142" y="81633"/>
                  </a:lnTo>
                  <a:lnTo>
                    <a:pt x="30142" y="81633"/>
                  </a:lnTo>
                  <a:lnTo>
                    <a:pt x="31563" y="85386"/>
                  </a:lnTo>
                  <a:lnTo>
                    <a:pt x="31563" y="85386"/>
                  </a:lnTo>
                  <a:lnTo>
                    <a:pt x="32132" y="86429"/>
                  </a:lnTo>
                  <a:lnTo>
                    <a:pt x="32132" y="86429"/>
                  </a:lnTo>
                  <a:lnTo>
                    <a:pt x="33554" y="90182"/>
                  </a:lnTo>
                  <a:lnTo>
                    <a:pt x="33554" y="90182"/>
                  </a:lnTo>
                  <a:lnTo>
                    <a:pt x="33838" y="91433"/>
                  </a:lnTo>
                  <a:lnTo>
                    <a:pt x="33838" y="91433"/>
                  </a:lnTo>
                  <a:lnTo>
                    <a:pt x="34976" y="95186"/>
                  </a:lnTo>
                  <a:lnTo>
                    <a:pt x="34976" y="95186"/>
                  </a:lnTo>
                  <a:lnTo>
                    <a:pt x="35260" y="96437"/>
                  </a:lnTo>
                  <a:lnTo>
                    <a:pt x="35260" y="96437"/>
                  </a:lnTo>
                  <a:lnTo>
                    <a:pt x="36113" y="100191"/>
                  </a:lnTo>
                  <a:lnTo>
                    <a:pt x="36113" y="100191"/>
                  </a:lnTo>
                  <a:lnTo>
                    <a:pt x="36398" y="101650"/>
                  </a:lnTo>
                  <a:lnTo>
                    <a:pt x="36398" y="101650"/>
                  </a:lnTo>
                  <a:lnTo>
                    <a:pt x="36966" y="105403"/>
                  </a:lnTo>
                  <a:lnTo>
                    <a:pt x="36966" y="105403"/>
                  </a:lnTo>
                  <a:lnTo>
                    <a:pt x="36966" y="106655"/>
                  </a:lnTo>
                  <a:lnTo>
                    <a:pt x="36966" y="106655"/>
                  </a:lnTo>
                  <a:lnTo>
                    <a:pt x="37535" y="110616"/>
                  </a:lnTo>
                  <a:lnTo>
                    <a:pt x="37535" y="110616"/>
                  </a:lnTo>
                  <a:lnTo>
                    <a:pt x="37535" y="111867"/>
                  </a:lnTo>
                  <a:lnTo>
                    <a:pt x="37535" y="111867"/>
                  </a:lnTo>
                  <a:lnTo>
                    <a:pt x="37819" y="114161"/>
                  </a:lnTo>
                  <a:lnTo>
                    <a:pt x="76208" y="120000"/>
                  </a:lnTo>
                  <a:lnTo>
                    <a:pt x="120000" y="113327"/>
                  </a:lnTo>
                  <a:lnTo>
                    <a:pt x="120000" y="113327"/>
                  </a:lnTo>
                  <a:lnTo>
                    <a:pt x="119431" y="105195"/>
                  </a:lnTo>
                  <a:lnTo>
                    <a:pt x="118293" y="97271"/>
                  </a:lnTo>
                  <a:lnTo>
                    <a:pt x="116872" y="89348"/>
                  </a:lnTo>
                  <a:lnTo>
                    <a:pt x="114881" y="81424"/>
                  </a:lnTo>
                  <a:lnTo>
                    <a:pt x="112606" y="73709"/>
                  </a:lnTo>
                  <a:lnTo>
                    <a:pt x="109763" y="66203"/>
                  </a:lnTo>
                  <a:lnTo>
                    <a:pt x="106350" y="58905"/>
                  </a:lnTo>
                  <a:lnTo>
                    <a:pt x="102654" y="51607"/>
                  </a:lnTo>
                  <a:lnTo>
                    <a:pt x="98388" y="44517"/>
                  </a:lnTo>
                  <a:lnTo>
                    <a:pt x="93838" y="37636"/>
                  </a:lnTo>
                  <a:lnTo>
                    <a:pt x="89004" y="30755"/>
                  </a:lnTo>
                  <a:lnTo>
                    <a:pt x="83601" y="24291"/>
                  </a:lnTo>
                  <a:lnTo>
                    <a:pt x="77914" y="17932"/>
                  </a:lnTo>
                  <a:lnTo>
                    <a:pt x="71658" y="11885"/>
                  </a:lnTo>
                  <a:lnTo>
                    <a:pt x="65402" y="5838"/>
                  </a:lnTo>
                  <a:lnTo>
                    <a:pt x="58578" y="0"/>
                  </a:lnTo>
                  <a:lnTo>
                    <a:pt x="33270" y="27002"/>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8" name="Shape 228"/>
            <p:cNvSpPr/>
            <p:nvPr/>
          </p:nvSpPr>
          <p:spPr>
            <a:xfrm>
              <a:off x="8432800" y="2689226"/>
              <a:ext cx="568200" cy="568200"/>
            </a:xfrm>
            <a:custGeom>
              <a:avLst/>
              <a:gdLst/>
              <a:ahLst/>
              <a:cxnLst/>
              <a:rect l="0" t="0" r="0" b="0"/>
              <a:pathLst>
                <a:path w="120000" h="120000" extrusionOk="0">
                  <a:moveTo>
                    <a:pt x="103240" y="101899"/>
                  </a:moveTo>
                  <a:lnTo>
                    <a:pt x="103240" y="101899"/>
                  </a:lnTo>
                  <a:lnTo>
                    <a:pt x="107262" y="97206"/>
                  </a:lnTo>
                  <a:lnTo>
                    <a:pt x="110614" y="91843"/>
                  </a:lnTo>
                  <a:lnTo>
                    <a:pt x="113296" y="86480"/>
                  </a:lnTo>
                  <a:lnTo>
                    <a:pt x="115977" y="81117"/>
                  </a:lnTo>
                  <a:lnTo>
                    <a:pt x="117988" y="75754"/>
                  </a:lnTo>
                  <a:lnTo>
                    <a:pt x="119329" y="70391"/>
                  </a:lnTo>
                  <a:lnTo>
                    <a:pt x="120000" y="64357"/>
                  </a:lnTo>
                  <a:lnTo>
                    <a:pt x="120000" y="58994"/>
                  </a:lnTo>
                  <a:lnTo>
                    <a:pt x="119329" y="52960"/>
                  </a:lnTo>
                  <a:lnTo>
                    <a:pt x="118659" y="46927"/>
                  </a:lnTo>
                  <a:lnTo>
                    <a:pt x="116648" y="41564"/>
                  </a:lnTo>
                  <a:lnTo>
                    <a:pt x="114636" y="36201"/>
                  </a:lnTo>
                  <a:lnTo>
                    <a:pt x="112625" y="30837"/>
                  </a:lnTo>
                  <a:lnTo>
                    <a:pt x="109273" y="26145"/>
                  </a:lnTo>
                  <a:lnTo>
                    <a:pt x="105251" y="20782"/>
                  </a:lnTo>
                  <a:lnTo>
                    <a:pt x="101229" y="16759"/>
                  </a:lnTo>
                  <a:lnTo>
                    <a:pt x="101229" y="16759"/>
                  </a:lnTo>
                  <a:lnTo>
                    <a:pt x="96536" y="12737"/>
                  </a:lnTo>
                  <a:lnTo>
                    <a:pt x="91843" y="9385"/>
                  </a:lnTo>
                  <a:lnTo>
                    <a:pt x="86480" y="6033"/>
                  </a:lnTo>
                  <a:lnTo>
                    <a:pt x="81117" y="4022"/>
                  </a:lnTo>
                  <a:lnTo>
                    <a:pt x="75754" y="2011"/>
                  </a:lnTo>
                  <a:lnTo>
                    <a:pt x="69720" y="670"/>
                  </a:lnTo>
                  <a:lnTo>
                    <a:pt x="64357" y="0"/>
                  </a:lnTo>
                  <a:lnTo>
                    <a:pt x="58324" y="0"/>
                  </a:lnTo>
                  <a:lnTo>
                    <a:pt x="52960" y="670"/>
                  </a:lnTo>
                  <a:lnTo>
                    <a:pt x="46927" y="1340"/>
                  </a:lnTo>
                  <a:lnTo>
                    <a:pt x="41564" y="2681"/>
                  </a:lnTo>
                  <a:lnTo>
                    <a:pt x="36201" y="4692"/>
                  </a:lnTo>
                  <a:lnTo>
                    <a:pt x="30837" y="7374"/>
                  </a:lnTo>
                  <a:lnTo>
                    <a:pt x="25474" y="10726"/>
                  </a:lnTo>
                  <a:lnTo>
                    <a:pt x="20782" y="14078"/>
                  </a:lnTo>
                  <a:lnTo>
                    <a:pt x="16089" y="18770"/>
                  </a:lnTo>
                  <a:lnTo>
                    <a:pt x="16089" y="18770"/>
                  </a:lnTo>
                  <a:lnTo>
                    <a:pt x="12067" y="23463"/>
                  </a:lnTo>
                  <a:lnTo>
                    <a:pt x="8715" y="28156"/>
                  </a:lnTo>
                  <a:lnTo>
                    <a:pt x="6033" y="33519"/>
                  </a:lnTo>
                  <a:lnTo>
                    <a:pt x="3351" y="38882"/>
                  </a:lnTo>
                  <a:lnTo>
                    <a:pt x="2011" y="44245"/>
                  </a:lnTo>
                  <a:lnTo>
                    <a:pt x="670" y="49608"/>
                  </a:lnTo>
                  <a:lnTo>
                    <a:pt x="0" y="55642"/>
                  </a:lnTo>
                  <a:lnTo>
                    <a:pt x="0" y="61675"/>
                  </a:lnTo>
                  <a:lnTo>
                    <a:pt x="0" y="67039"/>
                  </a:lnTo>
                  <a:lnTo>
                    <a:pt x="1340" y="73072"/>
                  </a:lnTo>
                  <a:lnTo>
                    <a:pt x="2681" y="78435"/>
                  </a:lnTo>
                  <a:lnTo>
                    <a:pt x="4692" y="83798"/>
                  </a:lnTo>
                  <a:lnTo>
                    <a:pt x="7374" y="89162"/>
                  </a:lnTo>
                  <a:lnTo>
                    <a:pt x="10055" y="94525"/>
                  </a:lnTo>
                  <a:lnTo>
                    <a:pt x="14078" y="99217"/>
                  </a:lnTo>
                  <a:lnTo>
                    <a:pt x="18100" y="103240"/>
                  </a:lnTo>
                  <a:lnTo>
                    <a:pt x="18100" y="103240"/>
                  </a:lnTo>
                  <a:lnTo>
                    <a:pt x="22793" y="107262"/>
                  </a:lnTo>
                  <a:lnTo>
                    <a:pt x="28156" y="111284"/>
                  </a:lnTo>
                  <a:lnTo>
                    <a:pt x="32849" y="113966"/>
                  </a:lnTo>
                  <a:lnTo>
                    <a:pt x="38212" y="115977"/>
                  </a:lnTo>
                  <a:lnTo>
                    <a:pt x="44245" y="117988"/>
                  </a:lnTo>
                  <a:lnTo>
                    <a:pt x="49608" y="119329"/>
                  </a:lnTo>
                  <a:lnTo>
                    <a:pt x="55642" y="120000"/>
                  </a:lnTo>
                  <a:lnTo>
                    <a:pt x="61005" y="120000"/>
                  </a:lnTo>
                  <a:lnTo>
                    <a:pt x="67039" y="120000"/>
                  </a:lnTo>
                  <a:lnTo>
                    <a:pt x="72402" y="118659"/>
                  </a:lnTo>
                  <a:lnTo>
                    <a:pt x="78435" y="117318"/>
                  </a:lnTo>
                  <a:lnTo>
                    <a:pt x="83798" y="115307"/>
                  </a:lnTo>
                  <a:lnTo>
                    <a:pt x="89162" y="112625"/>
                  </a:lnTo>
                  <a:lnTo>
                    <a:pt x="93854" y="109273"/>
                  </a:lnTo>
                  <a:lnTo>
                    <a:pt x="98547" y="105921"/>
                  </a:lnTo>
                  <a:lnTo>
                    <a:pt x="103240" y="101899"/>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29" name="Shape 229"/>
            <p:cNvSpPr/>
            <p:nvPr/>
          </p:nvSpPr>
          <p:spPr>
            <a:xfrm>
              <a:off x="8509000" y="2765426"/>
              <a:ext cx="412800" cy="415800"/>
            </a:xfrm>
            <a:custGeom>
              <a:avLst/>
              <a:gdLst/>
              <a:ahLst/>
              <a:cxnLst/>
              <a:rect l="0" t="0" r="0" b="0"/>
              <a:pathLst>
                <a:path w="120000" h="120000" extrusionOk="0">
                  <a:moveTo>
                    <a:pt x="103384" y="101679"/>
                  </a:moveTo>
                  <a:lnTo>
                    <a:pt x="103384" y="101679"/>
                  </a:lnTo>
                  <a:lnTo>
                    <a:pt x="108000" y="97099"/>
                  </a:lnTo>
                  <a:lnTo>
                    <a:pt x="111692" y="91603"/>
                  </a:lnTo>
                  <a:lnTo>
                    <a:pt x="114461" y="87022"/>
                  </a:lnTo>
                  <a:lnTo>
                    <a:pt x="116307" y="81526"/>
                  </a:lnTo>
                  <a:lnTo>
                    <a:pt x="118153" y="76030"/>
                  </a:lnTo>
                  <a:lnTo>
                    <a:pt x="120000" y="70534"/>
                  </a:lnTo>
                  <a:lnTo>
                    <a:pt x="120000" y="64122"/>
                  </a:lnTo>
                  <a:lnTo>
                    <a:pt x="120000" y="58625"/>
                  </a:lnTo>
                  <a:lnTo>
                    <a:pt x="120000" y="53129"/>
                  </a:lnTo>
                  <a:lnTo>
                    <a:pt x="119076" y="47633"/>
                  </a:lnTo>
                  <a:lnTo>
                    <a:pt x="117230" y="42137"/>
                  </a:lnTo>
                  <a:lnTo>
                    <a:pt x="115384" y="36641"/>
                  </a:lnTo>
                  <a:lnTo>
                    <a:pt x="112615" y="31145"/>
                  </a:lnTo>
                  <a:lnTo>
                    <a:pt x="109846" y="25648"/>
                  </a:lnTo>
                  <a:lnTo>
                    <a:pt x="106153" y="21068"/>
                  </a:lnTo>
                  <a:lnTo>
                    <a:pt x="101538" y="16488"/>
                  </a:lnTo>
                  <a:lnTo>
                    <a:pt x="101538" y="16488"/>
                  </a:lnTo>
                  <a:lnTo>
                    <a:pt x="96923" y="12824"/>
                  </a:lnTo>
                  <a:lnTo>
                    <a:pt x="92307" y="9160"/>
                  </a:lnTo>
                  <a:lnTo>
                    <a:pt x="86769" y="6412"/>
                  </a:lnTo>
                  <a:lnTo>
                    <a:pt x="81230" y="3664"/>
                  </a:lnTo>
                  <a:lnTo>
                    <a:pt x="75692" y="2748"/>
                  </a:lnTo>
                  <a:lnTo>
                    <a:pt x="70153" y="916"/>
                  </a:lnTo>
                  <a:lnTo>
                    <a:pt x="64615" y="0"/>
                  </a:lnTo>
                  <a:lnTo>
                    <a:pt x="59076" y="0"/>
                  </a:lnTo>
                  <a:lnTo>
                    <a:pt x="52615" y="916"/>
                  </a:lnTo>
                  <a:lnTo>
                    <a:pt x="47076" y="1832"/>
                  </a:lnTo>
                  <a:lnTo>
                    <a:pt x="41538" y="2748"/>
                  </a:lnTo>
                  <a:lnTo>
                    <a:pt x="36000" y="5496"/>
                  </a:lnTo>
                  <a:lnTo>
                    <a:pt x="30461" y="7328"/>
                  </a:lnTo>
                  <a:lnTo>
                    <a:pt x="25846" y="10992"/>
                  </a:lnTo>
                  <a:lnTo>
                    <a:pt x="21230" y="14656"/>
                  </a:lnTo>
                  <a:lnTo>
                    <a:pt x="16615" y="18320"/>
                  </a:lnTo>
                  <a:lnTo>
                    <a:pt x="16615" y="18320"/>
                  </a:lnTo>
                  <a:lnTo>
                    <a:pt x="12923" y="22900"/>
                  </a:lnTo>
                  <a:lnTo>
                    <a:pt x="9230" y="28396"/>
                  </a:lnTo>
                  <a:lnTo>
                    <a:pt x="6461" y="32977"/>
                  </a:lnTo>
                  <a:lnTo>
                    <a:pt x="3692" y="38473"/>
                  </a:lnTo>
                  <a:lnTo>
                    <a:pt x="1846" y="43969"/>
                  </a:lnTo>
                  <a:lnTo>
                    <a:pt x="923" y="50381"/>
                  </a:lnTo>
                  <a:lnTo>
                    <a:pt x="0" y="55877"/>
                  </a:lnTo>
                  <a:lnTo>
                    <a:pt x="0" y="61374"/>
                  </a:lnTo>
                  <a:lnTo>
                    <a:pt x="0" y="66870"/>
                  </a:lnTo>
                  <a:lnTo>
                    <a:pt x="923" y="72366"/>
                  </a:lnTo>
                  <a:lnTo>
                    <a:pt x="2769" y="78778"/>
                  </a:lnTo>
                  <a:lnTo>
                    <a:pt x="4615" y="84274"/>
                  </a:lnTo>
                  <a:lnTo>
                    <a:pt x="7384" y="88854"/>
                  </a:lnTo>
                  <a:lnTo>
                    <a:pt x="10153" y="94351"/>
                  </a:lnTo>
                  <a:lnTo>
                    <a:pt x="13846" y="98931"/>
                  </a:lnTo>
                  <a:lnTo>
                    <a:pt x="18461" y="103511"/>
                  </a:lnTo>
                  <a:lnTo>
                    <a:pt x="18461" y="103511"/>
                  </a:lnTo>
                  <a:lnTo>
                    <a:pt x="23076" y="107175"/>
                  </a:lnTo>
                  <a:lnTo>
                    <a:pt x="27692" y="110839"/>
                  </a:lnTo>
                  <a:lnTo>
                    <a:pt x="33230" y="113587"/>
                  </a:lnTo>
                  <a:lnTo>
                    <a:pt x="38769" y="116335"/>
                  </a:lnTo>
                  <a:lnTo>
                    <a:pt x="44307" y="118167"/>
                  </a:lnTo>
                  <a:lnTo>
                    <a:pt x="49846" y="119083"/>
                  </a:lnTo>
                  <a:lnTo>
                    <a:pt x="55384" y="120000"/>
                  </a:lnTo>
                  <a:lnTo>
                    <a:pt x="61846" y="120000"/>
                  </a:lnTo>
                  <a:lnTo>
                    <a:pt x="67384" y="119083"/>
                  </a:lnTo>
                  <a:lnTo>
                    <a:pt x="72923" y="118167"/>
                  </a:lnTo>
                  <a:lnTo>
                    <a:pt x="78461" y="117251"/>
                  </a:lnTo>
                  <a:lnTo>
                    <a:pt x="84000" y="115419"/>
                  </a:lnTo>
                  <a:lnTo>
                    <a:pt x="89538" y="112671"/>
                  </a:lnTo>
                  <a:lnTo>
                    <a:pt x="94153" y="109007"/>
                  </a:lnTo>
                  <a:lnTo>
                    <a:pt x="99692" y="105343"/>
                  </a:lnTo>
                  <a:lnTo>
                    <a:pt x="103384" y="101679"/>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grpSp>
      <p:grpSp>
        <p:nvGrpSpPr>
          <p:cNvPr id="230" name="Shape 230" descr="Establish school wide expectations." title="Step 3"/>
          <p:cNvGrpSpPr/>
          <p:nvPr/>
        </p:nvGrpSpPr>
        <p:grpSpPr>
          <a:xfrm>
            <a:off x="5808884" y="3486152"/>
            <a:ext cx="1047806" cy="1317994"/>
            <a:chOff x="7353300" y="3505201"/>
            <a:chExt cx="1397075" cy="1757325"/>
          </a:xfrm>
        </p:grpSpPr>
        <p:sp>
          <p:nvSpPr>
            <p:cNvPr id="231" name="Shape 231"/>
            <p:cNvSpPr/>
            <p:nvPr/>
          </p:nvSpPr>
          <p:spPr>
            <a:xfrm>
              <a:off x="7826375" y="3505201"/>
              <a:ext cx="924000" cy="146100"/>
            </a:xfrm>
            <a:custGeom>
              <a:avLst/>
              <a:gdLst/>
              <a:ahLst/>
              <a:cxnLst/>
              <a:rect l="0" t="0" r="0" b="0"/>
              <a:pathLst>
                <a:path w="120000" h="120000" extrusionOk="0">
                  <a:moveTo>
                    <a:pt x="56494" y="83478"/>
                  </a:moveTo>
                  <a:lnTo>
                    <a:pt x="412" y="7826"/>
                  </a:lnTo>
                  <a:lnTo>
                    <a:pt x="412" y="7826"/>
                  </a:lnTo>
                  <a:lnTo>
                    <a:pt x="0" y="44347"/>
                  </a:lnTo>
                  <a:lnTo>
                    <a:pt x="0" y="44347"/>
                  </a:lnTo>
                  <a:lnTo>
                    <a:pt x="0" y="39130"/>
                  </a:lnTo>
                  <a:lnTo>
                    <a:pt x="55670" y="120000"/>
                  </a:lnTo>
                  <a:lnTo>
                    <a:pt x="119587" y="44347"/>
                  </a:lnTo>
                  <a:lnTo>
                    <a:pt x="119587" y="44347"/>
                  </a:lnTo>
                  <a:lnTo>
                    <a:pt x="120000" y="0"/>
                  </a:lnTo>
                  <a:lnTo>
                    <a:pt x="56494" y="83478"/>
                  </a:lnTo>
                  <a:close/>
                </a:path>
              </a:pathLst>
            </a:custGeom>
            <a:solidFill>
              <a:srgbClr val="1F386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2" name="Shape 232"/>
            <p:cNvSpPr/>
            <p:nvPr/>
          </p:nvSpPr>
          <p:spPr>
            <a:xfrm>
              <a:off x="7353300" y="3552826"/>
              <a:ext cx="1393800" cy="1709700"/>
            </a:xfrm>
            <a:custGeom>
              <a:avLst/>
              <a:gdLst/>
              <a:ahLst/>
              <a:cxnLst/>
              <a:rect l="0" t="0" r="0" b="0"/>
              <a:pathLst>
                <a:path w="120000" h="120000" extrusionOk="0">
                  <a:moveTo>
                    <a:pt x="40728" y="0"/>
                  </a:moveTo>
                  <a:lnTo>
                    <a:pt x="40728" y="0"/>
                  </a:lnTo>
                  <a:lnTo>
                    <a:pt x="40728" y="445"/>
                  </a:lnTo>
                  <a:lnTo>
                    <a:pt x="40728" y="445"/>
                  </a:lnTo>
                  <a:lnTo>
                    <a:pt x="40182" y="5125"/>
                  </a:lnTo>
                  <a:lnTo>
                    <a:pt x="40182" y="5125"/>
                  </a:lnTo>
                  <a:lnTo>
                    <a:pt x="40182" y="6016"/>
                  </a:lnTo>
                  <a:lnTo>
                    <a:pt x="40182" y="6016"/>
                  </a:lnTo>
                  <a:lnTo>
                    <a:pt x="39362" y="10696"/>
                  </a:lnTo>
                  <a:lnTo>
                    <a:pt x="39362" y="10696"/>
                  </a:lnTo>
                  <a:lnTo>
                    <a:pt x="39088" y="11587"/>
                  </a:lnTo>
                  <a:lnTo>
                    <a:pt x="39088" y="11587"/>
                  </a:lnTo>
                  <a:lnTo>
                    <a:pt x="37995" y="16044"/>
                  </a:lnTo>
                  <a:lnTo>
                    <a:pt x="37995" y="16044"/>
                  </a:lnTo>
                  <a:lnTo>
                    <a:pt x="37722" y="16935"/>
                  </a:lnTo>
                  <a:lnTo>
                    <a:pt x="37722" y="16935"/>
                  </a:lnTo>
                  <a:lnTo>
                    <a:pt x="36628" y="21392"/>
                  </a:lnTo>
                  <a:lnTo>
                    <a:pt x="36628" y="21392"/>
                  </a:lnTo>
                  <a:lnTo>
                    <a:pt x="36355" y="22284"/>
                  </a:lnTo>
                  <a:lnTo>
                    <a:pt x="36355" y="22284"/>
                  </a:lnTo>
                  <a:lnTo>
                    <a:pt x="34715" y="26740"/>
                  </a:lnTo>
                  <a:lnTo>
                    <a:pt x="34715" y="26740"/>
                  </a:lnTo>
                  <a:lnTo>
                    <a:pt x="34441" y="27632"/>
                  </a:lnTo>
                  <a:lnTo>
                    <a:pt x="34441" y="27632"/>
                  </a:lnTo>
                  <a:lnTo>
                    <a:pt x="32801" y="31866"/>
                  </a:lnTo>
                  <a:lnTo>
                    <a:pt x="32801" y="31866"/>
                  </a:lnTo>
                  <a:lnTo>
                    <a:pt x="32255" y="32757"/>
                  </a:lnTo>
                  <a:lnTo>
                    <a:pt x="32255" y="32757"/>
                  </a:lnTo>
                  <a:lnTo>
                    <a:pt x="30341" y="36768"/>
                  </a:lnTo>
                  <a:lnTo>
                    <a:pt x="30341" y="36768"/>
                  </a:lnTo>
                  <a:lnTo>
                    <a:pt x="29794" y="37883"/>
                  </a:lnTo>
                  <a:lnTo>
                    <a:pt x="29794" y="37883"/>
                  </a:lnTo>
                  <a:lnTo>
                    <a:pt x="27881" y="41671"/>
                  </a:lnTo>
                  <a:lnTo>
                    <a:pt x="27881" y="41671"/>
                  </a:lnTo>
                  <a:lnTo>
                    <a:pt x="27061" y="42785"/>
                  </a:lnTo>
                  <a:lnTo>
                    <a:pt x="27061" y="42785"/>
                  </a:lnTo>
                  <a:lnTo>
                    <a:pt x="24874" y="46573"/>
                  </a:lnTo>
                  <a:lnTo>
                    <a:pt x="24874" y="46573"/>
                  </a:lnTo>
                  <a:lnTo>
                    <a:pt x="24054" y="47688"/>
                  </a:lnTo>
                  <a:lnTo>
                    <a:pt x="24054" y="47688"/>
                  </a:lnTo>
                  <a:lnTo>
                    <a:pt x="21867" y="51253"/>
                  </a:lnTo>
                  <a:lnTo>
                    <a:pt x="21867" y="51253"/>
                  </a:lnTo>
                  <a:lnTo>
                    <a:pt x="21047" y="52367"/>
                  </a:lnTo>
                  <a:lnTo>
                    <a:pt x="21047" y="52367"/>
                  </a:lnTo>
                  <a:lnTo>
                    <a:pt x="18587" y="55710"/>
                  </a:lnTo>
                  <a:lnTo>
                    <a:pt x="18587" y="55710"/>
                  </a:lnTo>
                  <a:lnTo>
                    <a:pt x="17494" y="57047"/>
                  </a:lnTo>
                  <a:lnTo>
                    <a:pt x="17494" y="57047"/>
                  </a:lnTo>
                  <a:lnTo>
                    <a:pt x="15034" y="60167"/>
                  </a:lnTo>
                  <a:lnTo>
                    <a:pt x="15034" y="60167"/>
                  </a:lnTo>
                  <a:lnTo>
                    <a:pt x="13940" y="61281"/>
                  </a:lnTo>
                  <a:lnTo>
                    <a:pt x="13940" y="61281"/>
                  </a:lnTo>
                  <a:lnTo>
                    <a:pt x="11207" y="64401"/>
                  </a:lnTo>
                  <a:lnTo>
                    <a:pt x="11207" y="64401"/>
                  </a:lnTo>
                  <a:lnTo>
                    <a:pt x="10113" y="65738"/>
                  </a:lnTo>
                  <a:lnTo>
                    <a:pt x="10113" y="65738"/>
                  </a:lnTo>
                  <a:lnTo>
                    <a:pt x="7107" y="68635"/>
                  </a:lnTo>
                  <a:lnTo>
                    <a:pt x="7107" y="68635"/>
                  </a:lnTo>
                  <a:lnTo>
                    <a:pt x="6013" y="69749"/>
                  </a:lnTo>
                  <a:lnTo>
                    <a:pt x="6013" y="69749"/>
                  </a:lnTo>
                  <a:lnTo>
                    <a:pt x="2733" y="72646"/>
                  </a:lnTo>
                  <a:lnTo>
                    <a:pt x="2733" y="72646"/>
                  </a:lnTo>
                  <a:lnTo>
                    <a:pt x="1640" y="73760"/>
                  </a:lnTo>
                  <a:lnTo>
                    <a:pt x="1640" y="73760"/>
                  </a:lnTo>
                  <a:lnTo>
                    <a:pt x="0" y="75320"/>
                  </a:lnTo>
                  <a:lnTo>
                    <a:pt x="20501" y="100835"/>
                  </a:lnTo>
                  <a:lnTo>
                    <a:pt x="56583" y="120000"/>
                  </a:lnTo>
                  <a:lnTo>
                    <a:pt x="56583" y="120000"/>
                  </a:lnTo>
                  <a:lnTo>
                    <a:pt x="59043" y="117994"/>
                  </a:lnTo>
                  <a:lnTo>
                    <a:pt x="59043" y="117994"/>
                  </a:lnTo>
                  <a:lnTo>
                    <a:pt x="61503" y="115766"/>
                  </a:lnTo>
                  <a:lnTo>
                    <a:pt x="61503" y="115766"/>
                  </a:lnTo>
                  <a:lnTo>
                    <a:pt x="65876" y="111754"/>
                  </a:lnTo>
                  <a:lnTo>
                    <a:pt x="65876" y="111754"/>
                  </a:lnTo>
                  <a:lnTo>
                    <a:pt x="68337" y="109303"/>
                  </a:lnTo>
                  <a:lnTo>
                    <a:pt x="68337" y="109303"/>
                  </a:lnTo>
                  <a:lnTo>
                    <a:pt x="72437" y="105069"/>
                  </a:lnTo>
                  <a:lnTo>
                    <a:pt x="72437" y="105069"/>
                  </a:lnTo>
                  <a:lnTo>
                    <a:pt x="74624" y="102618"/>
                  </a:lnTo>
                  <a:lnTo>
                    <a:pt x="74624" y="102618"/>
                  </a:lnTo>
                  <a:lnTo>
                    <a:pt x="78451" y="98384"/>
                  </a:lnTo>
                  <a:lnTo>
                    <a:pt x="78451" y="98384"/>
                  </a:lnTo>
                  <a:lnTo>
                    <a:pt x="80637" y="95933"/>
                  </a:lnTo>
                  <a:lnTo>
                    <a:pt x="80637" y="95933"/>
                  </a:lnTo>
                  <a:lnTo>
                    <a:pt x="84191" y="91587"/>
                  </a:lnTo>
                  <a:lnTo>
                    <a:pt x="84191" y="91587"/>
                  </a:lnTo>
                  <a:lnTo>
                    <a:pt x="86104" y="88913"/>
                  </a:lnTo>
                  <a:lnTo>
                    <a:pt x="86104" y="88913"/>
                  </a:lnTo>
                  <a:lnTo>
                    <a:pt x="89658" y="84233"/>
                  </a:lnTo>
                  <a:lnTo>
                    <a:pt x="89658" y="84233"/>
                  </a:lnTo>
                  <a:lnTo>
                    <a:pt x="91298" y="81782"/>
                  </a:lnTo>
                  <a:lnTo>
                    <a:pt x="91298" y="81782"/>
                  </a:lnTo>
                  <a:lnTo>
                    <a:pt x="94578" y="76880"/>
                  </a:lnTo>
                  <a:lnTo>
                    <a:pt x="94578" y="76880"/>
                  </a:lnTo>
                  <a:lnTo>
                    <a:pt x="96218" y="74206"/>
                  </a:lnTo>
                  <a:lnTo>
                    <a:pt x="96218" y="74206"/>
                  </a:lnTo>
                  <a:lnTo>
                    <a:pt x="99225" y="69080"/>
                  </a:lnTo>
                  <a:lnTo>
                    <a:pt x="99225" y="69080"/>
                  </a:lnTo>
                  <a:lnTo>
                    <a:pt x="100592" y="66629"/>
                  </a:lnTo>
                  <a:lnTo>
                    <a:pt x="100592" y="66629"/>
                  </a:lnTo>
                  <a:lnTo>
                    <a:pt x="103325" y="61281"/>
                  </a:lnTo>
                  <a:lnTo>
                    <a:pt x="103325" y="61281"/>
                  </a:lnTo>
                  <a:lnTo>
                    <a:pt x="104692" y="58830"/>
                  </a:lnTo>
                  <a:lnTo>
                    <a:pt x="104692" y="58830"/>
                  </a:lnTo>
                  <a:lnTo>
                    <a:pt x="107152" y="53259"/>
                  </a:lnTo>
                  <a:lnTo>
                    <a:pt x="107152" y="53259"/>
                  </a:lnTo>
                  <a:lnTo>
                    <a:pt x="108246" y="50807"/>
                  </a:lnTo>
                  <a:lnTo>
                    <a:pt x="108246" y="50807"/>
                  </a:lnTo>
                  <a:lnTo>
                    <a:pt x="110432" y="45013"/>
                  </a:lnTo>
                  <a:lnTo>
                    <a:pt x="110432" y="45013"/>
                  </a:lnTo>
                  <a:lnTo>
                    <a:pt x="111252" y="42562"/>
                  </a:lnTo>
                  <a:lnTo>
                    <a:pt x="111252" y="42562"/>
                  </a:lnTo>
                  <a:lnTo>
                    <a:pt x="113439" y="36545"/>
                  </a:lnTo>
                  <a:lnTo>
                    <a:pt x="113439" y="36545"/>
                  </a:lnTo>
                  <a:lnTo>
                    <a:pt x="113986" y="34317"/>
                  </a:lnTo>
                  <a:lnTo>
                    <a:pt x="113986" y="34317"/>
                  </a:lnTo>
                  <a:lnTo>
                    <a:pt x="115626" y="28077"/>
                  </a:lnTo>
                  <a:lnTo>
                    <a:pt x="115626" y="28077"/>
                  </a:lnTo>
                  <a:lnTo>
                    <a:pt x="116173" y="25849"/>
                  </a:lnTo>
                  <a:lnTo>
                    <a:pt x="116173" y="25849"/>
                  </a:lnTo>
                  <a:lnTo>
                    <a:pt x="117539" y="19387"/>
                  </a:lnTo>
                  <a:lnTo>
                    <a:pt x="117539" y="19387"/>
                  </a:lnTo>
                  <a:lnTo>
                    <a:pt x="118086" y="17158"/>
                  </a:lnTo>
                  <a:lnTo>
                    <a:pt x="118086" y="17158"/>
                  </a:lnTo>
                  <a:lnTo>
                    <a:pt x="118906" y="10696"/>
                  </a:lnTo>
                  <a:lnTo>
                    <a:pt x="118906" y="10696"/>
                  </a:lnTo>
                  <a:lnTo>
                    <a:pt x="119179" y="8245"/>
                  </a:lnTo>
                  <a:lnTo>
                    <a:pt x="119179" y="8245"/>
                  </a:lnTo>
                  <a:lnTo>
                    <a:pt x="119726" y="1782"/>
                  </a:lnTo>
                  <a:lnTo>
                    <a:pt x="119726" y="1782"/>
                  </a:lnTo>
                  <a:lnTo>
                    <a:pt x="120000" y="445"/>
                  </a:lnTo>
                  <a:lnTo>
                    <a:pt x="77630" y="6908"/>
                  </a:lnTo>
                  <a:lnTo>
                    <a:pt x="40728" y="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3" name="Shape 233"/>
            <p:cNvSpPr/>
            <p:nvPr/>
          </p:nvSpPr>
          <p:spPr>
            <a:xfrm>
              <a:off x="7985125" y="4676776"/>
              <a:ext cx="568200" cy="566700"/>
            </a:xfrm>
            <a:custGeom>
              <a:avLst/>
              <a:gdLst/>
              <a:ahLst/>
              <a:cxnLst/>
              <a:rect l="0" t="0" r="0" b="0"/>
              <a:pathLst>
                <a:path w="120000" h="120000" extrusionOk="0">
                  <a:moveTo>
                    <a:pt x="61675" y="120000"/>
                  </a:moveTo>
                  <a:lnTo>
                    <a:pt x="61675" y="120000"/>
                  </a:lnTo>
                  <a:lnTo>
                    <a:pt x="67709" y="119327"/>
                  </a:lnTo>
                  <a:lnTo>
                    <a:pt x="73743" y="118655"/>
                  </a:lnTo>
                  <a:lnTo>
                    <a:pt x="79106" y="116638"/>
                  </a:lnTo>
                  <a:lnTo>
                    <a:pt x="84469" y="114621"/>
                  </a:lnTo>
                  <a:lnTo>
                    <a:pt x="89832" y="111932"/>
                  </a:lnTo>
                  <a:lnTo>
                    <a:pt x="95195" y="108571"/>
                  </a:lnTo>
                  <a:lnTo>
                    <a:pt x="99217" y="105210"/>
                  </a:lnTo>
                  <a:lnTo>
                    <a:pt x="103910" y="101176"/>
                  </a:lnTo>
                  <a:lnTo>
                    <a:pt x="107262" y="97142"/>
                  </a:lnTo>
                  <a:lnTo>
                    <a:pt x="110614" y="92436"/>
                  </a:lnTo>
                  <a:lnTo>
                    <a:pt x="113296" y="87058"/>
                  </a:lnTo>
                  <a:lnTo>
                    <a:pt x="115977" y="81680"/>
                  </a:lnTo>
                  <a:lnTo>
                    <a:pt x="117988" y="76302"/>
                  </a:lnTo>
                  <a:lnTo>
                    <a:pt x="119329" y="70252"/>
                  </a:lnTo>
                  <a:lnTo>
                    <a:pt x="120000" y="64201"/>
                  </a:lnTo>
                  <a:lnTo>
                    <a:pt x="120000" y="58151"/>
                  </a:lnTo>
                  <a:lnTo>
                    <a:pt x="120000" y="58151"/>
                  </a:lnTo>
                  <a:lnTo>
                    <a:pt x="120000" y="52100"/>
                  </a:lnTo>
                  <a:lnTo>
                    <a:pt x="118659" y="46050"/>
                  </a:lnTo>
                  <a:lnTo>
                    <a:pt x="117318" y="41008"/>
                  </a:lnTo>
                  <a:lnTo>
                    <a:pt x="115307" y="34957"/>
                  </a:lnTo>
                  <a:lnTo>
                    <a:pt x="112625" y="30252"/>
                  </a:lnTo>
                  <a:lnTo>
                    <a:pt x="109273" y="24873"/>
                  </a:lnTo>
                  <a:lnTo>
                    <a:pt x="105921" y="20840"/>
                  </a:lnTo>
                  <a:lnTo>
                    <a:pt x="101899" y="16134"/>
                  </a:lnTo>
                  <a:lnTo>
                    <a:pt x="97206" y="12773"/>
                  </a:lnTo>
                  <a:lnTo>
                    <a:pt x="92513" y="9411"/>
                  </a:lnTo>
                  <a:lnTo>
                    <a:pt x="87821" y="6050"/>
                  </a:lnTo>
                  <a:lnTo>
                    <a:pt x="82458" y="4033"/>
                  </a:lnTo>
                  <a:lnTo>
                    <a:pt x="76424" y="2016"/>
                  </a:lnTo>
                  <a:lnTo>
                    <a:pt x="71061" y="672"/>
                  </a:lnTo>
                  <a:lnTo>
                    <a:pt x="65027" y="0"/>
                  </a:lnTo>
                  <a:lnTo>
                    <a:pt x="58994" y="0"/>
                  </a:lnTo>
                  <a:lnTo>
                    <a:pt x="58994" y="0"/>
                  </a:lnTo>
                  <a:lnTo>
                    <a:pt x="52960" y="0"/>
                  </a:lnTo>
                  <a:lnTo>
                    <a:pt x="46927" y="1344"/>
                  </a:lnTo>
                  <a:lnTo>
                    <a:pt x="40893" y="2689"/>
                  </a:lnTo>
                  <a:lnTo>
                    <a:pt x="35530" y="4705"/>
                  </a:lnTo>
                  <a:lnTo>
                    <a:pt x="30167" y="7394"/>
                  </a:lnTo>
                  <a:lnTo>
                    <a:pt x="25474" y="10756"/>
                  </a:lnTo>
                  <a:lnTo>
                    <a:pt x="20782" y="14117"/>
                  </a:lnTo>
                  <a:lnTo>
                    <a:pt x="16759" y="18151"/>
                  </a:lnTo>
                  <a:lnTo>
                    <a:pt x="12737" y="22857"/>
                  </a:lnTo>
                  <a:lnTo>
                    <a:pt x="9385" y="27563"/>
                  </a:lnTo>
                  <a:lnTo>
                    <a:pt x="6703" y="32268"/>
                  </a:lnTo>
                  <a:lnTo>
                    <a:pt x="4022" y="37647"/>
                  </a:lnTo>
                  <a:lnTo>
                    <a:pt x="2681" y="43025"/>
                  </a:lnTo>
                  <a:lnTo>
                    <a:pt x="1340" y="48739"/>
                  </a:lnTo>
                  <a:lnTo>
                    <a:pt x="0" y="54789"/>
                  </a:lnTo>
                  <a:lnTo>
                    <a:pt x="0" y="60840"/>
                  </a:lnTo>
                  <a:lnTo>
                    <a:pt x="0" y="60840"/>
                  </a:lnTo>
                  <a:lnTo>
                    <a:pt x="670" y="66890"/>
                  </a:lnTo>
                  <a:lnTo>
                    <a:pt x="1340" y="72941"/>
                  </a:lnTo>
                  <a:lnTo>
                    <a:pt x="3351" y="78991"/>
                  </a:lnTo>
                  <a:lnTo>
                    <a:pt x="5363" y="84369"/>
                  </a:lnTo>
                  <a:lnTo>
                    <a:pt x="8044" y="89747"/>
                  </a:lnTo>
                  <a:lnTo>
                    <a:pt x="11396" y="94453"/>
                  </a:lnTo>
                  <a:lnTo>
                    <a:pt x="14748" y="99159"/>
                  </a:lnTo>
                  <a:lnTo>
                    <a:pt x="18770" y="103193"/>
                  </a:lnTo>
                  <a:lnTo>
                    <a:pt x="22793" y="107226"/>
                  </a:lnTo>
                  <a:lnTo>
                    <a:pt x="27486" y="110588"/>
                  </a:lnTo>
                  <a:lnTo>
                    <a:pt x="32849" y="113277"/>
                  </a:lnTo>
                  <a:lnTo>
                    <a:pt x="38212" y="115966"/>
                  </a:lnTo>
                  <a:lnTo>
                    <a:pt x="43575" y="117310"/>
                  </a:lnTo>
                  <a:lnTo>
                    <a:pt x="49608" y="118655"/>
                  </a:lnTo>
                  <a:lnTo>
                    <a:pt x="55642" y="120000"/>
                  </a:lnTo>
                  <a:lnTo>
                    <a:pt x="61675" y="12000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4" name="Shape 234"/>
            <p:cNvSpPr/>
            <p:nvPr/>
          </p:nvSpPr>
          <p:spPr>
            <a:xfrm>
              <a:off x="8061325" y="4752976"/>
              <a:ext cx="415800" cy="414300"/>
            </a:xfrm>
            <a:custGeom>
              <a:avLst/>
              <a:gdLst/>
              <a:ahLst/>
              <a:cxnLst/>
              <a:rect l="0" t="0" r="0" b="0"/>
              <a:pathLst>
                <a:path w="120000" h="120000" extrusionOk="0">
                  <a:moveTo>
                    <a:pt x="61374" y="120000"/>
                  </a:moveTo>
                  <a:lnTo>
                    <a:pt x="61374" y="120000"/>
                  </a:lnTo>
                  <a:lnTo>
                    <a:pt x="67786" y="119080"/>
                  </a:lnTo>
                  <a:lnTo>
                    <a:pt x="73282" y="118160"/>
                  </a:lnTo>
                  <a:lnTo>
                    <a:pt x="79694" y="116321"/>
                  </a:lnTo>
                  <a:lnTo>
                    <a:pt x="85190" y="114482"/>
                  </a:lnTo>
                  <a:lnTo>
                    <a:pt x="89770" y="111724"/>
                  </a:lnTo>
                  <a:lnTo>
                    <a:pt x="94351" y="108965"/>
                  </a:lnTo>
                  <a:lnTo>
                    <a:pt x="98931" y="105287"/>
                  </a:lnTo>
                  <a:lnTo>
                    <a:pt x="103511" y="100689"/>
                  </a:lnTo>
                  <a:lnTo>
                    <a:pt x="107175" y="97011"/>
                  </a:lnTo>
                  <a:lnTo>
                    <a:pt x="110839" y="92413"/>
                  </a:lnTo>
                  <a:lnTo>
                    <a:pt x="113587" y="86896"/>
                  </a:lnTo>
                  <a:lnTo>
                    <a:pt x="116335" y="81379"/>
                  </a:lnTo>
                  <a:lnTo>
                    <a:pt x="118167" y="75862"/>
                  </a:lnTo>
                  <a:lnTo>
                    <a:pt x="119083" y="70344"/>
                  </a:lnTo>
                  <a:lnTo>
                    <a:pt x="120000" y="63908"/>
                  </a:lnTo>
                  <a:lnTo>
                    <a:pt x="120000" y="58390"/>
                  </a:lnTo>
                  <a:lnTo>
                    <a:pt x="120000" y="58390"/>
                  </a:lnTo>
                  <a:lnTo>
                    <a:pt x="120000" y="51954"/>
                  </a:lnTo>
                  <a:lnTo>
                    <a:pt x="118167" y="46436"/>
                  </a:lnTo>
                  <a:lnTo>
                    <a:pt x="117251" y="40000"/>
                  </a:lnTo>
                  <a:lnTo>
                    <a:pt x="114503" y="34942"/>
                  </a:lnTo>
                  <a:lnTo>
                    <a:pt x="111755" y="30344"/>
                  </a:lnTo>
                  <a:lnTo>
                    <a:pt x="109007" y="24827"/>
                  </a:lnTo>
                  <a:lnTo>
                    <a:pt x="105343" y="21149"/>
                  </a:lnTo>
                  <a:lnTo>
                    <a:pt x="101679" y="16551"/>
                  </a:lnTo>
                  <a:lnTo>
                    <a:pt x="97099" y="12873"/>
                  </a:lnTo>
                  <a:lnTo>
                    <a:pt x="92519" y="9195"/>
                  </a:lnTo>
                  <a:lnTo>
                    <a:pt x="87938" y="6436"/>
                  </a:lnTo>
                  <a:lnTo>
                    <a:pt x="82442" y="3678"/>
                  </a:lnTo>
                  <a:lnTo>
                    <a:pt x="76946" y="1839"/>
                  </a:lnTo>
                  <a:lnTo>
                    <a:pt x="70534" y="919"/>
                  </a:lnTo>
                  <a:lnTo>
                    <a:pt x="65038" y="0"/>
                  </a:lnTo>
                  <a:lnTo>
                    <a:pt x="58625" y="0"/>
                  </a:lnTo>
                  <a:lnTo>
                    <a:pt x="58625" y="0"/>
                  </a:lnTo>
                  <a:lnTo>
                    <a:pt x="53129" y="0"/>
                  </a:lnTo>
                  <a:lnTo>
                    <a:pt x="46717" y="1839"/>
                  </a:lnTo>
                  <a:lnTo>
                    <a:pt x="41221" y="2758"/>
                  </a:lnTo>
                  <a:lnTo>
                    <a:pt x="35725" y="5517"/>
                  </a:lnTo>
                  <a:lnTo>
                    <a:pt x="30229" y="7356"/>
                  </a:lnTo>
                  <a:lnTo>
                    <a:pt x="25648" y="11034"/>
                  </a:lnTo>
                  <a:lnTo>
                    <a:pt x="21068" y="14712"/>
                  </a:lnTo>
                  <a:lnTo>
                    <a:pt x="17404" y="18390"/>
                  </a:lnTo>
                  <a:lnTo>
                    <a:pt x="12824" y="22988"/>
                  </a:lnTo>
                  <a:lnTo>
                    <a:pt x="10076" y="27586"/>
                  </a:lnTo>
                  <a:lnTo>
                    <a:pt x="7328" y="32183"/>
                  </a:lnTo>
                  <a:lnTo>
                    <a:pt x="4580" y="37241"/>
                  </a:lnTo>
                  <a:lnTo>
                    <a:pt x="2748" y="42758"/>
                  </a:lnTo>
                  <a:lnTo>
                    <a:pt x="916" y="48275"/>
                  </a:lnTo>
                  <a:lnTo>
                    <a:pt x="916" y="54712"/>
                  </a:lnTo>
                  <a:lnTo>
                    <a:pt x="0" y="61149"/>
                  </a:lnTo>
                  <a:lnTo>
                    <a:pt x="0" y="61149"/>
                  </a:lnTo>
                  <a:lnTo>
                    <a:pt x="916" y="66666"/>
                  </a:lnTo>
                  <a:lnTo>
                    <a:pt x="1832" y="73103"/>
                  </a:lnTo>
                  <a:lnTo>
                    <a:pt x="3664" y="78620"/>
                  </a:lnTo>
                  <a:lnTo>
                    <a:pt x="5496" y="84137"/>
                  </a:lnTo>
                  <a:lnTo>
                    <a:pt x="8244" y="89655"/>
                  </a:lnTo>
                  <a:lnTo>
                    <a:pt x="10992" y="94252"/>
                  </a:lnTo>
                  <a:lnTo>
                    <a:pt x="14656" y="98850"/>
                  </a:lnTo>
                  <a:lnTo>
                    <a:pt x="19236" y="102528"/>
                  </a:lnTo>
                  <a:lnTo>
                    <a:pt x="22900" y="107126"/>
                  </a:lnTo>
                  <a:lnTo>
                    <a:pt x="27480" y="109885"/>
                  </a:lnTo>
                  <a:lnTo>
                    <a:pt x="32977" y="112643"/>
                  </a:lnTo>
                  <a:lnTo>
                    <a:pt x="38473" y="115402"/>
                  </a:lnTo>
                  <a:lnTo>
                    <a:pt x="43969" y="117241"/>
                  </a:lnTo>
                  <a:lnTo>
                    <a:pt x="49465" y="119080"/>
                  </a:lnTo>
                  <a:lnTo>
                    <a:pt x="55877" y="119080"/>
                  </a:lnTo>
                  <a:lnTo>
                    <a:pt x="61374" y="120000"/>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3</a:t>
              </a:r>
              <a:endParaRPr/>
            </a:p>
          </p:txBody>
        </p:sp>
      </p:grpSp>
      <p:grpSp>
        <p:nvGrpSpPr>
          <p:cNvPr id="235" name="Shape 235" descr="Establish procedures for teaching school wide expectations. " title="Step 4"/>
          <p:cNvGrpSpPr/>
          <p:nvPr/>
        </p:nvGrpSpPr>
        <p:grpSpPr>
          <a:xfrm>
            <a:off x="4827810" y="4395790"/>
            <a:ext cx="1402613" cy="1210771"/>
            <a:chOff x="6045200" y="4718051"/>
            <a:chExt cx="1870150" cy="1614362"/>
          </a:xfrm>
        </p:grpSpPr>
        <p:sp>
          <p:nvSpPr>
            <p:cNvPr id="236" name="Shape 236"/>
            <p:cNvSpPr/>
            <p:nvPr/>
          </p:nvSpPr>
          <p:spPr>
            <a:xfrm>
              <a:off x="6045200" y="4743451"/>
              <a:ext cx="1828800" cy="1338300"/>
            </a:xfrm>
            <a:custGeom>
              <a:avLst/>
              <a:gdLst/>
              <a:ahLst/>
              <a:cxnLst/>
              <a:rect l="0" t="0" r="0" b="0"/>
              <a:pathLst>
                <a:path w="120000" h="120000" extrusionOk="0">
                  <a:moveTo>
                    <a:pt x="11041" y="119715"/>
                  </a:moveTo>
                  <a:lnTo>
                    <a:pt x="11041" y="119715"/>
                  </a:lnTo>
                  <a:lnTo>
                    <a:pt x="14166" y="119715"/>
                  </a:lnTo>
                  <a:lnTo>
                    <a:pt x="14166" y="119715"/>
                  </a:lnTo>
                  <a:lnTo>
                    <a:pt x="15208" y="119430"/>
                  </a:lnTo>
                  <a:lnTo>
                    <a:pt x="15208" y="119430"/>
                  </a:lnTo>
                  <a:lnTo>
                    <a:pt x="18333" y="119145"/>
                  </a:lnTo>
                  <a:lnTo>
                    <a:pt x="18333" y="119145"/>
                  </a:lnTo>
                  <a:lnTo>
                    <a:pt x="19375" y="119145"/>
                  </a:lnTo>
                  <a:lnTo>
                    <a:pt x="19375" y="119145"/>
                  </a:lnTo>
                  <a:lnTo>
                    <a:pt x="22500" y="118576"/>
                  </a:lnTo>
                  <a:lnTo>
                    <a:pt x="22500" y="118576"/>
                  </a:lnTo>
                  <a:lnTo>
                    <a:pt x="23541" y="118576"/>
                  </a:lnTo>
                  <a:lnTo>
                    <a:pt x="23541" y="118576"/>
                  </a:lnTo>
                  <a:lnTo>
                    <a:pt x="26458" y="118007"/>
                  </a:lnTo>
                  <a:lnTo>
                    <a:pt x="26458" y="118007"/>
                  </a:lnTo>
                  <a:lnTo>
                    <a:pt x="27500" y="117722"/>
                  </a:lnTo>
                  <a:lnTo>
                    <a:pt x="27500" y="117722"/>
                  </a:lnTo>
                  <a:lnTo>
                    <a:pt x="30208" y="117153"/>
                  </a:lnTo>
                  <a:lnTo>
                    <a:pt x="30208" y="117153"/>
                  </a:lnTo>
                  <a:lnTo>
                    <a:pt x="31666" y="116868"/>
                  </a:lnTo>
                  <a:lnTo>
                    <a:pt x="31666" y="116868"/>
                  </a:lnTo>
                  <a:lnTo>
                    <a:pt x="33958" y="116298"/>
                  </a:lnTo>
                  <a:lnTo>
                    <a:pt x="33958" y="116298"/>
                  </a:lnTo>
                  <a:lnTo>
                    <a:pt x="35625" y="116014"/>
                  </a:lnTo>
                  <a:lnTo>
                    <a:pt x="35625" y="116014"/>
                  </a:lnTo>
                  <a:lnTo>
                    <a:pt x="37708" y="115444"/>
                  </a:lnTo>
                  <a:lnTo>
                    <a:pt x="37708" y="115444"/>
                  </a:lnTo>
                  <a:lnTo>
                    <a:pt x="39791" y="114875"/>
                  </a:lnTo>
                  <a:lnTo>
                    <a:pt x="39791" y="114875"/>
                  </a:lnTo>
                  <a:lnTo>
                    <a:pt x="41250" y="114306"/>
                  </a:lnTo>
                  <a:lnTo>
                    <a:pt x="41250" y="114306"/>
                  </a:lnTo>
                  <a:lnTo>
                    <a:pt x="43750" y="113451"/>
                  </a:lnTo>
                  <a:lnTo>
                    <a:pt x="43750" y="113451"/>
                  </a:lnTo>
                  <a:lnTo>
                    <a:pt x="44791" y="113167"/>
                  </a:lnTo>
                  <a:lnTo>
                    <a:pt x="44791" y="113167"/>
                  </a:lnTo>
                  <a:lnTo>
                    <a:pt x="47708" y="112313"/>
                  </a:lnTo>
                  <a:lnTo>
                    <a:pt x="47708" y="112313"/>
                  </a:lnTo>
                  <a:lnTo>
                    <a:pt x="48125" y="112028"/>
                  </a:lnTo>
                  <a:lnTo>
                    <a:pt x="48125" y="112028"/>
                  </a:lnTo>
                  <a:lnTo>
                    <a:pt x="53125" y="110035"/>
                  </a:lnTo>
                  <a:lnTo>
                    <a:pt x="58125" y="107758"/>
                  </a:lnTo>
                  <a:lnTo>
                    <a:pt x="63125" y="105480"/>
                  </a:lnTo>
                  <a:lnTo>
                    <a:pt x="67916" y="102918"/>
                  </a:lnTo>
                  <a:lnTo>
                    <a:pt x="72708" y="100355"/>
                  </a:lnTo>
                  <a:lnTo>
                    <a:pt x="77500" y="97224"/>
                  </a:lnTo>
                  <a:lnTo>
                    <a:pt x="82083" y="94092"/>
                  </a:lnTo>
                  <a:lnTo>
                    <a:pt x="86666" y="90960"/>
                  </a:lnTo>
                  <a:lnTo>
                    <a:pt x="91041" y="87544"/>
                  </a:lnTo>
                  <a:lnTo>
                    <a:pt x="95416" y="83843"/>
                  </a:lnTo>
                  <a:lnTo>
                    <a:pt x="99791" y="80142"/>
                  </a:lnTo>
                  <a:lnTo>
                    <a:pt x="103958" y="76156"/>
                  </a:lnTo>
                  <a:lnTo>
                    <a:pt x="108125" y="71886"/>
                  </a:lnTo>
                  <a:lnTo>
                    <a:pt x="112083" y="67615"/>
                  </a:lnTo>
                  <a:lnTo>
                    <a:pt x="116041" y="63060"/>
                  </a:lnTo>
                  <a:lnTo>
                    <a:pt x="120000" y="58505"/>
                  </a:lnTo>
                  <a:lnTo>
                    <a:pt x="92916" y="33167"/>
                  </a:lnTo>
                  <a:lnTo>
                    <a:pt x="77708" y="0"/>
                  </a:lnTo>
                  <a:lnTo>
                    <a:pt x="77708" y="0"/>
                  </a:lnTo>
                  <a:lnTo>
                    <a:pt x="77083" y="569"/>
                  </a:lnTo>
                  <a:lnTo>
                    <a:pt x="77083" y="569"/>
                  </a:lnTo>
                  <a:lnTo>
                    <a:pt x="74375" y="3701"/>
                  </a:lnTo>
                  <a:lnTo>
                    <a:pt x="74375" y="3701"/>
                  </a:lnTo>
                  <a:lnTo>
                    <a:pt x="73333" y="4839"/>
                  </a:lnTo>
                  <a:lnTo>
                    <a:pt x="73333" y="4839"/>
                  </a:lnTo>
                  <a:lnTo>
                    <a:pt x="70416" y="7971"/>
                  </a:lnTo>
                  <a:lnTo>
                    <a:pt x="70416" y="7971"/>
                  </a:lnTo>
                  <a:lnTo>
                    <a:pt x="69375" y="8825"/>
                  </a:lnTo>
                  <a:lnTo>
                    <a:pt x="69375" y="8825"/>
                  </a:lnTo>
                  <a:lnTo>
                    <a:pt x="66458" y="11672"/>
                  </a:lnTo>
                  <a:lnTo>
                    <a:pt x="66458" y="11672"/>
                  </a:lnTo>
                  <a:lnTo>
                    <a:pt x="65208" y="12669"/>
                  </a:lnTo>
                  <a:lnTo>
                    <a:pt x="65208" y="12669"/>
                  </a:lnTo>
                  <a:lnTo>
                    <a:pt x="62291" y="15231"/>
                  </a:lnTo>
                  <a:lnTo>
                    <a:pt x="62291" y="15231"/>
                  </a:lnTo>
                  <a:lnTo>
                    <a:pt x="61041" y="16085"/>
                  </a:lnTo>
                  <a:lnTo>
                    <a:pt x="61041" y="16085"/>
                  </a:lnTo>
                  <a:lnTo>
                    <a:pt x="57916" y="18647"/>
                  </a:lnTo>
                  <a:lnTo>
                    <a:pt x="57916" y="18647"/>
                  </a:lnTo>
                  <a:lnTo>
                    <a:pt x="56666" y="19501"/>
                  </a:lnTo>
                  <a:lnTo>
                    <a:pt x="56666" y="19501"/>
                  </a:lnTo>
                  <a:lnTo>
                    <a:pt x="53541" y="21779"/>
                  </a:lnTo>
                  <a:lnTo>
                    <a:pt x="53541" y="21779"/>
                  </a:lnTo>
                  <a:lnTo>
                    <a:pt x="52083" y="22633"/>
                  </a:lnTo>
                  <a:lnTo>
                    <a:pt x="52083" y="22633"/>
                  </a:lnTo>
                  <a:lnTo>
                    <a:pt x="49166" y="24626"/>
                  </a:lnTo>
                  <a:lnTo>
                    <a:pt x="49166" y="24626"/>
                  </a:lnTo>
                  <a:lnTo>
                    <a:pt x="47500" y="25480"/>
                  </a:lnTo>
                  <a:lnTo>
                    <a:pt x="47500" y="25480"/>
                  </a:lnTo>
                  <a:lnTo>
                    <a:pt x="44583" y="27188"/>
                  </a:lnTo>
                  <a:lnTo>
                    <a:pt x="44583" y="27188"/>
                  </a:lnTo>
                  <a:lnTo>
                    <a:pt x="42708" y="28042"/>
                  </a:lnTo>
                  <a:lnTo>
                    <a:pt x="42708" y="28042"/>
                  </a:lnTo>
                  <a:lnTo>
                    <a:pt x="40000" y="29466"/>
                  </a:lnTo>
                  <a:lnTo>
                    <a:pt x="40000" y="29466"/>
                  </a:lnTo>
                  <a:lnTo>
                    <a:pt x="37916" y="30320"/>
                  </a:lnTo>
                  <a:lnTo>
                    <a:pt x="37916" y="30320"/>
                  </a:lnTo>
                  <a:lnTo>
                    <a:pt x="35208" y="31459"/>
                  </a:lnTo>
                  <a:lnTo>
                    <a:pt x="35208" y="31459"/>
                  </a:lnTo>
                  <a:lnTo>
                    <a:pt x="32916" y="32313"/>
                  </a:lnTo>
                  <a:lnTo>
                    <a:pt x="32916" y="32313"/>
                  </a:lnTo>
                  <a:lnTo>
                    <a:pt x="30208" y="33167"/>
                  </a:lnTo>
                  <a:lnTo>
                    <a:pt x="30208" y="33167"/>
                  </a:lnTo>
                  <a:lnTo>
                    <a:pt x="27916" y="34021"/>
                  </a:lnTo>
                  <a:lnTo>
                    <a:pt x="27916" y="34021"/>
                  </a:lnTo>
                  <a:lnTo>
                    <a:pt x="25416" y="34875"/>
                  </a:lnTo>
                  <a:lnTo>
                    <a:pt x="25416" y="34875"/>
                  </a:lnTo>
                  <a:lnTo>
                    <a:pt x="22916" y="35444"/>
                  </a:lnTo>
                  <a:lnTo>
                    <a:pt x="22916" y="35444"/>
                  </a:lnTo>
                  <a:lnTo>
                    <a:pt x="20416" y="36014"/>
                  </a:lnTo>
                  <a:lnTo>
                    <a:pt x="20416" y="36014"/>
                  </a:lnTo>
                  <a:lnTo>
                    <a:pt x="17708" y="36583"/>
                  </a:lnTo>
                  <a:lnTo>
                    <a:pt x="17708" y="36583"/>
                  </a:lnTo>
                  <a:lnTo>
                    <a:pt x="15208" y="36868"/>
                  </a:lnTo>
                  <a:lnTo>
                    <a:pt x="15208" y="36868"/>
                  </a:lnTo>
                  <a:lnTo>
                    <a:pt x="12500" y="37153"/>
                  </a:lnTo>
                  <a:lnTo>
                    <a:pt x="12500" y="37153"/>
                  </a:lnTo>
                  <a:lnTo>
                    <a:pt x="10000" y="37437"/>
                  </a:lnTo>
                  <a:lnTo>
                    <a:pt x="10000" y="37437"/>
                  </a:lnTo>
                  <a:lnTo>
                    <a:pt x="7291" y="37722"/>
                  </a:lnTo>
                  <a:lnTo>
                    <a:pt x="7291" y="37722"/>
                  </a:lnTo>
                  <a:lnTo>
                    <a:pt x="5833" y="37722"/>
                  </a:lnTo>
                  <a:lnTo>
                    <a:pt x="0" y="76156"/>
                  </a:lnTo>
                  <a:lnTo>
                    <a:pt x="6666" y="120000"/>
                  </a:lnTo>
                  <a:lnTo>
                    <a:pt x="6666" y="120000"/>
                  </a:lnTo>
                  <a:lnTo>
                    <a:pt x="6875" y="120000"/>
                  </a:lnTo>
                  <a:lnTo>
                    <a:pt x="6875" y="120000"/>
                  </a:lnTo>
                  <a:lnTo>
                    <a:pt x="9791" y="120000"/>
                  </a:lnTo>
                  <a:lnTo>
                    <a:pt x="9791" y="120000"/>
                  </a:lnTo>
                  <a:lnTo>
                    <a:pt x="11041" y="119715"/>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7" name="Shape 237"/>
            <p:cNvSpPr/>
            <p:nvPr/>
          </p:nvSpPr>
          <p:spPr>
            <a:xfrm>
              <a:off x="7219950" y="4718051"/>
              <a:ext cx="695400" cy="678000"/>
            </a:xfrm>
            <a:custGeom>
              <a:avLst/>
              <a:gdLst/>
              <a:ahLst/>
              <a:cxnLst/>
              <a:rect l="0" t="0" r="0" b="0"/>
              <a:pathLst>
                <a:path w="120000" h="120000" extrusionOk="0">
                  <a:moveTo>
                    <a:pt x="120000" y="113255"/>
                  </a:moveTo>
                  <a:lnTo>
                    <a:pt x="47671" y="64918"/>
                  </a:lnTo>
                  <a:lnTo>
                    <a:pt x="6027" y="0"/>
                  </a:lnTo>
                  <a:lnTo>
                    <a:pt x="6027" y="0"/>
                  </a:lnTo>
                  <a:lnTo>
                    <a:pt x="0" y="5620"/>
                  </a:lnTo>
                  <a:lnTo>
                    <a:pt x="0" y="5620"/>
                  </a:lnTo>
                  <a:lnTo>
                    <a:pt x="1643" y="4496"/>
                  </a:lnTo>
                  <a:lnTo>
                    <a:pt x="41643" y="69976"/>
                  </a:lnTo>
                  <a:lnTo>
                    <a:pt x="112876" y="120000"/>
                  </a:lnTo>
                  <a:lnTo>
                    <a:pt x="120000" y="113255"/>
                  </a:lnTo>
                  <a:close/>
                </a:path>
              </a:pathLst>
            </a:custGeom>
            <a:solidFill>
              <a:srgbClr val="38562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8" name="Shape 238"/>
            <p:cNvSpPr/>
            <p:nvPr/>
          </p:nvSpPr>
          <p:spPr>
            <a:xfrm>
              <a:off x="6264275" y="5764213"/>
              <a:ext cx="571500" cy="568200"/>
            </a:xfrm>
            <a:custGeom>
              <a:avLst/>
              <a:gdLst/>
              <a:ahLst/>
              <a:cxnLst/>
              <a:rect l="0" t="0" r="0" b="0"/>
              <a:pathLst>
                <a:path w="120000" h="120000" extrusionOk="0">
                  <a:moveTo>
                    <a:pt x="18666" y="103240"/>
                  </a:moveTo>
                  <a:lnTo>
                    <a:pt x="18666" y="103240"/>
                  </a:lnTo>
                  <a:lnTo>
                    <a:pt x="23333" y="107262"/>
                  </a:lnTo>
                  <a:lnTo>
                    <a:pt x="28000" y="110614"/>
                  </a:lnTo>
                  <a:lnTo>
                    <a:pt x="33333" y="113966"/>
                  </a:lnTo>
                  <a:lnTo>
                    <a:pt x="38666" y="115977"/>
                  </a:lnTo>
                  <a:lnTo>
                    <a:pt x="44000" y="117988"/>
                  </a:lnTo>
                  <a:lnTo>
                    <a:pt x="50000" y="119329"/>
                  </a:lnTo>
                  <a:lnTo>
                    <a:pt x="55333" y="120000"/>
                  </a:lnTo>
                  <a:lnTo>
                    <a:pt x="61333" y="120000"/>
                  </a:lnTo>
                  <a:lnTo>
                    <a:pt x="67333" y="119329"/>
                  </a:lnTo>
                  <a:lnTo>
                    <a:pt x="72666" y="118659"/>
                  </a:lnTo>
                  <a:lnTo>
                    <a:pt x="78000" y="117318"/>
                  </a:lnTo>
                  <a:lnTo>
                    <a:pt x="84000" y="115307"/>
                  </a:lnTo>
                  <a:lnTo>
                    <a:pt x="89333" y="112625"/>
                  </a:lnTo>
                  <a:lnTo>
                    <a:pt x="94000" y="109273"/>
                  </a:lnTo>
                  <a:lnTo>
                    <a:pt x="98666" y="105921"/>
                  </a:lnTo>
                  <a:lnTo>
                    <a:pt x="103333" y="101229"/>
                  </a:lnTo>
                  <a:lnTo>
                    <a:pt x="103333" y="101229"/>
                  </a:lnTo>
                  <a:lnTo>
                    <a:pt x="107333" y="96536"/>
                  </a:lnTo>
                  <a:lnTo>
                    <a:pt x="110666" y="91843"/>
                  </a:lnTo>
                  <a:lnTo>
                    <a:pt x="113333" y="86480"/>
                  </a:lnTo>
                  <a:lnTo>
                    <a:pt x="116000" y="81117"/>
                  </a:lnTo>
                  <a:lnTo>
                    <a:pt x="118000" y="75754"/>
                  </a:lnTo>
                  <a:lnTo>
                    <a:pt x="118666" y="69720"/>
                  </a:lnTo>
                  <a:lnTo>
                    <a:pt x="119333" y="64357"/>
                  </a:lnTo>
                  <a:lnTo>
                    <a:pt x="120000" y="58324"/>
                  </a:lnTo>
                  <a:lnTo>
                    <a:pt x="119333" y="52960"/>
                  </a:lnTo>
                  <a:lnTo>
                    <a:pt x="118666" y="46927"/>
                  </a:lnTo>
                  <a:lnTo>
                    <a:pt x="116666" y="41564"/>
                  </a:lnTo>
                  <a:lnTo>
                    <a:pt x="114666" y="36201"/>
                  </a:lnTo>
                  <a:lnTo>
                    <a:pt x="112000" y="30837"/>
                  </a:lnTo>
                  <a:lnTo>
                    <a:pt x="109333" y="25474"/>
                  </a:lnTo>
                  <a:lnTo>
                    <a:pt x="105333" y="20782"/>
                  </a:lnTo>
                  <a:lnTo>
                    <a:pt x="101333" y="16759"/>
                  </a:lnTo>
                  <a:lnTo>
                    <a:pt x="101333" y="16759"/>
                  </a:lnTo>
                  <a:lnTo>
                    <a:pt x="96666" y="12737"/>
                  </a:lnTo>
                  <a:lnTo>
                    <a:pt x="92000" y="8715"/>
                  </a:lnTo>
                  <a:lnTo>
                    <a:pt x="86666" y="6033"/>
                  </a:lnTo>
                  <a:lnTo>
                    <a:pt x="81333" y="4022"/>
                  </a:lnTo>
                  <a:lnTo>
                    <a:pt x="76000" y="2011"/>
                  </a:lnTo>
                  <a:lnTo>
                    <a:pt x="70000" y="670"/>
                  </a:lnTo>
                  <a:lnTo>
                    <a:pt x="64666" y="0"/>
                  </a:lnTo>
                  <a:lnTo>
                    <a:pt x="58666" y="0"/>
                  </a:lnTo>
                  <a:lnTo>
                    <a:pt x="52666" y="0"/>
                  </a:lnTo>
                  <a:lnTo>
                    <a:pt x="47333" y="1340"/>
                  </a:lnTo>
                  <a:lnTo>
                    <a:pt x="42000" y="2681"/>
                  </a:lnTo>
                  <a:lnTo>
                    <a:pt x="36000" y="4692"/>
                  </a:lnTo>
                  <a:lnTo>
                    <a:pt x="31333" y="7374"/>
                  </a:lnTo>
                  <a:lnTo>
                    <a:pt x="26000" y="10726"/>
                  </a:lnTo>
                  <a:lnTo>
                    <a:pt x="21333" y="14078"/>
                  </a:lnTo>
                  <a:lnTo>
                    <a:pt x="16666" y="18100"/>
                  </a:lnTo>
                  <a:lnTo>
                    <a:pt x="16666" y="18100"/>
                  </a:lnTo>
                  <a:lnTo>
                    <a:pt x="12666" y="22793"/>
                  </a:lnTo>
                  <a:lnTo>
                    <a:pt x="9333" y="28156"/>
                  </a:lnTo>
                  <a:lnTo>
                    <a:pt x="6666" y="32849"/>
                  </a:lnTo>
                  <a:lnTo>
                    <a:pt x="4000" y="38212"/>
                  </a:lnTo>
                  <a:lnTo>
                    <a:pt x="2666" y="44245"/>
                  </a:lnTo>
                  <a:lnTo>
                    <a:pt x="1333" y="49608"/>
                  </a:lnTo>
                  <a:lnTo>
                    <a:pt x="666" y="55642"/>
                  </a:lnTo>
                  <a:lnTo>
                    <a:pt x="0" y="61005"/>
                  </a:lnTo>
                  <a:lnTo>
                    <a:pt x="666" y="67039"/>
                  </a:lnTo>
                  <a:lnTo>
                    <a:pt x="1333" y="72402"/>
                  </a:lnTo>
                  <a:lnTo>
                    <a:pt x="3333" y="78435"/>
                  </a:lnTo>
                  <a:lnTo>
                    <a:pt x="5333" y="83798"/>
                  </a:lnTo>
                  <a:lnTo>
                    <a:pt x="8000" y="89162"/>
                  </a:lnTo>
                  <a:lnTo>
                    <a:pt x="10666" y="93854"/>
                  </a:lnTo>
                  <a:lnTo>
                    <a:pt x="14666" y="98547"/>
                  </a:lnTo>
                  <a:lnTo>
                    <a:pt x="18666" y="10324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9" name="Shape 239"/>
            <p:cNvSpPr/>
            <p:nvPr/>
          </p:nvSpPr>
          <p:spPr>
            <a:xfrm>
              <a:off x="6343650" y="5840413"/>
              <a:ext cx="412800" cy="415800"/>
            </a:xfrm>
            <a:custGeom>
              <a:avLst/>
              <a:gdLst/>
              <a:ahLst/>
              <a:cxnLst/>
              <a:rect l="0" t="0" r="0" b="0"/>
              <a:pathLst>
                <a:path w="120000" h="120000" extrusionOk="0">
                  <a:moveTo>
                    <a:pt x="18461" y="103511"/>
                  </a:moveTo>
                  <a:lnTo>
                    <a:pt x="18461" y="103511"/>
                  </a:lnTo>
                  <a:lnTo>
                    <a:pt x="23076" y="107175"/>
                  </a:lnTo>
                  <a:lnTo>
                    <a:pt x="27692" y="110839"/>
                  </a:lnTo>
                  <a:lnTo>
                    <a:pt x="33230" y="113587"/>
                  </a:lnTo>
                  <a:lnTo>
                    <a:pt x="38769" y="115419"/>
                  </a:lnTo>
                  <a:lnTo>
                    <a:pt x="44307" y="117251"/>
                  </a:lnTo>
                  <a:lnTo>
                    <a:pt x="49846" y="119083"/>
                  </a:lnTo>
                  <a:lnTo>
                    <a:pt x="55384" y="119083"/>
                  </a:lnTo>
                  <a:lnTo>
                    <a:pt x="61846" y="120000"/>
                  </a:lnTo>
                  <a:lnTo>
                    <a:pt x="67384" y="119083"/>
                  </a:lnTo>
                  <a:lnTo>
                    <a:pt x="72923" y="118167"/>
                  </a:lnTo>
                  <a:lnTo>
                    <a:pt x="78461" y="117251"/>
                  </a:lnTo>
                  <a:lnTo>
                    <a:pt x="84000" y="114503"/>
                  </a:lnTo>
                  <a:lnTo>
                    <a:pt x="89538" y="112671"/>
                  </a:lnTo>
                  <a:lnTo>
                    <a:pt x="94153" y="109007"/>
                  </a:lnTo>
                  <a:lnTo>
                    <a:pt x="98769" y="105343"/>
                  </a:lnTo>
                  <a:lnTo>
                    <a:pt x="103384" y="100763"/>
                  </a:lnTo>
                  <a:lnTo>
                    <a:pt x="103384" y="100763"/>
                  </a:lnTo>
                  <a:lnTo>
                    <a:pt x="108000" y="96183"/>
                  </a:lnTo>
                  <a:lnTo>
                    <a:pt x="110769" y="91603"/>
                  </a:lnTo>
                  <a:lnTo>
                    <a:pt x="114461" y="86106"/>
                  </a:lnTo>
                  <a:lnTo>
                    <a:pt x="116307" y="81526"/>
                  </a:lnTo>
                  <a:lnTo>
                    <a:pt x="118153" y="76030"/>
                  </a:lnTo>
                  <a:lnTo>
                    <a:pt x="119076" y="69618"/>
                  </a:lnTo>
                  <a:lnTo>
                    <a:pt x="120000" y="64122"/>
                  </a:lnTo>
                  <a:lnTo>
                    <a:pt x="120000" y="58625"/>
                  </a:lnTo>
                  <a:lnTo>
                    <a:pt x="120000" y="53129"/>
                  </a:lnTo>
                  <a:lnTo>
                    <a:pt x="119076" y="46717"/>
                  </a:lnTo>
                  <a:lnTo>
                    <a:pt x="117230" y="41221"/>
                  </a:lnTo>
                  <a:lnTo>
                    <a:pt x="115384" y="35725"/>
                  </a:lnTo>
                  <a:lnTo>
                    <a:pt x="112615" y="31145"/>
                  </a:lnTo>
                  <a:lnTo>
                    <a:pt x="109846" y="25648"/>
                  </a:lnTo>
                  <a:lnTo>
                    <a:pt x="106153" y="21068"/>
                  </a:lnTo>
                  <a:lnTo>
                    <a:pt x="101538" y="16488"/>
                  </a:lnTo>
                  <a:lnTo>
                    <a:pt x="101538" y="16488"/>
                  </a:lnTo>
                  <a:lnTo>
                    <a:pt x="96923" y="12824"/>
                  </a:lnTo>
                  <a:lnTo>
                    <a:pt x="92307" y="9160"/>
                  </a:lnTo>
                  <a:lnTo>
                    <a:pt x="86769" y="6412"/>
                  </a:lnTo>
                  <a:lnTo>
                    <a:pt x="81230" y="3664"/>
                  </a:lnTo>
                  <a:lnTo>
                    <a:pt x="75692" y="1832"/>
                  </a:lnTo>
                  <a:lnTo>
                    <a:pt x="70153" y="916"/>
                  </a:lnTo>
                  <a:lnTo>
                    <a:pt x="64615" y="0"/>
                  </a:lnTo>
                  <a:lnTo>
                    <a:pt x="59076" y="0"/>
                  </a:lnTo>
                  <a:lnTo>
                    <a:pt x="52615" y="0"/>
                  </a:lnTo>
                  <a:lnTo>
                    <a:pt x="47076" y="916"/>
                  </a:lnTo>
                  <a:lnTo>
                    <a:pt x="41538" y="2748"/>
                  </a:lnTo>
                  <a:lnTo>
                    <a:pt x="36000" y="4580"/>
                  </a:lnTo>
                  <a:lnTo>
                    <a:pt x="30461" y="7328"/>
                  </a:lnTo>
                  <a:lnTo>
                    <a:pt x="25846" y="10992"/>
                  </a:lnTo>
                  <a:lnTo>
                    <a:pt x="21230" y="14656"/>
                  </a:lnTo>
                  <a:lnTo>
                    <a:pt x="16615" y="18320"/>
                  </a:lnTo>
                  <a:lnTo>
                    <a:pt x="16615" y="18320"/>
                  </a:lnTo>
                  <a:lnTo>
                    <a:pt x="12000" y="22900"/>
                  </a:lnTo>
                  <a:lnTo>
                    <a:pt x="9230" y="28396"/>
                  </a:lnTo>
                  <a:lnTo>
                    <a:pt x="6461" y="32977"/>
                  </a:lnTo>
                  <a:lnTo>
                    <a:pt x="3692" y="38473"/>
                  </a:lnTo>
                  <a:lnTo>
                    <a:pt x="1846" y="43969"/>
                  </a:lnTo>
                  <a:lnTo>
                    <a:pt x="923" y="49465"/>
                  </a:lnTo>
                  <a:lnTo>
                    <a:pt x="0" y="55877"/>
                  </a:lnTo>
                  <a:lnTo>
                    <a:pt x="0" y="61374"/>
                  </a:lnTo>
                  <a:lnTo>
                    <a:pt x="0" y="66870"/>
                  </a:lnTo>
                  <a:lnTo>
                    <a:pt x="923" y="72366"/>
                  </a:lnTo>
                  <a:lnTo>
                    <a:pt x="2769" y="77862"/>
                  </a:lnTo>
                  <a:lnTo>
                    <a:pt x="4615" y="83358"/>
                  </a:lnTo>
                  <a:lnTo>
                    <a:pt x="7384" y="88854"/>
                  </a:lnTo>
                  <a:lnTo>
                    <a:pt x="10153" y="94351"/>
                  </a:lnTo>
                  <a:lnTo>
                    <a:pt x="13846" y="98931"/>
                  </a:lnTo>
                  <a:lnTo>
                    <a:pt x="18461" y="103511"/>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4</a:t>
              </a:r>
              <a:endParaRPr/>
            </a:p>
          </p:txBody>
        </p:sp>
      </p:grpSp>
      <p:grpSp>
        <p:nvGrpSpPr>
          <p:cNvPr id="240" name="Shape 240" descr="Establish procedures for embedding school wide expectations into the classroom." title="Step 5"/>
          <p:cNvGrpSpPr/>
          <p:nvPr/>
        </p:nvGrpSpPr>
        <p:grpSpPr>
          <a:xfrm>
            <a:off x="3482402" y="4371976"/>
            <a:ext cx="1321500" cy="1046615"/>
            <a:chOff x="4251325" y="4686301"/>
            <a:chExt cx="1762000" cy="1395487"/>
          </a:xfrm>
        </p:grpSpPr>
        <p:sp>
          <p:nvSpPr>
            <p:cNvPr id="241" name="Shape 241"/>
            <p:cNvSpPr/>
            <p:nvPr/>
          </p:nvSpPr>
          <p:spPr>
            <a:xfrm>
              <a:off x="5864225" y="5157788"/>
              <a:ext cx="149100" cy="924000"/>
            </a:xfrm>
            <a:custGeom>
              <a:avLst/>
              <a:gdLst/>
              <a:ahLst/>
              <a:cxnLst/>
              <a:rect l="0" t="0" r="0" b="0"/>
              <a:pathLst>
                <a:path w="120000" h="120000" extrusionOk="0">
                  <a:moveTo>
                    <a:pt x="35744" y="56494"/>
                  </a:moveTo>
                  <a:lnTo>
                    <a:pt x="109787" y="824"/>
                  </a:lnTo>
                  <a:lnTo>
                    <a:pt x="109787" y="824"/>
                  </a:lnTo>
                  <a:lnTo>
                    <a:pt x="63829" y="0"/>
                  </a:lnTo>
                  <a:lnTo>
                    <a:pt x="63829" y="0"/>
                  </a:lnTo>
                  <a:lnTo>
                    <a:pt x="79148" y="412"/>
                  </a:lnTo>
                  <a:lnTo>
                    <a:pt x="0" y="56082"/>
                  </a:lnTo>
                  <a:lnTo>
                    <a:pt x="74042" y="119587"/>
                  </a:lnTo>
                  <a:lnTo>
                    <a:pt x="74042" y="119587"/>
                  </a:lnTo>
                  <a:lnTo>
                    <a:pt x="120000" y="120000"/>
                  </a:lnTo>
                  <a:lnTo>
                    <a:pt x="35744" y="56494"/>
                  </a:lnTo>
                  <a:close/>
                </a:path>
              </a:pathLst>
            </a:custGeom>
            <a:solidFill>
              <a:srgbClr val="1E4E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2" name="Shape 242"/>
            <p:cNvSpPr/>
            <p:nvPr/>
          </p:nvSpPr>
          <p:spPr>
            <a:xfrm>
              <a:off x="4251325" y="4686301"/>
              <a:ext cx="1711200" cy="1392300"/>
            </a:xfrm>
            <a:custGeom>
              <a:avLst/>
              <a:gdLst/>
              <a:ahLst/>
              <a:cxnLst/>
              <a:rect l="0" t="0" r="0" b="0"/>
              <a:pathLst>
                <a:path w="120000" h="120000" extrusionOk="0">
                  <a:moveTo>
                    <a:pt x="120000" y="40912"/>
                  </a:moveTo>
                  <a:lnTo>
                    <a:pt x="120000" y="40912"/>
                  </a:lnTo>
                  <a:lnTo>
                    <a:pt x="118664" y="40638"/>
                  </a:lnTo>
                  <a:lnTo>
                    <a:pt x="118664" y="40638"/>
                  </a:lnTo>
                  <a:lnTo>
                    <a:pt x="115769" y="40364"/>
                  </a:lnTo>
                  <a:lnTo>
                    <a:pt x="115769" y="40364"/>
                  </a:lnTo>
                  <a:lnTo>
                    <a:pt x="112875" y="40091"/>
                  </a:lnTo>
                  <a:lnTo>
                    <a:pt x="112875" y="40091"/>
                  </a:lnTo>
                  <a:lnTo>
                    <a:pt x="110204" y="39543"/>
                  </a:lnTo>
                  <a:lnTo>
                    <a:pt x="110204" y="39543"/>
                  </a:lnTo>
                  <a:lnTo>
                    <a:pt x="107532" y="38996"/>
                  </a:lnTo>
                  <a:lnTo>
                    <a:pt x="107532" y="38996"/>
                  </a:lnTo>
                  <a:lnTo>
                    <a:pt x="104860" y="38175"/>
                  </a:lnTo>
                  <a:lnTo>
                    <a:pt x="104860" y="38175"/>
                  </a:lnTo>
                  <a:lnTo>
                    <a:pt x="101966" y="37628"/>
                  </a:lnTo>
                  <a:lnTo>
                    <a:pt x="101966" y="37628"/>
                  </a:lnTo>
                  <a:lnTo>
                    <a:pt x="99517" y="36807"/>
                  </a:lnTo>
                  <a:lnTo>
                    <a:pt x="99517" y="36807"/>
                  </a:lnTo>
                  <a:lnTo>
                    <a:pt x="96623" y="35986"/>
                  </a:lnTo>
                  <a:lnTo>
                    <a:pt x="96623" y="35986"/>
                  </a:lnTo>
                  <a:lnTo>
                    <a:pt x="94397" y="35165"/>
                  </a:lnTo>
                  <a:lnTo>
                    <a:pt x="94397" y="35165"/>
                  </a:lnTo>
                  <a:lnTo>
                    <a:pt x="91280" y="34070"/>
                  </a:lnTo>
                  <a:lnTo>
                    <a:pt x="91280" y="34070"/>
                  </a:lnTo>
                  <a:lnTo>
                    <a:pt x="89276" y="33249"/>
                  </a:lnTo>
                  <a:lnTo>
                    <a:pt x="89276" y="33249"/>
                  </a:lnTo>
                  <a:lnTo>
                    <a:pt x="86159" y="31607"/>
                  </a:lnTo>
                  <a:lnTo>
                    <a:pt x="86159" y="31607"/>
                  </a:lnTo>
                  <a:lnTo>
                    <a:pt x="84155" y="30786"/>
                  </a:lnTo>
                  <a:lnTo>
                    <a:pt x="84155" y="30786"/>
                  </a:lnTo>
                  <a:lnTo>
                    <a:pt x="81038" y="29144"/>
                  </a:lnTo>
                  <a:lnTo>
                    <a:pt x="81038" y="29144"/>
                  </a:lnTo>
                  <a:lnTo>
                    <a:pt x="79480" y="28323"/>
                  </a:lnTo>
                  <a:lnTo>
                    <a:pt x="79480" y="28323"/>
                  </a:lnTo>
                  <a:lnTo>
                    <a:pt x="76141" y="26408"/>
                  </a:lnTo>
                  <a:lnTo>
                    <a:pt x="76141" y="26408"/>
                  </a:lnTo>
                  <a:lnTo>
                    <a:pt x="74582" y="25587"/>
                  </a:lnTo>
                  <a:lnTo>
                    <a:pt x="74582" y="25587"/>
                  </a:lnTo>
                  <a:lnTo>
                    <a:pt x="71243" y="23397"/>
                  </a:lnTo>
                  <a:lnTo>
                    <a:pt x="71243" y="23397"/>
                  </a:lnTo>
                  <a:lnTo>
                    <a:pt x="69907" y="22576"/>
                  </a:lnTo>
                  <a:lnTo>
                    <a:pt x="69907" y="22576"/>
                  </a:lnTo>
                  <a:lnTo>
                    <a:pt x="66567" y="20114"/>
                  </a:lnTo>
                  <a:lnTo>
                    <a:pt x="66567" y="20114"/>
                  </a:lnTo>
                  <a:lnTo>
                    <a:pt x="65231" y="19293"/>
                  </a:lnTo>
                  <a:lnTo>
                    <a:pt x="65231" y="19293"/>
                  </a:lnTo>
                  <a:lnTo>
                    <a:pt x="62115" y="16693"/>
                  </a:lnTo>
                  <a:lnTo>
                    <a:pt x="62115" y="16693"/>
                  </a:lnTo>
                  <a:lnTo>
                    <a:pt x="60779" y="15872"/>
                  </a:lnTo>
                  <a:lnTo>
                    <a:pt x="60779" y="15872"/>
                  </a:lnTo>
                  <a:lnTo>
                    <a:pt x="57662" y="13135"/>
                  </a:lnTo>
                  <a:lnTo>
                    <a:pt x="57662" y="13135"/>
                  </a:lnTo>
                  <a:lnTo>
                    <a:pt x="56549" y="12041"/>
                  </a:lnTo>
                  <a:lnTo>
                    <a:pt x="56549" y="12041"/>
                  </a:lnTo>
                  <a:lnTo>
                    <a:pt x="53432" y="9030"/>
                  </a:lnTo>
                  <a:lnTo>
                    <a:pt x="53432" y="9030"/>
                  </a:lnTo>
                  <a:lnTo>
                    <a:pt x="52319" y="8209"/>
                  </a:lnTo>
                  <a:lnTo>
                    <a:pt x="52319" y="8209"/>
                  </a:lnTo>
                  <a:lnTo>
                    <a:pt x="49424" y="4925"/>
                  </a:lnTo>
                  <a:lnTo>
                    <a:pt x="49424" y="4925"/>
                  </a:lnTo>
                  <a:lnTo>
                    <a:pt x="48311" y="3831"/>
                  </a:lnTo>
                  <a:lnTo>
                    <a:pt x="48311" y="3831"/>
                  </a:lnTo>
                  <a:lnTo>
                    <a:pt x="45417" y="547"/>
                  </a:lnTo>
                  <a:lnTo>
                    <a:pt x="45417" y="547"/>
                  </a:lnTo>
                  <a:lnTo>
                    <a:pt x="44972" y="0"/>
                  </a:lnTo>
                  <a:lnTo>
                    <a:pt x="19146" y="20661"/>
                  </a:lnTo>
                  <a:lnTo>
                    <a:pt x="0" y="56510"/>
                  </a:lnTo>
                  <a:lnTo>
                    <a:pt x="0" y="56510"/>
                  </a:lnTo>
                  <a:lnTo>
                    <a:pt x="1113" y="57879"/>
                  </a:lnTo>
                  <a:lnTo>
                    <a:pt x="1113" y="57879"/>
                  </a:lnTo>
                  <a:lnTo>
                    <a:pt x="5120" y="62531"/>
                  </a:lnTo>
                  <a:lnTo>
                    <a:pt x="5120" y="62531"/>
                  </a:lnTo>
                  <a:lnTo>
                    <a:pt x="7346" y="64720"/>
                  </a:lnTo>
                  <a:lnTo>
                    <a:pt x="7346" y="64720"/>
                  </a:lnTo>
                  <a:lnTo>
                    <a:pt x="11576" y="69099"/>
                  </a:lnTo>
                  <a:lnTo>
                    <a:pt x="11576" y="69099"/>
                  </a:lnTo>
                  <a:lnTo>
                    <a:pt x="13803" y="71288"/>
                  </a:lnTo>
                  <a:lnTo>
                    <a:pt x="13803" y="71288"/>
                  </a:lnTo>
                  <a:lnTo>
                    <a:pt x="18256" y="75393"/>
                  </a:lnTo>
                  <a:lnTo>
                    <a:pt x="18256" y="75393"/>
                  </a:lnTo>
                  <a:lnTo>
                    <a:pt x="20482" y="77582"/>
                  </a:lnTo>
                  <a:lnTo>
                    <a:pt x="20482" y="77582"/>
                  </a:lnTo>
                  <a:lnTo>
                    <a:pt x="24935" y="81413"/>
                  </a:lnTo>
                  <a:lnTo>
                    <a:pt x="24935" y="81413"/>
                  </a:lnTo>
                  <a:lnTo>
                    <a:pt x="27606" y="83329"/>
                  </a:lnTo>
                  <a:lnTo>
                    <a:pt x="27606" y="83329"/>
                  </a:lnTo>
                  <a:lnTo>
                    <a:pt x="32059" y="86887"/>
                  </a:lnTo>
                  <a:lnTo>
                    <a:pt x="32059" y="86887"/>
                  </a:lnTo>
                  <a:lnTo>
                    <a:pt x="34730" y="88802"/>
                  </a:lnTo>
                  <a:lnTo>
                    <a:pt x="34730" y="88802"/>
                  </a:lnTo>
                  <a:lnTo>
                    <a:pt x="39406" y="92086"/>
                  </a:lnTo>
                  <a:lnTo>
                    <a:pt x="39406" y="92086"/>
                  </a:lnTo>
                  <a:lnTo>
                    <a:pt x="42077" y="94002"/>
                  </a:lnTo>
                  <a:lnTo>
                    <a:pt x="42077" y="94002"/>
                  </a:lnTo>
                  <a:lnTo>
                    <a:pt x="46753" y="97012"/>
                  </a:lnTo>
                  <a:lnTo>
                    <a:pt x="46753" y="97012"/>
                  </a:lnTo>
                  <a:lnTo>
                    <a:pt x="49870" y="98654"/>
                  </a:lnTo>
                  <a:lnTo>
                    <a:pt x="49870" y="98654"/>
                  </a:lnTo>
                  <a:lnTo>
                    <a:pt x="54322" y="101117"/>
                  </a:lnTo>
                  <a:lnTo>
                    <a:pt x="54322" y="101117"/>
                  </a:lnTo>
                  <a:lnTo>
                    <a:pt x="57662" y="103033"/>
                  </a:lnTo>
                  <a:lnTo>
                    <a:pt x="57662" y="103033"/>
                  </a:lnTo>
                  <a:lnTo>
                    <a:pt x="62115" y="105222"/>
                  </a:lnTo>
                  <a:lnTo>
                    <a:pt x="62115" y="105222"/>
                  </a:lnTo>
                  <a:lnTo>
                    <a:pt x="65677" y="106864"/>
                  </a:lnTo>
                  <a:lnTo>
                    <a:pt x="65677" y="106864"/>
                  </a:lnTo>
                  <a:lnTo>
                    <a:pt x="70129" y="108779"/>
                  </a:lnTo>
                  <a:lnTo>
                    <a:pt x="70129" y="108779"/>
                  </a:lnTo>
                  <a:lnTo>
                    <a:pt x="73914" y="110148"/>
                  </a:lnTo>
                  <a:lnTo>
                    <a:pt x="73914" y="110148"/>
                  </a:lnTo>
                  <a:lnTo>
                    <a:pt x="78367" y="111790"/>
                  </a:lnTo>
                  <a:lnTo>
                    <a:pt x="78367" y="111790"/>
                  </a:lnTo>
                  <a:lnTo>
                    <a:pt x="82374" y="113158"/>
                  </a:lnTo>
                  <a:lnTo>
                    <a:pt x="82374" y="113158"/>
                  </a:lnTo>
                  <a:lnTo>
                    <a:pt x="86604" y="114253"/>
                  </a:lnTo>
                  <a:lnTo>
                    <a:pt x="86604" y="114253"/>
                  </a:lnTo>
                  <a:lnTo>
                    <a:pt x="90834" y="115621"/>
                  </a:lnTo>
                  <a:lnTo>
                    <a:pt x="90834" y="115621"/>
                  </a:lnTo>
                  <a:lnTo>
                    <a:pt x="95064" y="116442"/>
                  </a:lnTo>
                  <a:lnTo>
                    <a:pt x="95064" y="116442"/>
                  </a:lnTo>
                  <a:lnTo>
                    <a:pt x="99517" y="117537"/>
                  </a:lnTo>
                  <a:lnTo>
                    <a:pt x="99517" y="117537"/>
                  </a:lnTo>
                  <a:lnTo>
                    <a:pt x="103747" y="118084"/>
                  </a:lnTo>
                  <a:lnTo>
                    <a:pt x="103747" y="118084"/>
                  </a:lnTo>
                  <a:lnTo>
                    <a:pt x="108423" y="118905"/>
                  </a:lnTo>
                  <a:lnTo>
                    <a:pt x="108423" y="118905"/>
                  </a:lnTo>
                  <a:lnTo>
                    <a:pt x="112430" y="119452"/>
                  </a:lnTo>
                  <a:lnTo>
                    <a:pt x="112430" y="119452"/>
                  </a:lnTo>
                  <a:lnTo>
                    <a:pt x="117105" y="119726"/>
                  </a:lnTo>
                  <a:lnTo>
                    <a:pt x="117105" y="119726"/>
                  </a:lnTo>
                  <a:lnTo>
                    <a:pt x="119554" y="120000"/>
                  </a:lnTo>
                  <a:lnTo>
                    <a:pt x="113098" y="77856"/>
                  </a:lnTo>
                  <a:lnTo>
                    <a:pt x="120000" y="409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3" name="Shape 243"/>
            <p:cNvSpPr/>
            <p:nvPr/>
          </p:nvSpPr>
          <p:spPr>
            <a:xfrm>
              <a:off x="4279900" y="5316538"/>
              <a:ext cx="568200" cy="571500"/>
            </a:xfrm>
            <a:custGeom>
              <a:avLst/>
              <a:gdLst/>
              <a:ahLst/>
              <a:cxnLst/>
              <a:rect l="0" t="0" r="0" b="0"/>
              <a:pathLst>
                <a:path w="120000" h="120000" extrusionOk="0">
                  <a:moveTo>
                    <a:pt x="0" y="61333"/>
                  </a:moveTo>
                  <a:lnTo>
                    <a:pt x="0" y="61333"/>
                  </a:lnTo>
                  <a:lnTo>
                    <a:pt x="0" y="67333"/>
                  </a:lnTo>
                  <a:lnTo>
                    <a:pt x="1340" y="73333"/>
                  </a:lnTo>
                  <a:lnTo>
                    <a:pt x="2681" y="78666"/>
                  </a:lnTo>
                  <a:lnTo>
                    <a:pt x="5363" y="84666"/>
                  </a:lnTo>
                  <a:lnTo>
                    <a:pt x="8044" y="89333"/>
                  </a:lnTo>
                  <a:lnTo>
                    <a:pt x="10726" y="94666"/>
                  </a:lnTo>
                  <a:lnTo>
                    <a:pt x="14748" y="98666"/>
                  </a:lnTo>
                  <a:lnTo>
                    <a:pt x="18100" y="103333"/>
                  </a:lnTo>
                  <a:lnTo>
                    <a:pt x="22793" y="106666"/>
                  </a:lnTo>
                  <a:lnTo>
                    <a:pt x="27486" y="110000"/>
                  </a:lnTo>
                  <a:lnTo>
                    <a:pt x="32178" y="113333"/>
                  </a:lnTo>
                  <a:lnTo>
                    <a:pt x="37541" y="115333"/>
                  </a:lnTo>
                  <a:lnTo>
                    <a:pt x="43575" y="117333"/>
                  </a:lnTo>
                  <a:lnTo>
                    <a:pt x="48938" y="118666"/>
                  </a:lnTo>
                  <a:lnTo>
                    <a:pt x="54972" y="119333"/>
                  </a:lnTo>
                  <a:lnTo>
                    <a:pt x="61005" y="120000"/>
                  </a:lnTo>
                  <a:lnTo>
                    <a:pt x="61005" y="120000"/>
                  </a:lnTo>
                  <a:lnTo>
                    <a:pt x="67709" y="119333"/>
                  </a:lnTo>
                  <a:lnTo>
                    <a:pt x="73072" y="118000"/>
                  </a:lnTo>
                  <a:lnTo>
                    <a:pt x="79106" y="116666"/>
                  </a:lnTo>
                  <a:lnTo>
                    <a:pt x="84469" y="114666"/>
                  </a:lnTo>
                  <a:lnTo>
                    <a:pt x="89832" y="112000"/>
                  </a:lnTo>
                  <a:lnTo>
                    <a:pt x="94525" y="108666"/>
                  </a:lnTo>
                  <a:lnTo>
                    <a:pt x="99217" y="105333"/>
                  </a:lnTo>
                  <a:lnTo>
                    <a:pt x="103240" y="101333"/>
                  </a:lnTo>
                  <a:lnTo>
                    <a:pt x="107262" y="96666"/>
                  </a:lnTo>
                  <a:lnTo>
                    <a:pt x="110614" y="92000"/>
                  </a:lnTo>
                  <a:lnTo>
                    <a:pt x="113296" y="87333"/>
                  </a:lnTo>
                  <a:lnTo>
                    <a:pt x="115977" y="82000"/>
                  </a:lnTo>
                  <a:lnTo>
                    <a:pt x="117988" y="76666"/>
                  </a:lnTo>
                  <a:lnTo>
                    <a:pt x="119329" y="70666"/>
                  </a:lnTo>
                  <a:lnTo>
                    <a:pt x="120000" y="64666"/>
                  </a:lnTo>
                  <a:lnTo>
                    <a:pt x="120000" y="58666"/>
                  </a:lnTo>
                  <a:lnTo>
                    <a:pt x="120000" y="58666"/>
                  </a:lnTo>
                  <a:lnTo>
                    <a:pt x="119329" y="52666"/>
                  </a:lnTo>
                  <a:lnTo>
                    <a:pt x="118659" y="46666"/>
                  </a:lnTo>
                  <a:lnTo>
                    <a:pt x="116648" y="40666"/>
                  </a:lnTo>
                  <a:lnTo>
                    <a:pt x="114636" y="35333"/>
                  </a:lnTo>
                  <a:lnTo>
                    <a:pt x="111955" y="30000"/>
                  </a:lnTo>
                  <a:lnTo>
                    <a:pt x="109273" y="25333"/>
                  </a:lnTo>
                  <a:lnTo>
                    <a:pt x="105251" y="20666"/>
                  </a:lnTo>
                  <a:lnTo>
                    <a:pt x="101229" y="16666"/>
                  </a:lnTo>
                  <a:lnTo>
                    <a:pt x="97206" y="12666"/>
                  </a:lnTo>
                  <a:lnTo>
                    <a:pt x="92513" y="9333"/>
                  </a:lnTo>
                  <a:lnTo>
                    <a:pt x="87150" y="6666"/>
                  </a:lnTo>
                  <a:lnTo>
                    <a:pt x="81787" y="4666"/>
                  </a:lnTo>
                  <a:lnTo>
                    <a:pt x="76424" y="2666"/>
                  </a:lnTo>
                  <a:lnTo>
                    <a:pt x="70391" y="1333"/>
                  </a:lnTo>
                  <a:lnTo>
                    <a:pt x="65027" y="666"/>
                  </a:lnTo>
                  <a:lnTo>
                    <a:pt x="58324" y="0"/>
                  </a:lnTo>
                  <a:lnTo>
                    <a:pt x="58324" y="0"/>
                  </a:lnTo>
                  <a:lnTo>
                    <a:pt x="52290" y="666"/>
                  </a:lnTo>
                  <a:lnTo>
                    <a:pt x="46256" y="2000"/>
                  </a:lnTo>
                  <a:lnTo>
                    <a:pt x="40893" y="3333"/>
                  </a:lnTo>
                  <a:lnTo>
                    <a:pt x="35530" y="5333"/>
                  </a:lnTo>
                  <a:lnTo>
                    <a:pt x="30167" y="8000"/>
                  </a:lnTo>
                  <a:lnTo>
                    <a:pt x="25474" y="11333"/>
                  </a:lnTo>
                  <a:lnTo>
                    <a:pt x="20782" y="14666"/>
                  </a:lnTo>
                  <a:lnTo>
                    <a:pt x="16759" y="18666"/>
                  </a:lnTo>
                  <a:lnTo>
                    <a:pt x="12737" y="22666"/>
                  </a:lnTo>
                  <a:lnTo>
                    <a:pt x="9385" y="27333"/>
                  </a:lnTo>
                  <a:lnTo>
                    <a:pt x="6703" y="32666"/>
                  </a:lnTo>
                  <a:lnTo>
                    <a:pt x="4022" y="38000"/>
                  </a:lnTo>
                  <a:lnTo>
                    <a:pt x="2011" y="43333"/>
                  </a:lnTo>
                  <a:lnTo>
                    <a:pt x="670" y="49333"/>
                  </a:lnTo>
                  <a:lnTo>
                    <a:pt x="0" y="55333"/>
                  </a:lnTo>
                  <a:lnTo>
                    <a:pt x="0" y="6133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4" name="Shape 244"/>
            <p:cNvSpPr/>
            <p:nvPr/>
          </p:nvSpPr>
          <p:spPr>
            <a:xfrm>
              <a:off x="4356100" y="5395913"/>
              <a:ext cx="415800" cy="412800"/>
            </a:xfrm>
            <a:custGeom>
              <a:avLst/>
              <a:gdLst/>
              <a:ahLst/>
              <a:cxnLst/>
              <a:rect l="0" t="0" r="0" b="0"/>
              <a:pathLst>
                <a:path w="120000" h="120000" extrusionOk="0">
                  <a:moveTo>
                    <a:pt x="0" y="60923"/>
                  </a:moveTo>
                  <a:lnTo>
                    <a:pt x="0" y="60923"/>
                  </a:lnTo>
                  <a:lnTo>
                    <a:pt x="916" y="67384"/>
                  </a:lnTo>
                  <a:lnTo>
                    <a:pt x="1832" y="73846"/>
                  </a:lnTo>
                  <a:lnTo>
                    <a:pt x="2748" y="79384"/>
                  </a:lnTo>
                  <a:lnTo>
                    <a:pt x="5496" y="84923"/>
                  </a:lnTo>
                  <a:lnTo>
                    <a:pt x="8244" y="89538"/>
                  </a:lnTo>
                  <a:lnTo>
                    <a:pt x="10992" y="95076"/>
                  </a:lnTo>
                  <a:lnTo>
                    <a:pt x="14656" y="99692"/>
                  </a:lnTo>
                  <a:lnTo>
                    <a:pt x="18320" y="103384"/>
                  </a:lnTo>
                  <a:lnTo>
                    <a:pt x="22900" y="107076"/>
                  </a:lnTo>
                  <a:lnTo>
                    <a:pt x="27480" y="110769"/>
                  </a:lnTo>
                  <a:lnTo>
                    <a:pt x="32977" y="113538"/>
                  </a:lnTo>
                  <a:lnTo>
                    <a:pt x="37557" y="116307"/>
                  </a:lnTo>
                  <a:lnTo>
                    <a:pt x="43053" y="118153"/>
                  </a:lnTo>
                  <a:lnTo>
                    <a:pt x="49465" y="119076"/>
                  </a:lnTo>
                  <a:lnTo>
                    <a:pt x="54961" y="120000"/>
                  </a:lnTo>
                  <a:lnTo>
                    <a:pt x="61374" y="120000"/>
                  </a:lnTo>
                  <a:lnTo>
                    <a:pt x="61374" y="120000"/>
                  </a:lnTo>
                  <a:lnTo>
                    <a:pt x="67786" y="120000"/>
                  </a:lnTo>
                  <a:lnTo>
                    <a:pt x="73282" y="119076"/>
                  </a:lnTo>
                  <a:lnTo>
                    <a:pt x="78778" y="117230"/>
                  </a:lnTo>
                  <a:lnTo>
                    <a:pt x="84274" y="115384"/>
                  </a:lnTo>
                  <a:lnTo>
                    <a:pt x="89770" y="112615"/>
                  </a:lnTo>
                  <a:lnTo>
                    <a:pt x="94351" y="108923"/>
                  </a:lnTo>
                  <a:lnTo>
                    <a:pt x="98931" y="105230"/>
                  </a:lnTo>
                  <a:lnTo>
                    <a:pt x="103511" y="101538"/>
                  </a:lnTo>
                  <a:lnTo>
                    <a:pt x="107175" y="96923"/>
                  </a:lnTo>
                  <a:lnTo>
                    <a:pt x="109923" y="92307"/>
                  </a:lnTo>
                  <a:lnTo>
                    <a:pt x="113587" y="87692"/>
                  </a:lnTo>
                  <a:lnTo>
                    <a:pt x="115419" y="82153"/>
                  </a:lnTo>
                  <a:lnTo>
                    <a:pt x="117251" y="76615"/>
                  </a:lnTo>
                  <a:lnTo>
                    <a:pt x="119083" y="71076"/>
                  </a:lnTo>
                  <a:lnTo>
                    <a:pt x="120000" y="64615"/>
                  </a:lnTo>
                  <a:lnTo>
                    <a:pt x="120000" y="58153"/>
                  </a:lnTo>
                  <a:lnTo>
                    <a:pt x="120000" y="58153"/>
                  </a:lnTo>
                  <a:lnTo>
                    <a:pt x="119083" y="52615"/>
                  </a:lnTo>
                  <a:lnTo>
                    <a:pt x="118167" y="46153"/>
                  </a:lnTo>
                  <a:lnTo>
                    <a:pt x="116335" y="40615"/>
                  </a:lnTo>
                  <a:lnTo>
                    <a:pt x="114503" y="35076"/>
                  </a:lnTo>
                  <a:lnTo>
                    <a:pt x="111755" y="29538"/>
                  </a:lnTo>
                  <a:lnTo>
                    <a:pt x="109007" y="24923"/>
                  </a:lnTo>
                  <a:lnTo>
                    <a:pt x="105343" y="20307"/>
                  </a:lnTo>
                  <a:lnTo>
                    <a:pt x="101679" y="16615"/>
                  </a:lnTo>
                  <a:lnTo>
                    <a:pt x="97099" y="12923"/>
                  </a:lnTo>
                  <a:lnTo>
                    <a:pt x="92519" y="9230"/>
                  </a:lnTo>
                  <a:lnTo>
                    <a:pt x="87022" y="6461"/>
                  </a:lnTo>
                  <a:lnTo>
                    <a:pt x="81526" y="3692"/>
                  </a:lnTo>
                  <a:lnTo>
                    <a:pt x="76030" y="1846"/>
                  </a:lnTo>
                  <a:lnTo>
                    <a:pt x="70534" y="923"/>
                  </a:lnTo>
                  <a:lnTo>
                    <a:pt x="65038" y="0"/>
                  </a:lnTo>
                  <a:lnTo>
                    <a:pt x="58625" y="0"/>
                  </a:lnTo>
                  <a:lnTo>
                    <a:pt x="58625" y="0"/>
                  </a:lnTo>
                  <a:lnTo>
                    <a:pt x="52213" y="0"/>
                  </a:lnTo>
                  <a:lnTo>
                    <a:pt x="46717" y="923"/>
                  </a:lnTo>
                  <a:lnTo>
                    <a:pt x="41221" y="2769"/>
                  </a:lnTo>
                  <a:lnTo>
                    <a:pt x="35725" y="4615"/>
                  </a:lnTo>
                  <a:lnTo>
                    <a:pt x="30229" y="7384"/>
                  </a:lnTo>
                  <a:lnTo>
                    <a:pt x="25648" y="11076"/>
                  </a:lnTo>
                  <a:lnTo>
                    <a:pt x="21068" y="13846"/>
                  </a:lnTo>
                  <a:lnTo>
                    <a:pt x="16488" y="18461"/>
                  </a:lnTo>
                  <a:lnTo>
                    <a:pt x="12824" y="23076"/>
                  </a:lnTo>
                  <a:lnTo>
                    <a:pt x="9160" y="27692"/>
                  </a:lnTo>
                  <a:lnTo>
                    <a:pt x="6412" y="32307"/>
                  </a:lnTo>
                  <a:lnTo>
                    <a:pt x="4580" y="37846"/>
                  </a:lnTo>
                  <a:lnTo>
                    <a:pt x="2748" y="43384"/>
                  </a:lnTo>
                  <a:lnTo>
                    <a:pt x="916" y="48923"/>
                  </a:lnTo>
                  <a:lnTo>
                    <a:pt x="0" y="55384"/>
                  </a:lnTo>
                  <a:lnTo>
                    <a:pt x="0" y="60923"/>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5</a:t>
              </a:r>
              <a:endParaRPr/>
            </a:p>
          </p:txBody>
        </p:sp>
      </p:grpSp>
      <p:grpSp>
        <p:nvGrpSpPr>
          <p:cNvPr id="245" name="Shape 245" descr="Establish procedures for encouraging expected behavior." title="Step 6"/>
          <p:cNvGrpSpPr/>
          <p:nvPr/>
        </p:nvGrpSpPr>
        <p:grpSpPr>
          <a:xfrm>
            <a:off x="2687064" y="3393282"/>
            <a:ext cx="1204950" cy="1399031"/>
            <a:chOff x="3190875" y="3381376"/>
            <a:chExt cx="1606600" cy="1865375"/>
          </a:xfrm>
        </p:grpSpPr>
        <p:sp>
          <p:nvSpPr>
            <p:cNvPr id="246" name="Shape 246"/>
            <p:cNvSpPr/>
            <p:nvPr/>
          </p:nvSpPr>
          <p:spPr>
            <a:xfrm>
              <a:off x="4117975" y="4540251"/>
              <a:ext cx="679500" cy="706500"/>
            </a:xfrm>
            <a:custGeom>
              <a:avLst/>
              <a:gdLst/>
              <a:ahLst/>
              <a:cxnLst/>
              <a:rect l="0" t="0" r="0" b="0"/>
              <a:pathLst>
                <a:path w="120000" h="120000" extrusionOk="0">
                  <a:moveTo>
                    <a:pt x="54953" y="49617"/>
                  </a:moveTo>
                  <a:lnTo>
                    <a:pt x="120000" y="8629"/>
                  </a:lnTo>
                  <a:lnTo>
                    <a:pt x="120000" y="8629"/>
                  </a:lnTo>
                  <a:lnTo>
                    <a:pt x="112149" y="0"/>
                  </a:lnTo>
                  <a:lnTo>
                    <a:pt x="112149" y="0"/>
                  </a:lnTo>
                  <a:lnTo>
                    <a:pt x="115514" y="3775"/>
                  </a:lnTo>
                  <a:lnTo>
                    <a:pt x="49906" y="43685"/>
                  </a:lnTo>
                  <a:lnTo>
                    <a:pt x="0" y="112988"/>
                  </a:lnTo>
                  <a:lnTo>
                    <a:pt x="0" y="112988"/>
                  </a:lnTo>
                  <a:lnTo>
                    <a:pt x="6728" y="120000"/>
                  </a:lnTo>
                  <a:lnTo>
                    <a:pt x="54953" y="49617"/>
                  </a:lnTo>
                  <a:close/>
                </a:path>
              </a:pathLst>
            </a:custGeom>
            <a:solidFill>
              <a:srgbClr val="222A3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7" name="Shape 247"/>
            <p:cNvSpPr/>
            <p:nvPr/>
          </p:nvSpPr>
          <p:spPr>
            <a:xfrm>
              <a:off x="3432175" y="3381376"/>
              <a:ext cx="1339800" cy="1824000"/>
            </a:xfrm>
            <a:custGeom>
              <a:avLst/>
              <a:gdLst/>
              <a:ahLst/>
              <a:cxnLst/>
              <a:rect l="0" t="0" r="0" b="0"/>
              <a:pathLst>
                <a:path w="120000" h="120000" extrusionOk="0">
                  <a:moveTo>
                    <a:pt x="120000" y="77702"/>
                  </a:moveTo>
                  <a:lnTo>
                    <a:pt x="120000" y="77702"/>
                  </a:lnTo>
                  <a:lnTo>
                    <a:pt x="118293" y="76240"/>
                  </a:lnTo>
                  <a:lnTo>
                    <a:pt x="118293" y="76240"/>
                  </a:lnTo>
                  <a:lnTo>
                    <a:pt x="117156" y="75404"/>
                  </a:lnTo>
                  <a:lnTo>
                    <a:pt x="117156" y="75404"/>
                  </a:lnTo>
                  <a:lnTo>
                    <a:pt x="114028" y="72480"/>
                  </a:lnTo>
                  <a:lnTo>
                    <a:pt x="114028" y="72480"/>
                  </a:lnTo>
                  <a:lnTo>
                    <a:pt x="113175" y="71436"/>
                  </a:lnTo>
                  <a:lnTo>
                    <a:pt x="113175" y="71436"/>
                  </a:lnTo>
                  <a:lnTo>
                    <a:pt x="110047" y="68302"/>
                  </a:lnTo>
                  <a:lnTo>
                    <a:pt x="110047" y="68302"/>
                  </a:lnTo>
                  <a:lnTo>
                    <a:pt x="109194" y="67467"/>
                  </a:lnTo>
                  <a:lnTo>
                    <a:pt x="109194" y="67467"/>
                  </a:lnTo>
                  <a:lnTo>
                    <a:pt x="106350" y="64334"/>
                  </a:lnTo>
                  <a:lnTo>
                    <a:pt x="106350" y="64334"/>
                  </a:lnTo>
                  <a:lnTo>
                    <a:pt x="105497" y="63289"/>
                  </a:lnTo>
                  <a:lnTo>
                    <a:pt x="105497" y="63289"/>
                  </a:lnTo>
                  <a:lnTo>
                    <a:pt x="102938" y="59947"/>
                  </a:lnTo>
                  <a:lnTo>
                    <a:pt x="102938" y="59947"/>
                  </a:lnTo>
                  <a:lnTo>
                    <a:pt x="102085" y="58903"/>
                  </a:lnTo>
                  <a:lnTo>
                    <a:pt x="102085" y="58903"/>
                  </a:lnTo>
                  <a:lnTo>
                    <a:pt x="99526" y="55561"/>
                  </a:lnTo>
                  <a:lnTo>
                    <a:pt x="99526" y="55561"/>
                  </a:lnTo>
                  <a:lnTo>
                    <a:pt x="98957" y="54516"/>
                  </a:lnTo>
                  <a:lnTo>
                    <a:pt x="98957" y="54516"/>
                  </a:lnTo>
                  <a:lnTo>
                    <a:pt x="96682" y="50966"/>
                  </a:lnTo>
                  <a:lnTo>
                    <a:pt x="96682" y="50966"/>
                  </a:lnTo>
                  <a:lnTo>
                    <a:pt x="96113" y="50130"/>
                  </a:lnTo>
                  <a:lnTo>
                    <a:pt x="96113" y="50130"/>
                  </a:lnTo>
                  <a:lnTo>
                    <a:pt x="93838" y="46370"/>
                  </a:lnTo>
                  <a:lnTo>
                    <a:pt x="93838" y="46370"/>
                  </a:lnTo>
                  <a:lnTo>
                    <a:pt x="93270" y="45535"/>
                  </a:lnTo>
                  <a:lnTo>
                    <a:pt x="93270" y="45535"/>
                  </a:lnTo>
                  <a:lnTo>
                    <a:pt x="91279" y="41566"/>
                  </a:lnTo>
                  <a:lnTo>
                    <a:pt x="91279" y="41566"/>
                  </a:lnTo>
                  <a:lnTo>
                    <a:pt x="90995" y="40731"/>
                  </a:lnTo>
                  <a:lnTo>
                    <a:pt x="90995" y="40731"/>
                  </a:lnTo>
                  <a:lnTo>
                    <a:pt x="89004" y="36762"/>
                  </a:lnTo>
                  <a:lnTo>
                    <a:pt x="89004" y="36762"/>
                  </a:lnTo>
                  <a:lnTo>
                    <a:pt x="88720" y="36135"/>
                  </a:lnTo>
                  <a:lnTo>
                    <a:pt x="88720" y="36135"/>
                  </a:lnTo>
                  <a:lnTo>
                    <a:pt x="87298" y="31958"/>
                  </a:lnTo>
                  <a:lnTo>
                    <a:pt x="87298" y="31958"/>
                  </a:lnTo>
                  <a:lnTo>
                    <a:pt x="87014" y="31122"/>
                  </a:lnTo>
                  <a:lnTo>
                    <a:pt x="87014" y="31122"/>
                  </a:lnTo>
                  <a:lnTo>
                    <a:pt x="85592" y="26945"/>
                  </a:lnTo>
                  <a:lnTo>
                    <a:pt x="85592" y="26945"/>
                  </a:lnTo>
                  <a:lnTo>
                    <a:pt x="85308" y="26109"/>
                  </a:lnTo>
                  <a:lnTo>
                    <a:pt x="85308" y="26109"/>
                  </a:lnTo>
                  <a:lnTo>
                    <a:pt x="84170" y="21723"/>
                  </a:lnTo>
                  <a:lnTo>
                    <a:pt x="84170" y="21723"/>
                  </a:lnTo>
                  <a:lnTo>
                    <a:pt x="84170" y="21096"/>
                  </a:lnTo>
                  <a:lnTo>
                    <a:pt x="84170" y="21096"/>
                  </a:lnTo>
                  <a:lnTo>
                    <a:pt x="83317" y="16710"/>
                  </a:lnTo>
                  <a:lnTo>
                    <a:pt x="83317" y="16710"/>
                  </a:lnTo>
                  <a:lnTo>
                    <a:pt x="83317" y="15874"/>
                  </a:lnTo>
                  <a:lnTo>
                    <a:pt x="83317" y="15874"/>
                  </a:lnTo>
                  <a:lnTo>
                    <a:pt x="82748" y="11488"/>
                  </a:lnTo>
                  <a:lnTo>
                    <a:pt x="82748" y="11488"/>
                  </a:lnTo>
                  <a:lnTo>
                    <a:pt x="82464" y="10652"/>
                  </a:lnTo>
                  <a:lnTo>
                    <a:pt x="82464" y="10652"/>
                  </a:lnTo>
                  <a:lnTo>
                    <a:pt x="82180" y="6266"/>
                  </a:lnTo>
                  <a:lnTo>
                    <a:pt x="82180" y="6266"/>
                  </a:lnTo>
                  <a:lnTo>
                    <a:pt x="82180" y="5848"/>
                  </a:lnTo>
                  <a:lnTo>
                    <a:pt x="43791" y="0"/>
                  </a:lnTo>
                  <a:lnTo>
                    <a:pt x="0" y="6684"/>
                  </a:lnTo>
                  <a:lnTo>
                    <a:pt x="0" y="6684"/>
                  </a:lnTo>
                  <a:lnTo>
                    <a:pt x="568" y="14830"/>
                  </a:lnTo>
                  <a:lnTo>
                    <a:pt x="1421" y="22767"/>
                  </a:lnTo>
                  <a:lnTo>
                    <a:pt x="2843" y="30704"/>
                  </a:lnTo>
                  <a:lnTo>
                    <a:pt x="4834" y="38433"/>
                  </a:lnTo>
                  <a:lnTo>
                    <a:pt x="7393" y="46161"/>
                  </a:lnTo>
                  <a:lnTo>
                    <a:pt x="10236" y="53681"/>
                  </a:lnTo>
                  <a:lnTo>
                    <a:pt x="13364" y="61201"/>
                  </a:lnTo>
                  <a:lnTo>
                    <a:pt x="17345" y="68511"/>
                  </a:lnTo>
                  <a:lnTo>
                    <a:pt x="21327" y="75613"/>
                  </a:lnTo>
                  <a:lnTo>
                    <a:pt x="25876" y="82506"/>
                  </a:lnTo>
                  <a:lnTo>
                    <a:pt x="30995" y="89190"/>
                  </a:lnTo>
                  <a:lnTo>
                    <a:pt x="36398" y="95874"/>
                  </a:lnTo>
                  <a:lnTo>
                    <a:pt x="42085" y="102036"/>
                  </a:lnTo>
                  <a:lnTo>
                    <a:pt x="48056" y="108302"/>
                  </a:lnTo>
                  <a:lnTo>
                    <a:pt x="54597" y="114360"/>
                  </a:lnTo>
                  <a:lnTo>
                    <a:pt x="61421" y="120000"/>
                  </a:lnTo>
                  <a:lnTo>
                    <a:pt x="86729" y="93159"/>
                  </a:lnTo>
                  <a:lnTo>
                    <a:pt x="120000" y="7770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8" name="Shape 248"/>
            <p:cNvSpPr/>
            <p:nvPr/>
          </p:nvSpPr>
          <p:spPr>
            <a:xfrm>
              <a:off x="3190875" y="3600451"/>
              <a:ext cx="568200" cy="568200"/>
            </a:xfrm>
            <a:custGeom>
              <a:avLst/>
              <a:gdLst/>
              <a:ahLst/>
              <a:cxnLst/>
              <a:rect l="0" t="0" r="0" b="0"/>
              <a:pathLst>
                <a:path w="120000" h="120000" extrusionOk="0">
                  <a:moveTo>
                    <a:pt x="16759" y="18100"/>
                  </a:moveTo>
                  <a:lnTo>
                    <a:pt x="16759" y="18100"/>
                  </a:lnTo>
                  <a:lnTo>
                    <a:pt x="12737" y="22793"/>
                  </a:lnTo>
                  <a:lnTo>
                    <a:pt x="8715" y="28156"/>
                  </a:lnTo>
                  <a:lnTo>
                    <a:pt x="6033" y="32849"/>
                  </a:lnTo>
                  <a:lnTo>
                    <a:pt x="3351" y="38212"/>
                  </a:lnTo>
                  <a:lnTo>
                    <a:pt x="2011" y="44245"/>
                  </a:lnTo>
                  <a:lnTo>
                    <a:pt x="670" y="49608"/>
                  </a:lnTo>
                  <a:lnTo>
                    <a:pt x="0" y="55642"/>
                  </a:lnTo>
                  <a:lnTo>
                    <a:pt x="0" y="61005"/>
                  </a:lnTo>
                  <a:lnTo>
                    <a:pt x="0" y="67039"/>
                  </a:lnTo>
                  <a:lnTo>
                    <a:pt x="1340" y="72402"/>
                  </a:lnTo>
                  <a:lnTo>
                    <a:pt x="2681" y="78435"/>
                  </a:lnTo>
                  <a:lnTo>
                    <a:pt x="4692" y="83798"/>
                  </a:lnTo>
                  <a:lnTo>
                    <a:pt x="7374" y="89162"/>
                  </a:lnTo>
                  <a:lnTo>
                    <a:pt x="10726" y="93854"/>
                  </a:lnTo>
                  <a:lnTo>
                    <a:pt x="14078" y="98547"/>
                  </a:lnTo>
                  <a:lnTo>
                    <a:pt x="18100" y="103240"/>
                  </a:lnTo>
                  <a:lnTo>
                    <a:pt x="18100" y="103240"/>
                  </a:lnTo>
                  <a:lnTo>
                    <a:pt x="22793" y="107262"/>
                  </a:lnTo>
                  <a:lnTo>
                    <a:pt x="28156" y="110614"/>
                  </a:lnTo>
                  <a:lnTo>
                    <a:pt x="32849" y="113966"/>
                  </a:lnTo>
                  <a:lnTo>
                    <a:pt x="38212" y="115977"/>
                  </a:lnTo>
                  <a:lnTo>
                    <a:pt x="44245" y="117988"/>
                  </a:lnTo>
                  <a:lnTo>
                    <a:pt x="49608" y="119329"/>
                  </a:lnTo>
                  <a:lnTo>
                    <a:pt x="55642" y="120000"/>
                  </a:lnTo>
                  <a:lnTo>
                    <a:pt x="61005" y="120000"/>
                  </a:lnTo>
                  <a:lnTo>
                    <a:pt x="67039" y="119329"/>
                  </a:lnTo>
                  <a:lnTo>
                    <a:pt x="72402" y="118659"/>
                  </a:lnTo>
                  <a:lnTo>
                    <a:pt x="78435" y="117318"/>
                  </a:lnTo>
                  <a:lnTo>
                    <a:pt x="83798" y="115307"/>
                  </a:lnTo>
                  <a:lnTo>
                    <a:pt x="89162" y="112625"/>
                  </a:lnTo>
                  <a:lnTo>
                    <a:pt x="93854" y="109273"/>
                  </a:lnTo>
                  <a:lnTo>
                    <a:pt x="98547" y="105251"/>
                  </a:lnTo>
                  <a:lnTo>
                    <a:pt x="103240" y="101229"/>
                  </a:lnTo>
                  <a:lnTo>
                    <a:pt x="103240" y="101229"/>
                  </a:lnTo>
                  <a:lnTo>
                    <a:pt x="107262" y="96536"/>
                  </a:lnTo>
                  <a:lnTo>
                    <a:pt x="110614" y="91843"/>
                  </a:lnTo>
                  <a:lnTo>
                    <a:pt x="113966" y="86480"/>
                  </a:lnTo>
                  <a:lnTo>
                    <a:pt x="115977" y="81117"/>
                  </a:lnTo>
                  <a:lnTo>
                    <a:pt x="117988" y="75754"/>
                  </a:lnTo>
                  <a:lnTo>
                    <a:pt x="119329" y="69720"/>
                  </a:lnTo>
                  <a:lnTo>
                    <a:pt x="120000" y="64357"/>
                  </a:lnTo>
                  <a:lnTo>
                    <a:pt x="120000" y="58324"/>
                  </a:lnTo>
                  <a:lnTo>
                    <a:pt x="119329" y="52960"/>
                  </a:lnTo>
                  <a:lnTo>
                    <a:pt x="118659" y="46927"/>
                  </a:lnTo>
                  <a:lnTo>
                    <a:pt x="117318" y="41564"/>
                  </a:lnTo>
                  <a:lnTo>
                    <a:pt x="115307" y="36201"/>
                  </a:lnTo>
                  <a:lnTo>
                    <a:pt x="112625" y="30837"/>
                  </a:lnTo>
                  <a:lnTo>
                    <a:pt x="109273" y="25474"/>
                  </a:lnTo>
                  <a:lnTo>
                    <a:pt x="105921" y="20782"/>
                  </a:lnTo>
                  <a:lnTo>
                    <a:pt x="101229" y="16089"/>
                  </a:lnTo>
                  <a:lnTo>
                    <a:pt x="101229" y="16089"/>
                  </a:lnTo>
                  <a:lnTo>
                    <a:pt x="96536" y="12067"/>
                  </a:lnTo>
                  <a:lnTo>
                    <a:pt x="91843" y="8715"/>
                  </a:lnTo>
                  <a:lnTo>
                    <a:pt x="86480" y="6033"/>
                  </a:lnTo>
                  <a:lnTo>
                    <a:pt x="81117" y="3351"/>
                  </a:lnTo>
                  <a:lnTo>
                    <a:pt x="75754" y="2011"/>
                  </a:lnTo>
                  <a:lnTo>
                    <a:pt x="69720" y="670"/>
                  </a:lnTo>
                  <a:lnTo>
                    <a:pt x="64357" y="0"/>
                  </a:lnTo>
                  <a:lnTo>
                    <a:pt x="58324" y="0"/>
                  </a:lnTo>
                  <a:lnTo>
                    <a:pt x="52960" y="0"/>
                  </a:lnTo>
                  <a:lnTo>
                    <a:pt x="46927" y="1340"/>
                  </a:lnTo>
                  <a:lnTo>
                    <a:pt x="41564" y="2681"/>
                  </a:lnTo>
                  <a:lnTo>
                    <a:pt x="36201" y="4692"/>
                  </a:lnTo>
                  <a:lnTo>
                    <a:pt x="30837" y="7374"/>
                  </a:lnTo>
                  <a:lnTo>
                    <a:pt x="25474" y="10726"/>
                  </a:lnTo>
                  <a:lnTo>
                    <a:pt x="20782" y="14078"/>
                  </a:lnTo>
                  <a:lnTo>
                    <a:pt x="16759" y="1810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9" name="Shape 249"/>
            <p:cNvSpPr/>
            <p:nvPr/>
          </p:nvSpPr>
          <p:spPr>
            <a:xfrm>
              <a:off x="3270250" y="3679826"/>
              <a:ext cx="409500" cy="409500"/>
            </a:xfrm>
            <a:custGeom>
              <a:avLst/>
              <a:gdLst/>
              <a:ahLst/>
              <a:cxnLst/>
              <a:rect l="0" t="0" r="0" b="0"/>
              <a:pathLst>
                <a:path w="120000" h="120000" extrusionOk="0">
                  <a:moveTo>
                    <a:pt x="16744" y="18604"/>
                  </a:moveTo>
                  <a:lnTo>
                    <a:pt x="16744" y="18604"/>
                  </a:lnTo>
                  <a:lnTo>
                    <a:pt x="12093" y="23255"/>
                  </a:lnTo>
                  <a:lnTo>
                    <a:pt x="8372" y="27906"/>
                  </a:lnTo>
                  <a:lnTo>
                    <a:pt x="5581" y="32558"/>
                  </a:lnTo>
                  <a:lnTo>
                    <a:pt x="3720" y="38139"/>
                  </a:lnTo>
                  <a:lnTo>
                    <a:pt x="1860" y="43720"/>
                  </a:lnTo>
                  <a:lnTo>
                    <a:pt x="930" y="49302"/>
                  </a:lnTo>
                  <a:lnTo>
                    <a:pt x="0" y="61395"/>
                  </a:lnTo>
                  <a:lnTo>
                    <a:pt x="930" y="72558"/>
                  </a:lnTo>
                  <a:lnTo>
                    <a:pt x="2790" y="78139"/>
                  </a:lnTo>
                  <a:lnTo>
                    <a:pt x="4651" y="83720"/>
                  </a:lnTo>
                  <a:lnTo>
                    <a:pt x="7441" y="89302"/>
                  </a:lnTo>
                  <a:lnTo>
                    <a:pt x="10232" y="93953"/>
                  </a:lnTo>
                  <a:lnTo>
                    <a:pt x="13953" y="98604"/>
                  </a:lnTo>
                  <a:lnTo>
                    <a:pt x="18604" y="103255"/>
                  </a:lnTo>
                  <a:lnTo>
                    <a:pt x="18604" y="103255"/>
                  </a:lnTo>
                  <a:lnTo>
                    <a:pt x="23255" y="106976"/>
                  </a:lnTo>
                  <a:lnTo>
                    <a:pt x="27906" y="110697"/>
                  </a:lnTo>
                  <a:lnTo>
                    <a:pt x="33488" y="113488"/>
                  </a:lnTo>
                  <a:lnTo>
                    <a:pt x="38139" y="116279"/>
                  </a:lnTo>
                  <a:lnTo>
                    <a:pt x="43720" y="118139"/>
                  </a:lnTo>
                  <a:lnTo>
                    <a:pt x="49302" y="119069"/>
                  </a:lnTo>
                  <a:lnTo>
                    <a:pt x="61395" y="120000"/>
                  </a:lnTo>
                  <a:lnTo>
                    <a:pt x="72558" y="118139"/>
                  </a:lnTo>
                  <a:lnTo>
                    <a:pt x="78139" y="117209"/>
                  </a:lnTo>
                  <a:lnTo>
                    <a:pt x="83720" y="115348"/>
                  </a:lnTo>
                  <a:lnTo>
                    <a:pt x="89302" y="112558"/>
                  </a:lnTo>
                  <a:lnTo>
                    <a:pt x="93953" y="108837"/>
                  </a:lnTo>
                  <a:lnTo>
                    <a:pt x="98604" y="105116"/>
                  </a:lnTo>
                  <a:lnTo>
                    <a:pt x="103255" y="101395"/>
                  </a:lnTo>
                  <a:lnTo>
                    <a:pt x="103255" y="101395"/>
                  </a:lnTo>
                  <a:lnTo>
                    <a:pt x="106976" y="96744"/>
                  </a:lnTo>
                  <a:lnTo>
                    <a:pt x="110697" y="92093"/>
                  </a:lnTo>
                  <a:lnTo>
                    <a:pt x="113488" y="86511"/>
                  </a:lnTo>
                  <a:lnTo>
                    <a:pt x="116279" y="80930"/>
                  </a:lnTo>
                  <a:lnTo>
                    <a:pt x="118139" y="75348"/>
                  </a:lnTo>
                  <a:lnTo>
                    <a:pt x="119069" y="69767"/>
                  </a:lnTo>
                  <a:lnTo>
                    <a:pt x="120000" y="58604"/>
                  </a:lnTo>
                  <a:lnTo>
                    <a:pt x="119069" y="46511"/>
                  </a:lnTo>
                  <a:lnTo>
                    <a:pt x="117209" y="40930"/>
                  </a:lnTo>
                  <a:lnTo>
                    <a:pt x="115348" y="36279"/>
                  </a:lnTo>
                  <a:lnTo>
                    <a:pt x="112558" y="30697"/>
                  </a:lnTo>
                  <a:lnTo>
                    <a:pt x="109767" y="25116"/>
                  </a:lnTo>
                  <a:lnTo>
                    <a:pt x="106046" y="20465"/>
                  </a:lnTo>
                  <a:lnTo>
                    <a:pt x="101395" y="15813"/>
                  </a:lnTo>
                  <a:lnTo>
                    <a:pt x="101395" y="15813"/>
                  </a:lnTo>
                  <a:lnTo>
                    <a:pt x="96744" y="12093"/>
                  </a:lnTo>
                  <a:lnTo>
                    <a:pt x="92093" y="8372"/>
                  </a:lnTo>
                  <a:lnTo>
                    <a:pt x="86511" y="5581"/>
                  </a:lnTo>
                  <a:lnTo>
                    <a:pt x="80930" y="3720"/>
                  </a:lnTo>
                  <a:lnTo>
                    <a:pt x="75348" y="1860"/>
                  </a:lnTo>
                  <a:lnTo>
                    <a:pt x="69767" y="0"/>
                  </a:lnTo>
                  <a:lnTo>
                    <a:pt x="58604" y="0"/>
                  </a:lnTo>
                  <a:lnTo>
                    <a:pt x="47441" y="930"/>
                  </a:lnTo>
                  <a:lnTo>
                    <a:pt x="40930" y="2790"/>
                  </a:lnTo>
                  <a:lnTo>
                    <a:pt x="36279" y="4651"/>
                  </a:lnTo>
                  <a:lnTo>
                    <a:pt x="30697" y="7441"/>
                  </a:lnTo>
                  <a:lnTo>
                    <a:pt x="25116" y="10232"/>
                  </a:lnTo>
                  <a:lnTo>
                    <a:pt x="20465" y="13953"/>
                  </a:lnTo>
                  <a:lnTo>
                    <a:pt x="16744" y="18604"/>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6</a:t>
              </a:r>
              <a:endParaRPr/>
            </a:p>
          </p:txBody>
        </p:sp>
      </p:grpSp>
      <p:grpSp>
        <p:nvGrpSpPr>
          <p:cNvPr id="250" name="Shape 250" descr="Establish procedures for corrective/crisis response." title="Step 7"/>
          <p:cNvGrpSpPr/>
          <p:nvPr/>
        </p:nvGrpSpPr>
        <p:grpSpPr>
          <a:xfrm>
            <a:off x="2868040" y="2046685"/>
            <a:ext cx="1047731" cy="1320310"/>
            <a:chOff x="3432175" y="1585913"/>
            <a:chExt cx="1396975" cy="1760413"/>
          </a:xfrm>
        </p:grpSpPr>
        <p:sp>
          <p:nvSpPr>
            <p:cNvPr id="251" name="Shape 251"/>
            <p:cNvSpPr/>
            <p:nvPr/>
          </p:nvSpPr>
          <p:spPr>
            <a:xfrm>
              <a:off x="3432175" y="3197226"/>
              <a:ext cx="924000" cy="149100"/>
            </a:xfrm>
            <a:custGeom>
              <a:avLst/>
              <a:gdLst/>
              <a:ahLst/>
              <a:cxnLst/>
              <a:rect l="0" t="0" r="0" b="0"/>
              <a:pathLst>
                <a:path w="120000" h="120000" extrusionOk="0">
                  <a:moveTo>
                    <a:pt x="63505" y="38297"/>
                  </a:moveTo>
                  <a:lnTo>
                    <a:pt x="119587" y="109787"/>
                  </a:lnTo>
                  <a:lnTo>
                    <a:pt x="119587" y="109787"/>
                  </a:lnTo>
                  <a:lnTo>
                    <a:pt x="120000" y="53617"/>
                  </a:lnTo>
                  <a:lnTo>
                    <a:pt x="120000" y="53617"/>
                  </a:lnTo>
                  <a:lnTo>
                    <a:pt x="119587" y="81702"/>
                  </a:lnTo>
                  <a:lnTo>
                    <a:pt x="63917" y="0"/>
                  </a:lnTo>
                  <a:lnTo>
                    <a:pt x="412" y="74042"/>
                  </a:lnTo>
                  <a:lnTo>
                    <a:pt x="412" y="74042"/>
                  </a:lnTo>
                  <a:lnTo>
                    <a:pt x="0" y="120000"/>
                  </a:lnTo>
                  <a:lnTo>
                    <a:pt x="63505" y="38297"/>
                  </a:lnTo>
                  <a:close/>
                </a:path>
              </a:pathLst>
            </a:custGeom>
            <a:solidFill>
              <a:srgbClr val="3A38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2" name="Shape 252"/>
            <p:cNvSpPr/>
            <p:nvPr/>
          </p:nvSpPr>
          <p:spPr>
            <a:xfrm>
              <a:off x="3435350" y="1585913"/>
              <a:ext cx="1393800" cy="1713000"/>
            </a:xfrm>
            <a:custGeom>
              <a:avLst/>
              <a:gdLst/>
              <a:ahLst/>
              <a:cxnLst/>
              <a:rect l="0" t="0" r="0" b="0"/>
              <a:pathLst>
                <a:path w="120000" h="120000" extrusionOk="0">
                  <a:moveTo>
                    <a:pt x="78997" y="120000"/>
                  </a:moveTo>
                  <a:lnTo>
                    <a:pt x="78997" y="120000"/>
                  </a:lnTo>
                  <a:lnTo>
                    <a:pt x="79271" y="117553"/>
                  </a:lnTo>
                  <a:lnTo>
                    <a:pt x="79271" y="117553"/>
                  </a:lnTo>
                  <a:lnTo>
                    <a:pt x="79544" y="116218"/>
                  </a:lnTo>
                  <a:lnTo>
                    <a:pt x="79544" y="116218"/>
                  </a:lnTo>
                  <a:lnTo>
                    <a:pt x="80091" y="111992"/>
                  </a:lnTo>
                  <a:lnTo>
                    <a:pt x="80091" y="111992"/>
                  </a:lnTo>
                  <a:lnTo>
                    <a:pt x="80364" y="110658"/>
                  </a:lnTo>
                  <a:lnTo>
                    <a:pt x="80364" y="110658"/>
                  </a:lnTo>
                  <a:lnTo>
                    <a:pt x="81184" y="106654"/>
                  </a:lnTo>
                  <a:lnTo>
                    <a:pt x="81184" y="106654"/>
                  </a:lnTo>
                  <a:lnTo>
                    <a:pt x="81457" y="105319"/>
                  </a:lnTo>
                  <a:lnTo>
                    <a:pt x="81457" y="105319"/>
                  </a:lnTo>
                  <a:lnTo>
                    <a:pt x="82551" y="101093"/>
                  </a:lnTo>
                  <a:lnTo>
                    <a:pt x="82551" y="101093"/>
                  </a:lnTo>
                  <a:lnTo>
                    <a:pt x="82824" y="99981"/>
                  </a:lnTo>
                  <a:lnTo>
                    <a:pt x="82824" y="99981"/>
                  </a:lnTo>
                  <a:lnTo>
                    <a:pt x="84191" y="95755"/>
                  </a:lnTo>
                  <a:lnTo>
                    <a:pt x="84191" y="95755"/>
                  </a:lnTo>
                  <a:lnTo>
                    <a:pt x="84738" y="94865"/>
                  </a:lnTo>
                  <a:lnTo>
                    <a:pt x="84738" y="94865"/>
                  </a:lnTo>
                  <a:lnTo>
                    <a:pt x="86104" y="90639"/>
                  </a:lnTo>
                  <a:lnTo>
                    <a:pt x="86104" y="90639"/>
                  </a:lnTo>
                  <a:lnTo>
                    <a:pt x="86651" y="89527"/>
                  </a:lnTo>
                  <a:lnTo>
                    <a:pt x="86651" y="89527"/>
                  </a:lnTo>
                  <a:lnTo>
                    <a:pt x="88564" y="85523"/>
                  </a:lnTo>
                  <a:lnTo>
                    <a:pt x="88564" y="85523"/>
                  </a:lnTo>
                  <a:lnTo>
                    <a:pt x="88838" y="84633"/>
                  </a:lnTo>
                  <a:lnTo>
                    <a:pt x="88838" y="84633"/>
                  </a:lnTo>
                  <a:lnTo>
                    <a:pt x="91025" y="80407"/>
                  </a:lnTo>
                  <a:lnTo>
                    <a:pt x="91025" y="80407"/>
                  </a:lnTo>
                  <a:lnTo>
                    <a:pt x="91298" y="79740"/>
                  </a:lnTo>
                  <a:lnTo>
                    <a:pt x="91298" y="79740"/>
                  </a:lnTo>
                  <a:lnTo>
                    <a:pt x="93758" y="75514"/>
                  </a:lnTo>
                  <a:lnTo>
                    <a:pt x="93758" y="75514"/>
                  </a:lnTo>
                  <a:lnTo>
                    <a:pt x="94031" y="74847"/>
                  </a:lnTo>
                  <a:lnTo>
                    <a:pt x="94031" y="74847"/>
                  </a:lnTo>
                  <a:lnTo>
                    <a:pt x="96765" y="70843"/>
                  </a:lnTo>
                  <a:lnTo>
                    <a:pt x="96765" y="70843"/>
                  </a:lnTo>
                  <a:lnTo>
                    <a:pt x="97312" y="70176"/>
                  </a:lnTo>
                  <a:lnTo>
                    <a:pt x="97312" y="70176"/>
                  </a:lnTo>
                  <a:lnTo>
                    <a:pt x="100045" y="66172"/>
                  </a:lnTo>
                  <a:lnTo>
                    <a:pt x="100045" y="66172"/>
                  </a:lnTo>
                  <a:lnTo>
                    <a:pt x="100592" y="65505"/>
                  </a:lnTo>
                  <a:lnTo>
                    <a:pt x="100592" y="65505"/>
                  </a:lnTo>
                  <a:lnTo>
                    <a:pt x="103325" y="61723"/>
                  </a:lnTo>
                  <a:lnTo>
                    <a:pt x="103325" y="61723"/>
                  </a:lnTo>
                  <a:lnTo>
                    <a:pt x="103872" y="61056"/>
                  </a:lnTo>
                  <a:lnTo>
                    <a:pt x="103872" y="61056"/>
                  </a:lnTo>
                  <a:lnTo>
                    <a:pt x="107152" y="57275"/>
                  </a:lnTo>
                  <a:lnTo>
                    <a:pt x="107152" y="57275"/>
                  </a:lnTo>
                  <a:lnTo>
                    <a:pt x="107699" y="56607"/>
                  </a:lnTo>
                  <a:lnTo>
                    <a:pt x="107699" y="56607"/>
                  </a:lnTo>
                  <a:lnTo>
                    <a:pt x="110979" y="53271"/>
                  </a:lnTo>
                  <a:lnTo>
                    <a:pt x="110979" y="53271"/>
                  </a:lnTo>
                  <a:lnTo>
                    <a:pt x="111799" y="52381"/>
                  </a:lnTo>
                  <a:lnTo>
                    <a:pt x="111799" y="52381"/>
                  </a:lnTo>
                  <a:lnTo>
                    <a:pt x="115079" y="49267"/>
                  </a:lnTo>
                  <a:lnTo>
                    <a:pt x="115079" y="49267"/>
                  </a:lnTo>
                  <a:lnTo>
                    <a:pt x="115899" y="48378"/>
                  </a:lnTo>
                  <a:lnTo>
                    <a:pt x="115899" y="48378"/>
                  </a:lnTo>
                  <a:lnTo>
                    <a:pt x="119453" y="45264"/>
                  </a:lnTo>
                  <a:lnTo>
                    <a:pt x="119453" y="45264"/>
                  </a:lnTo>
                  <a:lnTo>
                    <a:pt x="120000" y="44819"/>
                  </a:lnTo>
                  <a:lnTo>
                    <a:pt x="99225" y="19128"/>
                  </a:lnTo>
                  <a:lnTo>
                    <a:pt x="63416" y="0"/>
                  </a:lnTo>
                  <a:lnTo>
                    <a:pt x="63416" y="0"/>
                  </a:lnTo>
                  <a:lnTo>
                    <a:pt x="62050" y="1112"/>
                  </a:lnTo>
                  <a:lnTo>
                    <a:pt x="62050" y="1112"/>
                  </a:lnTo>
                  <a:lnTo>
                    <a:pt x="57403" y="5338"/>
                  </a:lnTo>
                  <a:lnTo>
                    <a:pt x="57403" y="5338"/>
                  </a:lnTo>
                  <a:lnTo>
                    <a:pt x="55216" y="7340"/>
                  </a:lnTo>
                  <a:lnTo>
                    <a:pt x="55216" y="7340"/>
                  </a:lnTo>
                  <a:lnTo>
                    <a:pt x="50569" y="11788"/>
                  </a:lnTo>
                  <a:lnTo>
                    <a:pt x="50569" y="11788"/>
                  </a:lnTo>
                  <a:lnTo>
                    <a:pt x="48656" y="13790"/>
                  </a:lnTo>
                  <a:lnTo>
                    <a:pt x="48656" y="13790"/>
                  </a:lnTo>
                  <a:lnTo>
                    <a:pt x="44282" y="18461"/>
                  </a:lnTo>
                  <a:lnTo>
                    <a:pt x="44282" y="18461"/>
                  </a:lnTo>
                  <a:lnTo>
                    <a:pt x="42642" y="20463"/>
                  </a:lnTo>
                  <a:lnTo>
                    <a:pt x="42642" y="20463"/>
                  </a:lnTo>
                  <a:lnTo>
                    <a:pt x="38268" y="25356"/>
                  </a:lnTo>
                  <a:lnTo>
                    <a:pt x="38268" y="25356"/>
                  </a:lnTo>
                  <a:lnTo>
                    <a:pt x="36628" y="27358"/>
                  </a:lnTo>
                  <a:lnTo>
                    <a:pt x="36628" y="27358"/>
                  </a:lnTo>
                  <a:lnTo>
                    <a:pt x="32801" y="32363"/>
                  </a:lnTo>
                  <a:lnTo>
                    <a:pt x="32801" y="32363"/>
                  </a:lnTo>
                  <a:lnTo>
                    <a:pt x="31435" y="34365"/>
                  </a:lnTo>
                  <a:lnTo>
                    <a:pt x="31435" y="34365"/>
                  </a:lnTo>
                  <a:lnTo>
                    <a:pt x="27608" y="39481"/>
                  </a:lnTo>
                  <a:lnTo>
                    <a:pt x="27608" y="39481"/>
                  </a:lnTo>
                  <a:lnTo>
                    <a:pt x="26241" y="41705"/>
                  </a:lnTo>
                  <a:lnTo>
                    <a:pt x="26241" y="41705"/>
                  </a:lnTo>
                  <a:lnTo>
                    <a:pt x="22961" y="47043"/>
                  </a:lnTo>
                  <a:lnTo>
                    <a:pt x="22961" y="47043"/>
                  </a:lnTo>
                  <a:lnTo>
                    <a:pt x="21594" y="49267"/>
                  </a:lnTo>
                  <a:lnTo>
                    <a:pt x="21594" y="49267"/>
                  </a:lnTo>
                  <a:lnTo>
                    <a:pt x="18587" y="54828"/>
                  </a:lnTo>
                  <a:lnTo>
                    <a:pt x="18587" y="54828"/>
                  </a:lnTo>
                  <a:lnTo>
                    <a:pt x="17220" y="57052"/>
                  </a:lnTo>
                  <a:lnTo>
                    <a:pt x="17220" y="57052"/>
                  </a:lnTo>
                  <a:lnTo>
                    <a:pt x="14487" y="62613"/>
                  </a:lnTo>
                  <a:lnTo>
                    <a:pt x="14487" y="62613"/>
                  </a:lnTo>
                  <a:lnTo>
                    <a:pt x="13394" y="65060"/>
                  </a:lnTo>
                  <a:lnTo>
                    <a:pt x="13394" y="65060"/>
                  </a:lnTo>
                  <a:lnTo>
                    <a:pt x="11207" y="70620"/>
                  </a:lnTo>
                  <a:lnTo>
                    <a:pt x="11207" y="70620"/>
                  </a:lnTo>
                  <a:lnTo>
                    <a:pt x="10113" y="73290"/>
                  </a:lnTo>
                  <a:lnTo>
                    <a:pt x="10113" y="73290"/>
                  </a:lnTo>
                  <a:lnTo>
                    <a:pt x="8200" y="78628"/>
                  </a:lnTo>
                  <a:lnTo>
                    <a:pt x="8200" y="78628"/>
                  </a:lnTo>
                  <a:lnTo>
                    <a:pt x="7107" y="81519"/>
                  </a:lnTo>
                  <a:lnTo>
                    <a:pt x="7107" y="81519"/>
                  </a:lnTo>
                  <a:lnTo>
                    <a:pt x="5466" y="87080"/>
                  </a:lnTo>
                  <a:lnTo>
                    <a:pt x="5466" y="87080"/>
                  </a:lnTo>
                  <a:lnTo>
                    <a:pt x="4646" y="89972"/>
                  </a:lnTo>
                  <a:lnTo>
                    <a:pt x="4646" y="89972"/>
                  </a:lnTo>
                  <a:lnTo>
                    <a:pt x="3280" y="95532"/>
                  </a:lnTo>
                  <a:lnTo>
                    <a:pt x="3280" y="95532"/>
                  </a:lnTo>
                  <a:lnTo>
                    <a:pt x="2733" y="98646"/>
                  </a:lnTo>
                  <a:lnTo>
                    <a:pt x="2733" y="98646"/>
                  </a:lnTo>
                  <a:lnTo>
                    <a:pt x="1640" y="104207"/>
                  </a:lnTo>
                  <a:lnTo>
                    <a:pt x="1640" y="104207"/>
                  </a:lnTo>
                  <a:lnTo>
                    <a:pt x="1093" y="107321"/>
                  </a:lnTo>
                  <a:lnTo>
                    <a:pt x="1093" y="107321"/>
                  </a:lnTo>
                  <a:lnTo>
                    <a:pt x="546" y="113104"/>
                  </a:lnTo>
                  <a:lnTo>
                    <a:pt x="546" y="113104"/>
                  </a:lnTo>
                  <a:lnTo>
                    <a:pt x="273" y="116218"/>
                  </a:lnTo>
                  <a:lnTo>
                    <a:pt x="273" y="116218"/>
                  </a:lnTo>
                  <a:lnTo>
                    <a:pt x="0" y="119332"/>
                  </a:lnTo>
                  <a:lnTo>
                    <a:pt x="42095" y="112882"/>
                  </a:lnTo>
                  <a:lnTo>
                    <a:pt x="78997" y="12000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3" name="Shape 253"/>
            <p:cNvSpPr/>
            <p:nvPr/>
          </p:nvSpPr>
          <p:spPr>
            <a:xfrm>
              <a:off x="3635375" y="1614488"/>
              <a:ext cx="568200" cy="566700"/>
            </a:xfrm>
            <a:custGeom>
              <a:avLst/>
              <a:gdLst/>
              <a:ahLst/>
              <a:cxnLst/>
              <a:rect l="0" t="0" r="0" b="0"/>
              <a:pathLst>
                <a:path w="120000" h="120000" extrusionOk="0">
                  <a:moveTo>
                    <a:pt x="58994" y="0"/>
                  </a:moveTo>
                  <a:lnTo>
                    <a:pt x="58994" y="0"/>
                  </a:lnTo>
                  <a:lnTo>
                    <a:pt x="52960" y="672"/>
                  </a:lnTo>
                  <a:lnTo>
                    <a:pt x="46927" y="1344"/>
                  </a:lnTo>
                  <a:lnTo>
                    <a:pt x="40893" y="3361"/>
                  </a:lnTo>
                  <a:lnTo>
                    <a:pt x="35530" y="5378"/>
                  </a:lnTo>
                  <a:lnTo>
                    <a:pt x="30167" y="8067"/>
                  </a:lnTo>
                  <a:lnTo>
                    <a:pt x="25474" y="10756"/>
                  </a:lnTo>
                  <a:lnTo>
                    <a:pt x="20782" y="14789"/>
                  </a:lnTo>
                  <a:lnTo>
                    <a:pt x="16759" y="18823"/>
                  </a:lnTo>
                  <a:lnTo>
                    <a:pt x="12737" y="22857"/>
                  </a:lnTo>
                  <a:lnTo>
                    <a:pt x="9385" y="27563"/>
                  </a:lnTo>
                  <a:lnTo>
                    <a:pt x="6703" y="32941"/>
                  </a:lnTo>
                  <a:lnTo>
                    <a:pt x="4022" y="38319"/>
                  </a:lnTo>
                  <a:lnTo>
                    <a:pt x="2681" y="43697"/>
                  </a:lnTo>
                  <a:lnTo>
                    <a:pt x="1340" y="49075"/>
                  </a:lnTo>
                  <a:lnTo>
                    <a:pt x="0" y="55126"/>
                  </a:lnTo>
                  <a:lnTo>
                    <a:pt x="0" y="61848"/>
                  </a:lnTo>
                  <a:lnTo>
                    <a:pt x="0" y="61848"/>
                  </a:lnTo>
                  <a:lnTo>
                    <a:pt x="670" y="67899"/>
                  </a:lnTo>
                  <a:lnTo>
                    <a:pt x="1340" y="73949"/>
                  </a:lnTo>
                  <a:lnTo>
                    <a:pt x="3351" y="78991"/>
                  </a:lnTo>
                  <a:lnTo>
                    <a:pt x="5363" y="84369"/>
                  </a:lnTo>
                  <a:lnTo>
                    <a:pt x="8044" y="89747"/>
                  </a:lnTo>
                  <a:lnTo>
                    <a:pt x="11396" y="94453"/>
                  </a:lnTo>
                  <a:lnTo>
                    <a:pt x="14748" y="99159"/>
                  </a:lnTo>
                  <a:lnTo>
                    <a:pt x="18770" y="103193"/>
                  </a:lnTo>
                  <a:lnTo>
                    <a:pt x="22793" y="107226"/>
                  </a:lnTo>
                  <a:lnTo>
                    <a:pt x="27486" y="110588"/>
                  </a:lnTo>
                  <a:lnTo>
                    <a:pt x="32849" y="113277"/>
                  </a:lnTo>
                  <a:lnTo>
                    <a:pt x="38212" y="115966"/>
                  </a:lnTo>
                  <a:lnTo>
                    <a:pt x="43575" y="117983"/>
                  </a:lnTo>
                  <a:lnTo>
                    <a:pt x="49608" y="119327"/>
                  </a:lnTo>
                  <a:lnTo>
                    <a:pt x="55642" y="120000"/>
                  </a:lnTo>
                  <a:lnTo>
                    <a:pt x="61675" y="120000"/>
                  </a:lnTo>
                  <a:lnTo>
                    <a:pt x="61675" y="120000"/>
                  </a:lnTo>
                  <a:lnTo>
                    <a:pt x="67709" y="120000"/>
                  </a:lnTo>
                  <a:lnTo>
                    <a:pt x="73743" y="118655"/>
                  </a:lnTo>
                  <a:lnTo>
                    <a:pt x="79106" y="117310"/>
                  </a:lnTo>
                  <a:lnTo>
                    <a:pt x="84469" y="114621"/>
                  </a:lnTo>
                  <a:lnTo>
                    <a:pt x="89832" y="111932"/>
                  </a:lnTo>
                  <a:lnTo>
                    <a:pt x="94525" y="109243"/>
                  </a:lnTo>
                  <a:lnTo>
                    <a:pt x="99217" y="105210"/>
                  </a:lnTo>
                  <a:lnTo>
                    <a:pt x="103240" y="101848"/>
                  </a:lnTo>
                  <a:lnTo>
                    <a:pt x="107262" y="97142"/>
                  </a:lnTo>
                  <a:lnTo>
                    <a:pt x="110614" y="92436"/>
                  </a:lnTo>
                  <a:lnTo>
                    <a:pt x="113296" y="87731"/>
                  </a:lnTo>
                  <a:lnTo>
                    <a:pt x="115977" y="82352"/>
                  </a:lnTo>
                  <a:lnTo>
                    <a:pt x="117988" y="76638"/>
                  </a:lnTo>
                  <a:lnTo>
                    <a:pt x="119329" y="71260"/>
                  </a:lnTo>
                  <a:lnTo>
                    <a:pt x="120000" y="65210"/>
                  </a:lnTo>
                  <a:lnTo>
                    <a:pt x="120000" y="59159"/>
                  </a:lnTo>
                  <a:lnTo>
                    <a:pt x="120000" y="59159"/>
                  </a:lnTo>
                  <a:lnTo>
                    <a:pt x="120000" y="52436"/>
                  </a:lnTo>
                  <a:lnTo>
                    <a:pt x="118659" y="47058"/>
                  </a:lnTo>
                  <a:lnTo>
                    <a:pt x="117318" y="41008"/>
                  </a:lnTo>
                  <a:lnTo>
                    <a:pt x="114636" y="35630"/>
                  </a:lnTo>
                  <a:lnTo>
                    <a:pt x="112625" y="30252"/>
                  </a:lnTo>
                  <a:lnTo>
                    <a:pt x="109273" y="25546"/>
                  </a:lnTo>
                  <a:lnTo>
                    <a:pt x="105921" y="20840"/>
                  </a:lnTo>
                  <a:lnTo>
                    <a:pt x="101899" y="16806"/>
                  </a:lnTo>
                  <a:lnTo>
                    <a:pt x="97206" y="12773"/>
                  </a:lnTo>
                  <a:lnTo>
                    <a:pt x="92513" y="9411"/>
                  </a:lnTo>
                  <a:lnTo>
                    <a:pt x="87821" y="6722"/>
                  </a:lnTo>
                  <a:lnTo>
                    <a:pt x="82458" y="4033"/>
                  </a:lnTo>
                  <a:lnTo>
                    <a:pt x="76424" y="2016"/>
                  </a:lnTo>
                  <a:lnTo>
                    <a:pt x="71061" y="672"/>
                  </a:lnTo>
                  <a:lnTo>
                    <a:pt x="65027" y="0"/>
                  </a:lnTo>
                  <a:lnTo>
                    <a:pt x="58994"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4" name="Shape 254"/>
            <p:cNvSpPr/>
            <p:nvPr/>
          </p:nvSpPr>
          <p:spPr>
            <a:xfrm>
              <a:off x="3711575" y="1690688"/>
              <a:ext cx="415800" cy="414300"/>
            </a:xfrm>
            <a:custGeom>
              <a:avLst/>
              <a:gdLst/>
              <a:ahLst/>
              <a:cxnLst/>
              <a:rect l="0" t="0" r="0" b="0"/>
              <a:pathLst>
                <a:path w="120000" h="120000" extrusionOk="0">
                  <a:moveTo>
                    <a:pt x="58625" y="0"/>
                  </a:moveTo>
                  <a:lnTo>
                    <a:pt x="58625" y="0"/>
                  </a:lnTo>
                  <a:lnTo>
                    <a:pt x="53129" y="919"/>
                  </a:lnTo>
                  <a:lnTo>
                    <a:pt x="46717" y="1839"/>
                  </a:lnTo>
                  <a:lnTo>
                    <a:pt x="41221" y="3678"/>
                  </a:lnTo>
                  <a:lnTo>
                    <a:pt x="35725" y="5517"/>
                  </a:lnTo>
                  <a:lnTo>
                    <a:pt x="30229" y="8275"/>
                  </a:lnTo>
                  <a:lnTo>
                    <a:pt x="25648" y="11034"/>
                  </a:lnTo>
                  <a:lnTo>
                    <a:pt x="21068" y="14712"/>
                  </a:lnTo>
                  <a:lnTo>
                    <a:pt x="16488" y="18390"/>
                  </a:lnTo>
                  <a:lnTo>
                    <a:pt x="12824" y="22988"/>
                  </a:lnTo>
                  <a:lnTo>
                    <a:pt x="10076" y="27586"/>
                  </a:lnTo>
                  <a:lnTo>
                    <a:pt x="7328" y="33103"/>
                  </a:lnTo>
                  <a:lnTo>
                    <a:pt x="4580" y="38620"/>
                  </a:lnTo>
                  <a:lnTo>
                    <a:pt x="2748" y="44137"/>
                  </a:lnTo>
                  <a:lnTo>
                    <a:pt x="916" y="49655"/>
                  </a:lnTo>
                  <a:lnTo>
                    <a:pt x="916" y="55172"/>
                  </a:lnTo>
                  <a:lnTo>
                    <a:pt x="0" y="61609"/>
                  </a:lnTo>
                  <a:lnTo>
                    <a:pt x="0" y="61609"/>
                  </a:lnTo>
                  <a:lnTo>
                    <a:pt x="916" y="68045"/>
                  </a:lnTo>
                  <a:lnTo>
                    <a:pt x="1832" y="73563"/>
                  </a:lnTo>
                  <a:lnTo>
                    <a:pt x="3664" y="79080"/>
                  </a:lnTo>
                  <a:lnTo>
                    <a:pt x="5496" y="84137"/>
                  </a:lnTo>
                  <a:lnTo>
                    <a:pt x="8244" y="89655"/>
                  </a:lnTo>
                  <a:lnTo>
                    <a:pt x="10992" y="94252"/>
                  </a:lnTo>
                  <a:lnTo>
                    <a:pt x="14656" y="98850"/>
                  </a:lnTo>
                  <a:lnTo>
                    <a:pt x="19236" y="103448"/>
                  </a:lnTo>
                  <a:lnTo>
                    <a:pt x="22900" y="107126"/>
                  </a:lnTo>
                  <a:lnTo>
                    <a:pt x="27480" y="110804"/>
                  </a:lnTo>
                  <a:lnTo>
                    <a:pt x="32977" y="113563"/>
                  </a:lnTo>
                  <a:lnTo>
                    <a:pt x="38473" y="115402"/>
                  </a:lnTo>
                  <a:lnTo>
                    <a:pt x="43969" y="117241"/>
                  </a:lnTo>
                  <a:lnTo>
                    <a:pt x="49465" y="119080"/>
                  </a:lnTo>
                  <a:lnTo>
                    <a:pt x="54961" y="120000"/>
                  </a:lnTo>
                  <a:lnTo>
                    <a:pt x="61374" y="120000"/>
                  </a:lnTo>
                  <a:lnTo>
                    <a:pt x="61374" y="120000"/>
                  </a:lnTo>
                  <a:lnTo>
                    <a:pt x="67786" y="119080"/>
                  </a:lnTo>
                  <a:lnTo>
                    <a:pt x="73282" y="118160"/>
                  </a:lnTo>
                  <a:lnTo>
                    <a:pt x="79694" y="117241"/>
                  </a:lnTo>
                  <a:lnTo>
                    <a:pt x="84274" y="114482"/>
                  </a:lnTo>
                  <a:lnTo>
                    <a:pt x="89770" y="111724"/>
                  </a:lnTo>
                  <a:lnTo>
                    <a:pt x="94351" y="108965"/>
                  </a:lnTo>
                  <a:lnTo>
                    <a:pt x="98931" y="105287"/>
                  </a:lnTo>
                  <a:lnTo>
                    <a:pt x="103511" y="101609"/>
                  </a:lnTo>
                  <a:lnTo>
                    <a:pt x="107175" y="97011"/>
                  </a:lnTo>
                  <a:lnTo>
                    <a:pt x="110839" y="92413"/>
                  </a:lnTo>
                  <a:lnTo>
                    <a:pt x="113587" y="86896"/>
                  </a:lnTo>
                  <a:lnTo>
                    <a:pt x="115419" y="82758"/>
                  </a:lnTo>
                  <a:lnTo>
                    <a:pt x="118167" y="77241"/>
                  </a:lnTo>
                  <a:lnTo>
                    <a:pt x="119083" y="70804"/>
                  </a:lnTo>
                  <a:lnTo>
                    <a:pt x="120000" y="65287"/>
                  </a:lnTo>
                  <a:lnTo>
                    <a:pt x="120000" y="58850"/>
                  </a:lnTo>
                  <a:lnTo>
                    <a:pt x="120000" y="58850"/>
                  </a:lnTo>
                  <a:lnTo>
                    <a:pt x="120000" y="52413"/>
                  </a:lnTo>
                  <a:lnTo>
                    <a:pt x="118167" y="46896"/>
                  </a:lnTo>
                  <a:lnTo>
                    <a:pt x="117251" y="41379"/>
                  </a:lnTo>
                  <a:lnTo>
                    <a:pt x="114503" y="35862"/>
                  </a:lnTo>
                  <a:lnTo>
                    <a:pt x="111755" y="30344"/>
                  </a:lnTo>
                  <a:lnTo>
                    <a:pt x="109007" y="25747"/>
                  </a:lnTo>
                  <a:lnTo>
                    <a:pt x="105343" y="21149"/>
                  </a:lnTo>
                  <a:lnTo>
                    <a:pt x="101679" y="16551"/>
                  </a:lnTo>
                  <a:lnTo>
                    <a:pt x="97099" y="12873"/>
                  </a:lnTo>
                  <a:lnTo>
                    <a:pt x="92519" y="10114"/>
                  </a:lnTo>
                  <a:lnTo>
                    <a:pt x="87938" y="6436"/>
                  </a:lnTo>
                  <a:lnTo>
                    <a:pt x="82442" y="4597"/>
                  </a:lnTo>
                  <a:lnTo>
                    <a:pt x="76946" y="2758"/>
                  </a:lnTo>
                  <a:lnTo>
                    <a:pt x="70534" y="919"/>
                  </a:lnTo>
                  <a:lnTo>
                    <a:pt x="65038" y="0"/>
                  </a:lnTo>
                  <a:lnTo>
                    <a:pt x="58625" y="0"/>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7</a:t>
              </a:r>
              <a:endParaRPr/>
            </a:p>
          </p:txBody>
        </p:sp>
      </p:grpSp>
      <p:grpSp>
        <p:nvGrpSpPr>
          <p:cNvPr id="255" name="Shape 255" descr="Establish procedures for on-going data-based monitoring and evaluation. " title="Step 8"/>
          <p:cNvGrpSpPr/>
          <p:nvPr/>
        </p:nvGrpSpPr>
        <p:grpSpPr>
          <a:xfrm>
            <a:off x="3494310" y="1251348"/>
            <a:ext cx="1402556" cy="1203825"/>
            <a:chOff x="4267200" y="525463"/>
            <a:chExt cx="1870075" cy="1605100"/>
          </a:xfrm>
        </p:grpSpPr>
        <p:sp>
          <p:nvSpPr>
            <p:cNvPr id="256" name="Shape 256"/>
            <p:cNvSpPr/>
            <p:nvPr/>
          </p:nvSpPr>
          <p:spPr>
            <a:xfrm>
              <a:off x="4267200" y="1452563"/>
              <a:ext cx="705000" cy="678000"/>
            </a:xfrm>
            <a:custGeom>
              <a:avLst/>
              <a:gdLst/>
              <a:ahLst/>
              <a:cxnLst/>
              <a:rect l="0" t="0" r="0" b="0"/>
              <a:pathLst>
                <a:path w="120000" h="120000" extrusionOk="0">
                  <a:moveTo>
                    <a:pt x="71351" y="55081"/>
                  </a:moveTo>
                  <a:lnTo>
                    <a:pt x="111891" y="120000"/>
                  </a:lnTo>
                  <a:lnTo>
                    <a:pt x="111891" y="120000"/>
                  </a:lnTo>
                  <a:lnTo>
                    <a:pt x="120000" y="112693"/>
                  </a:lnTo>
                  <a:lnTo>
                    <a:pt x="120000" y="112693"/>
                  </a:lnTo>
                  <a:lnTo>
                    <a:pt x="116756" y="116065"/>
                  </a:lnTo>
                  <a:lnTo>
                    <a:pt x="76756" y="50023"/>
                  </a:lnTo>
                  <a:lnTo>
                    <a:pt x="7027" y="0"/>
                  </a:lnTo>
                  <a:lnTo>
                    <a:pt x="7027" y="0"/>
                  </a:lnTo>
                  <a:lnTo>
                    <a:pt x="0" y="6744"/>
                  </a:lnTo>
                  <a:lnTo>
                    <a:pt x="71351" y="55081"/>
                  </a:lnTo>
                  <a:close/>
                </a:path>
              </a:pathLst>
            </a:custGeom>
            <a:solidFill>
              <a:srgbClr val="833C0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7" name="Shape 257"/>
            <p:cNvSpPr/>
            <p:nvPr/>
          </p:nvSpPr>
          <p:spPr>
            <a:xfrm>
              <a:off x="4308475" y="766763"/>
              <a:ext cx="1828800" cy="1341300"/>
            </a:xfrm>
            <a:custGeom>
              <a:avLst/>
              <a:gdLst/>
              <a:ahLst/>
              <a:cxnLst/>
              <a:rect l="0" t="0" r="0" b="0"/>
              <a:pathLst>
                <a:path w="120000" h="120000" extrusionOk="0">
                  <a:moveTo>
                    <a:pt x="42291" y="120000"/>
                  </a:moveTo>
                  <a:lnTo>
                    <a:pt x="42291" y="120000"/>
                  </a:lnTo>
                  <a:lnTo>
                    <a:pt x="43541" y="118295"/>
                  </a:lnTo>
                  <a:lnTo>
                    <a:pt x="43541" y="118295"/>
                  </a:lnTo>
                  <a:lnTo>
                    <a:pt x="44791" y="116875"/>
                  </a:lnTo>
                  <a:lnTo>
                    <a:pt x="44791" y="116875"/>
                  </a:lnTo>
                  <a:lnTo>
                    <a:pt x="47500" y="114035"/>
                  </a:lnTo>
                  <a:lnTo>
                    <a:pt x="47500" y="114035"/>
                  </a:lnTo>
                  <a:lnTo>
                    <a:pt x="48750" y="112899"/>
                  </a:lnTo>
                  <a:lnTo>
                    <a:pt x="48750" y="112899"/>
                  </a:lnTo>
                  <a:lnTo>
                    <a:pt x="51458" y="110059"/>
                  </a:lnTo>
                  <a:lnTo>
                    <a:pt x="51458" y="110059"/>
                  </a:lnTo>
                  <a:lnTo>
                    <a:pt x="52708" y="108923"/>
                  </a:lnTo>
                  <a:lnTo>
                    <a:pt x="52708" y="108923"/>
                  </a:lnTo>
                  <a:lnTo>
                    <a:pt x="55625" y="106508"/>
                  </a:lnTo>
                  <a:lnTo>
                    <a:pt x="55625" y="106508"/>
                  </a:lnTo>
                  <a:lnTo>
                    <a:pt x="56875" y="105372"/>
                  </a:lnTo>
                  <a:lnTo>
                    <a:pt x="56875" y="105372"/>
                  </a:lnTo>
                  <a:lnTo>
                    <a:pt x="59791" y="103100"/>
                  </a:lnTo>
                  <a:lnTo>
                    <a:pt x="59791" y="103100"/>
                  </a:lnTo>
                  <a:lnTo>
                    <a:pt x="61250" y="101964"/>
                  </a:lnTo>
                  <a:lnTo>
                    <a:pt x="61250" y="101964"/>
                  </a:lnTo>
                  <a:lnTo>
                    <a:pt x="64166" y="99692"/>
                  </a:lnTo>
                  <a:lnTo>
                    <a:pt x="64166" y="99692"/>
                  </a:lnTo>
                  <a:lnTo>
                    <a:pt x="65625" y="98556"/>
                  </a:lnTo>
                  <a:lnTo>
                    <a:pt x="65625" y="98556"/>
                  </a:lnTo>
                  <a:lnTo>
                    <a:pt x="68541" y="96852"/>
                  </a:lnTo>
                  <a:lnTo>
                    <a:pt x="68541" y="96852"/>
                  </a:lnTo>
                  <a:lnTo>
                    <a:pt x="70208" y="95715"/>
                  </a:lnTo>
                  <a:lnTo>
                    <a:pt x="70208" y="95715"/>
                  </a:lnTo>
                  <a:lnTo>
                    <a:pt x="73125" y="94011"/>
                  </a:lnTo>
                  <a:lnTo>
                    <a:pt x="73125" y="94011"/>
                  </a:lnTo>
                  <a:lnTo>
                    <a:pt x="74791" y="93159"/>
                  </a:lnTo>
                  <a:lnTo>
                    <a:pt x="74791" y="93159"/>
                  </a:lnTo>
                  <a:lnTo>
                    <a:pt x="77708" y="91455"/>
                  </a:lnTo>
                  <a:lnTo>
                    <a:pt x="77708" y="91455"/>
                  </a:lnTo>
                  <a:lnTo>
                    <a:pt x="79583" y="90603"/>
                  </a:lnTo>
                  <a:lnTo>
                    <a:pt x="79583" y="90603"/>
                  </a:lnTo>
                  <a:lnTo>
                    <a:pt x="82500" y="89467"/>
                  </a:lnTo>
                  <a:lnTo>
                    <a:pt x="82500" y="89467"/>
                  </a:lnTo>
                  <a:lnTo>
                    <a:pt x="84375" y="88615"/>
                  </a:lnTo>
                  <a:lnTo>
                    <a:pt x="84375" y="88615"/>
                  </a:lnTo>
                  <a:lnTo>
                    <a:pt x="87500" y="87479"/>
                  </a:lnTo>
                  <a:lnTo>
                    <a:pt x="87500" y="87479"/>
                  </a:lnTo>
                  <a:lnTo>
                    <a:pt x="89166" y="86911"/>
                  </a:lnTo>
                  <a:lnTo>
                    <a:pt x="89166" y="86911"/>
                  </a:lnTo>
                  <a:lnTo>
                    <a:pt x="92291" y="85775"/>
                  </a:lnTo>
                  <a:lnTo>
                    <a:pt x="92291" y="85775"/>
                  </a:lnTo>
                  <a:lnTo>
                    <a:pt x="94166" y="85207"/>
                  </a:lnTo>
                  <a:lnTo>
                    <a:pt x="94166" y="85207"/>
                  </a:lnTo>
                  <a:lnTo>
                    <a:pt x="97291" y="84355"/>
                  </a:lnTo>
                  <a:lnTo>
                    <a:pt x="97291" y="84355"/>
                  </a:lnTo>
                  <a:lnTo>
                    <a:pt x="99375" y="84071"/>
                  </a:lnTo>
                  <a:lnTo>
                    <a:pt x="99375" y="84071"/>
                  </a:lnTo>
                  <a:lnTo>
                    <a:pt x="102500" y="83502"/>
                  </a:lnTo>
                  <a:lnTo>
                    <a:pt x="102500" y="83502"/>
                  </a:lnTo>
                  <a:lnTo>
                    <a:pt x="104583" y="83218"/>
                  </a:lnTo>
                  <a:lnTo>
                    <a:pt x="104583" y="83218"/>
                  </a:lnTo>
                  <a:lnTo>
                    <a:pt x="107500" y="82650"/>
                  </a:lnTo>
                  <a:lnTo>
                    <a:pt x="107500" y="82650"/>
                  </a:lnTo>
                  <a:lnTo>
                    <a:pt x="109791" y="82366"/>
                  </a:lnTo>
                  <a:lnTo>
                    <a:pt x="109791" y="82366"/>
                  </a:lnTo>
                  <a:lnTo>
                    <a:pt x="112708" y="82366"/>
                  </a:lnTo>
                  <a:lnTo>
                    <a:pt x="112708" y="82366"/>
                  </a:lnTo>
                  <a:lnTo>
                    <a:pt x="113958" y="82082"/>
                  </a:lnTo>
                  <a:lnTo>
                    <a:pt x="120000" y="43739"/>
                  </a:lnTo>
                  <a:lnTo>
                    <a:pt x="113125" y="0"/>
                  </a:lnTo>
                  <a:lnTo>
                    <a:pt x="113125" y="0"/>
                  </a:lnTo>
                  <a:lnTo>
                    <a:pt x="113125" y="0"/>
                  </a:lnTo>
                  <a:lnTo>
                    <a:pt x="113125" y="0"/>
                  </a:lnTo>
                  <a:lnTo>
                    <a:pt x="109583" y="284"/>
                  </a:lnTo>
                  <a:lnTo>
                    <a:pt x="109583" y="284"/>
                  </a:lnTo>
                  <a:lnTo>
                    <a:pt x="108958" y="284"/>
                  </a:lnTo>
                  <a:lnTo>
                    <a:pt x="108958" y="284"/>
                  </a:lnTo>
                  <a:lnTo>
                    <a:pt x="104791" y="568"/>
                  </a:lnTo>
                  <a:lnTo>
                    <a:pt x="104791" y="568"/>
                  </a:lnTo>
                  <a:lnTo>
                    <a:pt x="104791" y="568"/>
                  </a:lnTo>
                  <a:lnTo>
                    <a:pt x="104791" y="568"/>
                  </a:lnTo>
                  <a:lnTo>
                    <a:pt x="97291" y="1420"/>
                  </a:lnTo>
                  <a:lnTo>
                    <a:pt x="90000" y="2840"/>
                  </a:lnTo>
                  <a:lnTo>
                    <a:pt x="82708" y="4544"/>
                  </a:lnTo>
                  <a:lnTo>
                    <a:pt x="75416" y="6816"/>
                  </a:lnTo>
                  <a:lnTo>
                    <a:pt x="68333" y="9372"/>
                  </a:lnTo>
                  <a:lnTo>
                    <a:pt x="61458" y="12497"/>
                  </a:lnTo>
                  <a:lnTo>
                    <a:pt x="54583" y="15621"/>
                  </a:lnTo>
                  <a:lnTo>
                    <a:pt x="47916" y="19313"/>
                  </a:lnTo>
                  <a:lnTo>
                    <a:pt x="41250" y="23573"/>
                  </a:lnTo>
                  <a:lnTo>
                    <a:pt x="35000" y="27834"/>
                  </a:lnTo>
                  <a:lnTo>
                    <a:pt x="28750" y="32662"/>
                  </a:lnTo>
                  <a:lnTo>
                    <a:pt x="22500" y="37775"/>
                  </a:lnTo>
                  <a:lnTo>
                    <a:pt x="16666" y="43171"/>
                  </a:lnTo>
                  <a:lnTo>
                    <a:pt x="10833" y="49136"/>
                  </a:lnTo>
                  <a:lnTo>
                    <a:pt x="5416" y="55100"/>
                  </a:lnTo>
                  <a:lnTo>
                    <a:pt x="0" y="61349"/>
                  </a:lnTo>
                  <a:lnTo>
                    <a:pt x="26875" y="86627"/>
                  </a:lnTo>
                  <a:lnTo>
                    <a:pt x="42291" y="12000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8" name="Shape 258"/>
            <p:cNvSpPr/>
            <p:nvPr/>
          </p:nvSpPr>
          <p:spPr>
            <a:xfrm>
              <a:off x="5356225" y="525463"/>
              <a:ext cx="568200" cy="568200"/>
            </a:xfrm>
            <a:custGeom>
              <a:avLst/>
              <a:gdLst/>
              <a:ahLst/>
              <a:cxnLst/>
              <a:rect l="0" t="0" r="0" b="0"/>
              <a:pathLst>
                <a:path w="120000" h="120000" extrusionOk="0">
                  <a:moveTo>
                    <a:pt x="101229" y="16759"/>
                  </a:moveTo>
                  <a:lnTo>
                    <a:pt x="101229" y="16759"/>
                  </a:lnTo>
                  <a:lnTo>
                    <a:pt x="96536" y="12737"/>
                  </a:lnTo>
                  <a:lnTo>
                    <a:pt x="91843" y="9385"/>
                  </a:lnTo>
                  <a:lnTo>
                    <a:pt x="86480" y="6033"/>
                  </a:lnTo>
                  <a:lnTo>
                    <a:pt x="81117" y="4022"/>
                  </a:lnTo>
                  <a:lnTo>
                    <a:pt x="75754" y="2011"/>
                  </a:lnTo>
                  <a:lnTo>
                    <a:pt x="70391" y="670"/>
                  </a:lnTo>
                  <a:lnTo>
                    <a:pt x="64357" y="0"/>
                  </a:lnTo>
                  <a:lnTo>
                    <a:pt x="58324" y="0"/>
                  </a:lnTo>
                  <a:lnTo>
                    <a:pt x="52960" y="0"/>
                  </a:lnTo>
                  <a:lnTo>
                    <a:pt x="46927" y="1340"/>
                  </a:lnTo>
                  <a:lnTo>
                    <a:pt x="41564" y="2681"/>
                  </a:lnTo>
                  <a:lnTo>
                    <a:pt x="36201" y="4692"/>
                  </a:lnTo>
                  <a:lnTo>
                    <a:pt x="30837" y="7374"/>
                  </a:lnTo>
                  <a:lnTo>
                    <a:pt x="25474" y="10726"/>
                  </a:lnTo>
                  <a:lnTo>
                    <a:pt x="20782" y="14078"/>
                  </a:lnTo>
                  <a:lnTo>
                    <a:pt x="16759" y="18770"/>
                  </a:lnTo>
                  <a:lnTo>
                    <a:pt x="16759" y="18770"/>
                  </a:lnTo>
                  <a:lnTo>
                    <a:pt x="12737" y="22793"/>
                  </a:lnTo>
                  <a:lnTo>
                    <a:pt x="8715" y="28156"/>
                  </a:lnTo>
                  <a:lnTo>
                    <a:pt x="6033" y="33519"/>
                  </a:lnTo>
                  <a:lnTo>
                    <a:pt x="4022" y="38882"/>
                  </a:lnTo>
                  <a:lnTo>
                    <a:pt x="2011" y="44245"/>
                  </a:lnTo>
                  <a:lnTo>
                    <a:pt x="670" y="49608"/>
                  </a:lnTo>
                  <a:lnTo>
                    <a:pt x="0" y="55642"/>
                  </a:lnTo>
                  <a:lnTo>
                    <a:pt x="0" y="61005"/>
                  </a:lnTo>
                  <a:lnTo>
                    <a:pt x="0" y="67039"/>
                  </a:lnTo>
                  <a:lnTo>
                    <a:pt x="1340" y="73072"/>
                  </a:lnTo>
                  <a:lnTo>
                    <a:pt x="2681" y="78435"/>
                  </a:lnTo>
                  <a:lnTo>
                    <a:pt x="4692" y="83798"/>
                  </a:lnTo>
                  <a:lnTo>
                    <a:pt x="7374" y="89162"/>
                  </a:lnTo>
                  <a:lnTo>
                    <a:pt x="10726" y="93854"/>
                  </a:lnTo>
                  <a:lnTo>
                    <a:pt x="14078" y="99217"/>
                  </a:lnTo>
                  <a:lnTo>
                    <a:pt x="18100" y="103240"/>
                  </a:lnTo>
                  <a:lnTo>
                    <a:pt x="18100" y="103240"/>
                  </a:lnTo>
                  <a:lnTo>
                    <a:pt x="22793" y="107262"/>
                  </a:lnTo>
                  <a:lnTo>
                    <a:pt x="28156" y="110614"/>
                  </a:lnTo>
                  <a:lnTo>
                    <a:pt x="33519" y="113966"/>
                  </a:lnTo>
                  <a:lnTo>
                    <a:pt x="38882" y="115977"/>
                  </a:lnTo>
                  <a:lnTo>
                    <a:pt x="44245" y="117988"/>
                  </a:lnTo>
                  <a:lnTo>
                    <a:pt x="49608" y="119329"/>
                  </a:lnTo>
                  <a:lnTo>
                    <a:pt x="55642" y="120000"/>
                  </a:lnTo>
                  <a:lnTo>
                    <a:pt x="61005" y="120000"/>
                  </a:lnTo>
                  <a:lnTo>
                    <a:pt x="67039" y="119329"/>
                  </a:lnTo>
                  <a:lnTo>
                    <a:pt x="72402" y="118659"/>
                  </a:lnTo>
                  <a:lnTo>
                    <a:pt x="78435" y="117318"/>
                  </a:lnTo>
                  <a:lnTo>
                    <a:pt x="83798" y="115307"/>
                  </a:lnTo>
                  <a:lnTo>
                    <a:pt x="89162" y="112625"/>
                  </a:lnTo>
                  <a:lnTo>
                    <a:pt x="93854" y="109273"/>
                  </a:lnTo>
                  <a:lnTo>
                    <a:pt x="99217" y="105921"/>
                  </a:lnTo>
                  <a:lnTo>
                    <a:pt x="103240" y="101229"/>
                  </a:lnTo>
                  <a:lnTo>
                    <a:pt x="103240" y="101229"/>
                  </a:lnTo>
                  <a:lnTo>
                    <a:pt x="107262" y="96536"/>
                  </a:lnTo>
                  <a:lnTo>
                    <a:pt x="110614" y="91843"/>
                  </a:lnTo>
                  <a:lnTo>
                    <a:pt x="113966" y="86480"/>
                  </a:lnTo>
                  <a:lnTo>
                    <a:pt x="115977" y="81117"/>
                  </a:lnTo>
                  <a:lnTo>
                    <a:pt x="117988" y="75754"/>
                  </a:lnTo>
                  <a:lnTo>
                    <a:pt x="119329" y="70391"/>
                  </a:lnTo>
                  <a:lnTo>
                    <a:pt x="120000" y="64357"/>
                  </a:lnTo>
                  <a:lnTo>
                    <a:pt x="120000" y="58324"/>
                  </a:lnTo>
                  <a:lnTo>
                    <a:pt x="119329" y="52960"/>
                  </a:lnTo>
                  <a:lnTo>
                    <a:pt x="118659" y="46927"/>
                  </a:lnTo>
                  <a:lnTo>
                    <a:pt x="117318" y="41564"/>
                  </a:lnTo>
                  <a:lnTo>
                    <a:pt x="115307" y="36201"/>
                  </a:lnTo>
                  <a:lnTo>
                    <a:pt x="112625" y="30837"/>
                  </a:lnTo>
                  <a:lnTo>
                    <a:pt x="109273" y="25474"/>
                  </a:lnTo>
                  <a:lnTo>
                    <a:pt x="105921" y="20782"/>
                  </a:lnTo>
                  <a:lnTo>
                    <a:pt x="101229" y="1675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59" name="Shape 259"/>
            <p:cNvSpPr/>
            <p:nvPr/>
          </p:nvSpPr>
          <p:spPr>
            <a:xfrm>
              <a:off x="5432425" y="601663"/>
              <a:ext cx="415800" cy="415800"/>
            </a:xfrm>
            <a:custGeom>
              <a:avLst/>
              <a:gdLst/>
              <a:ahLst/>
              <a:cxnLst/>
              <a:rect l="0" t="0" r="0" b="0"/>
              <a:pathLst>
                <a:path w="120000" h="120000" extrusionOk="0">
                  <a:moveTo>
                    <a:pt x="101679" y="16488"/>
                  </a:moveTo>
                  <a:lnTo>
                    <a:pt x="101679" y="16488"/>
                  </a:lnTo>
                  <a:lnTo>
                    <a:pt x="96183" y="12824"/>
                  </a:lnTo>
                  <a:lnTo>
                    <a:pt x="91603" y="9160"/>
                  </a:lnTo>
                  <a:lnTo>
                    <a:pt x="86106" y="6412"/>
                  </a:lnTo>
                  <a:lnTo>
                    <a:pt x="81526" y="3664"/>
                  </a:lnTo>
                  <a:lnTo>
                    <a:pt x="76030" y="1832"/>
                  </a:lnTo>
                  <a:lnTo>
                    <a:pt x="69618" y="916"/>
                  </a:lnTo>
                  <a:lnTo>
                    <a:pt x="64122" y="0"/>
                  </a:lnTo>
                  <a:lnTo>
                    <a:pt x="58625" y="0"/>
                  </a:lnTo>
                  <a:lnTo>
                    <a:pt x="53129" y="916"/>
                  </a:lnTo>
                  <a:lnTo>
                    <a:pt x="46717" y="1832"/>
                  </a:lnTo>
                  <a:lnTo>
                    <a:pt x="41221" y="2748"/>
                  </a:lnTo>
                  <a:lnTo>
                    <a:pt x="35725" y="4580"/>
                  </a:lnTo>
                  <a:lnTo>
                    <a:pt x="31145" y="7328"/>
                  </a:lnTo>
                  <a:lnTo>
                    <a:pt x="25648" y="10992"/>
                  </a:lnTo>
                  <a:lnTo>
                    <a:pt x="21068" y="14656"/>
                  </a:lnTo>
                  <a:lnTo>
                    <a:pt x="16488" y="18320"/>
                  </a:lnTo>
                  <a:lnTo>
                    <a:pt x="16488" y="18320"/>
                  </a:lnTo>
                  <a:lnTo>
                    <a:pt x="12824" y="22900"/>
                  </a:lnTo>
                  <a:lnTo>
                    <a:pt x="9160" y="28396"/>
                  </a:lnTo>
                  <a:lnTo>
                    <a:pt x="6412" y="32977"/>
                  </a:lnTo>
                  <a:lnTo>
                    <a:pt x="3664" y="38473"/>
                  </a:lnTo>
                  <a:lnTo>
                    <a:pt x="1832" y="43969"/>
                  </a:lnTo>
                  <a:lnTo>
                    <a:pt x="916" y="49465"/>
                  </a:lnTo>
                  <a:lnTo>
                    <a:pt x="0" y="55877"/>
                  </a:lnTo>
                  <a:lnTo>
                    <a:pt x="0" y="61374"/>
                  </a:lnTo>
                  <a:lnTo>
                    <a:pt x="916" y="66870"/>
                  </a:lnTo>
                  <a:lnTo>
                    <a:pt x="1832" y="72366"/>
                  </a:lnTo>
                  <a:lnTo>
                    <a:pt x="2748" y="77862"/>
                  </a:lnTo>
                  <a:lnTo>
                    <a:pt x="4580" y="83358"/>
                  </a:lnTo>
                  <a:lnTo>
                    <a:pt x="7328" y="88854"/>
                  </a:lnTo>
                  <a:lnTo>
                    <a:pt x="10992" y="94351"/>
                  </a:lnTo>
                  <a:lnTo>
                    <a:pt x="14656" y="98931"/>
                  </a:lnTo>
                  <a:lnTo>
                    <a:pt x="18320" y="103511"/>
                  </a:lnTo>
                  <a:lnTo>
                    <a:pt x="18320" y="103511"/>
                  </a:lnTo>
                  <a:lnTo>
                    <a:pt x="22900" y="107175"/>
                  </a:lnTo>
                  <a:lnTo>
                    <a:pt x="28396" y="110839"/>
                  </a:lnTo>
                  <a:lnTo>
                    <a:pt x="32977" y="113587"/>
                  </a:lnTo>
                  <a:lnTo>
                    <a:pt x="38473" y="116335"/>
                  </a:lnTo>
                  <a:lnTo>
                    <a:pt x="43969" y="118167"/>
                  </a:lnTo>
                  <a:lnTo>
                    <a:pt x="49465" y="119083"/>
                  </a:lnTo>
                  <a:lnTo>
                    <a:pt x="55877" y="120000"/>
                  </a:lnTo>
                  <a:lnTo>
                    <a:pt x="61374" y="120000"/>
                  </a:lnTo>
                  <a:lnTo>
                    <a:pt x="66870" y="119083"/>
                  </a:lnTo>
                  <a:lnTo>
                    <a:pt x="72366" y="118167"/>
                  </a:lnTo>
                  <a:lnTo>
                    <a:pt x="77862" y="117251"/>
                  </a:lnTo>
                  <a:lnTo>
                    <a:pt x="83358" y="114503"/>
                  </a:lnTo>
                  <a:lnTo>
                    <a:pt x="88854" y="112671"/>
                  </a:lnTo>
                  <a:lnTo>
                    <a:pt x="94351" y="109007"/>
                  </a:lnTo>
                  <a:lnTo>
                    <a:pt x="98931" y="105343"/>
                  </a:lnTo>
                  <a:lnTo>
                    <a:pt x="103511" y="101679"/>
                  </a:lnTo>
                  <a:lnTo>
                    <a:pt x="103511" y="101679"/>
                  </a:lnTo>
                  <a:lnTo>
                    <a:pt x="107175" y="97099"/>
                  </a:lnTo>
                  <a:lnTo>
                    <a:pt x="110839" y="91603"/>
                  </a:lnTo>
                  <a:lnTo>
                    <a:pt x="113587" y="87022"/>
                  </a:lnTo>
                  <a:lnTo>
                    <a:pt x="115419" y="81526"/>
                  </a:lnTo>
                  <a:lnTo>
                    <a:pt x="117251" y="76030"/>
                  </a:lnTo>
                  <a:lnTo>
                    <a:pt x="119083" y="70534"/>
                  </a:lnTo>
                  <a:lnTo>
                    <a:pt x="120000" y="64122"/>
                  </a:lnTo>
                  <a:lnTo>
                    <a:pt x="120000" y="58625"/>
                  </a:lnTo>
                  <a:lnTo>
                    <a:pt x="119083" y="53129"/>
                  </a:lnTo>
                  <a:lnTo>
                    <a:pt x="118167" y="47633"/>
                  </a:lnTo>
                  <a:lnTo>
                    <a:pt x="117251" y="41221"/>
                  </a:lnTo>
                  <a:lnTo>
                    <a:pt x="114503" y="36641"/>
                  </a:lnTo>
                  <a:lnTo>
                    <a:pt x="112671" y="31145"/>
                  </a:lnTo>
                  <a:lnTo>
                    <a:pt x="109007" y="25648"/>
                  </a:lnTo>
                  <a:lnTo>
                    <a:pt x="105343" y="21068"/>
                  </a:lnTo>
                  <a:lnTo>
                    <a:pt x="101679" y="16488"/>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8</a:t>
              </a:r>
              <a:endParaRPr/>
            </a:p>
          </p:txBody>
        </p:sp>
      </p:grpSp>
      <p:grpSp>
        <p:nvGrpSpPr>
          <p:cNvPr id="260" name="Shape 260" descr="Establish staff commitment and leadership team" title="Step 1"/>
          <p:cNvGrpSpPr/>
          <p:nvPr/>
        </p:nvGrpSpPr>
        <p:grpSpPr>
          <a:xfrm>
            <a:off x="5808873" y="510814"/>
            <a:ext cx="3285191" cy="875122"/>
            <a:chOff x="972457" y="867060"/>
            <a:chExt cx="3120432" cy="1166829"/>
          </a:xfrm>
        </p:grpSpPr>
        <p:sp>
          <p:nvSpPr>
            <p:cNvPr id="261" name="Shape 261"/>
            <p:cNvSpPr txBox="1"/>
            <p:nvPr/>
          </p:nvSpPr>
          <p:spPr>
            <a:xfrm>
              <a:off x="972457" y="867060"/>
              <a:ext cx="2705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STEP 1</a:t>
              </a:r>
              <a:endParaRPr sz="2000" b="1">
                <a:solidFill>
                  <a:schemeClr val="dk1"/>
                </a:solidFill>
                <a:latin typeface="Calibri"/>
                <a:ea typeface="Calibri"/>
                <a:cs typeface="Calibri"/>
                <a:sym typeface="Calibri"/>
              </a:endParaRPr>
            </a:p>
          </p:txBody>
        </p:sp>
        <p:sp>
          <p:nvSpPr>
            <p:cNvPr id="262" name="Shape 262"/>
            <p:cNvSpPr txBox="1"/>
            <p:nvPr/>
          </p:nvSpPr>
          <p:spPr>
            <a:xfrm>
              <a:off x="981289" y="1254189"/>
              <a:ext cx="3111600" cy="77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staff commitment leadership team</a:t>
              </a:r>
              <a:endParaRPr sz="1600">
                <a:solidFill>
                  <a:schemeClr val="dk1"/>
                </a:solidFill>
                <a:latin typeface="Calibri"/>
                <a:ea typeface="Calibri"/>
                <a:cs typeface="Calibri"/>
                <a:sym typeface="Calibri"/>
              </a:endParaRPr>
            </a:p>
          </p:txBody>
        </p:sp>
      </p:grpSp>
      <p:grpSp>
        <p:nvGrpSpPr>
          <p:cNvPr id="263" name="Shape 263" descr="Establish team roles, responsibilities and effective team operations." title="Step 2"/>
          <p:cNvGrpSpPr/>
          <p:nvPr/>
        </p:nvGrpSpPr>
        <p:grpSpPr>
          <a:xfrm>
            <a:off x="7089811" y="2022735"/>
            <a:ext cx="2029050" cy="1367647"/>
            <a:chOff x="1177878" y="852214"/>
            <a:chExt cx="2705400" cy="1823529"/>
          </a:xfrm>
        </p:grpSpPr>
        <p:sp>
          <p:nvSpPr>
            <p:cNvPr id="264" name="Shape 264"/>
            <p:cNvSpPr txBox="1"/>
            <p:nvPr/>
          </p:nvSpPr>
          <p:spPr>
            <a:xfrm>
              <a:off x="1177878" y="852214"/>
              <a:ext cx="2705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STEP 2</a:t>
              </a:r>
              <a:endParaRPr/>
            </a:p>
          </p:txBody>
        </p:sp>
        <p:sp>
          <p:nvSpPr>
            <p:cNvPr id="265" name="Shape 265"/>
            <p:cNvSpPr txBox="1"/>
            <p:nvPr/>
          </p:nvSpPr>
          <p:spPr>
            <a:xfrm>
              <a:off x="1186710" y="1239343"/>
              <a:ext cx="2595600" cy="143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team roles, responsibilities and effective team operations</a:t>
              </a:r>
              <a:endParaRPr sz="1600">
                <a:solidFill>
                  <a:schemeClr val="dk1"/>
                </a:solidFill>
                <a:latin typeface="Calibri"/>
                <a:ea typeface="Calibri"/>
                <a:cs typeface="Calibri"/>
                <a:sym typeface="Calibri"/>
              </a:endParaRPr>
            </a:p>
          </p:txBody>
        </p:sp>
      </p:grpSp>
      <p:grpSp>
        <p:nvGrpSpPr>
          <p:cNvPr id="266" name="Shape 266" descr="Establish school wide expectations." title="Step 3"/>
          <p:cNvGrpSpPr/>
          <p:nvPr/>
        </p:nvGrpSpPr>
        <p:grpSpPr>
          <a:xfrm>
            <a:off x="7054395" y="3893106"/>
            <a:ext cx="2029050" cy="879672"/>
            <a:chOff x="954980" y="860993"/>
            <a:chExt cx="2705400" cy="1172896"/>
          </a:xfrm>
        </p:grpSpPr>
        <p:sp>
          <p:nvSpPr>
            <p:cNvPr id="267" name="Shape 267"/>
            <p:cNvSpPr txBox="1"/>
            <p:nvPr/>
          </p:nvSpPr>
          <p:spPr>
            <a:xfrm>
              <a:off x="954980" y="860993"/>
              <a:ext cx="2705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STEP 3</a:t>
              </a:r>
              <a:endParaRPr/>
            </a:p>
          </p:txBody>
        </p:sp>
        <p:sp>
          <p:nvSpPr>
            <p:cNvPr id="268" name="Shape 268"/>
            <p:cNvSpPr txBox="1"/>
            <p:nvPr/>
          </p:nvSpPr>
          <p:spPr>
            <a:xfrm>
              <a:off x="981289" y="1254189"/>
              <a:ext cx="2486100" cy="77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school wide expectations </a:t>
              </a:r>
              <a:endParaRPr sz="1600">
                <a:solidFill>
                  <a:schemeClr val="dk1"/>
                </a:solidFill>
                <a:latin typeface="Calibri"/>
                <a:ea typeface="Calibri"/>
                <a:cs typeface="Calibri"/>
                <a:sym typeface="Calibri"/>
              </a:endParaRPr>
            </a:p>
          </p:txBody>
        </p:sp>
      </p:grpSp>
      <p:grpSp>
        <p:nvGrpSpPr>
          <p:cNvPr id="269" name="Shape 269" descr="Establish procedures for teaching school wide expectations. " title="Step 4"/>
          <p:cNvGrpSpPr/>
          <p:nvPr/>
        </p:nvGrpSpPr>
        <p:grpSpPr>
          <a:xfrm>
            <a:off x="5681489" y="5405059"/>
            <a:ext cx="2022572" cy="1121272"/>
            <a:chOff x="972457" y="867060"/>
            <a:chExt cx="4603031" cy="1495029"/>
          </a:xfrm>
        </p:grpSpPr>
        <p:sp>
          <p:nvSpPr>
            <p:cNvPr id="270" name="Shape 270"/>
            <p:cNvSpPr txBox="1"/>
            <p:nvPr/>
          </p:nvSpPr>
          <p:spPr>
            <a:xfrm>
              <a:off x="972457" y="867060"/>
              <a:ext cx="42438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STEP 4</a:t>
              </a:r>
              <a:endParaRPr/>
            </a:p>
          </p:txBody>
        </p:sp>
        <p:sp>
          <p:nvSpPr>
            <p:cNvPr id="271" name="Shape 271"/>
            <p:cNvSpPr txBox="1"/>
            <p:nvPr/>
          </p:nvSpPr>
          <p:spPr>
            <a:xfrm>
              <a:off x="981288" y="1254189"/>
              <a:ext cx="45942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procedures for teaching school wide expectations</a:t>
              </a:r>
              <a:endParaRPr sz="1600">
                <a:solidFill>
                  <a:schemeClr val="dk1"/>
                </a:solidFill>
                <a:latin typeface="Calibri"/>
                <a:ea typeface="Calibri"/>
                <a:cs typeface="Calibri"/>
                <a:sym typeface="Calibri"/>
              </a:endParaRPr>
            </a:p>
          </p:txBody>
        </p:sp>
      </p:grpSp>
      <p:grpSp>
        <p:nvGrpSpPr>
          <p:cNvPr id="272" name="Shape 272" descr="Establish procedures for on-going data-based monitoring and evaluation. " title="Step 8"/>
          <p:cNvGrpSpPr/>
          <p:nvPr/>
        </p:nvGrpSpPr>
        <p:grpSpPr>
          <a:xfrm>
            <a:off x="1870875" y="513298"/>
            <a:ext cx="2543617" cy="1613797"/>
            <a:chOff x="972457" y="867060"/>
            <a:chExt cx="2705400" cy="2151729"/>
          </a:xfrm>
        </p:grpSpPr>
        <p:sp>
          <p:nvSpPr>
            <p:cNvPr id="273" name="Shape 273"/>
            <p:cNvSpPr txBox="1"/>
            <p:nvPr/>
          </p:nvSpPr>
          <p:spPr>
            <a:xfrm>
              <a:off x="972457" y="867060"/>
              <a:ext cx="27054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STEP 8</a:t>
              </a:r>
              <a:endParaRPr/>
            </a:p>
          </p:txBody>
        </p:sp>
        <p:sp>
          <p:nvSpPr>
            <p:cNvPr id="274" name="Shape 274"/>
            <p:cNvSpPr txBox="1"/>
            <p:nvPr/>
          </p:nvSpPr>
          <p:spPr>
            <a:xfrm>
              <a:off x="981289" y="1254189"/>
              <a:ext cx="2486100" cy="176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procedures for on-going data-based monitoring &amp; evaluation</a:t>
              </a:r>
              <a:endParaRPr sz="1600">
                <a:solidFill>
                  <a:schemeClr val="dk1"/>
                </a:solidFill>
                <a:latin typeface="Calibri"/>
                <a:ea typeface="Calibri"/>
                <a:cs typeface="Calibri"/>
                <a:sym typeface="Calibri"/>
              </a:endParaRPr>
            </a:p>
          </p:txBody>
        </p:sp>
      </p:grpSp>
      <p:grpSp>
        <p:nvGrpSpPr>
          <p:cNvPr id="275" name="Shape 275" descr="Establish procedures for corrective/crisis response." title="Step 7"/>
          <p:cNvGrpSpPr/>
          <p:nvPr/>
        </p:nvGrpSpPr>
        <p:grpSpPr>
          <a:xfrm>
            <a:off x="955857" y="2082173"/>
            <a:ext cx="2029050" cy="1121272"/>
            <a:chOff x="1177878" y="852214"/>
            <a:chExt cx="2705400" cy="1495029"/>
          </a:xfrm>
        </p:grpSpPr>
        <p:sp>
          <p:nvSpPr>
            <p:cNvPr id="276" name="Shape 276"/>
            <p:cNvSpPr txBox="1"/>
            <p:nvPr/>
          </p:nvSpPr>
          <p:spPr>
            <a:xfrm>
              <a:off x="1177878" y="852214"/>
              <a:ext cx="27054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STEP 7</a:t>
              </a:r>
              <a:endParaRPr sz="1800" b="1">
                <a:solidFill>
                  <a:schemeClr val="dk1"/>
                </a:solidFill>
                <a:latin typeface="Calibri"/>
                <a:ea typeface="Calibri"/>
                <a:cs typeface="Calibri"/>
                <a:sym typeface="Calibri"/>
              </a:endParaRPr>
            </a:p>
          </p:txBody>
        </p:sp>
        <p:sp>
          <p:nvSpPr>
            <p:cNvPr id="277" name="Shape 277"/>
            <p:cNvSpPr txBox="1"/>
            <p:nvPr/>
          </p:nvSpPr>
          <p:spPr>
            <a:xfrm>
              <a:off x="1186710" y="1239343"/>
              <a:ext cx="25956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procedures for corrective/crisis response</a:t>
              </a:r>
              <a:endParaRPr sz="1600">
                <a:solidFill>
                  <a:schemeClr val="dk1"/>
                </a:solidFill>
                <a:latin typeface="Calibri"/>
                <a:ea typeface="Calibri"/>
                <a:cs typeface="Calibri"/>
                <a:sym typeface="Calibri"/>
              </a:endParaRPr>
            </a:p>
          </p:txBody>
        </p:sp>
      </p:grpSp>
      <p:grpSp>
        <p:nvGrpSpPr>
          <p:cNvPr id="278" name="Shape 278" descr="Establish procedures for encouraging expected behavior." title="Step 6"/>
          <p:cNvGrpSpPr/>
          <p:nvPr/>
        </p:nvGrpSpPr>
        <p:grpSpPr>
          <a:xfrm>
            <a:off x="933549" y="3883522"/>
            <a:ext cx="2029050" cy="1367647"/>
            <a:chOff x="972457" y="867060"/>
            <a:chExt cx="2705400" cy="1823529"/>
          </a:xfrm>
        </p:grpSpPr>
        <p:sp>
          <p:nvSpPr>
            <p:cNvPr id="279" name="Shape 279"/>
            <p:cNvSpPr txBox="1"/>
            <p:nvPr/>
          </p:nvSpPr>
          <p:spPr>
            <a:xfrm>
              <a:off x="972457" y="867060"/>
              <a:ext cx="27054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STEP 6</a:t>
              </a:r>
              <a:endParaRPr/>
            </a:p>
          </p:txBody>
        </p:sp>
        <p:sp>
          <p:nvSpPr>
            <p:cNvPr id="280" name="Shape 280"/>
            <p:cNvSpPr txBox="1"/>
            <p:nvPr/>
          </p:nvSpPr>
          <p:spPr>
            <a:xfrm>
              <a:off x="981289" y="1254189"/>
              <a:ext cx="2486100" cy="143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procedures for  encouraging expected behavior</a:t>
              </a:r>
              <a:endParaRPr sz="1600">
                <a:solidFill>
                  <a:schemeClr val="dk1"/>
                </a:solidFill>
                <a:latin typeface="Calibri"/>
                <a:ea typeface="Calibri"/>
                <a:cs typeface="Calibri"/>
                <a:sym typeface="Calibri"/>
              </a:endParaRPr>
            </a:p>
          </p:txBody>
        </p:sp>
      </p:grpSp>
      <p:grpSp>
        <p:nvGrpSpPr>
          <p:cNvPr id="281" name="Shape 281" descr="Establish procedures for embedding school wide expectations into the classroom." title="Step 5"/>
          <p:cNvGrpSpPr/>
          <p:nvPr/>
        </p:nvGrpSpPr>
        <p:grpSpPr>
          <a:xfrm>
            <a:off x="2518287" y="5314007"/>
            <a:ext cx="2022572" cy="1367647"/>
            <a:chOff x="972457" y="867060"/>
            <a:chExt cx="4603031" cy="1823529"/>
          </a:xfrm>
        </p:grpSpPr>
        <p:sp>
          <p:nvSpPr>
            <p:cNvPr id="282" name="Shape 282"/>
            <p:cNvSpPr txBox="1"/>
            <p:nvPr/>
          </p:nvSpPr>
          <p:spPr>
            <a:xfrm>
              <a:off x="972457" y="867060"/>
              <a:ext cx="42438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STEP 5</a:t>
              </a:r>
              <a:endParaRPr/>
            </a:p>
          </p:txBody>
        </p:sp>
        <p:sp>
          <p:nvSpPr>
            <p:cNvPr id="283" name="Shape 283"/>
            <p:cNvSpPr txBox="1"/>
            <p:nvPr/>
          </p:nvSpPr>
          <p:spPr>
            <a:xfrm>
              <a:off x="981288" y="1254189"/>
              <a:ext cx="4594200" cy="143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Establish procedures for embedding school wide expectations into the classroom</a:t>
              </a:r>
              <a:endParaRPr sz="1600">
                <a:solidFill>
                  <a:schemeClr val="dk1"/>
                </a:solidFill>
                <a:latin typeface="Calibri"/>
                <a:ea typeface="Calibri"/>
                <a:cs typeface="Calibri"/>
                <a:sym typeface="Calibri"/>
              </a:endParaRPr>
            </a:p>
          </p:txBody>
        </p:sp>
      </p:grpSp>
      <p:sp>
        <p:nvSpPr>
          <p:cNvPr id="284" name="Shape 284" title="Tier 1 primary prevention"/>
          <p:cNvSpPr txBox="1"/>
          <p:nvPr/>
        </p:nvSpPr>
        <p:spPr>
          <a:xfrm>
            <a:off x="3544791" y="2888423"/>
            <a:ext cx="25773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Tier 1</a:t>
            </a:r>
            <a:endParaRPr dirty="0">
              <a:solidFill>
                <a:schemeClr val="dk1"/>
              </a:solidFill>
            </a:endParaRPr>
          </a:p>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Primary Prevention</a:t>
            </a:r>
            <a:endParaRPr sz="2400" b="1"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FD23B8E5-6A8E-4E13-851A-BF10F08B0D70}"/>
              </a:ext>
            </a:extLst>
          </p:cNvPr>
          <p:cNvSpPr>
            <a:spLocks noGrp="1"/>
          </p:cNvSpPr>
          <p:nvPr>
            <p:ph type="title"/>
          </p:nvPr>
        </p:nvSpPr>
        <p:spPr>
          <a:xfrm>
            <a:off x="211707" y="120711"/>
            <a:ext cx="8303643" cy="434304"/>
          </a:xfrm>
        </p:spPr>
        <p:txBody>
          <a:bodyPr>
            <a:normAutofit fontScale="90000"/>
          </a:bodyPr>
          <a:lstStyle/>
          <a:p>
            <a:r>
              <a:rPr lang="en-US" dirty="0"/>
              <a:t>Tier 1 Primary Prevention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fade">
                                      <p:cBhvr>
                                        <p:cTn id="10" dur="500"/>
                                        <p:tgtEl>
                                          <p:spTgt spid="2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63"/>
                                        </p:tgtEl>
                                        <p:attrNameLst>
                                          <p:attrName>style.visibility</p:attrName>
                                        </p:attrNameLst>
                                      </p:cBhvr>
                                      <p:to>
                                        <p:strVal val="visible"/>
                                      </p:to>
                                    </p:set>
                                    <p:animEffect transition="in" filter="fade">
                                      <p:cBhvr>
                                        <p:cTn id="18" dur="500"/>
                                        <p:tgtEl>
                                          <p:spTgt spid="2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animEffect transition="in" filter="fade">
                                      <p:cBhvr>
                                        <p:cTn id="23" dur="500"/>
                                        <p:tgtEl>
                                          <p:spTgt spid="230"/>
                                        </p:tgtEl>
                                      </p:cBhvr>
                                    </p:animEffect>
                                  </p:childTnLst>
                                </p:cTn>
                              </p:par>
                              <p:par>
                                <p:cTn id="24" presetID="10" presetClass="entr" presetSubtype="0" fill="hold" nodeType="withEffect">
                                  <p:stCondLst>
                                    <p:cond delay="0"/>
                                  </p:stCondLst>
                                  <p:childTnLst>
                                    <p:set>
                                      <p:cBhvr>
                                        <p:cTn id="25" dur="1" fill="hold">
                                          <p:stCondLst>
                                            <p:cond delay="0"/>
                                          </p:stCondLst>
                                        </p:cTn>
                                        <p:tgtEl>
                                          <p:spTgt spid="266"/>
                                        </p:tgtEl>
                                        <p:attrNameLst>
                                          <p:attrName>style.visibility</p:attrName>
                                        </p:attrNameLst>
                                      </p:cBhvr>
                                      <p:to>
                                        <p:strVal val="visible"/>
                                      </p:to>
                                    </p:set>
                                    <p:animEffect transition="in" filter="fade">
                                      <p:cBhvr>
                                        <p:cTn id="26" dur="500"/>
                                        <p:tgtEl>
                                          <p:spTgt spid="2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
                                        </p:tgtEl>
                                        <p:attrNameLst>
                                          <p:attrName>style.visibility</p:attrName>
                                        </p:attrNameLst>
                                      </p:cBhvr>
                                      <p:to>
                                        <p:strVal val="visible"/>
                                      </p:to>
                                    </p:set>
                                    <p:animEffect transition="in" filter="fade">
                                      <p:cBhvr>
                                        <p:cTn id="31" dur="500"/>
                                        <p:tgtEl>
                                          <p:spTgt spid="235"/>
                                        </p:tgtEl>
                                      </p:cBhvr>
                                    </p:animEffect>
                                  </p:childTnLst>
                                </p:cTn>
                              </p:par>
                              <p:par>
                                <p:cTn id="32" presetID="10" presetClass="entr" presetSubtype="0" fill="hold" nodeType="with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fade">
                                      <p:cBhvr>
                                        <p:cTn id="34" dur="500"/>
                                        <p:tgtEl>
                                          <p:spTgt spid="2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par>
                                <p:cTn id="40" presetID="10" presetClass="entr" presetSubtype="0" fill="hold" nodeType="withEffect">
                                  <p:stCondLst>
                                    <p:cond delay="0"/>
                                  </p:stCondLst>
                                  <p:childTnLst>
                                    <p:set>
                                      <p:cBhvr>
                                        <p:cTn id="41" dur="1" fill="hold">
                                          <p:stCondLst>
                                            <p:cond delay="0"/>
                                          </p:stCondLst>
                                        </p:cTn>
                                        <p:tgtEl>
                                          <p:spTgt spid="281"/>
                                        </p:tgtEl>
                                        <p:attrNameLst>
                                          <p:attrName>style.visibility</p:attrName>
                                        </p:attrNameLst>
                                      </p:cBhvr>
                                      <p:to>
                                        <p:strVal val="visible"/>
                                      </p:to>
                                    </p:set>
                                    <p:animEffect transition="in" filter="fade">
                                      <p:cBhvr>
                                        <p:cTn id="42" dur="500"/>
                                        <p:tgtEl>
                                          <p:spTgt spid="2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fade">
                                      <p:cBhvr>
                                        <p:cTn id="47" dur="500"/>
                                        <p:tgtEl>
                                          <p:spTgt spid="245"/>
                                        </p:tgtEl>
                                      </p:cBhvr>
                                    </p:animEffect>
                                  </p:childTnLst>
                                </p:cTn>
                              </p:par>
                              <p:par>
                                <p:cTn id="48" presetID="10" presetClass="entr" presetSubtype="0" fill="hold" nodeType="withEffect">
                                  <p:stCondLst>
                                    <p:cond delay="0"/>
                                  </p:stCondLst>
                                  <p:childTnLst>
                                    <p:set>
                                      <p:cBhvr>
                                        <p:cTn id="49" dur="1" fill="hold">
                                          <p:stCondLst>
                                            <p:cond delay="0"/>
                                          </p:stCondLst>
                                        </p:cTn>
                                        <p:tgtEl>
                                          <p:spTgt spid="278"/>
                                        </p:tgtEl>
                                        <p:attrNameLst>
                                          <p:attrName>style.visibility</p:attrName>
                                        </p:attrNameLst>
                                      </p:cBhvr>
                                      <p:to>
                                        <p:strVal val="visible"/>
                                      </p:to>
                                    </p:set>
                                    <p:animEffect transition="in" filter="fade">
                                      <p:cBhvr>
                                        <p:cTn id="50" dur="500"/>
                                        <p:tgtEl>
                                          <p:spTgt spid="2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0"/>
                                        </p:tgtEl>
                                        <p:attrNameLst>
                                          <p:attrName>style.visibility</p:attrName>
                                        </p:attrNameLst>
                                      </p:cBhvr>
                                      <p:to>
                                        <p:strVal val="visible"/>
                                      </p:to>
                                    </p:set>
                                    <p:animEffect transition="in" filter="fade">
                                      <p:cBhvr>
                                        <p:cTn id="55" dur="500"/>
                                        <p:tgtEl>
                                          <p:spTgt spid="250"/>
                                        </p:tgtEl>
                                      </p:cBhvr>
                                    </p:animEffect>
                                  </p:childTnLst>
                                </p:cTn>
                              </p:par>
                              <p:par>
                                <p:cTn id="56" presetID="10" presetClass="entr" presetSubtype="0" fill="hold" nodeType="with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fade">
                                      <p:cBhvr>
                                        <p:cTn id="58" dur="500"/>
                                        <p:tgtEl>
                                          <p:spTgt spid="27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55"/>
                                        </p:tgtEl>
                                        <p:attrNameLst>
                                          <p:attrName>style.visibility</p:attrName>
                                        </p:attrNameLst>
                                      </p:cBhvr>
                                      <p:to>
                                        <p:strVal val="visible"/>
                                      </p:to>
                                    </p:set>
                                    <p:animEffect transition="in" filter="fade">
                                      <p:cBhvr>
                                        <p:cTn id="63" dur="500"/>
                                        <p:tgtEl>
                                          <p:spTgt spid="255"/>
                                        </p:tgtEl>
                                      </p:cBhvr>
                                    </p:animEffect>
                                  </p:childTnLst>
                                </p:cTn>
                              </p:par>
                              <p:par>
                                <p:cTn id="64" presetID="10" presetClass="entr" presetSubtype="0" fill="hold" nodeType="withEffect">
                                  <p:stCondLst>
                                    <p:cond delay="0"/>
                                  </p:stCondLst>
                                  <p:childTnLst>
                                    <p:set>
                                      <p:cBhvr>
                                        <p:cTn id="65" dur="1" fill="hold">
                                          <p:stCondLst>
                                            <p:cond delay="0"/>
                                          </p:stCondLst>
                                        </p:cTn>
                                        <p:tgtEl>
                                          <p:spTgt spid="272"/>
                                        </p:tgtEl>
                                        <p:attrNameLst>
                                          <p:attrName>style.visibility</p:attrName>
                                        </p:attrNameLst>
                                      </p:cBhvr>
                                      <p:to>
                                        <p:strVal val="visible"/>
                                      </p:to>
                                    </p:set>
                                    <p:animEffect transition="in" filter="fade">
                                      <p:cBhvr>
                                        <p:cTn id="6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722313" y="4406900"/>
            <a:ext cx="7772400" cy="13620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2"/>
              </a:buClr>
              <a:buSzPts val="4900"/>
              <a:buFont typeface="Questrial"/>
              <a:buNone/>
            </a:pPr>
            <a:r>
              <a:rPr lang="en-US" sz="4400">
                <a:solidFill>
                  <a:schemeClr val="accent6"/>
                </a:solidFill>
              </a:rPr>
              <a:t>TFI 1.7: Professional Development</a:t>
            </a:r>
            <a:endParaRPr sz="4400">
              <a:solidFill>
                <a:schemeClr val="accent6"/>
              </a:solidFill>
            </a:endParaRPr>
          </a:p>
          <a:p>
            <a:pPr marL="0" lvl="0" indent="0">
              <a:spcBef>
                <a:spcPts val="0"/>
              </a:spcBef>
              <a:spcAft>
                <a:spcPts val="0"/>
              </a:spcAft>
              <a:buNone/>
            </a:pPr>
            <a:endParaRPr/>
          </a:p>
        </p:txBody>
      </p:sp>
      <p:sp>
        <p:nvSpPr>
          <p:cNvPr id="291" name="Shape 291"/>
          <p:cNvSpPr txBox="1">
            <a:spLocks noGrp="1"/>
          </p:cNvSpPr>
          <p:nvPr>
            <p:ph type="body" idx="1"/>
          </p:nvPr>
        </p:nvSpPr>
        <p:spPr>
          <a:xfrm>
            <a:off x="722313" y="2906713"/>
            <a:ext cx="7772400" cy="1500300"/>
          </a:xfrm>
          <a:prstGeom prst="rect">
            <a:avLst/>
          </a:prstGeom>
        </p:spPr>
        <p:txBody>
          <a:bodyPr spcFirstLastPara="1" wrap="square" lIns="91425" tIns="45700" rIns="91425" bIns="45700" anchor="b" anchorCtr="0">
            <a:noAutofit/>
          </a:bodyPr>
          <a:lstStyle/>
          <a:p>
            <a:pPr marL="0" lvl="0" indent="0">
              <a:spcBef>
                <a:spcPts val="400"/>
              </a:spcBef>
              <a:spcAft>
                <a:spcPts val="0"/>
              </a:spcAft>
              <a:buNone/>
            </a:pPr>
            <a:r>
              <a:rPr lang="en-US" sz="6000" b="1"/>
              <a:t>Section 2</a:t>
            </a:r>
            <a:endParaRPr sz="6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240"/>
              <a:buFont typeface="Questrial"/>
              <a:buNone/>
            </a:pPr>
            <a:r>
              <a:rPr lang="en-US" sz="3240" b="0" i="0" u="none" strike="noStrike" cap="none">
                <a:solidFill>
                  <a:schemeClr val="dk2"/>
                </a:solidFill>
                <a:latin typeface="Questrial"/>
                <a:ea typeface="Questrial"/>
                <a:cs typeface="Questrial"/>
                <a:sym typeface="Questrial"/>
              </a:rPr>
              <a:t> Tier 1: Professional Learning Roadmap</a:t>
            </a:r>
            <a:endParaRPr sz="3240" b="0" i="0" u="none" strike="noStrike" cap="none">
              <a:solidFill>
                <a:schemeClr val="dk2"/>
              </a:solidFill>
              <a:latin typeface="Questrial"/>
              <a:ea typeface="Questrial"/>
              <a:cs typeface="Questrial"/>
              <a:sym typeface="Questrial"/>
            </a:endParaRPr>
          </a:p>
        </p:txBody>
      </p:sp>
      <p:graphicFrame>
        <p:nvGraphicFramePr>
          <p:cNvPr id="298" name="Shape 298" descr="Two items listed: team composition and team operating procedures" title="TFI Sub-scale: Team"/>
          <p:cNvGraphicFramePr/>
          <p:nvPr>
            <p:extLst>
              <p:ext uri="{D42A27DB-BD31-4B8C-83A1-F6EECF244321}">
                <p14:modId xmlns:p14="http://schemas.microsoft.com/office/powerpoint/2010/main" val="3438572091"/>
              </p:ext>
            </p:extLst>
          </p:nvPr>
        </p:nvGraphicFramePr>
        <p:xfrm>
          <a:off x="724108" y="1229597"/>
          <a:ext cx="3591425" cy="1066830"/>
        </p:xfrm>
        <a:graphic>
          <a:graphicData uri="http://schemas.openxmlformats.org/drawingml/2006/table">
            <a:tbl>
              <a:tblPr firstRow="1" bandRow="1">
                <a:noFill/>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Team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u="none" strike="noStrike" cap="none">
                          <a:solidFill>
                            <a:schemeClr val="dk2"/>
                          </a:solidFill>
                          <a:latin typeface="Calibri"/>
                          <a:ea typeface="Calibri"/>
                          <a:cs typeface="Calibri"/>
                          <a:sym typeface="Calibri"/>
                        </a:rPr>
                        <a:t>TFI 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latin typeface="Calibri"/>
                          <a:ea typeface="Calibri"/>
                          <a:cs typeface="Calibri"/>
                          <a:sym typeface="Calibri"/>
                        </a:rPr>
                        <a:t>Team Operating Procedures</a:t>
                      </a:r>
                      <a:endParaRPr sz="160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299" name="Shape 299"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extLst>
              <p:ext uri="{D42A27DB-BD31-4B8C-83A1-F6EECF244321}">
                <p14:modId xmlns:p14="http://schemas.microsoft.com/office/powerpoint/2010/main" val="3683820276"/>
              </p:ext>
            </p:extLst>
          </p:nvPr>
        </p:nvGraphicFramePr>
        <p:xfrm>
          <a:off x="724107" y="2464051"/>
          <a:ext cx="3591425" cy="3901540"/>
        </p:xfrm>
        <a:graphic>
          <a:graphicData uri="http://schemas.openxmlformats.org/drawingml/2006/table">
            <a:tbl>
              <a:tblPr firstRow="1" bandRow="1">
                <a:noFill/>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dirty="0">
                          <a:solidFill>
                            <a:schemeClr val="dk2"/>
                          </a:solidFill>
                        </a:rPr>
                        <a:t>TFI Sub-Scale: </a:t>
                      </a:r>
                      <a:r>
                        <a:rPr lang="en-US" sz="2000" u="none" dirty="0">
                          <a:solidFill>
                            <a:schemeClr val="dk2"/>
                          </a:solidFill>
                        </a:rPr>
                        <a:t>Implementation </a:t>
                      </a:r>
                      <a:endParaRPr sz="2000" b="0" u="none" dirty="0">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dirty="0">
                          <a:solidFill>
                            <a:schemeClr val="dk2"/>
                          </a:solidFill>
                        </a:rPr>
                        <a:t>Teaching Expectations</a:t>
                      </a:r>
                      <a:endParaRPr sz="1600" b="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b="1">
                          <a:solidFill>
                            <a:schemeClr val="accent6"/>
                          </a:solidFill>
                        </a:rPr>
                        <a:t>TFI 1.7</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Professional Development</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rPr>
                        <a:t>Student/Family/Community Involvement</a:t>
                      </a:r>
                      <a:endParaRPr sz="160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300" name="Shape 300" descr="Following items listed: discipline data, data-based decision making, fidelity data, annual evaluation." title="TFI Sub-scale: Evaluation"/>
          <p:cNvGraphicFramePr/>
          <p:nvPr>
            <p:extLst>
              <p:ext uri="{D42A27DB-BD31-4B8C-83A1-F6EECF244321}">
                <p14:modId xmlns:p14="http://schemas.microsoft.com/office/powerpoint/2010/main" val="837056922"/>
              </p:ext>
            </p:extLst>
          </p:nvPr>
        </p:nvGraphicFramePr>
        <p:xfrm>
          <a:off x="4460241" y="1229597"/>
          <a:ext cx="4059300" cy="1737410"/>
        </p:xfrm>
        <a:graphic>
          <a:graphicData uri="http://schemas.openxmlformats.org/drawingml/2006/table">
            <a:tbl>
              <a:tblPr firstRow="1" bandRow="1">
                <a:noFill/>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rPr>
                        <a:t>Annual Evaluation</a:t>
                      </a:r>
                      <a:endParaRPr sz="160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pic>
        <p:nvPicPr>
          <p:cNvPr id="301" name="Shape 301"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302" name="Shape 302"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p:nvPr>
            <p:extLst>
              <p:ext uri="{D42A27DB-BD31-4B8C-83A1-F6EECF244321}">
                <p14:modId xmlns:p14="http://schemas.microsoft.com/office/powerpoint/2010/main" val="684054427"/>
              </p:ext>
            </p:extLst>
          </p:nvPr>
        </p:nvGraphicFramePr>
        <p:xfrm>
          <a:off x="4460241" y="3106857"/>
          <a:ext cx="4059300" cy="3383370"/>
        </p:xfrm>
        <a:graphic>
          <a:graphicData uri="http://schemas.openxmlformats.org/drawingml/2006/table">
            <a:tbl>
              <a:tblPr firstRow="1" bandRow="1">
                <a:noFill/>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238500">
                <a:tc gridSpan="2">
                  <a:txBody>
                    <a:bodyPr/>
                    <a:lstStyle/>
                    <a:p>
                      <a:pPr marL="0" marR="0" lvl="0" indent="0" algn="ctr" rtl="0">
                        <a:spcBef>
                          <a:spcPts val="0"/>
                        </a:spcBef>
                        <a:spcAft>
                          <a:spcPts val="0"/>
                        </a:spcAft>
                        <a:buNone/>
                      </a:pPr>
                      <a:r>
                        <a:rPr lang="en-US" sz="1800" u="none">
                          <a:solidFill>
                            <a:schemeClr val="dk2"/>
                          </a:solidFill>
                        </a:rPr>
                        <a:t>8 Classroom Management Practices</a:t>
                      </a:r>
                      <a:endParaRPr sz="1800" u="none">
                        <a:solidFill>
                          <a:schemeClr val="dk2"/>
                        </a:solidFill>
                        <a:latin typeface="Questrial"/>
                        <a:ea typeface="Questrial"/>
                        <a:cs typeface="Questrial"/>
                        <a:sym typeface="Quest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b="0">
                          <a:solidFill>
                            <a:schemeClr val="dk2"/>
                          </a:solidFill>
                        </a:rPr>
                        <a:t>1</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Arrange orderly physical environment</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0">
                          <a:solidFill>
                            <a:schemeClr val="dk2"/>
                          </a:solidFill>
                        </a:rPr>
                        <a:t>2</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Acknowledge Rules and Expectations </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0">
                          <a:solidFill>
                            <a:schemeClr val="dk2"/>
                          </a:solidFill>
                        </a:rPr>
                        <a:t>3</a:t>
                      </a:r>
                      <a:endParaRPr sz="1500" b="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Classroom Routines</a:t>
                      </a:r>
                      <a:endParaRPr sz="1500" b="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Questrial"/>
                        <a:ea typeface="Questrial"/>
                        <a:cs typeface="Questrial"/>
                        <a:sym typeface="Questrial"/>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dirty="0">
                          <a:solidFill>
                            <a:schemeClr val="dk2"/>
                          </a:solidFill>
                        </a:rPr>
                        <a:t>Provide Multiple Opportunities to Respond</a:t>
                      </a:r>
                      <a:endParaRPr sz="1500" dirty="0">
                        <a:solidFill>
                          <a:schemeClr val="dk2"/>
                        </a:solidFill>
                        <a:latin typeface="Questrial"/>
                        <a:ea typeface="Questrial"/>
                        <a:cs typeface="Questrial"/>
                        <a:sym typeface="Questrial"/>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Purpose: </a:t>
            </a:r>
            <a:endParaRPr/>
          </a:p>
          <a:p>
            <a:pPr marL="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Organize the PBIS features</a:t>
            </a:r>
            <a:br>
              <a:rPr lang="en-US" sz="2400" b="0" i="0" u="none" strike="noStrike" cap="none">
                <a:solidFill>
                  <a:schemeClr val="dk2"/>
                </a:solidFill>
                <a:latin typeface="Questrial"/>
                <a:ea typeface="Questrial"/>
                <a:cs typeface="Questrial"/>
                <a:sym typeface="Questrial"/>
              </a:rPr>
            </a:br>
            <a:r>
              <a:rPr lang="en-US" sz="2400" b="0" i="0" u="none" strike="noStrike" cap="none">
                <a:solidFill>
                  <a:schemeClr val="dk2"/>
                </a:solidFill>
                <a:latin typeface="Questrial"/>
                <a:ea typeface="Questrial"/>
                <a:cs typeface="Questrial"/>
                <a:sym typeface="Questrial"/>
              </a:rPr>
              <a:t>into a cohesive plan </a:t>
            </a: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Outcome:</a:t>
            </a:r>
            <a:endParaRPr/>
          </a:p>
          <a:p>
            <a:pPr marL="457200" marR="0" lvl="0" indent="0" algn="l" rtl="0">
              <a:lnSpc>
                <a:spcPct val="90000"/>
              </a:lnSpc>
              <a:spcBef>
                <a:spcPts val="480"/>
              </a:spcBef>
              <a:spcAft>
                <a:spcPts val="0"/>
              </a:spcAft>
              <a:buClr>
                <a:schemeClr val="dk1"/>
              </a:buClr>
              <a:buSzPts val="2400"/>
              <a:buFont typeface="Noto Sans Symbols"/>
              <a:buNone/>
            </a:pPr>
            <a:r>
              <a:rPr lang="en-US" sz="2400" b="1" i="0" u="none" strike="noStrike" cap="none">
                <a:solidFill>
                  <a:schemeClr val="dk2"/>
                </a:solidFill>
                <a:latin typeface="Questrial"/>
                <a:ea typeface="Questrial"/>
                <a:cs typeface="Questrial"/>
                <a:sym typeface="Questrial"/>
              </a:rPr>
              <a:t>TFI 1. 7 Professional Development: </a:t>
            </a:r>
            <a:r>
              <a:rPr lang="en-US" sz="2400" b="0" i="0" u="none" strike="noStrike" cap="none">
                <a:solidFill>
                  <a:schemeClr val="dk2"/>
                </a:solidFill>
                <a:latin typeface="Questrial"/>
                <a:ea typeface="Questrial"/>
                <a:cs typeface="Questrial"/>
                <a:sym typeface="Questrial"/>
              </a:rPr>
              <a:t>A written process is used for orienting all faculty/staff on 4 core Tier I PBIS practices:</a:t>
            </a:r>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(a) teaching school-wide expectations,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(b) acknowledging appropriate behavior,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(c) correcting errors, and </a:t>
            </a:r>
            <a:endParaRPr sz="2400" b="0" i="0" u="none" strike="noStrike" cap="none">
              <a:solidFill>
                <a:schemeClr val="dk2"/>
              </a:solidFill>
              <a:latin typeface="Questrial"/>
              <a:ea typeface="Questrial"/>
              <a:cs typeface="Questrial"/>
              <a:sym typeface="Questrial"/>
            </a:endParaRPr>
          </a:p>
          <a:p>
            <a:pPr marL="457200" marR="0" lvl="0" indent="0" algn="l" rtl="0">
              <a:lnSpc>
                <a:spcPct val="90000"/>
              </a:lnSpc>
              <a:spcBef>
                <a:spcPts val="480"/>
              </a:spcBef>
              <a:spcAft>
                <a:spcPts val="0"/>
              </a:spcAft>
              <a:buClr>
                <a:schemeClr val="dk1"/>
              </a:buClr>
              <a:buSzPts val="2400"/>
              <a:buFont typeface="Noto Sans Symbols"/>
              <a:buNone/>
            </a:pPr>
            <a:r>
              <a:rPr lang="en-US" sz="2400" b="0" i="0" u="none" strike="noStrike" cap="none">
                <a:solidFill>
                  <a:schemeClr val="dk2"/>
                </a:solidFill>
                <a:latin typeface="Questrial"/>
                <a:ea typeface="Questrial"/>
                <a:cs typeface="Questrial"/>
                <a:sym typeface="Questrial"/>
              </a:rPr>
              <a:t>(d) requesting assistance. </a:t>
            </a:r>
            <a:endParaRPr sz="2400" b="0" i="0" u="none" strike="noStrike" cap="none">
              <a:solidFill>
                <a:schemeClr val="dk2"/>
              </a:solidFill>
              <a:latin typeface="Questrial"/>
              <a:ea typeface="Questrial"/>
              <a:cs typeface="Questrial"/>
              <a:sym typeface="Questrial"/>
            </a:endParaRPr>
          </a:p>
          <a:p>
            <a:pPr marL="0" marR="0" lvl="0" indent="0" algn="l" rtl="0">
              <a:lnSpc>
                <a:spcPct val="90000"/>
              </a:lnSpc>
              <a:spcBef>
                <a:spcPts val="480"/>
              </a:spcBef>
              <a:spcAft>
                <a:spcPts val="0"/>
              </a:spcAft>
              <a:buClr>
                <a:schemeClr val="dk1"/>
              </a:buClr>
              <a:buSzPts val="2400"/>
              <a:buFont typeface="Noto Sans Symbols"/>
              <a:buNone/>
            </a:pPr>
            <a:endParaRPr sz="2400" b="0" i="0" u="none" strike="noStrike" cap="none">
              <a:solidFill>
                <a:schemeClr val="dk2"/>
              </a:solidFill>
              <a:latin typeface="Questrial"/>
              <a:ea typeface="Questrial"/>
              <a:cs typeface="Questrial"/>
              <a:sym typeface="Questrial"/>
            </a:endParaRPr>
          </a:p>
        </p:txBody>
      </p:sp>
      <p:sp>
        <p:nvSpPr>
          <p:cNvPr id="309" name="Shape 309"/>
          <p:cNvSpPr txBox="1">
            <a:spLocks noGrp="1"/>
          </p:cNvSpPr>
          <p:nvPr>
            <p:ph type="title"/>
          </p:nvPr>
        </p:nvSpPr>
        <p:spPr>
          <a:xfrm>
            <a:off x="1078450" y="288125"/>
            <a:ext cx="7926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4400"/>
              <a:buFont typeface="Questrial"/>
              <a:buNone/>
            </a:pPr>
            <a:r>
              <a:rPr lang="en-US" sz="4400" b="0" i="0" u="none" strike="noStrike" cap="none">
                <a:solidFill>
                  <a:schemeClr val="accent6"/>
                </a:solidFill>
                <a:latin typeface="Questrial"/>
                <a:ea typeface="Questrial"/>
                <a:cs typeface="Questrial"/>
                <a:sym typeface="Questrial"/>
              </a:rPr>
              <a:t>TFI 1.7 Purpose &amp; Outcomes</a:t>
            </a:r>
            <a:endParaRPr sz="4400" b="0" i="0" u="none" strike="noStrike" cap="none">
              <a:solidFill>
                <a:schemeClr val="accent6"/>
              </a:solidFill>
              <a:latin typeface="Questrial"/>
              <a:ea typeface="Questrial"/>
              <a:cs typeface="Questrial"/>
              <a:sym typeface="Questrial"/>
            </a:endParaRPr>
          </a:p>
        </p:txBody>
      </p:sp>
      <p:pic>
        <p:nvPicPr>
          <p:cNvPr id="310" name="Shape 310"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311" name="Shape 311" descr="This is graphic which shows three gears of increasing size and a human figure running across or up the top of the gears. "/>
          <p:cNvPicPr preferRelativeResize="0"/>
          <p:nvPr/>
        </p:nvPicPr>
        <p:blipFill rotWithShape="1">
          <a:blip r:embed="rId4">
            <a:alphaModFix/>
          </a:blip>
          <a:srcRect/>
          <a:stretch/>
        </p:blipFill>
        <p:spPr>
          <a:xfrm>
            <a:off x="5136920" y="1203475"/>
            <a:ext cx="3485946" cy="22944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365298" y="1358280"/>
            <a:ext cx="8257568" cy="46910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Professional Development Plan is the scope of all implementation activities including timelines. </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The Professional Development Plan is developed by the team and coach. It incorporates all of the school-wide and classroom components. </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It is flexible and is informed by the measures we have discussed to date: SWIS, SAS, and the TFI</a:t>
            </a:r>
            <a:endParaRPr sz="2800" b="0" i="0" u="none" strike="noStrike" cap="none">
              <a:solidFill>
                <a:schemeClr val="dk2"/>
              </a:solidFill>
              <a:latin typeface="Questrial"/>
              <a:ea typeface="Questrial"/>
              <a:cs typeface="Questrial"/>
              <a:sym typeface="Questrial"/>
            </a:endParaRPr>
          </a:p>
        </p:txBody>
      </p:sp>
      <p:pic>
        <p:nvPicPr>
          <p:cNvPr id="318" name="Shape 318" descr="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19" name="Shape 31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Definition</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It provides the road map to Tier I implementation, and supports us thinking about professional development as an ongoing process.</a:t>
            </a:r>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r>
              <a:rPr lang="en-US" sz="2800" b="0" i="0" u="none" strike="noStrike" cap="none">
                <a:solidFill>
                  <a:schemeClr val="dk2"/>
                </a:solidFill>
                <a:latin typeface="Questrial"/>
                <a:ea typeface="Questrial"/>
                <a:cs typeface="Questrial"/>
                <a:sym typeface="Questrial"/>
              </a:rPr>
              <a:t>As we accomplish our professional development goals, we celebrate and then create new ones, all for the improvement of outcomes for our students and staff.  </a:t>
            </a:r>
            <a:endParaRPr sz="2800" b="0" i="0" u="none" strike="noStrike" cap="none">
              <a:solidFill>
                <a:schemeClr val="dk2"/>
              </a:solidFill>
              <a:latin typeface="Questrial"/>
              <a:ea typeface="Questrial"/>
              <a:cs typeface="Questrial"/>
              <a:sym typeface="Questrial"/>
            </a:endParaRPr>
          </a:p>
          <a:p>
            <a:pPr marL="0" marR="0" lvl="0" indent="0" algn="ctr" rtl="0">
              <a:spcBef>
                <a:spcPts val="560"/>
              </a:spcBef>
              <a:spcAft>
                <a:spcPts val="0"/>
              </a:spcAft>
              <a:buClr>
                <a:schemeClr val="dk1"/>
              </a:buClr>
              <a:buSzPts val="2800"/>
              <a:buFont typeface="Noto Sans Symbols"/>
              <a:buNone/>
            </a:pPr>
            <a:endParaRPr sz="2800" b="0" i="0" u="none" strike="noStrike" cap="none">
              <a:solidFill>
                <a:schemeClr val="dk2"/>
              </a:solidFill>
              <a:latin typeface="Questrial"/>
              <a:ea typeface="Questrial"/>
              <a:cs typeface="Questrial"/>
              <a:sym typeface="Questrial"/>
            </a:endParaRPr>
          </a:p>
        </p:txBody>
      </p:sp>
      <p:pic>
        <p:nvPicPr>
          <p:cNvPr id="325" name="Shape 325" descr="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26" name="Shape 32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Rationale</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descr="This is  picture of a school&amp;#38;#39;s school-wide expectations.  It is cartoon drawing of a road and landscape and the heading is Follow the Whitman Way, Follow the pathway to success.  Smaller signs along the road say, be productive, be prepared, be prompt, be safe, be polite.">
            <a:hlinkClick r:id="rId3"/>
          </p:cNvPr>
          <p:cNvPicPr preferRelativeResize="0"/>
          <p:nvPr/>
        </p:nvPicPr>
        <p:blipFill rotWithShape="1">
          <a:blip r:embed="rId4">
            <a:alphaModFix/>
          </a:blip>
          <a:srcRect l="1903" t="2892" r="1904" b="2379"/>
          <a:stretch/>
        </p:blipFill>
        <p:spPr>
          <a:xfrm>
            <a:off x="0" y="1544434"/>
            <a:ext cx="9144000" cy="5313566"/>
          </a:xfrm>
          <a:prstGeom prst="rect">
            <a:avLst/>
          </a:prstGeom>
          <a:noFill/>
          <a:ln>
            <a:noFill/>
          </a:ln>
          <a:effectLst>
            <a:outerShdw blurRad="292100" dist="139700" dir="2700000" algn="tl" rotWithShape="0">
              <a:srgbClr val="333333">
                <a:alpha val="64705"/>
              </a:srgbClr>
            </a:outerShdw>
          </a:effectLst>
        </p:spPr>
      </p:pic>
      <p:pic>
        <p:nvPicPr>
          <p:cNvPr id="333" name="Shape 333" descr="Core-Content-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34" name="Shape 33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400"/>
              <a:buFont typeface="Questrial"/>
              <a:buNone/>
            </a:pPr>
            <a:r>
              <a:rPr lang="en-US" sz="4400" b="0" i="0" u="none" strike="noStrike" cap="none">
                <a:solidFill>
                  <a:schemeClr val="dk2"/>
                </a:solidFill>
                <a:latin typeface="Questrial"/>
                <a:ea typeface="Questrial"/>
                <a:cs typeface="Questrial"/>
                <a:sym typeface="Questrial"/>
              </a:rPr>
              <a:t>Roll-out</a:t>
            </a:r>
            <a:endParaRPr sz="4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Shape 340" descr="PBIS Binder with contents of tea, composition, team operating procedures, behavioral expectations, teaching expectations, problem behavior definitions, discipline policies, professional development, classroom procedures, feedback and acknowledgement, faculty involvement, student/family involvement, data-based decisions."/>
          <p:cNvPicPr preferRelativeResize="0"/>
          <p:nvPr/>
        </p:nvPicPr>
        <p:blipFill rotWithShape="1">
          <a:blip r:embed="rId3">
            <a:alphaModFix/>
          </a:blip>
          <a:srcRect/>
          <a:stretch/>
        </p:blipFill>
        <p:spPr>
          <a:xfrm>
            <a:off x="1553134" y="1000370"/>
            <a:ext cx="6520865" cy="5264963"/>
          </a:xfrm>
          <a:prstGeom prst="rect">
            <a:avLst/>
          </a:prstGeom>
          <a:noFill/>
          <a:ln>
            <a:noFill/>
          </a:ln>
        </p:spPr>
      </p:pic>
      <p:sp>
        <p:nvSpPr>
          <p:cNvPr id="342" name="Shape 342"/>
          <p:cNvSpPr/>
          <p:nvPr/>
        </p:nvSpPr>
        <p:spPr>
          <a:xfrm rot="-5400000">
            <a:off x="1588525" y="3335999"/>
            <a:ext cx="40977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solidFill>
                  <a:srgbClr val="1D2A53"/>
                </a:solidFill>
                <a:latin typeface="Questrial"/>
                <a:ea typeface="Questrial"/>
                <a:cs typeface="Questrial"/>
                <a:sym typeface="Questrial"/>
              </a:rPr>
              <a:t>PBIS BINDER</a:t>
            </a:r>
            <a:endParaRPr/>
          </a:p>
        </p:txBody>
      </p:sp>
      <p:sp>
        <p:nvSpPr>
          <p:cNvPr id="343" name="Shape 343"/>
          <p:cNvSpPr/>
          <p:nvPr/>
        </p:nvSpPr>
        <p:spPr>
          <a:xfrm>
            <a:off x="4572001" y="1720802"/>
            <a:ext cx="34839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Team Composition</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Team Operating Procedures</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Behavioral Expectations</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Teaching Expectations</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Problem Behavior Def.</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Discipline Policies</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Professional Dev.</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Classroom Procedures</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Feedback &amp; Acknow.</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Faculty Involvement</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Student/Family Involv.</a:t>
            </a:r>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Data-based Decision</a:t>
            </a:r>
            <a:endParaRPr/>
          </a:p>
        </p:txBody>
      </p:sp>
      <p:pic>
        <p:nvPicPr>
          <p:cNvPr id="344" name="Shape 344" descr="Core-Content-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 name="Title 1">
            <a:extLst>
              <a:ext uri="{FF2B5EF4-FFF2-40B4-BE49-F238E27FC236}">
                <a16:creationId xmlns:a16="http://schemas.microsoft.com/office/drawing/2014/main" id="{3F7A538F-1ADB-41A1-B477-6E0E9FD66C88}"/>
              </a:ext>
            </a:extLst>
          </p:cNvPr>
          <p:cNvSpPr>
            <a:spLocks noGrp="1"/>
          </p:cNvSpPr>
          <p:nvPr>
            <p:ph type="title"/>
          </p:nvPr>
        </p:nvSpPr>
        <p:spPr>
          <a:xfrm>
            <a:off x="1347517" y="365126"/>
            <a:ext cx="7167833" cy="1325700"/>
          </a:xfrm>
        </p:spPr>
        <p:txBody>
          <a:bodyPr/>
          <a:lstStyle/>
          <a:p>
            <a:r>
              <a:rPr lang="en-US" b="1" i="0" u="none" strike="noStrike">
                <a:solidFill>
                  <a:srgbClr val="1D2A53"/>
                </a:solidFill>
                <a:latin typeface="Questrial"/>
                <a:ea typeface="Questrial"/>
                <a:cs typeface="Questrial"/>
              </a:rPr>
              <a:t>Documentation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342618" y="1766277"/>
            <a:ext cx="8257568" cy="46910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New adults in the school and classroom need to know how they participate in PBIS.</a:t>
            </a:r>
            <a:endParaRPr/>
          </a:p>
          <a:p>
            <a:pPr marL="0" marR="0" lvl="0" indent="0" algn="l" rtl="0">
              <a:spcBef>
                <a:spcPts val="560"/>
              </a:spcBef>
              <a:spcAft>
                <a:spcPts val="0"/>
              </a:spcAft>
              <a:buClr>
                <a:srgbClr val="000086"/>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l" rtl="0">
              <a:spcBef>
                <a:spcPts val="56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Most relevant for expectations, acknowledgements and discipline. </a:t>
            </a:r>
            <a:endParaRPr/>
          </a:p>
          <a:p>
            <a:pPr marL="0" marR="0" lvl="0" indent="0" algn="l" rtl="0">
              <a:spcBef>
                <a:spcPts val="560"/>
              </a:spcBef>
              <a:spcAft>
                <a:spcPts val="0"/>
              </a:spcAft>
              <a:buClr>
                <a:srgbClr val="000086"/>
              </a:buClr>
              <a:buSzPts val="2800"/>
              <a:buFont typeface="Noto Sans Symbols"/>
              <a:buNone/>
            </a:pPr>
            <a:endParaRPr sz="2800" b="0" i="0" u="none" strike="noStrike" cap="none">
              <a:solidFill>
                <a:schemeClr val="dk2"/>
              </a:solidFill>
              <a:latin typeface="Questrial"/>
              <a:ea typeface="Questrial"/>
              <a:cs typeface="Questrial"/>
              <a:sym typeface="Questrial"/>
            </a:endParaRPr>
          </a:p>
          <a:p>
            <a:pPr marL="0" marR="0" lvl="0" indent="0" algn="l" rtl="0">
              <a:spcBef>
                <a:spcPts val="56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Part of the binder, part of the PD, part of </a:t>
            </a:r>
            <a:br>
              <a:rPr lang="en-US" sz="2800" b="0" i="0" u="none" strike="noStrike" cap="none">
                <a:solidFill>
                  <a:schemeClr val="dk2"/>
                </a:solidFill>
                <a:latin typeface="Questrial"/>
                <a:ea typeface="Questrial"/>
                <a:cs typeface="Questrial"/>
                <a:sym typeface="Questrial"/>
              </a:rPr>
            </a:br>
            <a:r>
              <a:rPr lang="en-US" sz="2800" b="0" i="0" u="none" strike="noStrike" cap="none">
                <a:solidFill>
                  <a:schemeClr val="dk2"/>
                </a:solidFill>
                <a:latin typeface="Questrial"/>
                <a:ea typeface="Questrial"/>
                <a:cs typeface="Questrial"/>
                <a:sym typeface="Questrial"/>
              </a:rPr>
              <a:t>substitute / guest teacher information for EVERY class.</a:t>
            </a:r>
            <a:endParaRPr sz="2400" b="0" i="0" u="none" strike="noStrike" cap="none">
              <a:solidFill>
                <a:schemeClr val="dk2"/>
              </a:solidFill>
              <a:latin typeface="Questrial"/>
              <a:ea typeface="Questrial"/>
              <a:cs typeface="Questrial"/>
              <a:sym typeface="Questrial"/>
            </a:endParaRPr>
          </a:p>
        </p:txBody>
      </p:sp>
      <p:pic>
        <p:nvPicPr>
          <p:cNvPr id="352" name="Shape 352"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53" name="Shape 353"/>
          <p:cNvSpPr txBox="1">
            <a:spLocks noGrp="1"/>
          </p:cNvSpPr>
          <p:nvPr>
            <p:ph type="title"/>
          </p:nvPr>
        </p:nvSpPr>
        <p:spPr>
          <a:xfrm>
            <a:off x="1090143" y="290275"/>
            <a:ext cx="7799857" cy="7211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D2A53"/>
              </a:buClr>
              <a:buSzPts val="4400"/>
              <a:buFont typeface="Questrial"/>
              <a:buNone/>
            </a:pPr>
            <a:r>
              <a:rPr lang="en-US" sz="3000" b="1" i="0" u="none" strike="noStrike" cap="none">
                <a:solidFill>
                  <a:srgbClr val="1D2A53"/>
                </a:solidFill>
              </a:rPr>
              <a:t>Orienting Guest Teachers and Substitutes </a:t>
            </a:r>
            <a:endParaRPr sz="3000" b="1" i="0" u="none" strike="noStrike" cap="none">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365298" y="1905000"/>
            <a:ext cx="8257568" cy="4373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0" i="0" u="none" strike="noStrike" cap="none" dirty="0">
                <a:solidFill>
                  <a:schemeClr val="dk2"/>
                </a:solidFill>
                <a:latin typeface="Questrial"/>
                <a:ea typeface="Questrial"/>
                <a:cs typeface="Questrial"/>
                <a:sym typeface="Questrial"/>
              </a:rPr>
              <a:t>How will you share your School-wide PBIS plan with:</a:t>
            </a:r>
            <a:endParaRPr dirty="0"/>
          </a:p>
          <a:p>
            <a:pPr marL="742950" marR="0" lvl="1" indent="-285750" algn="l" rtl="0">
              <a:spcBef>
                <a:spcPts val="560"/>
              </a:spcBef>
              <a:spcAft>
                <a:spcPts val="0"/>
              </a:spcAft>
              <a:buClr>
                <a:schemeClr val="lt1"/>
              </a:buClr>
              <a:buSzPts val="2800"/>
              <a:buFont typeface="Noto Sans Symbols"/>
              <a:buChar char="▪"/>
            </a:pPr>
            <a:r>
              <a:rPr lang="en-US" sz="2800" b="0" i="0" u="none" strike="noStrike" cap="none" dirty="0">
                <a:solidFill>
                  <a:schemeClr val="dk2"/>
                </a:solidFill>
                <a:latin typeface="Questrial"/>
                <a:ea typeface="Questrial"/>
                <a:cs typeface="Questrial"/>
                <a:sym typeface="Questrial"/>
              </a:rPr>
              <a:t>Short-term and long-term substitutes?</a:t>
            </a:r>
            <a:endParaRPr dirty="0"/>
          </a:p>
          <a:p>
            <a:pPr marL="742950" marR="0" lvl="1" indent="-285750" algn="l" rtl="0">
              <a:spcBef>
                <a:spcPts val="560"/>
              </a:spcBef>
              <a:spcAft>
                <a:spcPts val="0"/>
              </a:spcAft>
              <a:buClr>
                <a:schemeClr val="lt1"/>
              </a:buClr>
              <a:buSzPts val="2800"/>
              <a:buFont typeface="Noto Sans Symbols"/>
              <a:buChar char="▪"/>
            </a:pPr>
            <a:r>
              <a:rPr lang="en-US" sz="2800" b="0" i="0" u="none" strike="noStrike" cap="none" dirty="0">
                <a:solidFill>
                  <a:schemeClr val="dk2"/>
                </a:solidFill>
                <a:latin typeface="Questrial"/>
                <a:ea typeface="Questrial"/>
                <a:cs typeface="Questrial"/>
                <a:sym typeface="Questrial"/>
              </a:rPr>
              <a:t>Staff starting after your school’s kick-off?</a:t>
            </a:r>
            <a:endParaRPr dirty="0"/>
          </a:p>
          <a:p>
            <a:pPr marL="742950" marR="0" lvl="1" indent="-285750" algn="l" rtl="0">
              <a:spcBef>
                <a:spcPts val="560"/>
              </a:spcBef>
              <a:spcAft>
                <a:spcPts val="0"/>
              </a:spcAft>
              <a:buClr>
                <a:schemeClr val="lt1"/>
              </a:buClr>
              <a:buSzPts val="2800"/>
              <a:buFont typeface="Noto Sans Symbols"/>
              <a:buChar char="▪"/>
            </a:pPr>
            <a:r>
              <a:rPr lang="en-US" sz="2800" b="0" i="0" u="none" strike="noStrike" cap="none" dirty="0">
                <a:solidFill>
                  <a:schemeClr val="dk2"/>
                </a:solidFill>
                <a:latin typeface="Questrial"/>
                <a:ea typeface="Questrial"/>
                <a:cs typeface="Questrial"/>
                <a:sym typeface="Questrial"/>
              </a:rPr>
              <a:t>Students starting after your school’s kick-off?</a:t>
            </a:r>
            <a:endParaRPr dirty="0"/>
          </a:p>
          <a:p>
            <a:pPr marL="742950" marR="0" lvl="1" indent="-285750" algn="l" rtl="0">
              <a:spcBef>
                <a:spcPts val="560"/>
              </a:spcBef>
              <a:spcAft>
                <a:spcPts val="0"/>
              </a:spcAft>
              <a:buClr>
                <a:schemeClr val="lt1"/>
              </a:buClr>
              <a:buSzPts val="2800"/>
              <a:buFont typeface="Noto Sans Symbols"/>
              <a:buChar char="▪"/>
            </a:pPr>
            <a:r>
              <a:rPr lang="en-US" sz="2800" b="0" i="0" u="none" strike="noStrike" cap="none" dirty="0">
                <a:solidFill>
                  <a:schemeClr val="dk2"/>
                </a:solidFill>
                <a:latin typeface="Questrial"/>
                <a:ea typeface="Questrial"/>
                <a:cs typeface="Questrial"/>
                <a:sym typeface="Questrial"/>
              </a:rPr>
              <a:t>Guest teachers or presenters?</a:t>
            </a:r>
            <a:endParaRPr dirty="0"/>
          </a:p>
          <a:p>
            <a:pPr marL="742950" marR="0" lvl="1" indent="-285750" algn="l" rtl="0">
              <a:spcBef>
                <a:spcPts val="560"/>
              </a:spcBef>
              <a:spcAft>
                <a:spcPts val="0"/>
              </a:spcAft>
              <a:buClr>
                <a:schemeClr val="lt1"/>
              </a:buClr>
              <a:buSzPts val="2800"/>
              <a:buFont typeface="Noto Sans Symbols"/>
              <a:buChar char="▪"/>
            </a:pPr>
            <a:r>
              <a:rPr lang="en-US" sz="2800" b="0" i="0" u="none" strike="noStrike" cap="none" dirty="0">
                <a:solidFill>
                  <a:schemeClr val="dk2"/>
                </a:solidFill>
                <a:latin typeface="Questrial"/>
                <a:ea typeface="Questrial"/>
                <a:cs typeface="Questrial"/>
                <a:sym typeface="Questrial"/>
              </a:rPr>
              <a:t>Volunteers?</a:t>
            </a:r>
            <a:endParaRPr dirty="0"/>
          </a:p>
          <a:p>
            <a:pPr marL="0" marR="0" lvl="0" indent="0" algn="l" rtl="0">
              <a:spcBef>
                <a:spcPts val="640"/>
              </a:spcBef>
              <a:spcAft>
                <a:spcPts val="0"/>
              </a:spcAft>
              <a:buClr>
                <a:schemeClr val="dk1"/>
              </a:buClr>
              <a:buSzPts val="3200"/>
              <a:buFont typeface="Noto Sans Symbols"/>
              <a:buNone/>
            </a:pPr>
            <a:endParaRPr sz="3200" b="0" i="0" u="none" strike="noStrike" cap="none" dirty="0">
              <a:solidFill>
                <a:schemeClr val="dk2"/>
              </a:solidFill>
              <a:latin typeface="Questrial"/>
              <a:ea typeface="Questrial"/>
              <a:cs typeface="Questrial"/>
              <a:sym typeface="Questrial"/>
            </a:endParaRPr>
          </a:p>
        </p:txBody>
      </p:sp>
      <p:sp>
        <p:nvSpPr>
          <p:cNvPr id="359" name="Shape 359"/>
          <p:cNvSpPr txBox="1">
            <a:spLocks noGrp="1"/>
          </p:cNvSpPr>
          <p:nvPr>
            <p:ph type="title"/>
          </p:nvPr>
        </p:nvSpPr>
        <p:spPr>
          <a:xfrm>
            <a:off x="1254760" y="350815"/>
            <a:ext cx="778764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959"/>
              <a:buFont typeface="Questrial"/>
              <a:buNone/>
            </a:pPr>
            <a:r>
              <a:rPr lang="en-US" sz="3959" b="1" i="0" u="none" strike="noStrike" cap="none" dirty="0">
                <a:solidFill>
                  <a:schemeClr val="dk2"/>
                </a:solidFill>
              </a:rPr>
              <a:t>How do you orient people new to your school community?</a:t>
            </a:r>
            <a:endParaRPr sz="3959" b="1" i="0" u="none" strike="noStrike" cap="none" dirty="0">
              <a:solidFill>
                <a:schemeClr val="dk2"/>
              </a:solidFill>
            </a:endParaRPr>
          </a:p>
        </p:txBody>
      </p:sp>
      <p:pic>
        <p:nvPicPr>
          <p:cNvPr id="360" name="Shape 360"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592675"/>
            <a:ext cx="8565900" cy="5757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900"/>
              <a:buFont typeface="Questrial"/>
              <a:buNone/>
            </a:pPr>
            <a:r>
              <a:rPr lang="en-US" sz="4900" b="1" i="0" u="none" strike="noStrike" cap="none">
                <a:solidFill>
                  <a:schemeClr val="dk2"/>
                </a:solidFill>
                <a:latin typeface="Questrial"/>
                <a:ea typeface="Questrial"/>
                <a:cs typeface="Questrial"/>
                <a:sym typeface="Questrial"/>
              </a:rPr>
              <a:t>Tier 1 New Team Training</a:t>
            </a:r>
            <a:br>
              <a:rPr lang="en-US" sz="4900" b="1" i="0" u="none" strike="noStrike" cap="none">
                <a:solidFill>
                  <a:schemeClr val="dk2"/>
                </a:solidFill>
                <a:latin typeface="Questrial"/>
                <a:ea typeface="Questrial"/>
                <a:cs typeface="Questrial"/>
                <a:sym typeface="Questrial"/>
              </a:rPr>
            </a:br>
            <a:br>
              <a:rPr lang="en-US" sz="4000" b="0" i="0" u="none" strike="noStrike" cap="none">
                <a:solidFill>
                  <a:schemeClr val="dk2"/>
                </a:solidFill>
                <a:latin typeface="Questrial"/>
                <a:ea typeface="Questrial"/>
                <a:cs typeface="Questrial"/>
                <a:sym typeface="Questrial"/>
              </a:rPr>
            </a:br>
            <a:br>
              <a:rPr lang="en-US" sz="3200" b="1" i="0" u="none" strike="noStrike" cap="none">
                <a:solidFill>
                  <a:srgbClr val="DD8047"/>
                </a:solidFill>
                <a:latin typeface="Questrial"/>
                <a:ea typeface="Questrial"/>
                <a:cs typeface="Questrial"/>
                <a:sym typeface="Questrial"/>
              </a:rPr>
            </a:br>
            <a:r>
              <a:rPr lang="en-US" sz="4800" b="1">
                <a:solidFill>
                  <a:srgbClr val="DD8047"/>
                </a:solidFill>
              </a:rPr>
              <a:t>Review Big Ideas</a:t>
            </a:r>
            <a:r>
              <a:rPr lang="en-US" sz="3200" b="1">
                <a:solidFill>
                  <a:srgbClr val="DD8047"/>
                </a:solidFill>
              </a:rPr>
              <a:t> </a:t>
            </a:r>
            <a:endParaRPr sz="3200" b="1">
              <a:solidFill>
                <a:srgbClr val="DD8047"/>
              </a:solidFill>
            </a:endParaRPr>
          </a:p>
          <a:p>
            <a:pPr marL="0" marR="0" lvl="0" indent="0" algn="l" rtl="0">
              <a:spcBef>
                <a:spcPts val="0"/>
              </a:spcBef>
              <a:spcAft>
                <a:spcPts val="0"/>
              </a:spcAft>
              <a:buClr>
                <a:schemeClr val="dk2"/>
              </a:buClr>
              <a:buSzPts val="4900"/>
              <a:buFont typeface="Questrial"/>
              <a:buNone/>
            </a:pPr>
            <a:r>
              <a:rPr lang="en-US" b="1">
                <a:solidFill>
                  <a:schemeClr val="accent6"/>
                </a:solidFill>
              </a:rPr>
              <a:t>Plan </a:t>
            </a:r>
            <a:r>
              <a:rPr lang="en-US" sz="4400" b="1" i="0" u="none" strike="noStrike" cap="none">
                <a:solidFill>
                  <a:schemeClr val="accent6"/>
                </a:solidFill>
                <a:latin typeface="Questrial"/>
                <a:ea typeface="Questrial"/>
                <a:cs typeface="Questrial"/>
                <a:sym typeface="Questrial"/>
              </a:rPr>
              <a:t>Professional Development</a:t>
            </a:r>
            <a:endParaRPr sz="4400" b="1" i="0" u="none" strike="noStrike" cap="none">
              <a:solidFill>
                <a:schemeClr val="accent6"/>
              </a:solidFill>
              <a:latin typeface="Questrial"/>
              <a:ea typeface="Questrial"/>
              <a:cs typeface="Questrial"/>
              <a:sym typeface="Questrial"/>
            </a:endParaRPr>
          </a:p>
          <a:p>
            <a:pPr marL="0" marR="0" lvl="0" indent="0" algn="l" rtl="0">
              <a:spcBef>
                <a:spcPts val="0"/>
              </a:spcBef>
              <a:spcAft>
                <a:spcPts val="0"/>
              </a:spcAft>
              <a:buClr>
                <a:schemeClr val="dk2"/>
              </a:buClr>
              <a:buSzPts val="4900"/>
              <a:buFont typeface="Questrial"/>
              <a:buNone/>
            </a:pPr>
            <a:r>
              <a:rPr lang="en-US" b="1">
                <a:solidFill>
                  <a:schemeClr val="accent6"/>
                </a:solidFill>
              </a:rPr>
              <a:t>Monitor Your Progress</a:t>
            </a:r>
            <a:endParaRPr b="1">
              <a:solidFill>
                <a:schemeClr val="accent6"/>
              </a:solidFill>
            </a:endParaRPr>
          </a:p>
          <a:p>
            <a:pPr marL="0" marR="0" lvl="0" indent="0" algn="l" rtl="0">
              <a:spcBef>
                <a:spcPts val="0"/>
              </a:spcBef>
              <a:spcAft>
                <a:spcPts val="0"/>
              </a:spcAft>
              <a:buClr>
                <a:schemeClr val="dk2"/>
              </a:buClr>
              <a:buSzPts val="4900"/>
              <a:buFont typeface="Questrial"/>
              <a:buNone/>
            </a:pPr>
            <a:r>
              <a:rPr lang="en-US" b="1">
                <a:solidFill>
                  <a:schemeClr val="accent6"/>
                </a:solidFill>
              </a:rPr>
              <a:t>Action Planning</a:t>
            </a:r>
            <a:br>
              <a:rPr lang="en-US" sz="4400" b="1" i="0" u="none" strike="noStrike" cap="none">
                <a:solidFill>
                  <a:schemeClr val="accent6"/>
                </a:solidFill>
              </a:rPr>
            </a:br>
            <a:endParaRPr sz="4400" b="1" i="1" u="none" strike="noStrike" cap="none">
              <a:solidFill>
                <a:schemeClr val="accent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86"/>
              </a:buClr>
              <a:buSzPts val="2800"/>
              <a:buFont typeface="Noto Sans Symbols"/>
              <a:buNone/>
            </a:pPr>
            <a:r>
              <a:rPr lang="en-US" sz="2800" b="0" i="0" u="none" strike="noStrike" cap="none">
                <a:solidFill>
                  <a:schemeClr val="dk2"/>
                </a:solidFill>
                <a:latin typeface="Questrial"/>
                <a:ea typeface="Questrial"/>
                <a:cs typeface="Questrial"/>
                <a:sym typeface="Questrial"/>
              </a:rPr>
              <a:t>Methods of communication: </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Written </a:t>
            </a:r>
            <a:endParaRPr sz="2800" b="0" i="0" u="none" strike="noStrike" cap="none">
              <a:solidFill>
                <a:schemeClr val="dk2"/>
              </a:solidFill>
              <a:latin typeface="Questrial"/>
              <a:ea typeface="Questrial"/>
              <a:cs typeface="Questrial"/>
              <a:sym typeface="Questrial"/>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Letters, newsletters, marques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Face-to-Faces</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School and/or community events</a:t>
            </a:r>
            <a:endParaRPr sz="2400" b="0" i="0" u="none" strike="noStrike" cap="none">
              <a:solidFill>
                <a:schemeClr val="dk2"/>
              </a:solidFill>
              <a:latin typeface="Questrial"/>
              <a:ea typeface="Questrial"/>
              <a:cs typeface="Questrial"/>
              <a:sym typeface="Questrial"/>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Other:</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Hold message when they call into the office </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Video demonstrations</a:t>
            </a:r>
            <a:endParaRPr/>
          </a:p>
          <a:p>
            <a:pPr marL="1143000" marR="0" lvl="2" indent="-285750" algn="l" rtl="0">
              <a:spcBef>
                <a:spcPts val="480"/>
              </a:spcBef>
              <a:spcAft>
                <a:spcPts val="0"/>
              </a:spcAft>
              <a:buClr>
                <a:srgbClr val="000086"/>
              </a:buClr>
              <a:buSzPts val="2400"/>
              <a:buFont typeface="Noto Sans Symbols"/>
              <a:buChar char="●"/>
            </a:pPr>
            <a:r>
              <a:rPr lang="en-US" sz="2400" b="0" i="0" u="none" strike="noStrike" cap="none">
                <a:solidFill>
                  <a:schemeClr val="dk2"/>
                </a:solidFill>
                <a:latin typeface="Questrial"/>
                <a:ea typeface="Questrial"/>
                <a:cs typeface="Questrial"/>
                <a:sym typeface="Questrial"/>
              </a:rPr>
              <a:t>Website blurbs</a:t>
            </a:r>
            <a:endParaRPr sz="2400" b="0" i="0" u="none" strike="noStrike" cap="none">
              <a:solidFill>
                <a:schemeClr val="dk2"/>
              </a:solidFill>
              <a:latin typeface="Questrial"/>
              <a:ea typeface="Questrial"/>
              <a:cs typeface="Questrial"/>
              <a:sym typeface="Questrial"/>
            </a:endParaRPr>
          </a:p>
        </p:txBody>
      </p:sp>
      <p:pic>
        <p:nvPicPr>
          <p:cNvPr id="367" name="Shape 367"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68" name="Shape 368"/>
          <p:cNvSpPr txBox="1">
            <a:spLocks noGrp="1"/>
          </p:cNvSpPr>
          <p:nvPr>
            <p:ph type="title"/>
          </p:nvPr>
        </p:nvSpPr>
        <p:spPr>
          <a:xfrm>
            <a:off x="1254760" y="198415"/>
            <a:ext cx="766064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000" b="1" i="0" u="none" strike="noStrike" cap="none" dirty="0">
                <a:solidFill>
                  <a:schemeClr val="dk2"/>
                </a:solidFill>
              </a:rPr>
              <a:t>Introducing PBIS to Families</a:t>
            </a:r>
            <a:endParaRPr sz="4000" b="1" i="0" u="none" strike="noStrike" cap="none"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endParaRPr sz="3200" b="0" i="0" u="none" strike="noStrike" cap="none">
              <a:solidFill>
                <a:schemeClr val="dk2"/>
              </a:solidFill>
              <a:latin typeface="Questrial"/>
              <a:ea typeface="Questrial"/>
              <a:cs typeface="Questrial"/>
              <a:sym typeface="Questrial"/>
            </a:endParaRPr>
          </a:p>
          <a:p>
            <a:pPr marL="0" marR="0" lvl="0" indent="0" algn="l" rtl="0">
              <a:spcBef>
                <a:spcPts val="640"/>
              </a:spcBef>
              <a:spcAft>
                <a:spcPts val="0"/>
              </a:spcAft>
              <a:buClr>
                <a:schemeClr val="dk1"/>
              </a:buClr>
              <a:buSzPts val="3200"/>
              <a:buFont typeface="Noto Sans Symbols"/>
              <a:buNone/>
            </a:pPr>
            <a:r>
              <a:rPr lang="en-US" sz="3200" b="0" i="0" u="none" strike="noStrike" cap="none">
                <a:solidFill>
                  <a:schemeClr val="dk2"/>
                </a:solidFill>
                <a:latin typeface="Questrial"/>
                <a:ea typeface="Questrial"/>
                <a:cs typeface="Questrial"/>
                <a:sym typeface="Questrial"/>
              </a:rPr>
              <a:t>We are going to talk about Professional Development in relation to the other components of PBIS. </a:t>
            </a:r>
            <a:endParaRPr sz="3200" b="0" i="0" u="none" strike="noStrike" cap="none">
              <a:solidFill>
                <a:schemeClr val="dk2"/>
              </a:solidFill>
              <a:latin typeface="Questrial"/>
              <a:ea typeface="Questrial"/>
              <a:cs typeface="Questrial"/>
              <a:sym typeface="Questrial"/>
            </a:endParaRPr>
          </a:p>
        </p:txBody>
      </p:sp>
      <p:pic>
        <p:nvPicPr>
          <p:cNvPr id="374" name="Shape 374"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75" name="Shape 375"/>
          <p:cNvSpPr txBox="1">
            <a:spLocks noGrp="1"/>
          </p:cNvSpPr>
          <p:nvPr>
            <p:ph type="title"/>
          </p:nvPr>
        </p:nvSpPr>
        <p:spPr>
          <a:xfrm>
            <a:off x="1254760" y="1984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4400" b="1" i="0" u="none" strike="noStrike" cap="none">
                <a:solidFill>
                  <a:schemeClr val="dk2"/>
                </a:solidFill>
              </a:rPr>
              <a:t>Components of the Plan</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178549" y="274625"/>
            <a:ext cx="77502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Plan Activities </a:t>
            </a:r>
            <a:endParaRPr sz="3200" b="1"/>
          </a:p>
        </p:txBody>
      </p:sp>
      <p:sp>
        <p:nvSpPr>
          <p:cNvPr id="382" name="Shape 382"/>
          <p:cNvSpPr txBox="1">
            <a:spLocks noGrp="1"/>
          </p:cNvSpPr>
          <p:nvPr>
            <p:ph type="body" idx="1"/>
          </p:nvPr>
        </p:nvSpPr>
        <p:spPr>
          <a:xfrm>
            <a:off x="492298" y="1587500"/>
            <a:ext cx="82575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Noto Sans Symbols"/>
              <a:buNone/>
            </a:pPr>
            <a:r>
              <a:rPr lang="en-US" sz="2960" b="0" i="0" u="none" strike="noStrike" cap="none" dirty="0">
                <a:solidFill>
                  <a:schemeClr val="dk2"/>
                </a:solidFill>
                <a:latin typeface="Questrial"/>
                <a:ea typeface="Questrial"/>
                <a:cs typeface="Questrial"/>
                <a:sym typeface="Questrial"/>
              </a:rPr>
              <a:t>A </a:t>
            </a:r>
            <a:r>
              <a:rPr lang="en-US" sz="2960" b="0" i="0" u="none" strike="noStrike" cap="none" dirty="0">
                <a:solidFill>
                  <a:schemeClr val="accent6"/>
                </a:solidFill>
                <a:latin typeface="Questrial"/>
                <a:ea typeface="Questrial"/>
                <a:cs typeface="Questrial"/>
                <a:sym typeface="Questrial"/>
              </a:rPr>
              <a:t>curriculum</a:t>
            </a:r>
            <a:r>
              <a:rPr lang="en-US" sz="2960" b="0" i="0" u="none" strike="noStrike" cap="none" dirty="0">
                <a:solidFill>
                  <a:schemeClr val="dk2"/>
                </a:solidFill>
                <a:latin typeface="Questrial"/>
                <a:ea typeface="Questrial"/>
                <a:cs typeface="Questrial"/>
                <a:sym typeface="Questrial"/>
              </a:rPr>
              <a:t> to teach the components of the discipline system to all staff is developed and used</a:t>
            </a:r>
            <a:endParaRPr dirty="0"/>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dirty="0">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dirty="0">
                <a:solidFill>
                  <a:schemeClr val="dk2"/>
                </a:solidFill>
                <a:latin typeface="Questrial"/>
                <a:ea typeface="Questrial"/>
                <a:cs typeface="Questrial"/>
                <a:sym typeface="Questrial"/>
              </a:rPr>
              <a:t>Plans for </a:t>
            </a:r>
            <a:r>
              <a:rPr lang="en-US" sz="2960" b="0" i="0" u="none" strike="noStrike" cap="none" dirty="0">
                <a:solidFill>
                  <a:srgbClr val="DD8047"/>
                </a:solidFill>
                <a:latin typeface="Questrial"/>
                <a:ea typeface="Questrial"/>
                <a:cs typeface="Questrial"/>
                <a:sym typeface="Questrial"/>
              </a:rPr>
              <a:t>training staff </a:t>
            </a:r>
            <a:r>
              <a:rPr lang="en-US" sz="2960" b="0" i="0" u="none" strike="noStrike" cap="none" dirty="0">
                <a:solidFill>
                  <a:schemeClr val="dk2"/>
                </a:solidFill>
                <a:latin typeface="Questrial"/>
                <a:ea typeface="Questrial"/>
                <a:cs typeface="Questrial"/>
                <a:sym typeface="Questrial"/>
              </a:rPr>
              <a:t>how to teach expectations/rules/acknowledgments are developed, scheduled and delivered</a:t>
            </a:r>
            <a:endParaRPr dirty="0"/>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dirty="0">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dirty="0">
                <a:solidFill>
                  <a:schemeClr val="dk2"/>
                </a:solidFill>
                <a:latin typeface="Questrial"/>
                <a:ea typeface="Questrial"/>
                <a:cs typeface="Questrial"/>
                <a:sym typeface="Questrial"/>
              </a:rPr>
              <a:t>A plan for </a:t>
            </a:r>
            <a:r>
              <a:rPr lang="en-US" sz="2960" b="0" i="0" u="none" strike="noStrike" cap="none" dirty="0">
                <a:solidFill>
                  <a:srgbClr val="DD8047"/>
                </a:solidFill>
                <a:latin typeface="Questrial"/>
                <a:ea typeface="Questrial"/>
                <a:cs typeface="Questrial"/>
                <a:sym typeface="Questrial"/>
              </a:rPr>
              <a:t>teaching students </a:t>
            </a:r>
            <a:r>
              <a:rPr lang="en-US" sz="2960" b="0" i="0" u="none" strike="noStrike" cap="none" dirty="0">
                <a:solidFill>
                  <a:schemeClr val="dk2"/>
                </a:solidFill>
                <a:latin typeface="Questrial"/>
                <a:ea typeface="Questrial"/>
                <a:cs typeface="Questrial"/>
                <a:sym typeface="Questrial"/>
              </a:rPr>
              <a:t>expectations/rules/acknowledgments is developed, scheduled, and delivered</a:t>
            </a:r>
            <a:endParaRPr dirty="0"/>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dirty="0">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endParaRPr sz="2960" b="0" i="0" u="none" strike="noStrike" cap="none" dirty="0">
              <a:solidFill>
                <a:schemeClr val="dk2"/>
              </a:solidFill>
              <a:latin typeface="Questrial"/>
              <a:ea typeface="Questrial"/>
              <a:cs typeface="Questrial"/>
              <a:sym typeface="Questrial"/>
            </a:endParaRPr>
          </a:p>
        </p:txBody>
      </p:sp>
      <p:pic>
        <p:nvPicPr>
          <p:cNvPr id="383" name="Shape 383"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365298" y="914400"/>
            <a:ext cx="82575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rgbClr val="DD8047"/>
                </a:solidFill>
                <a:latin typeface="Questrial"/>
                <a:ea typeface="Questrial"/>
                <a:cs typeface="Questrial"/>
                <a:sym typeface="Questrial"/>
              </a:rPr>
              <a:t>Booster sessions </a:t>
            </a:r>
            <a:r>
              <a:rPr lang="en-US" sz="2720" b="0" i="0" u="none" strike="noStrike" cap="none">
                <a:solidFill>
                  <a:schemeClr val="dk2"/>
                </a:solidFill>
                <a:latin typeface="Questrial"/>
                <a:ea typeface="Questrial"/>
                <a:cs typeface="Questrial"/>
                <a:sym typeface="Questrial"/>
              </a:rPr>
              <a:t>for students and staff are planned, scheduled, and delivered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rgbClr val="DD8047"/>
                </a:solidFill>
                <a:latin typeface="Questrial"/>
                <a:ea typeface="Questrial"/>
                <a:cs typeface="Questrial"/>
                <a:sym typeface="Questrial"/>
              </a:rPr>
              <a:t>Schedule for acknowledgments </a:t>
            </a:r>
            <a:r>
              <a:rPr lang="en-US" sz="2720" b="0" i="0" u="none" strike="noStrike" cap="none">
                <a:solidFill>
                  <a:schemeClr val="dk2"/>
                </a:solidFill>
                <a:latin typeface="Questrial"/>
                <a:ea typeface="Questrial"/>
                <a:cs typeface="Questrial"/>
                <a:sym typeface="Questrial"/>
              </a:rPr>
              <a:t>for the year is planned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chemeClr val="dk2"/>
                </a:solidFill>
                <a:latin typeface="Questrial"/>
                <a:ea typeface="Questrial"/>
                <a:cs typeface="Questrial"/>
                <a:sym typeface="Questrial"/>
              </a:rPr>
              <a:t>Plans for </a:t>
            </a:r>
            <a:r>
              <a:rPr lang="en-US" sz="2720" b="0" i="0" u="none" strike="noStrike" cap="none">
                <a:solidFill>
                  <a:srgbClr val="DD8047"/>
                </a:solidFill>
                <a:latin typeface="Questrial"/>
                <a:ea typeface="Questrial"/>
                <a:cs typeface="Questrial"/>
                <a:sym typeface="Questrial"/>
              </a:rPr>
              <a:t>orienting incoming staff and students</a:t>
            </a:r>
            <a:r>
              <a:rPr lang="en-US" sz="2720" b="0" i="0" u="none" strike="noStrike" cap="none">
                <a:solidFill>
                  <a:schemeClr val="dk2"/>
                </a:solidFill>
                <a:latin typeface="Questrial"/>
                <a:ea typeface="Questrial"/>
                <a:cs typeface="Questrial"/>
                <a:sym typeface="Questrial"/>
              </a:rPr>
              <a:t> are developed and implemented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a:p>
            <a:pPr marL="0" marR="0" lvl="0" indent="0" algn="l" rtl="0">
              <a:lnSpc>
                <a:spcPct val="80000"/>
              </a:lnSpc>
              <a:spcBef>
                <a:spcPts val="544"/>
              </a:spcBef>
              <a:spcAft>
                <a:spcPts val="0"/>
              </a:spcAft>
              <a:buClr>
                <a:schemeClr val="dk1"/>
              </a:buClr>
              <a:buSzPts val="2720"/>
              <a:buFont typeface="Noto Sans Symbols"/>
              <a:buNone/>
            </a:pPr>
            <a:r>
              <a:rPr lang="en-US" sz="2720" b="0" i="0" u="none" strike="noStrike" cap="none">
                <a:solidFill>
                  <a:schemeClr val="dk2"/>
                </a:solidFill>
                <a:latin typeface="Questrial"/>
                <a:ea typeface="Questrial"/>
                <a:cs typeface="Questrial"/>
                <a:sym typeface="Questrial"/>
              </a:rPr>
              <a:t>Plans for involving </a:t>
            </a:r>
            <a:r>
              <a:rPr lang="en-US" sz="2720" b="0" i="0" u="none" strike="noStrike" cap="none">
                <a:solidFill>
                  <a:srgbClr val="DD8047"/>
                </a:solidFill>
                <a:latin typeface="Questrial"/>
                <a:ea typeface="Questrial"/>
                <a:cs typeface="Questrial"/>
                <a:sym typeface="Questrial"/>
              </a:rPr>
              <a:t>families/communities </a:t>
            </a:r>
            <a:r>
              <a:rPr lang="en-US" sz="2720" b="0" i="0" u="none" strike="noStrike" cap="none">
                <a:solidFill>
                  <a:schemeClr val="dk2"/>
                </a:solidFill>
                <a:latin typeface="Questrial"/>
                <a:ea typeface="Questrial"/>
                <a:cs typeface="Questrial"/>
                <a:sym typeface="Questrial"/>
              </a:rPr>
              <a:t>are developed and implemented</a:t>
            </a:r>
            <a:endParaRPr/>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p:txBody>
      </p:sp>
      <p:pic>
        <p:nvPicPr>
          <p:cNvPr id="389" name="Shape 389"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90" name="Shape 390"/>
          <p:cNvSpPr txBox="1">
            <a:spLocks noGrp="1"/>
          </p:cNvSpPr>
          <p:nvPr>
            <p:ph type="title"/>
          </p:nvPr>
        </p:nvSpPr>
        <p:spPr>
          <a:xfrm>
            <a:off x="1196825" y="198425"/>
            <a:ext cx="78267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Plan Activities </a:t>
            </a:r>
            <a:endParaRPr sz="3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What are expectations?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What do they do for us?</a:t>
            </a:r>
            <a:endParaRPr/>
          </a:p>
          <a:p>
            <a:pPr marL="457200" marR="0" lvl="1" indent="0" algn="l" rtl="0">
              <a:spcBef>
                <a:spcPts val="280"/>
              </a:spcBef>
              <a:spcAft>
                <a:spcPts val="0"/>
              </a:spcAft>
              <a:buClr>
                <a:schemeClr val="lt1"/>
              </a:buClr>
              <a:buSzPts val="1400"/>
              <a:buFont typeface="Noto Sans Symbols"/>
              <a:buNone/>
            </a:pPr>
            <a:endParaRPr sz="1400" b="0" i="0" u="none" strike="noStrike" cap="none">
              <a:solidFill>
                <a:schemeClr val="dk2"/>
              </a:solidFill>
              <a:latin typeface="Questrial"/>
              <a:ea typeface="Questrial"/>
              <a:cs typeface="Questrial"/>
              <a:sym typeface="Questrial"/>
            </a:endParaRPr>
          </a:p>
          <a:p>
            <a:pPr marL="457200" marR="0" lvl="0" indent="-457200" algn="l" rtl="0">
              <a:spcBef>
                <a:spcPts val="64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What are acknowledgements?</a:t>
            </a:r>
            <a:endParaRPr/>
          </a:p>
          <a:p>
            <a:pPr marL="742950" marR="0" lvl="1" indent="-285750" algn="l" rtl="0">
              <a:spcBef>
                <a:spcPts val="560"/>
              </a:spcBef>
              <a:spcAft>
                <a:spcPts val="0"/>
              </a:spcAft>
              <a:buClr>
                <a:schemeClr val="lt1"/>
              </a:buClr>
              <a:buSzPts val="2800"/>
              <a:buFont typeface="Noto Sans Symbols"/>
              <a:buChar char="▪"/>
            </a:pPr>
            <a:r>
              <a:rPr lang="en-US" sz="2800" b="0" i="0" u="none" strike="noStrike" cap="none">
                <a:solidFill>
                  <a:schemeClr val="dk2"/>
                </a:solidFill>
                <a:latin typeface="Questrial"/>
                <a:ea typeface="Questrial"/>
                <a:cs typeface="Questrial"/>
                <a:sym typeface="Questrial"/>
              </a:rPr>
              <a:t>What do they do for us?</a:t>
            </a:r>
            <a:endParaRPr/>
          </a:p>
          <a:p>
            <a:pPr marL="457200" marR="0" lvl="1" indent="0" algn="l" rtl="0">
              <a:spcBef>
                <a:spcPts val="280"/>
              </a:spcBef>
              <a:spcAft>
                <a:spcPts val="0"/>
              </a:spcAft>
              <a:buClr>
                <a:schemeClr val="lt1"/>
              </a:buClr>
              <a:buSzPts val="1400"/>
              <a:buFont typeface="Noto Sans Symbols"/>
              <a:buNone/>
            </a:pPr>
            <a:endParaRPr sz="1400" b="0" i="0" u="none" strike="noStrike" cap="none">
              <a:solidFill>
                <a:schemeClr val="dk2"/>
              </a:solidFill>
              <a:latin typeface="Questrial"/>
              <a:ea typeface="Questrial"/>
              <a:cs typeface="Questrial"/>
              <a:sym typeface="Questrial"/>
            </a:endParaRPr>
          </a:p>
          <a:p>
            <a:pPr marL="457200" marR="0" lvl="0" indent="-457200" algn="l" rtl="0">
              <a:spcBef>
                <a:spcPts val="640"/>
              </a:spcBef>
              <a:spcAft>
                <a:spcPts val="0"/>
              </a:spcAft>
              <a:buClr>
                <a:schemeClr val="dk1"/>
              </a:buClr>
              <a:buSzPts val="3200"/>
              <a:buFont typeface="Noto Sans Symbols"/>
              <a:buChar char="▪"/>
            </a:pPr>
            <a:r>
              <a:rPr lang="en-US" sz="3200" b="0" i="0" u="none" strike="noStrike" cap="none">
                <a:solidFill>
                  <a:schemeClr val="dk2"/>
                </a:solidFill>
                <a:latin typeface="Questrial"/>
                <a:ea typeface="Questrial"/>
                <a:cs typeface="Questrial"/>
                <a:sym typeface="Questrial"/>
              </a:rPr>
              <a:t>How frequently should we be teaching / reminding and reinforcing expectations? </a:t>
            </a:r>
            <a:endParaRPr sz="3200" b="0" i="0" u="none" strike="noStrike" cap="none">
              <a:solidFill>
                <a:schemeClr val="dk2"/>
              </a:solidFill>
              <a:latin typeface="Questrial"/>
              <a:ea typeface="Questrial"/>
              <a:cs typeface="Questrial"/>
              <a:sym typeface="Questrial"/>
            </a:endParaRPr>
          </a:p>
        </p:txBody>
      </p:sp>
      <p:sp>
        <p:nvSpPr>
          <p:cNvPr id="397" name="Shape 397"/>
          <p:cNvSpPr txBox="1">
            <a:spLocks noGrp="1"/>
          </p:cNvSpPr>
          <p:nvPr>
            <p:ph type="title"/>
          </p:nvPr>
        </p:nvSpPr>
        <p:spPr>
          <a:xfrm>
            <a:off x="1090143" y="290275"/>
            <a:ext cx="7555626" cy="8038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Expectations and Acknowledgements </a:t>
            </a:r>
            <a:endParaRPr sz="3200" b="1"/>
          </a:p>
        </p:txBody>
      </p:sp>
      <p:sp>
        <p:nvSpPr>
          <p:cNvPr id="398" name="Shape 398"/>
          <p:cNvSpPr txBox="1"/>
          <p:nvPr/>
        </p:nvSpPr>
        <p:spPr>
          <a:xfrm>
            <a:off x="296473" y="6203225"/>
            <a:ext cx="3560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Questrial"/>
                <a:ea typeface="Questrial"/>
                <a:cs typeface="Questrial"/>
                <a:sym typeface="Questrial"/>
              </a:rPr>
              <a:t>Workbook: TFI 1.7 Activity 1</a:t>
            </a:r>
            <a:endParaRPr sz="1800" b="1">
              <a:solidFill>
                <a:schemeClr val="dk1"/>
              </a:solidFill>
              <a:latin typeface="Questrial"/>
              <a:ea typeface="Questrial"/>
              <a:cs typeface="Questrial"/>
              <a:sym typeface="Questrial"/>
            </a:endParaRPr>
          </a:p>
        </p:txBody>
      </p:sp>
      <p:pic>
        <p:nvPicPr>
          <p:cNvPr id="399" name="Shape 399"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254760" y="198415"/>
            <a:ext cx="69870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US" sz="3600" b="1" i="0" u="none" strike="noStrike" cap="none">
                <a:solidFill>
                  <a:schemeClr val="dk2"/>
                </a:solidFill>
              </a:rPr>
              <a:t>Discipline Systems PD Plan</a:t>
            </a:r>
            <a:endParaRPr sz="3600" b="1" i="0" u="none" strike="noStrike" cap="none">
              <a:solidFill>
                <a:schemeClr val="dk2"/>
              </a:solidFill>
            </a:endParaRPr>
          </a:p>
        </p:txBody>
      </p:sp>
      <p:sp>
        <p:nvSpPr>
          <p:cNvPr id="405" name="Shape 405"/>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514350" marR="0" lvl="0" indent="-488950" algn="l" rtl="0">
              <a:spcBef>
                <a:spcPts val="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Go back to your notes on the discipline system.</a:t>
            </a:r>
            <a:endParaRPr sz="2800"/>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Read them over and check in with your team:</a:t>
            </a:r>
            <a:endParaRPr sz="2800"/>
          </a:p>
          <a:p>
            <a:pPr marL="914400" marR="0" lvl="1" indent="-514350" algn="l" rtl="0">
              <a:spcBef>
                <a:spcPts val="560"/>
              </a:spcBef>
              <a:spcAft>
                <a:spcPts val="0"/>
              </a:spcAft>
              <a:buClr>
                <a:schemeClr val="lt1"/>
              </a:buClr>
              <a:buSzPts val="2800"/>
              <a:buFont typeface="Calibri"/>
              <a:buAutoNum type="arabicPeriod"/>
            </a:pPr>
            <a:r>
              <a:rPr lang="en-US" b="0" i="0" u="none" strike="noStrike" cap="none">
                <a:solidFill>
                  <a:schemeClr val="dk2"/>
                </a:solidFill>
                <a:latin typeface="Questrial"/>
                <a:ea typeface="Questrial"/>
                <a:cs typeface="Questrial"/>
                <a:sym typeface="Questrial"/>
              </a:rPr>
              <a:t>Are there outstanding questions?</a:t>
            </a:r>
            <a:endParaRPr/>
          </a:p>
          <a:p>
            <a:pPr marL="914400" marR="0" lvl="1" indent="-514350" algn="l" rtl="0">
              <a:spcBef>
                <a:spcPts val="560"/>
              </a:spcBef>
              <a:spcAft>
                <a:spcPts val="0"/>
              </a:spcAft>
              <a:buClr>
                <a:schemeClr val="lt1"/>
              </a:buClr>
              <a:buSzPts val="2800"/>
              <a:buFont typeface="Calibri"/>
              <a:buAutoNum type="arabicPeriod"/>
            </a:pPr>
            <a:r>
              <a:rPr lang="en-US" b="0" i="0" u="none" strike="noStrike" cap="none">
                <a:solidFill>
                  <a:schemeClr val="dk2"/>
                </a:solidFill>
                <a:latin typeface="Questrial"/>
                <a:ea typeface="Questrial"/>
                <a:cs typeface="Questrial"/>
                <a:sym typeface="Questrial"/>
              </a:rPr>
              <a:t>Do you know how to “sell” this to your staff?</a:t>
            </a:r>
            <a:endParaRPr/>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Ask those questions now.</a:t>
            </a:r>
            <a:endParaRPr sz="2800"/>
          </a:p>
          <a:p>
            <a:pPr marL="514350" marR="0" lvl="0" indent="-488950" algn="l" rtl="0">
              <a:spcBef>
                <a:spcPts val="640"/>
              </a:spcBef>
              <a:spcAft>
                <a:spcPts val="0"/>
              </a:spcAft>
              <a:buClr>
                <a:schemeClr val="dk1"/>
              </a:buClr>
              <a:buSzPts val="2800"/>
              <a:buFont typeface="Calibri"/>
              <a:buAutoNum type="arabicPeriod"/>
            </a:pPr>
            <a:r>
              <a:rPr lang="en-US" sz="2800" b="0" i="0" u="none" strike="noStrike" cap="none">
                <a:solidFill>
                  <a:schemeClr val="dk2"/>
                </a:solidFill>
                <a:latin typeface="Questrial"/>
                <a:ea typeface="Questrial"/>
                <a:cs typeface="Questrial"/>
                <a:sym typeface="Questrial"/>
              </a:rPr>
              <a:t>Summarize the main components of the discipline system and be prepared to share as if you are presenting to your staff members. </a:t>
            </a:r>
            <a:endParaRPr sz="2800" b="0" i="0" u="none" strike="noStrike" cap="none">
              <a:solidFill>
                <a:schemeClr val="dk2"/>
              </a:solidFill>
              <a:latin typeface="Questrial"/>
              <a:ea typeface="Questrial"/>
              <a:cs typeface="Questrial"/>
              <a:sym typeface="Questrial"/>
            </a:endParaRPr>
          </a:p>
        </p:txBody>
      </p:sp>
      <p:pic>
        <p:nvPicPr>
          <p:cNvPr id="406" name="Shape 406" descr="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07" name="Shape 407"/>
          <p:cNvSpPr txBox="1"/>
          <p:nvPr/>
        </p:nvSpPr>
        <p:spPr>
          <a:xfrm>
            <a:off x="296473" y="6203225"/>
            <a:ext cx="33699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Questrial"/>
                <a:ea typeface="Questrial"/>
                <a:cs typeface="Questrial"/>
                <a:sym typeface="Questrial"/>
              </a:rPr>
              <a:t>Workbook: TFI 1.7 Activity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160" y="271436"/>
            <a:ext cx="6987106" cy="915357"/>
          </a:xfrm>
        </p:spPr>
        <p:txBody>
          <a:bodyPr/>
          <a:lstStyle/>
          <a:p>
            <a:r>
              <a:rPr lang="en-US" dirty="0"/>
              <a:t>High Quality PD Checklist</a:t>
            </a:r>
          </a:p>
        </p:txBody>
      </p:sp>
      <p:pic>
        <p:nvPicPr>
          <p:cNvPr id="4" name="Shape 399"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5" name="Picture 4" descr="There are 21 items in the checklist from Noonan, Langham and Gaumer 2013.  The checklist is divided into Before Training (preparation), During Training (introduction, professional learning provider, engagement, evaluation) and After Training (master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1187860"/>
            <a:ext cx="4997450" cy="5466939"/>
          </a:xfrm>
          <a:prstGeom prst="rect">
            <a:avLst/>
          </a:prstGeom>
        </p:spPr>
      </p:pic>
    </p:spTree>
    <p:extLst>
      <p:ext uri="{BB962C8B-B14F-4D97-AF65-F5344CB8AC3E}">
        <p14:creationId xmlns:p14="http://schemas.microsoft.com/office/powerpoint/2010/main" val="289168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160" y="271436"/>
            <a:ext cx="6987106" cy="915357"/>
          </a:xfrm>
        </p:spPr>
        <p:txBody>
          <a:bodyPr>
            <a:normAutofit fontScale="90000"/>
          </a:bodyPr>
          <a:lstStyle/>
          <a:p>
            <a:r>
              <a:rPr lang="en-US" dirty="0"/>
              <a:t>Prof. Development Calendar</a:t>
            </a:r>
          </a:p>
        </p:txBody>
      </p:sp>
      <p:pic>
        <p:nvPicPr>
          <p:cNvPr id="4" name="Shape 399"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5" name="Picture 4" descr="The columns in this table are labeled: Targeted group, title of training, when, instructor(s), goal or purpo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59" y="1384300"/>
            <a:ext cx="8547241" cy="2777082"/>
          </a:xfrm>
          <a:prstGeom prst="rect">
            <a:avLst/>
          </a:prstGeom>
        </p:spPr>
      </p:pic>
    </p:spTree>
    <p:extLst>
      <p:ext uri="{BB962C8B-B14F-4D97-AF65-F5344CB8AC3E}">
        <p14:creationId xmlns:p14="http://schemas.microsoft.com/office/powerpoint/2010/main" val="250465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1158825" y="198425"/>
            <a:ext cx="78078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Professional Development/ </a:t>
            </a:r>
            <a:endParaRPr sz="3200" b="1" i="0" u="none" strike="noStrike" cap="none">
              <a:solidFill>
                <a:schemeClr val="dk2"/>
              </a:solidFill>
            </a:endParaRPr>
          </a:p>
          <a:p>
            <a:pPr marL="0" marR="0" lvl="0" indent="0" algn="l" rtl="0">
              <a:spcBef>
                <a:spcPts val="0"/>
              </a:spcBef>
              <a:spcAft>
                <a:spcPts val="0"/>
              </a:spcAft>
              <a:buClr>
                <a:schemeClr val="dk2"/>
              </a:buClr>
              <a:buSzPts val="3959"/>
              <a:buFont typeface="Questrial"/>
              <a:buNone/>
            </a:pPr>
            <a:r>
              <a:rPr lang="en-US" sz="3200" b="1" i="0" u="none" strike="noStrike" cap="none">
                <a:solidFill>
                  <a:schemeClr val="dk2"/>
                </a:solidFill>
              </a:rPr>
              <a:t>Training Timelines</a:t>
            </a:r>
            <a:endParaRPr sz="3200" b="1" i="0" u="none" strike="noStrike" cap="none">
              <a:solidFill>
                <a:schemeClr val="dk2"/>
              </a:solidFill>
            </a:endParaRPr>
          </a:p>
        </p:txBody>
      </p:sp>
      <p:sp>
        <p:nvSpPr>
          <p:cNvPr id="413" name="Shape 413"/>
          <p:cNvSpPr txBox="1">
            <a:spLocks noGrp="1"/>
          </p:cNvSpPr>
          <p:nvPr>
            <p:ph type="body" idx="1"/>
          </p:nvPr>
        </p:nvSpPr>
        <p:spPr>
          <a:xfrm>
            <a:off x="127000" y="1600200"/>
            <a:ext cx="9017000" cy="390313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960"/>
              <a:buFont typeface="Noto Sans Symbols"/>
              <a:buNone/>
            </a:pPr>
            <a:r>
              <a:rPr lang="en-US" sz="2960" b="0" i="1" u="none" strike="noStrike" cap="none" dirty="0">
                <a:solidFill>
                  <a:srgbClr val="DD8047"/>
                </a:solidFill>
                <a:latin typeface="Questrial"/>
                <a:ea typeface="Questrial"/>
                <a:cs typeface="Questrial"/>
                <a:sym typeface="Questrial"/>
              </a:rPr>
              <a:t>Brainstorm!</a:t>
            </a:r>
            <a:endParaRPr sz="2960" b="0" i="0" u="none" strike="noStrike" cap="none" dirty="0">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2960" b="0" i="0" u="none" strike="noStrike" cap="none" dirty="0">
                <a:solidFill>
                  <a:schemeClr val="dk2"/>
                </a:solidFill>
                <a:latin typeface="Questrial"/>
                <a:ea typeface="Questrial"/>
                <a:cs typeface="Questrial"/>
                <a:sym typeface="Questrial"/>
              </a:rPr>
              <a:t>We need a timeline that is reasonable and allows us to teach and train all staff and students on the core features (</a:t>
            </a:r>
            <a:r>
              <a:rPr lang="en-US" sz="2960" b="0" i="1" u="none" strike="noStrike" cap="none" dirty="0">
                <a:solidFill>
                  <a:schemeClr val="dk2"/>
                </a:solidFill>
                <a:latin typeface="Questrial"/>
                <a:ea typeface="Questrial"/>
                <a:cs typeface="Questrial"/>
                <a:sym typeface="Questrial"/>
              </a:rPr>
              <a:t>expectations, acknowledgements, discipline and data). </a:t>
            </a:r>
          </a:p>
          <a:p>
            <a:pPr marL="0" marR="0" lvl="0" indent="0" algn="l" rtl="0">
              <a:lnSpc>
                <a:spcPct val="80000"/>
              </a:lnSpc>
              <a:spcBef>
                <a:spcPts val="592"/>
              </a:spcBef>
              <a:spcAft>
                <a:spcPts val="0"/>
              </a:spcAft>
              <a:buClr>
                <a:schemeClr val="dk1"/>
              </a:buClr>
              <a:buSzPts val="2960"/>
              <a:buFont typeface="Noto Sans Symbols"/>
              <a:buNone/>
            </a:pPr>
            <a:endParaRPr dirty="0"/>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dirty="0">
                <a:solidFill>
                  <a:schemeClr val="dk2"/>
                </a:solidFill>
                <a:latin typeface="Questrial"/>
                <a:ea typeface="Questrial"/>
                <a:cs typeface="Questrial"/>
                <a:sym typeface="Questrial"/>
              </a:rPr>
              <a:t>What are all the components in our PD Plan?</a:t>
            </a:r>
            <a:endParaRPr dirty="0"/>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dirty="0">
                <a:solidFill>
                  <a:schemeClr val="dk2"/>
                </a:solidFill>
                <a:latin typeface="Questrial"/>
                <a:ea typeface="Questrial"/>
                <a:cs typeface="Questrial"/>
                <a:sym typeface="Questrial"/>
              </a:rPr>
              <a:t>Who do we train first?</a:t>
            </a:r>
            <a:endParaRPr dirty="0"/>
          </a:p>
          <a:p>
            <a:pPr marL="742950" marR="0" lvl="1" indent="-285750" algn="l" rtl="0">
              <a:lnSpc>
                <a:spcPct val="80000"/>
              </a:lnSpc>
              <a:spcBef>
                <a:spcPts val="518"/>
              </a:spcBef>
              <a:spcAft>
                <a:spcPts val="0"/>
              </a:spcAft>
              <a:buClr>
                <a:schemeClr val="lt1"/>
              </a:buClr>
              <a:buSzPts val="2590"/>
              <a:buFont typeface="Noto Sans Symbols"/>
              <a:buChar char="▪"/>
            </a:pPr>
            <a:r>
              <a:rPr lang="en-US" sz="2590" b="0" i="0" u="none" strike="noStrike" cap="none" dirty="0">
                <a:solidFill>
                  <a:schemeClr val="dk2"/>
                </a:solidFill>
                <a:latin typeface="Questrial"/>
                <a:ea typeface="Questrial"/>
                <a:cs typeface="Questrial"/>
                <a:sym typeface="Questrial"/>
              </a:rPr>
              <a:t>When do we hold “boosters”? </a:t>
            </a:r>
            <a:endParaRPr sz="2590" b="0" i="0" u="none" strike="noStrike" cap="none" dirty="0">
              <a:solidFill>
                <a:schemeClr val="dk2"/>
              </a:solidFill>
              <a:latin typeface="Questrial"/>
              <a:ea typeface="Questrial"/>
              <a:cs typeface="Questrial"/>
              <a:sym typeface="Questrial"/>
            </a:endParaRPr>
          </a:p>
        </p:txBody>
      </p:sp>
      <p:pic>
        <p:nvPicPr>
          <p:cNvPr id="414" name="Shape 414" descr="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15" name="Shape 415"/>
          <p:cNvSpPr txBox="1"/>
          <p:nvPr/>
        </p:nvSpPr>
        <p:spPr>
          <a:xfrm>
            <a:off x="296473" y="6203225"/>
            <a:ext cx="44337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Questrial"/>
                <a:ea typeface="Questrial"/>
                <a:cs typeface="Questrial"/>
                <a:sym typeface="Questrial"/>
              </a:rPr>
              <a:t>Workbook:</a:t>
            </a:r>
            <a:endParaRPr sz="1800" b="1" dirty="0">
              <a:solidFill>
                <a:schemeClr val="dk1"/>
              </a:solidFill>
              <a:latin typeface="Questrial"/>
              <a:ea typeface="Questrial"/>
              <a:cs typeface="Questrial"/>
              <a:sym typeface="Quest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622852" y="240851"/>
            <a:ext cx="813498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Questrial"/>
              <a:buNone/>
            </a:pPr>
            <a:r>
              <a:rPr lang="en-US" sz="3600" b="1" i="0" u="none" strike="noStrike" cap="none">
                <a:solidFill>
                  <a:schemeClr val="dk2"/>
                </a:solidFill>
              </a:rPr>
              <a:t>TFI 1.7: Professional Development</a:t>
            </a:r>
            <a:endParaRPr b="1"/>
          </a:p>
        </p:txBody>
      </p:sp>
      <p:pic>
        <p:nvPicPr>
          <p:cNvPr id="422" name="Shape 422" descr="Self-Assessment icon"/>
          <p:cNvPicPr preferRelativeResize="0"/>
          <p:nvPr/>
        </p:nvPicPr>
        <p:blipFill rotWithShape="1">
          <a:blip r:embed="rId3">
            <a:alphaModFix/>
          </a:blip>
          <a:srcRect/>
          <a:stretch/>
        </p:blipFill>
        <p:spPr>
          <a:xfrm>
            <a:off x="1470546" y="3270918"/>
            <a:ext cx="2562976" cy="2562976"/>
          </a:xfrm>
          <a:prstGeom prst="rect">
            <a:avLst/>
          </a:prstGeom>
          <a:noFill/>
          <a:ln>
            <a:noFill/>
          </a:ln>
          <a:effectLst>
            <a:reflection stA="50000" endA="300" endPos="38500" dist="50800" dir="5400000" sy="-100000" algn="bl" rotWithShape="0"/>
          </a:effectLst>
        </p:spPr>
      </p:pic>
      <p:pic>
        <p:nvPicPr>
          <p:cNvPr id="423" name="Shape 423" descr="Action planning icon"/>
          <p:cNvPicPr preferRelativeResize="0"/>
          <p:nvPr/>
        </p:nvPicPr>
        <p:blipFill rotWithShape="1">
          <a:blip r:embed="rId4">
            <a:alphaModFix/>
          </a:blip>
          <a:srcRect/>
          <a:stretch/>
        </p:blipFill>
        <p:spPr>
          <a:xfrm>
            <a:off x="5077693" y="3270918"/>
            <a:ext cx="2562976" cy="2562976"/>
          </a:xfrm>
          <a:prstGeom prst="rect">
            <a:avLst/>
          </a:prstGeom>
          <a:noFill/>
          <a:ln>
            <a:noFill/>
          </a:ln>
          <a:effectLst>
            <a:reflection stA="50000" endA="300" endPos="38500" dist="50800" dir="5400000" sy="-100000" algn="bl" rotWithShape="0"/>
          </a:effectLst>
        </p:spPr>
      </p:pic>
      <p:sp>
        <p:nvSpPr>
          <p:cNvPr id="424" name="Shape 424"/>
          <p:cNvSpPr txBox="1"/>
          <p:nvPr/>
        </p:nvSpPr>
        <p:spPr>
          <a:xfrm>
            <a:off x="1470546" y="1426540"/>
            <a:ext cx="2562976"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SELF-ASSESSMENT</a:t>
            </a:r>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Complete TFI item(s)</a:t>
            </a:r>
            <a:endParaRPr sz="1800">
              <a:solidFill>
                <a:schemeClr val="dk2"/>
              </a:solidFill>
              <a:latin typeface="Calibri"/>
              <a:ea typeface="Calibri"/>
              <a:cs typeface="Calibri"/>
              <a:sym typeface="Calibri"/>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Assess additional action items at end of module</a:t>
            </a:r>
            <a:endParaRPr sz="1800">
              <a:solidFill>
                <a:schemeClr val="dk2"/>
              </a:solidFill>
              <a:latin typeface="Calibri"/>
              <a:ea typeface="Calibri"/>
              <a:cs typeface="Calibri"/>
              <a:sym typeface="Calibri"/>
            </a:endParaRPr>
          </a:p>
        </p:txBody>
      </p:sp>
      <p:sp>
        <p:nvSpPr>
          <p:cNvPr id="425" name="Shape 425"/>
          <p:cNvSpPr txBox="1"/>
          <p:nvPr/>
        </p:nvSpPr>
        <p:spPr>
          <a:xfrm>
            <a:off x="5077694" y="1426540"/>
            <a:ext cx="2562975"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ACTION PLANNING</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action items to Action plan</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Plan for PD</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to your Staff Presentation PPT</a:t>
            </a:r>
            <a:endParaRPr sz="18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120" name="Shape 120" descr="This is a two-column table, with four rows. The headings are titled &quot;Expectation&quot; and &quot;Behavior&quot;" title="Learning Expectations Table"/>
          <p:cNvGraphicFramePr/>
          <p:nvPr>
            <p:extLst>
              <p:ext uri="{D42A27DB-BD31-4B8C-83A1-F6EECF244321}">
                <p14:modId xmlns:p14="http://schemas.microsoft.com/office/powerpoint/2010/main" val="4023586342"/>
              </p:ext>
            </p:extLst>
          </p:nvPr>
        </p:nvGraphicFramePr>
        <p:xfrm>
          <a:off x="465029" y="1301028"/>
          <a:ext cx="8218600" cy="4500425"/>
        </p:xfrm>
        <a:graphic>
          <a:graphicData uri="http://schemas.openxmlformats.org/drawingml/2006/table">
            <a:tbl>
              <a:tblPr firstRow="1">
                <a:noFill/>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dirty="0">
                          <a:solidFill>
                            <a:srgbClr val="1D2A53"/>
                          </a:solidFill>
                          <a:latin typeface="Calibri"/>
                          <a:ea typeface="Calibri"/>
                          <a:cs typeface="Calibri"/>
                          <a:sym typeface="Calibri"/>
                        </a:rPr>
                        <a:t>Be Responsible</a:t>
                      </a:r>
                      <a:endParaRPr dirty="0"/>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dirty="0">
                          <a:solidFill>
                            <a:srgbClr val="1D2A53"/>
                          </a:solidFill>
                          <a:latin typeface="Calibri"/>
                          <a:ea typeface="Calibri"/>
                          <a:cs typeface="Calibri"/>
                          <a:sym typeface="Calibri"/>
                        </a:rPr>
                        <a:t>Make yourself </a:t>
                      </a:r>
                      <a:r>
                        <a:rPr lang="en-US" sz="2000" b="1" i="0" u="none" strike="noStrike" cap="none" dirty="0">
                          <a:solidFill>
                            <a:srgbClr val="1D2A53"/>
                          </a:solidFill>
                          <a:latin typeface="Calibri"/>
                          <a:ea typeface="Calibri"/>
                          <a:cs typeface="Calibri"/>
                          <a:sym typeface="Calibri"/>
                        </a:rPr>
                        <a:t>comfortable</a:t>
                      </a:r>
                      <a:r>
                        <a:rPr lang="en-US" sz="2000" b="0" i="0" u="none" strike="noStrike" cap="none" dirty="0">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dirty="0">
                          <a:solidFill>
                            <a:srgbClr val="1D2A53"/>
                          </a:solidFill>
                          <a:latin typeface="Calibri"/>
                          <a:ea typeface="Calibri"/>
                          <a:cs typeface="Calibri"/>
                          <a:sym typeface="Calibri"/>
                        </a:rPr>
                        <a:t>Take care of your </a:t>
                      </a:r>
                      <a:r>
                        <a:rPr lang="en-US" sz="2000" b="1" i="0" u="none" strike="noStrike" cap="none" dirty="0">
                          <a:solidFill>
                            <a:srgbClr val="1D2A53"/>
                          </a:solidFill>
                          <a:latin typeface="Calibri"/>
                          <a:ea typeface="Calibri"/>
                          <a:cs typeface="Calibri"/>
                          <a:sym typeface="Calibri"/>
                        </a:rPr>
                        <a:t>needs</a:t>
                      </a:r>
                      <a:r>
                        <a:rPr lang="en-US" sz="2000" b="0" i="0" u="none" strike="noStrike" cap="none" dirty="0">
                          <a:solidFill>
                            <a:srgbClr val="1D2A53"/>
                          </a:solidFill>
                          <a:latin typeface="Calibri"/>
                          <a:ea typeface="Calibri"/>
                          <a:cs typeface="Calibri"/>
                          <a:sym typeface="Calibri"/>
                        </a:rPr>
                        <a:t> (water, food, restroom, etc.)</a:t>
                      </a:r>
                      <a:endParaRPr sz="2000" b="1" i="0" u="none" strike="noStrike" cap="none" dirty="0">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Action plan </a:t>
                      </a:r>
                      <a:r>
                        <a:rPr lang="en-US" sz="2000" b="0" i="0" u="none" strike="noStrike" cap="none" dirty="0">
                          <a:solidFill>
                            <a:srgbClr val="1D2A53"/>
                          </a:solidFill>
                          <a:latin typeface="Calibri"/>
                          <a:ea typeface="Calibri"/>
                          <a:cs typeface="Calibri"/>
                          <a:sym typeface="Calibri"/>
                        </a:rPr>
                        <a:t>to implement what you are learning</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Follow through </a:t>
                      </a:r>
                      <a:r>
                        <a:rPr lang="en-US" sz="2000" b="0" i="0" u="none" strike="noStrike" cap="none" dirty="0">
                          <a:solidFill>
                            <a:srgbClr val="1D2A53"/>
                          </a:solidFill>
                          <a:latin typeface="Calibri"/>
                          <a:ea typeface="Calibri"/>
                          <a:cs typeface="Calibri"/>
                          <a:sym typeface="Calibri"/>
                        </a:rPr>
                        <a:t>on your action items</a:t>
                      </a:r>
                      <a:endParaRPr sz="2000" b="1" i="0" u="none" strike="noStrike" cap="none" dirty="0">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dirty="0">
                          <a:solidFill>
                            <a:srgbClr val="1D2A53"/>
                          </a:solidFill>
                          <a:latin typeface="Calibri"/>
                          <a:ea typeface="Calibri"/>
                          <a:cs typeface="Calibri"/>
                          <a:sym typeface="Calibri"/>
                        </a:rPr>
                        <a:t>Be Respectful</a:t>
                      </a:r>
                      <a:endParaRPr dirty="0"/>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dirty="0">
                          <a:solidFill>
                            <a:srgbClr val="1D2A53"/>
                          </a:solidFill>
                          <a:latin typeface="Calibri"/>
                          <a:ea typeface="Calibri"/>
                          <a:cs typeface="Calibri"/>
                          <a:sym typeface="Calibri"/>
                        </a:rPr>
                        <a:t>Turn </a:t>
                      </a:r>
                      <a:r>
                        <a:rPr lang="en-US" sz="2000" b="1" i="0" u="none" strike="noStrike" cap="none" dirty="0">
                          <a:solidFill>
                            <a:srgbClr val="1D2A53"/>
                          </a:solidFill>
                          <a:latin typeface="Calibri"/>
                          <a:ea typeface="Calibri"/>
                          <a:cs typeface="Calibri"/>
                          <a:sym typeface="Calibri"/>
                        </a:rPr>
                        <a:t>cell</a:t>
                      </a:r>
                      <a:r>
                        <a:rPr lang="en-US" sz="2000" b="0" i="0" u="none" strike="noStrike" cap="none" dirty="0">
                          <a:solidFill>
                            <a:srgbClr val="1D2A53"/>
                          </a:solidFill>
                          <a:latin typeface="Calibri"/>
                          <a:ea typeface="Calibri"/>
                          <a:cs typeface="Calibri"/>
                          <a:sym typeface="Calibri"/>
                        </a:rPr>
                        <a:t> </a:t>
                      </a:r>
                      <a:r>
                        <a:rPr lang="en-US" sz="2000" b="1" i="0" u="none" strike="noStrike" cap="none" dirty="0">
                          <a:solidFill>
                            <a:srgbClr val="1D2A53"/>
                          </a:solidFill>
                          <a:latin typeface="Calibri"/>
                          <a:ea typeface="Calibri"/>
                          <a:cs typeface="Calibri"/>
                          <a:sym typeface="Calibri"/>
                        </a:rPr>
                        <a:t>phones</a:t>
                      </a:r>
                      <a:r>
                        <a:rPr lang="en-US" sz="2000" b="0" i="0" u="none" strike="noStrike" cap="none" dirty="0">
                          <a:solidFill>
                            <a:srgbClr val="1D2A53"/>
                          </a:solidFill>
                          <a:latin typeface="Calibri"/>
                          <a:ea typeface="Calibri"/>
                          <a:cs typeface="Calibri"/>
                          <a:sym typeface="Calibri"/>
                        </a:rPr>
                        <a:t> off or to “vibrate”</a:t>
                      </a:r>
                      <a:endParaRPr sz="2000" b="0" i="0" u="none" strike="noStrike" cap="none" dirty="0">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Listen </a:t>
                      </a:r>
                      <a:r>
                        <a:rPr lang="en-US" sz="2000" b="0" i="0" u="none" strike="noStrike" cap="none" dirty="0">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dirty="0">
                          <a:solidFill>
                            <a:srgbClr val="1D2A53"/>
                          </a:solidFill>
                          <a:latin typeface="Calibri"/>
                          <a:ea typeface="Calibri"/>
                          <a:cs typeface="Calibri"/>
                          <a:sym typeface="Calibri"/>
                        </a:rPr>
                        <a:t>Have only the </a:t>
                      </a:r>
                      <a:r>
                        <a:rPr lang="en-US" sz="2000" b="1" i="0" u="none" strike="noStrike" cap="none" dirty="0">
                          <a:solidFill>
                            <a:srgbClr val="1D2A53"/>
                          </a:solidFill>
                          <a:latin typeface="Calibri"/>
                          <a:ea typeface="Calibri"/>
                          <a:cs typeface="Calibri"/>
                          <a:sym typeface="Calibri"/>
                        </a:rPr>
                        <a:t>training materials </a:t>
                      </a:r>
                      <a:r>
                        <a:rPr lang="en-US" sz="2000" b="0" i="0" u="none" strike="noStrike" cap="none" dirty="0">
                          <a:solidFill>
                            <a:srgbClr val="1D2A53"/>
                          </a:solidFill>
                          <a:latin typeface="Calibri"/>
                          <a:ea typeface="Calibri"/>
                          <a:cs typeface="Calibri"/>
                          <a:sym typeface="Calibri"/>
                        </a:rPr>
                        <a:t>up on your computer/tablet/phone</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dirty="0">
                          <a:solidFill>
                            <a:srgbClr val="1D2A53"/>
                          </a:solidFill>
                          <a:latin typeface="Calibri"/>
                          <a:ea typeface="Calibri"/>
                          <a:cs typeface="Calibri"/>
                          <a:sym typeface="Calibri"/>
                        </a:rPr>
                        <a:t>Be Engaged</a:t>
                      </a:r>
                      <a:endParaRPr dirty="0"/>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21" name="Shape 121"/>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00"/>
              <a:buFont typeface="Calibri"/>
              <a:buNone/>
            </a:pPr>
            <a:r>
              <a:rPr lang="en-US" sz="3600" b="0" i="0" u="none" strike="noStrike" cap="none">
                <a:solidFill>
                  <a:schemeClr val="dk2"/>
                </a:solidFill>
                <a:latin typeface="Calibri"/>
                <a:ea typeface="Calibri"/>
                <a:cs typeface="Calibri"/>
                <a:sym typeface="Calibri"/>
              </a:rPr>
              <a:t>Learning Expectations</a:t>
            </a:r>
            <a:endParaRPr sz="3600" b="0" i="0" u="none" strike="noStrike" cap="none">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069667" y="290275"/>
            <a:ext cx="7461600" cy="72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959" b="1" i="0" u="none" strike="noStrike" cap="none">
                <a:solidFill>
                  <a:schemeClr val="dk2"/>
                </a:solidFill>
              </a:rPr>
              <a:t>TFI Self-Assessment</a:t>
            </a:r>
            <a:endParaRPr sz="3959" b="1" i="0" u="none" strike="noStrike" cap="none">
              <a:solidFill>
                <a:schemeClr val="dk2"/>
              </a:solidFill>
            </a:endParaRPr>
          </a:p>
        </p:txBody>
      </p:sp>
      <p:pic>
        <p:nvPicPr>
          <p:cNvPr id="432" name="Shape 432" descr="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433" name="Shape 433"/>
          <p:cNvSpPr txBox="1"/>
          <p:nvPr/>
        </p:nvSpPr>
        <p:spPr>
          <a:xfrm>
            <a:off x="698931" y="1199710"/>
            <a:ext cx="6814686" cy="7078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Self-Assess on the TFI</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Enter your score on the TFI Tool in the front of the workbook</a:t>
            </a:r>
            <a:endParaRPr sz="2000">
              <a:solidFill>
                <a:schemeClr val="dk1"/>
              </a:solidFill>
              <a:latin typeface="Calibri"/>
              <a:ea typeface="Calibri"/>
              <a:cs typeface="Calibri"/>
              <a:sym typeface="Calibri"/>
            </a:endParaRPr>
          </a:p>
        </p:txBody>
      </p:sp>
      <p:graphicFrame>
        <p:nvGraphicFramePr>
          <p:cNvPr id="434" name="Shape 434" descr="1.7 Professional Development:&#10;A written process is used for orienting all faculty/staff on 4 core Tier I SWPBIS practices:&#10;&#10;teaching school-wide expectations, &#10;Acknowledging appropriate behavior&#10;correcting errors, and&#10;requesting assistance.&#10;" title="TFI item"/>
          <p:cNvGraphicFramePr/>
          <p:nvPr>
            <p:extLst>
              <p:ext uri="{D42A27DB-BD31-4B8C-83A1-F6EECF244321}">
                <p14:modId xmlns:p14="http://schemas.microsoft.com/office/powerpoint/2010/main" val="4173157807"/>
              </p:ext>
            </p:extLst>
          </p:nvPr>
        </p:nvGraphicFramePr>
        <p:xfrm>
          <a:off x="929979" y="2283052"/>
          <a:ext cx="7452000" cy="3609750"/>
        </p:xfrm>
        <a:graphic>
          <a:graphicData uri="http://schemas.openxmlformats.org/drawingml/2006/table">
            <a:tbl>
              <a:tblPr firstRow="1" bandRow="1">
                <a:noFill/>
              </a:tblPr>
              <a:tblGrid>
                <a:gridCol w="2484000">
                  <a:extLst>
                    <a:ext uri="{9D8B030D-6E8A-4147-A177-3AD203B41FA5}">
                      <a16:colId xmlns:a16="http://schemas.microsoft.com/office/drawing/2014/main" val="20000"/>
                    </a:ext>
                  </a:extLst>
                </a:gridCol>
                <a:gridCol w="2004675">
                  <a:extLst>
                    <a:ext uri="{9D8B030D-6E8A-4147-A177-3AD203B41FA5}">
                      <a16:colId xmlns:a16="http://schemas.microsoft.com/office/drawing/2014/main" val="20001"/>
                    </a:ext>
                  </a:extLst>
                </a:gridCol>
                <a:gridCol w="2963325">
                  <a:extLst>
                    <a:ext uri="{9D8B030D-6E8A-4147-A177-3AD203B41FA5}">
                      <a16:colId xmlns:a16="http://schemas.microsoft.com/office/drawing/2014/main" val="20002"/>
                    </a:ext>
                  </a:extLst>
                </a:gridCol>
              </a:tblGrid>
              <a:tr h="343300">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Features</a:t>
                      </a:r>
                      <a:endParaRPr sz="1600">
                        <a:solidFill>
                          <a:srgbClr val="1D2A53"/>
                        </a:solidFill>
                        <a:latin typeface="Calibri"/>
                        <a:ea typeface="Calibri"/>
                        <a:cs typeface="Calibri"/>
                        <a:sym typeface="Calibri"/>
                      </a:endParaRPr>
                    </a:p>
                  </a:txBody>
                  <a:tcPr marL="91450" marR="91450" marT="45725" marB="457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rgbClr val="1D2A53"/>
                          </a:solidFill>
                          <a:latin typeface="Calibri"/>
                          <a:ea typeface="Calibri"/>
                          <a:cs typeface="Calibri"/>
                          <a:sym typeface="Calibri"/>
                        </a:rPr>
                        <a:t>Possible Sources</a:t>
                      </a:r>
                      <a:endParaRPr sz="1600" dirty="0">
                        <a:solidFill>
                          <a:srgbClr val="1D2A53"/>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Criteria</a:t>
                      </a:r>
                      <a:endParaRPr sz="1600">
                        <a:solidFill>
                          <a:srgbClr val="1D2A53"/>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66450">
                <a:tc>
                  <a:txBody>
                    <a:bodyPr/>
                    <a:lstStyle/>
                    <a:p>
                      <a:pPr marL="0" marR="0" lvl="0" indent="0" algn="l" rtl="0">
                        <a:spcBef>
                          <a:spcPts val="0"/>
                        </a:spcBef>
                        <a:spcAft>
                          <a:spcPts val="0"/>
                        </a:spcAft>
                        <a:buNone/>
                      </a:pPr>
                      <a:r>
                        <a:rPr lang="en-US" sz="1600" b="1" dirty="0">
                          <a:solidFill>
                            <a:srgbClr val="1D2A53"/>
                          </a:solidFill>
                          <a:latin typeface="Calibri"/>
                          <a:ea typeface="Calibri"/>
                          <a:cs typeface="Calibri"/>
                          <a:sym typeface="Calibri"/>
                        </a:rPr>
                        <a:t>1.7 Professional Development</a:t>
                      </a:r>
                      <a:r>
                        <a:rPr lang="en-US" sz="1600" dirty="0">
                          <a:solidFill>
                            <a:srgbClr val="1D2A53"/>
                          </a:solidFill>
                          <a:latin typeface="Calibri"/>
                          <a:ea typeface="Calibri"/>
                          <a:cs typeface="Calibri"/>
                          <a:sym typeface="Calibri"/>
                        </a:rPr>
                        <a:t>:</a:t>
                      </a:r>
                      <a:endParaRPr dirty="0"/>
                    </a:p>
                    <a:p>
                      <a:pPr marL="0" marR="0" lvl="0" indent="0" algn="l" rtl="0">
                        <a:spcBef>
                          <a:spcPts val="0"/>
                        </a:spcBef>
                        <a:spcAft>
                          <a:spcPts val="0"/>
                        </a:spcAft>
                        <a:buNone/>
                      </a:pPr>
                      <a:r>
                        <a:rPr lang="en-US" sz="1600" dirty="0">
                          <a:solidFill>
                            <a:srgbClr val="1D2A53"/>
                          </a:solidFill>
                          <a:latin typeface="Calibri"/>
                          <a:ea typeface="Calibri"/>
                          <a:cs typeface="Calibri"/>
                          <a:sym typeface="Calibri"/>
                        </a:rPr>
                        <a:t>A written process is used for orienting all faculty/staff on 4 core Tier I SWPBIS practices:</a:t>
                      </a:r>
                      <a:endParaRPr dirty="0"/>
                    </a:p>
                    <a:p>
                      <a:pPr marL="0" marR="0" lvl="0" indent="0" algn="l" rtl="0">
                        <a:spcBef>
                          <a:spcPts val="0"/>
                        </a:spcBef>
                        <a:spcAft>
                          <a:spcPts val="0"/>
                        </a:spcAft>
                        <a:buNone/>
                      </a:pPr>
                      <a:endParaRPr sz="1600" dirty="0">
                        <a:solidFill>
                          <a:srgbClr val="1D2A53"/>
                        </a:solidFill>
                        <a:latin typeface="Calibri"/>
                        <a:ea typeface="Calibri"/>
                        <a:cs typeface="Calibri"/>
                        <a:sym typeface="Calibri"/>
                      </a:endParaRPr>
                    </a:p>
                    <a:p>
                      <a:pPr marL="342900" marR="0" lvl="0" indent="-342900" algn="l" rtl="0">
                        <a:spcBef>
                          <a:spcPts val="0"/>
                        </a:spcBef>
                        <a:spcAft>
                          <a:spcPts val="0"/>
                        </a:spcAft>
                        <a:buClr>
                          <a:srgbClr val="1D2A53"/>
                        </a:buClr>
                        <a:buSzPts val="1600"/>
                        <a:buFont typeface="Calibri"/>
                        <a:buAutoNum type="alphaLcParenBoth"/>
                      </a:pPr>
                      <a:r>
                        <a:rPr lang="en-US" sz="1600" dirty="0">
                          <a:solidFill>
                            <a:srgbClr val="1D2A53"/>
                          </a:solidFill>
                          <a:latin typeface="Calibri"/>
                          <a:ea typeface="Calibri"/>
                          <a:cs typeface="Calibri"/>
                          <a:sym typeface="Calibri"/>
                        </a:rPr>
                        <a:t>teaching school-wide expectations, </a:t>
                      </a:r>
                      <a:endParaRPr sz="1600" dirty="0">
                        <a:solidFill>
                          <a:srgbClr val="1D2A53"/>
                        </a:solidFill>
                        <a:latin typeface="Calibri"/>
                        <a:ea typeface="Calibri"/>
                        <a:cs typeface="Calibri"/>
                        <a:sym typeface="Calibri"/>
                      </a:endParaRPr>
                    </a:p>
                    <a:p>
                      <a:pPr marL="342900" marR="0" lvl="0" indent="-342900" algn="l" rtl="0">
                        <a:spcBef>
                          <a:spcPts val="0"/>
                        </a:spcBef>
                        <a:spcAft>
                          <a:spcPts val="0"/>
                        </a:spcAft>
                        <a:buClr>
                          <a:srgbClr val="1D2A53"/>
                        </a:buClr>
                        <a:buSzPts val="1600"/>
                        <a:buFont typeface="Calibri"/>
                        <a:buAutoNum type="alphaLcParenBoth"/>
                      </a:pPr>
                      <a:r>
                        <a:rPr lang="en-US" sz="1600" dirty="0">
                          <a:solidFill>
                            <a:srgbClr val="1D2A53"/>
                          </a:solidFill>
                          <a:latin typeface="Calibri"/>
                          <a:ea typeface="Calibri"/>
                          <a:cs typeface="Calibri"/>
                          <a:sym typeface="Calibri"/>
                        </a:rPr>
                        <a:t>Acknowledging appropriate behavior</a:t>
                      </a:r>
                      <a:endParaRPr dirty="0"/>
                    </a:p>
                    <a:p>
                      <a:pPr marL="342900" marR="0" lvl="0" indent="-342900" algn="l" rtl="0">
                        <a:spcBef>
                          <a:spcPts val="0"/>
                        </a:spcBef>
                        <a:spcAft>
                          <a:spcPts val="0"/>
                        </a:spcAft>
                        <a:buClr>
                          <a:srgbClr val="1D2A53"/>
                        </a:buClr>
                        <a:buSzPts val="1600"/>
                        <a:buFont typeface="Calibri"/>
                        <a:buAutoNum type="alphaLcParenBoth"/>
                      </a:pPr>
                      <a:r>
                        <a:rPr lang="en-US" sz="1600" dirty="0">
                          <a:solidFill>
                            <a:srgbClr val="1D2A53"/>
                          </a:solidFill>
                          <a:latin typeface="Calibri"/>
                          <a:ea typeface="Calibri"/>
                          <a:cs typeface="Calibri"/>
                          <a:sym typeface="Calibri"/>
                        </a:rPr>
                        <a:t>correcting errors, and</a:t>
                      </a:r>
                      <a:endParaRPr dirty="0"/>
                    </a:p>
                    <a:p>
                      <a:pPr marL="342900" marR="0" lvl="0" indent="-342900" algn="l" rtl="0">
                        <a:spcBef>
                          <a:spcPts val="0"/>
                        </a:spcBef>
                        <a:spcAft>
                          <a:spcPts val="0"/>
                        </a:spcAft>
                        <a:buClr>
                          <a:srgbClr val="1D2A53"/>
                        </a:buClr>
                        <a:buSzPts val="1600"/>
                        <a:buFont typeface="Calibri"/>
                        <a:buAutoNum type="alphaLcParenBoth"/>
                      </a:pPr>
                      <a:r>
                        <a:rPr lang="en-US" sz="1600" dirty="0">
                          <a:solidFill>
                            <a:srgbClr val="1D2A53"/>
                          </a:solidFill>
                          <a:latin typeface="Calibri"/>
                          <a:ea typeface="Calibri"/>
                          <a:cs typeface="Calibri"/>
                          <a:sym typeface="Calibri"/>
                        </a:rPr>
                        <a:t>requesting assistance.</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rgbClr val="1D2A53"/>
                          </a:solidFill>
                          <a:latin typeface="Calibri"/>
                          <a:ea typeface="Calibri"/>
                          <a:cs typeface="Calibri"/>
                          <a:sym typeface="Calibri"/>
                        </a:rPr>
                        <a:t>• Professional development</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calendar</a:t>
                      </a:r>
                      <a:endParaRPr/>
                    </a:p>
                    <a:p>
                      <a:pPr marL="0" marR="0" lvl="0" indent="0" algn="l" rtl="0">
                        <a:spcBef>
                          <a:spcPts val="0"/>
                        </a:spcBef>
                        <a:spcAft>
                          <a:spcPts val="0"/>
                        </a:spcAft>
                        <a:buNone/>
                      </a:pPr>
                      <a:r>
                        <a:rPr lang="en-US" sz="1600">
                          <a:solidFill>
                            <a:srgbClr val="1D2A53"/>
                          </a:solidFill>
                          <a:latin typeface="Calibri"/>
                          <a:ea typeface="Calibri"/>
                          <a:cs typeface="Calibri"/>
                          <a:sym typeface="Calibri"/>
                        </a:rPr>
                        <a:t>• Staff handbook</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dirty="0">
                          <a:solidFill>
                            <a:srgbClr val="1D2A53"/>
                          </a:solidFill>
                          <a:latin typeface="Calibri"/>
                          <a:ea typeface="Calibri"/>
                          <a:cs typeface="Calibri"/>
                          <a:sym typeface="Calibri"/>
                        </a:rPr>
                        <a:t>0 = No process for teaching</a:t>
                      </a:r>
                      <a:endParaRPr dirty="0"/>
                    </a:p>
                    <a:p>
                      <a:pPr marL="0" marR="0" lvl="0" indent="0" algn="l" rtl="0">
                        <a:spcBef>
                          <a:spcPts val="0"/>
                        </a:spcBef>
                        <a:spcAft>
                          <a:spcPts val="0"/>
                        </a:spcAft>
                        <a:buNone/>
                      </a:pPr>
                      <a:r>
                        <a:rPr lang="en-US" sz="1600" dirty="0">
                          <a:solidFill>
                            <a:srgbClr val="1D2A53"/>
                          </a:solidFill>
                          <a:latin typeface="Calibri"/>
                          <a:ea typeface="Calibri"/>
                          <a:cs typeface="Calibri"/>
                          <a:sym typeface="Calibri"/>
                        </a:rPr>
                        <a:t>staff is in place</a:t>
                      </a:r>
                      <a:endParaRPr dirty="0"/>
                    </a:p>
                    <a:p>
                      <a:pPr marL="0" marR="0" lvl="0" indent="0" algn="l" rtl="0">
                        <a:spcBef>
                          <a:spcPts val="0"/>
                        </a:spcBef>
                        <a:spcAft>
                          <a:spcPts val="0"/>
                        </a:spcAft>
                        <a:buNone/>
                      </a:pPr>
                      <a:endParaRPr sz="1600" dirty="0">
                        <a:solidFill>
                          <a:srgbClr val="1D2A53"/>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1D2A53"/>
                          </a:solidFill>
                          <a:latin typeface="Calibri"/>
                          <a:ea typeface="Calibri"/>
                          <a:cs typeface="Calibri"/>
                          <a:sym typeface="Calibri"/>
                        </a:rPr>
                        <a:t>1 = Process is informal/unwritten, not part of professional development</a:t>
                      </a:r>
                      <a:endParaRPr dirty="0"/>
                    </a:p>
                    <a:p>
                      <a:pPr marL="0" marR="0" lvl="0" indent="0" algn="l" rtl="0">
                        <a:spcBef>
                          <a:spcPts val="0"/>
                        </a:spcBef>
                        <a:spcAft>
                          <a:spcPts val="0"/>
                        </a:spcAft>
                        <a:buNone/>
                      </a:pPr>
                      <a:r>
                        <a:rPr lang="en-US" sz="1600" dirty="0">
                          <a:solidFill>
                            <a:srgbClr val="1D2A53"/>
                          </a:solidFill>
                          <a:latin typeface="Calibri"/>
                          <a:ea typeface="Calibri"/>
                          <a:cs typeface="Calibri"/>
                          <a:sym typeface="Calibri"/>
                        </a:rPr>
                        <a:t>calendar, and/or does not include all staff or all 4 core Tier I practices</a:t>
                      </a:r>
                      <a:endParaRPr dirty="0"/>
                    </a:p>
                    <a:p>
                      <a:pPr marL="0" marR="0" lvl="0" indent="0" algn="l" rtl="0">
                        <a:spcBef>
                          <a:spcPts val="0"/>
                        </a:spcBef>
                        <a:spcAft>
                          <a:spcPts val="0"/>
                        </a:spcAft>
                        <a:buNone/>
                      </a:pPr>
                      <a:endParaRPr sz="1600" dirty="0">
                        <a:solidFill>
                          <a:srgbClr val="1D2A53"/>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1D2A53"/>
                          </a:solidFill>
                          <a:latin typeface="Calibri"/>
                          <a:ea typeface="Calibri"/>
                          <a:cs typeface="Calibri"/>
                          <a:sym typeface="Calibri"/>
                        </a:rPr>
                        <a:t>2 = Formal process for teaching all staff all aspects of Tier I system, including all 4 core Tier I practices</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722313" y="4406900"/>
            <a:ext cx="7772400" cy="13620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2"/>
              </a:buClr>
              <a:buSzPts val="4900"/>
              <a:buFont typeface="Questrial"/>
              <a:buNone/>
            </a:pPr>
            <a:r>
              <a:rPr lang="en-US" sz="4400">
                <a:solidFill>
                  <a:schemeClr val="accent6"/>
                </a:solidFill>
              </a:rPr>
              <a:t>Monitor Your Progress</a:t>
            </a:r>
            <a:endParaRPr/>
          </a:p>
        </p:txBody>
      </p:sp>
      <p:sp>
        <p:nvSpPr>
          <p:cNvPr id="441" name="Shape 441"/>
          <p:cNvSpPr txBox="1">
            <a:spLocks noGrp="1"/>
          </p:cNvSpPr>
          <p:nvPr>
            <p:ph type="body" idx="1"/>
          </p:nvPr>
        </p:nvSpPr>
        <p:spPr>
          <a:xfrm>
            <a:off x="722313" y="2906713"/>
            <a:ext cx="7772400" cy="1500300"/>
          </a:xfrm>
          <a:prstGeom prst="rect">
            <a:avLst/>
          </a:prstGeom>
        </p:spPr>
        <p:txBody>
          <a:bodyPr spcFirstLastPara="1" wrap="square" lIns="91425" tIns="45700" rIns="91425" bIns="45700" anchor="b" anchorCtr="0">
            <a:noAutofit/>
          </a:bodyPr>
          <a:lstStyle/>
          <a:p>
            <a:pPr marL="0" lvl="0" indent="0">
              <a:spcBef>
                <a:spcPts val="400"/>
              </a:spcBef>
              <a:spcAft>
                <a:spcPts val="0"/>
              </a:spcAft>
              <a:buNone/>
            </a:pPr>
            <a:r>
              <a:rPr lang="en-US" sz="6000" b="1"/>
              <a:t>Section 3</a:t>
            </a:r>
            <a:endParaRPr sz="6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descr="This screen shot highlights PBIS Assessment tab in banner, the name of the person who is logged in and the &quot;Take Survey&quot; tab in the open survey windows area." title="Screen shot of pbisapps.org PBIS assessment page"/>
          <p:cNvPicPr preferRelativeResize="0">
            <a:picLocks noGrp="1"/>
          </p:cNvPicPr>
          <p:nvPr>
            <p:ph type="body" idx="1"/>
          </p:nvPr>
        </p:nvPicPr>
        <p:blipFill rotWithShape="1">
          <a:blip r:embed="rId3">
            <a:alphaModFix/>
          </a:blip>
          <a:srcRect t="-359" b="10520"/>
          <a:stretch/>
        </p:blipFill>
        <p:spPr>
          <a:xfrm>
            <a:off x="446370" y="1254104"/>
            <a:ext cx="8257500" cy="4976100"/>
          </a:xfrm>
          <a:prstGeom prst="rect">
            <a:avLst/>
          </a:prstGeom>
          <a:noFill/>
          <a:ln>
            <a:noFill/>
          </a:ln>
          <a:effectLst>
            <a:outerShdw blurRad="292100" dist="139700" dir="2700000" algn="tl" rotWithShape="0">
              <a:srgbClr val="333333">
                <a:alpha val="64709"/>
              </a:srgbClr>
            </a:outerShdw>
          </a:effectLst>
        </p:spPr>
      </p:pic>
      <p:sp>
        <p:nvSpPr>
          <p:cNvPr id="448" name="Shape 448" title="Arrow points to the 'Take Survey' tab"/>
          <p:cNvSpPr/>
          <p:nvPr/>
        </p:nvSpPr>
        <p:spPr>
          <a:xfrm rot="-8981727">
            <a:off x="5162956" y="4584353"/>
            <a:ext cx="822836" cy="465599"/>
          </a:xfrm>
          <a:prstGeom prst="rightArrow">
            <a:avLst>
              <a:gd name="adj1" fmla="val 50000"/>
              <a:gd name="adj2" fmla="val 50000"/>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Shape 449" title="Arrow points to name of person logged in"/>
          <p:cNvSpPr/>
          <p:nvPr/>
        </p:nvSpPr>
        <p:spPr>
          <a:xfrm rot="-1070028">
            <a:off x="6952336" y="1368917"/>
            <a:ext cx="822838" cy="465450"/>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0" name="Shape 450" title="Arrow points to PBIS assessment tab in banner"/>
          <p:cNvSpPr/>
          <p:nvPr/>
        </p:nvSpPr>
        <p:spPr>
          <a:xfrm rot="-4550531">
            <a:off x="2348723" y="1648815"/>
            <a:ext cx="822998" cy="465596"/>
          </a:xfrm>
          <a:prstGeom prst="rightArrow">
            <a:avLst>
              <a:gd name="adj1" fmla="val 50000"/>
              <a:gd name="adj2" fmla="val 50000"/>
            </a:avLst>
          </a:prstGeom>
          <a:gradFill>
            <a:gsLst>
              <a:gs pos="0">
                <a:srgbClr val="D13F3B"/>
              </a:gs>
              <a:gs pos="100000">
                <a:srgbClr val="FF9995"/>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1" name="Shape 451"/>
          <p:cNvSpPr/>
          <p:nvPr/>
        </p:nvSpPr>
        <p:spPr>
          <a:xfrm>
            <a:off x="3283351" y="889246"/>
            <a:ext cx="1936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6600"/>
                </a:solidFill>
                <a:latin typeface="Calibri"/>
                <a:ea typeface="Calibri"/>
                <a:cs typeface="Calibri"/>
                <a:sym typeface="Calibri"/>
              </a:rPr>
              <a:t>www.pbisapps.org</a:t>
            </a:r>
            <a:endParaRPr sz="1800">
              <a:solidFill>
                <a:srgbClr val="FF6600"/>
              </a:solidFill>
              <a:latin typeface="Calibri"/>
              <a:ea typeface="Calibri"/>
              <a:cs typeface="Calibri"/>
              <a:sym typeface="Calibri"/>
            </a:endParaRPr>
          </a:p>
        </p:txBody>
      </p:sp>
      <p:sp>
        <p:nvSpPr>
          <p:cNvPr id="452" name="Shape 452"/>
          <p:cNvSpPr txBox="1">
            <a:spLocks noGrp="1"/>
          </p:cNvSpPr>
          <p:nvPr>
            <p:ph type="title"/>
          </p:nvPr>
        </p:nvSpPr>
        <p:spPr>
          <a:xfrm>
            <a:off x="1516725" y="152400"/>
            <a:ext cx="4530300" cy="911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US" sz="3959" b="1">
                <a:solidFill>
                  <a:srgbClr val="000000"/>
                </a:solidFill>
              </a:rPr>
              <a:t>Opening the survey</a:t>
            </a:r>
            <a:endParaRPr sz="3959" b="1" i="0" u="none" strike="noStrike" cap="none">
              <a:solidFill>
                <a:srgbClr val="000000"/>
              </a:solidFill>
              <a:latin typeface="Questrial"/>
              <a:ea typeface="Questrial"/>
              <a:cs typeface="Questrial"/>
              <a:sym typeface="Questrial"/>
            </a:endParaRPr>
          </a:p>
        </p:txBody>
      </p:sp>
      <p:pic>
        <p:nvPicPr>
          <p:cNvPr id="453" name="Shape 453" descr="Self-Assessment icon"/>
          <p:cNvPicPr preferRelativeResize="0"/>
          <p:nvPr/>
        </p:nvPicPr>
        <p:blipFill rotWithShape="1">
          <a:blip r:embed="rId4">
            <a:alphaModFix/>
          </a:blip>
          <a:srcRect/>
          <a:stretch/>
        </p:blipFill>
        <p:spPr>
          <a:xfrm>
            <a:off x="513080" y="2743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Shape 459" descr="Three options are given under members completing the inventory: team and external coach together (recommended), team without external coach, and external coach without team" title="Screen shot to enter TFI date and who is completing the inventory"/>
          <p:cNvPicPr preferRelativeResize="0">
            <a:picLocks noGrp="1"/>
          </p:cNvPicPr>
          <p:nvPr>
            <p:ph type="body" idx="1"/>
          </p:nvPr>
        </p:nvPicPr>
        <p:blipFill rotWithShape="1">
          <a:blip r:embed="rId3">
            <a:alphaModFix/>
          </a:blip>
          <a:srcRect t="4592" r="1989" b="14409"/>
          <a:stretch/>
        </p:blipFill>
        <p:spPr>
          <a:xfrm>
            <a:off x="500418" y="1134839"/>
            <a:ext cx="8093100" cy="4755600"/>
          </a:xfrm>
          <a:prstGeom prst="rect">
            <a:avLst/>
          </a:prstGeom>
          <a:noFill/>
          <a:ln>
            <a:noFill/>
          </a:ln>
          <a:effectLst>
            <a:outerShdw blurRad="292100" dist="139700" dir="2700000" algn="tl" rotWithShape="0">
              <a:srgbClr val="333333">
                <a:alpha val="64709"/>
              </a:srgbClr>
            </a:outerShdw>
          </a:effectLst>
        </p:spPr>
      </p:pic>
      <p:sp>
        <p:nvSpPr>
          <p:cNvPr id="460" name="Shape 460" title="Arrow points to calendar to enter date"/>
          <p:cNvSpPr/>
          <p:nvPr/>
        </p:nvSpPr>
        <p:spPr>
          <a:xfrm rot="9683996">
            <a:off x="2669154" y="2679214"/>
            <a:ext cx="822986" cy="465616"/>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1" name="Shape 461" title="Arrow points to drop down menu for members completing inventory"/>
          <p:cNvSpPr/>
          <p:nvPr/>
        </p:nvSpPr>
        <p:spPr>
          <a:xfrm rot="9683996">
            <a:off x="3451549" y="4331221"/>
            <a:ext cx="822986" cy="465616"/>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2" name="Shape 462"/>
          <p:cNvSpPr txBox="1">
            <a:spLocks noGrp="1"/>
          </p:cNvSpPr>
          <p:nvPr>
            <p:ph type="title"/>
          </p:nvPr>
        </p:nvSpPr>
        <p:spPr>
          <a:xfrm>
            <a:off x="1429275" y="76200"/>
            <a:ext cx="4668300" cy="93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US" sz="3959" b="1">
                <a:solidFill>
                  <a:srgbClr val="000000"/>
                </a:solidFill>
              </a:rPr>
              <a:t>Opening the survey</a:t>
            </a:r>
            <a:endParaRPr sz="3959" b="1" i="0" u="none" strike="noStrike" cap="none">
              <a:solidFill>
                <a:srgbClr val="000000"/>
              </a:solidFill>
              <a:latin typeface="Questrial"/>
              <a:ea typeface="Questrial"/>
              <a:cs typeface="Questrial"/>
              <a:sym typeface="Questrial"/>
            </a:endParaRPr>
          </a:p>
        </p:txBody>
      </p:sp>
      <p:pic>
        <p:nvPicPr>
          <p:cNvPr id="463" name="Shape 463" descr="Self-Assessment icon"/>
          <p:cNvPicPr preferRelativeResize="0"/>
          <p:nvPr/>
        </p:nvPicPr>
        <p:blipFill rotWithShape="1">
          <a:blip r:embed="rId4">
            <a:alphaModFix/>
          </a:blip>
          <a:srcRect/>
          <a:stretch/>
        </p:blipFill>
        <p:spPr>
          <a:xfrm>
            <a:off x="589280" y="2743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Shape 469" descr="There are three options in the drop down menu: external reviewer (recommended), internal reviewer, TFI walkthrough tool not completed." title="Screen shot shows drop down menu for Individuals completing TFI walkthrough tool"/>
          <p:cNvPicPr preferRelativeResize="0">
            <a:picLocks noGrp="1"/>
          </p:cNvPicPr>
          <p:nvPr>
            <p:ph type="body" idx="1"/>
          </p:nvPr>
        </p:nvPicPr>
        <p:blipFill rotWithShape="1">
          <a:blip r:embed="rId3">
            <a:alphaModFix/>
          </a:blip>
          <a:srcRect l="2286" t="24637" r="2818" b="1816"/>
          <a:stretch/>
        </p:blipFill>
        <p:spPr>
          <a:xfrm>
            <a:off x="392316" y="1161859"/>
            <a:ext cx="8331300" cy="4650000"/>
          </a:xfrm>
          <a:prstGeom prst="rect">
            <a:avLst/>
          </a:prstGeom>
          <a:noFill/>
          <a:ln>
            <a:noFill/>
          </a:ln>
          <a:effectLst>
            <a:outerShdw blurRad="292100" dist="139700" dir="2700000" algn="tl" rotWithShape="0">
              <a:srgbClr val="333333">
                <a:alpha val="64709"/>
              </a:srgbClr>
            </a:outerShdw>
          </a:effectLst>
        </p:spPr>
      </p:pic>
      <p:sp>
        <p:nvSpPr>
          <p:cNvPr id="470" name="Shape 470" title="Arrow points to TFI walkthrough tool drop down menu"/>
          <p:cNvSpPr/>
          <p:nvPr/>
        </p:nvSpPr>
        <p:spPr>
          <a:xfrm rot="9683996">
            <a:off x="2987306" y="4827300"/>
            <a:ext cx="822986" cy="465616"/>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71" name="Shape 471" title="Arrow points to arrows at the bottom of the screen to advance when all information is complete on this screen "/>
          <p:cNvSpPr/>
          <p:nvPr/>
        </p:nvSpPr>
        <p:spPr>
          <a:xfrm>
            <a:off x="7199343" y="5346225"/>
            <a:ext cx="822900" cy="465600"/>
          </a:xfrm>
          <a:prstGeom prst="rightArrow">
            <a:avLst>
              <a:gd name="adj1" fmla="val 50000"/>
              <a:gd name="adj2" fmla="val 50000"/>
            </a:avLst>
          </a:prstGeom>
          <a:gradFill>
            <a:gsLst>
              <a:gs pos="0">
                <a:srgbClr val="D13F3B"/>
              </a:gs>
              <a:gs pos="100000">
                <a:srgbClr val="FF9995"/>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72" name="Shape 472"/>
          <p:cNvSpPr txBox="1">
            <a:spLocks noGrp="1"/>
          </p:cNvSpPr>
          <p:nvPr>
            <p:ph type="title"/>
          </p:nvPr>
        </p:nvSpPr>
        <p:spPr>
          <a:xfrm>
            <a:off x="1348050" y="152400"/>
            <a:ext cx="5737800" cy="93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US" sz="3959" b="1">
                <a:solidFill>
                  <a:srgbClr val="000000"/>
                </a:solidFill>
              </a:rPr>
              <a:t>Opening the survey</a:t>
            </a:r>
            <a:endParaRPr sz="3959" b="1" i="0" u="none" strike="noStrike" cap="none">
              <a:solidFill>
                <a:srgbClr val="000000"/>
              </a:solidFill>
              <a:latin typeface="Questrial"/>
              <a:ea typeface="Questrial"/>
              <a:cs typeface="Questrial"/>
              <a:sym typeface="Questrial"/>
            </a:endParaRPr>
          </a:p>
        </p:txBody>
      </p:sp>
      <p:pic>
        <p:nvPicPr>
          <p:cNvPr id="473" name="Shape 473" descr="Self-Assessment icon"/>
          <p:cNvPicPr preferRelativeResize="0"/>
          <p:nvPr/>
        </p:nvPicPr>
        <p:blipFill rotWithShape="1">
          <a:blip r:embed="rId4">
            <a:alphaModFix/>
          </a:blip>
          <a:srcRect/>
          <a:stretch/>
        </p:blipFill>
        <p:spPr>
          <a:xfrm>
            <a:off x="513080" y="2743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622025" y="314500"/>
            <a:ext cx="6849000" cy="915300"/>
          </a:xfrm>
          <a:prstGeom prst="rect">
            <a:avLst/>
          </a:prstGeom>
          <a:noFill/>
        </p:spPr>
        <p:txBody>
          <a:bodyPr spcFirstLastPara="1" wrap="square" lIns="91425" tIns="45700" rIns="91425" bIns="45700" anchor="ctr" anchorCtr="0">
            <a:noAutofit/>
          </a:bodyPr>
          <a:lstStyle/>
          <a:p>
            <a:pPr marL="0" lvl="0" indent="0" rtl="0">
              <a:spcBef>
                <a:spcPts val="0"/>
              </a:spcBef>
              <a:spcAft>
                <a:spcPts val="0"/>
              </a:spcAft>
              <a:buNone/>
            </a:pPr>
            <a:r>
              <a:rPr lang="en-US" sz="2400" b="1">
                <a:solidFill>
                  <a:srgbClr val="000000"/>
                </a:solidFill>
              </a:rPr>
              <a:t>If you get stuck an External Facilitator to help you</a:t>
            </a:r>
            <a:endParaRPr sz="2400" b="1">
              <a:solidFill>
                <a:srgbClr val="000000"/>
              </a:solidFill>
            </a:endParaRPr>
          </a:p>
        </p:txBody>
      </p:sp>
      <p:sp>
        <p:nvSpPr>
          <p:cNvPr id="480" name="Shape 480"/>
          <p:cNvSpPr txBox="1">
            <a:spLocks noGrp="1"/>
          </p:cNvSpPr>
          <p:nvPr>
            <p:ph type="body" idx="1"/>
          </p:nvPr>
        </p:nvSpPr>
        <p:spPr>
          <a:xfrm>
            <a:off x="660400" y="1620444"/>
            <a:ext cx="6447600" cy="7038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US"/>
              <a:t>Opening the administration ppt. </a:t>
            </a:r>
            <a:endParaRPr/>
          </a:p>
          <a:p>
            <a:pPr marL="0" lvl="0" indent="0" rtl="0">
              <a:spcBef>
                <a:spcPts val="640"/>
              </a:spcBef>
              <a:spcAft>
                <a:spcPts val="0"/>
              </a:spcAft>
              <a:buNone/>
            </a:pPr>
            <a:endParaRPr/>
          </a:p>
        </p:txBody>
      </p:sp>
      <p:pic>
        <p:nvPicPr>
          <p:cNvPr id="481" name="Shape 481" descr="This is a screen shot of the PBIS.org website. "/>
          <p:cNvPicPr preferRelativeResize="0"/>
          <p:nvPr/>
        </p:nvPicPr>
        <p:blipFill>
          <a:blip r:embed="rId3">
            <a:alphaModFix/>
          </a:blip>
          <a:stretch>
            <a:fillRect/>
          </a:stretch>
        </p:blipFill>
        <p:spPr>
          <a:xfrm>
            <a:off x="684150" y="2403648"/>
            <a:ext cx="6912950" cy="3296225"/>
          </a:xfrm>
          <a:prstGeom prst="rect">
            <a:avLst/>
          </a:prstGeom>
          <a:noFill/>
          <a:ln>
            <a:noFill/>
          </a:ln>
        </p:spPr>
      </p:pic>
      <p:pic>
        <p:nvPicPr>
          <p:cNvPr id="482" name="Shape 482" descr="Self-Assessment icon"/>
          <p:cNvPicPr preferRelativeResize="0"/>
          <p:nvPr/>
        </p:nvPicPr>
        <p:blipFill rotWithShape="1">
          <a:blip r:embed="rId4">
            <a:alphaModFix/>
          </a:blip>
          <a:srcRect/>
          <a:stretch/>
        </p:blipFill>
        <p:spPr>
          <a:xfrm>
            <a:off x="817880" y="4267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body" idx="4294967295"/>
          </p:nvPr>
        </p:nvSpPr>
        <p:spPr>
          <a:xfrm>
            <a:off x="75" y="1255033"/>
            <a:ext cx="9144000" cy="3657300"/>
          </a:xfrm>
          <a:prstGeom prst="rect">
            <a:avLst/>
          </a:prstGeom>
          <a:solidFill>
            <a:srgbClr val="FFFFFF"/>
          </a:solidFill>
        </p:spPr>
        <p:txBody>
          <a:bodyPr spcFirstLastPara="1" wrap="square" lIns="91425" tIns="45700" rIns="91425" bIns="45700" anchor="t" anchorCtr="0">
            <a:noAutofit/>
          </a:bodyPr>
          <a:lstStyle/>
          <a:p>
            <a:pPr marL="457200" lvl="0" indent="-381000" rtl="0">
              <a:spcBef>
                <a:spcPts val="640"/>
              </a:spcBef>
              <a:spcAft>
                <a:spcPts val="0"/>
              </a:spcAft>
              <a:buSzPts val="2400"/>
              <a:buAutoNum type="arabicPeriod"/>
            </a:pPr>
            <a:r>
              <a:rPr lang="en-US" sz="2400" b="1"/>
              <a:t>The coach will have the survey open on pbisapps and record the vote of the team</a:t>
            </a:r>
            <a:endParaRPr sz="2400" b="1"/>
          </a:p>
          <a:p>
            <a:pPr marL="457200" lvl="0" indent="-381000" rtl="0">
              <a:spcBef>
                <a:spcPts val="0"/>
              </a:spcBef>
              <a:spcAft>
                <a:spcPts val="0"/>
              </a:spcAft>
              <a:buSzPts val="2400"/>
              <a:buAutoNum type="arabicPeriod"/>
            </a:pPr>
            <a:r>
              <a:rPr lang="en-US" sz="2400" b="1"/>
              <a:t>A facilitator will have the </a:t>
            </a:r>
            <a:r>
              <a:rPr lang="en-US" sz="2400" b="1">
                <a:solidFill>
                  <a:schemeClr val="dk1"/>
                </a:solidFill>
              </a:rPr>
              <a:t>ppt. open and read and show the questions and criteria for voting to the team</a:t>
            </a:r>
            <a:endParaRPr sz="2400" b="1">
              <a:solidFill>
                <a:schemeClr val="dk1"/>
              </a:solidFill>
            </a:endParaRPr>
          </a:p>
          <a:p>
            <a:pPr marL="457200" lvl="0" indent="-381000" rtl="0">
              <a:spcBef>
                <a:spcPts val="0"/>
              </a:spcBef>
              <a:spcAft>
                <a:spcPts val="0"/>
              </a:spcAft>
              <a:buSzPts val="2400"/>
              <a:buAutoNum type="arabicPeriod"/>
            </a:pPr>
            <a:r>
              <a:rPr lang="en-US" sz="2400" b="1"/>
              <a:t>The team will briefly assess current status and vote using a visual signal response to as indicated by the scoring criteria</a:t>
            </a:r>
            <a:endParaRPr sz="2400" b="1"/>
          </a:p>
          <a:p>
            <a:pPr marL="0" lvl="0" indent="0" rtl="0">
              <a:spcBef>
                <a:spcPts val="640"/>
              </a:spcBef>
              <a:spcAft>
                <a:spcPts val="0"/>
              </a:spcAft>
              <a:buNone/>
            </a:pPr>
            <a:endParaRPr sz="2400"/>
          </a:p>
          <a:p>
            <a:pPr marL="0" lvl="0" indent="0" rtl="0">
              <a:spcBef>
                <a:spcPts val="640"/>
              </a:spcBef>
              <a:spcAft>
                <a:spcPts val="0"/>
              </a:spcAft>
              <a:buNone/>
            </a:pPr>
            <a:endParaRPr sz="2400"/>
          </a:p>
        </p:txBody>
      </p:sp>
      <p:sp>
        <p:nvSpPr>
          <p:cNvPr id="489" name="Shape 489"/>
          <p:cNvSpPr txBox="1">
            <a:spLocks noGrp="1"/>
          </p:cNvSpPr>
          <p:nvPr>
            <p:ph type="title"/>
          </p:nvPr>
        </p:nvSpPr>
        <p:spPr>
          <a:xfrm>
            <a:off x="1174375" y="76200"/>
            <a:ext cx="7167600" cy="1320900"/>
          </a:xfrm>
          <a:prstGeom prst="rect">
            <a:avLst/>
          </a:prstGeom>
          <a:noFill/>
        </p:spPr>
        <p:txBody>
          <a:bodyPr spcFirstLastPara="1" wrap="square" lIns="91425" tIns="45700" rIns="91425" bIns="45700" anchor="ctr" anchorCtr="0">
            <a:noAutofit/>
          </a:bodyPr>
          <a:lstStyle/>
          <a:p>
            <a:pPr marL="0" lvl="0" indent="0" rtl="0">
              <a:spcBef>
                <a:spcPts val="0"/>
              </a:spcBef>
              <a:spcAft>
                <a:spcPts val="0"/>
              </a:spcAft>
              <a:buNone/>
            </a:pPr>
            <a:r>
              <a:rPr lang="en-US" sz="3600" b="1">
                <a:solidFill>
                  <a:srgbClr val="000000"/>
                </a:solidFill>
              </a:rPr>
              <a:t>Process for taking the TFI</a:t>
            </a:r>
            <a:r>
              <a:rPr lang="en-US" sz="3600">
                <a:solidFill>
                  <a:srgbClr val="000000"/>
                </a:solidFill>
              </a:rPr>
              <a:t> </a:t>
            </a:r>
            <a:endParaRPr sz="3600">
              <a:solidFill>
                <a:srgbClr val="000000"/>
              </a:solidFill>
            </a:endParaRPr>
          </a:p>
        </p:txBody>
      </p:sp>
      <p:pic>
        <p:nvPicPr>
          <p:cNvPr id="490" name="Shape 490" descr="This is picture of a closed fist. "/>
          <p:cNvPicPr preferRelativeResize="0"/>
          <p:nvPr/>
        </p:nvPicPr>
        <p:blipFill>
          <a:blip r:embed="rId3">
            <a:alphaModFix/>
          </a:blip>
          <a:stretch>
            <a:fillRect/>
          </a:stretch>
        </p:blipFill>
        <p:spPr>
          <a:xfrm>
            <a:off x="472650" y="4912375"/>
            <a:ext cx="625528" cy="625528"/>
          </a:xfrm>
          <a:prstGeom prst="rect">
            <a:avLst/>
          </a:prstGeom>
          <a:noFill/>
          <a:ln>
            <a:noFill/>
          </a:ln>
        </p:spPr>
      </p:pic>
      <p:pic>
        <p:nvPicPr>
          <p:cNvPr id="491" name="Shape 491" descr="This is picture of a hand with the index finger raised showing one."/>
          <p:cNvPicPr preferRelativeResize="0"/>
          <p:nvPr/>
        </p:nvPicPr>
        <p:blipFill>
          <a:blip r:embed="rId4">
            <a:alphaModFix/>
          </a:blip>
          <a:stretch>
            <a:fillRect/>
          </a:stretch>
        </p:blipFill>
        <p:spPr>
          <a:xfrm>
            <a:off x="3467053" y="4571550"/>
            <a:ext cx="910828" cy="910828"/>
          </a:xfrm>
          <a:prstGeom prst="rect">
            <a:avLst/>
          </a:prstGeom>
          <a:noFill/>
          <a:ln>
            <a:noFill/>
          </a:ln>
        </p:spPr>
      </p:pic>
      <p:pic>
        <p:nvPicPr>
          <p:cNvPr id="492" name="Shape 492" descr="This is a picture of a hand with the index and middle finger raised showing two."/>
          <p:cNvPicPr preferRelativeResize="0"/>
          <p:nvPr/>
        </p:nvPicPr>
        <p:blipFill rotWithShape="1">
          <a:blip r:embed="rId5">
            <a:alphaModFix/>
          </a:blip>
          <a:srcRect t="9023" r="16114" b="26247"/>
          <a:stretch/>
        </p:blipFill>
        <p:spPr>
          <a:xfrm>
            <a:off x="6412225" y="4674475"/>
            <a:ext cx="834024" cy="1214450"/>
          </a:xfrm>
          <a:prstGeom prst="rect">
            <a:avLst/>
          </a:prstGeom>
          <a:noFill/>
          <a:ln>
            <a:noFill/>
          </a:ln>
        </p:spPr>
      </p:pic>
      <p:sp>
        <p:nvSpPr>
          <p:cNvPr id="493" name="Shape 493"/>
          <p:cNvSpPr txBox="1"/>
          <p:nvPr/>
        </p:nvSpPr>
        <p:spPr>
          <a:xfrm>
            <a:off x="1301599" y="5030000"/>
            <a:ext cx="20532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0=not implemented</a:t>
            </a:r>
            <a:endParaRPr sz="2400"/>
          </a:p>
        </p:txBody>
      </p:sp>
      <p:sp>
        <p:nvSpPr>
          <p:cNvPr id="494" name="Shape 494"/>
          <p:cNvSpPr txBox="1"/>
          <p:nvPr/>
        </p:nvSpPr>
        <p:spPr>
          <a:xfrm>
            <a:off x="4280494" y="5105738"/>
            <a:ext cx="20532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1=partially implemented</a:t>
            </a:r>
            <a:endParaRPr sz="2400"/>
          </a:p>
        </p:txBody>
      </p:sp>
      <p:sp>
        <p:nvSpPr>
          <p:cNvPr id="495" name="Shape 495"/>
          <p:cNvSpPr txBox="1"/>
          <p:nvPr/>
        </p:nvSpPr>
        <p:spPr>
          <a:xfrm>
            <a:off x="7179181" y="5105738"/>
            <a:ext cx="20532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2=fully implemented</a:t>
            </a:r>
            <a:endParaRPr sz="2400"/>
          </a:p>
        </p:txBody>
      </p:sp>
      <p:pic>
        <p:nvPicPr>
          <p:cNvPr id="496" name="Shape 496" descr="Self-Assessment icon"/>
          <p:cNvPicPr preferRelativeResize="0"/>
          <p:nvPr/>
        </p:nvPicPr>
        <p:blipFill rotWithShape="1">
          <a:blip r:embed="rId6">
            <a:alphaModFix/>
          </a:blip>
          <a:srcRect/>
          <a:stretch/>
        </p:blipFill>
        <p:spPr>
          <a:xfrm>
            <a:off x="360680" y="4267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descr="Slides 27-31 are about entering TFI scores.  These are included so the whole group can see how easy it is and because typically it is not the same person entering it from training to training.&#10;This slide shows a screenshot of Tier one - teams items." title="Entering TFI scores"/>
          <p:cNvPicPr preferRelativeResize="0">
            <a:picLocks noGrp="1"/>
          </p:cNvPicPr>
          <p:nvPr>
            <p:ph type="body" idx="1"/>
          </p:nvPr>
        </p:nvPicPr>
        <p:blipFill rotWithShape="1">
          <a:blip r:embed="rId3">
            <a:alphaModFix/>
          </a:blip>
          <a:srcRect t="11430" b="11438"/>
          <a:stretch/>
        </p:blipFill>
        <p:spPr>
          <a:xfrm>
            <a:off x="176129" y="1310468"/>
            <a:ext cx="8779200" cy="4650000"/>
          </a:xfrm>
          <a:prstGeom prst="rect">
            <a:avLst/>
          </a:prstGeom>
          <a:noFill/>
          <a:ln>
            <a:noFill/>
          </a:ln>
          <a:effectLst>
            <a:outerShdw blurRad="292100" dist="139700" dir="2700000" algn="tl" rotWithShape="0">
              <a:srgbClr val="333333">
                <a:alpha val="64709"/>
              </a:srgbClr>
            </a:outerShdw>
          </a:effectLst>
        </p:spPr>
      </p:pic>
      <p:sp>
        <p:nvSpPr>
          <p:cNvPr id="503" name="Shape 503" title="arrow points to TFI feature 1.1"/>
          <p:cNvSpPr/>
          <p:nvPr/>
        </p:nvSpPr>
        <p:spPr>
          <a:xfrm rot="9683996">
            <a:off x="2784631" y="2436036"/>
            <a:ext cx="822986" cy="465616"/>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04" name="Shape 504"/>
          <p:cNvSpPr txBox="1">
            <a:spLocks noGrp="1"/>
          </p:cNvSpPr>
          <p:nvPr>
            <p:ph type="title"/>
          </p:nvPr>
        </p:nvSpPr>
        <p:spPr>
          <a:xfrm>
            <a:off x="1356700" y="176675"/>
            <a:ext cx="7268400" cy="93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Questrial"/>
              <a:buNone/>
            </a:pPr>
            <a:r>
              <a:rPr lang="en-US" sz="3200" b="1">
                <a:solidFill>
                  <a:srgbClr val="000000"/>
                </a:solidFill>
              </a:rPr>
              <a:t>Coach will </a:t>
            </a:r>
            <a:r>
              <a:rPr lang="en-US" sz="3200" b="1">
                <a:solidFill>
                  <a:srgbClr val="000000"/>
                </a:solidFill>
                <a:latin typeface="Questrial"/>
                <a:ea typeface="Questrial"/>
                <a:cs typeface="Questrial"/>
                <a:sym typeface="Questrial"/>
              </a:rPr>
              <a:t>e</a:t>
            </a:r>
            <a:r>
              <a:rPr lang="en-US" sz="3200" b="1" i="0" u="none" strike="noStrike" cap="none">
                <a:solidFill>
                  <a:srgbClr val="000000"/>
                </a:solidFill>
                <a:latin typeface="Questrial"/>
                <a:ea typeface="Questrial"/>
                <a:cs typeface="Questrial"/>
                <a:sym typeface="Questrial"/>
              </a:rPr>
              <a:t>nter </a:t>
            </a:r>
            <a:r>
              <a:rPr lang="en-US" sz="3200" b="1">
                <a:solidFill>
                  <a:srgbClr val="000000"/>
                </a:solidFill>
              </a:rPr>
              <a:t>your team’s score</a:t>
            </a:r>
            <a:endParaRPr sz="3200" b="1" i="0" u="none" strike="noStrike" cap="none">
              <a:solidFill>
                <a:srgbClr val="000000"/>
              </a:solidFill>
              <a:latin typeface="Questrial"/>
              <a:ea typeface="Questrial"/>
              <a:cs typeface="Questrial"/>
              <a:sym typeface="Questrial"/>
            </a:endParaRPr>
          </a:p>
        </p:txBody>
      </p:sp>
      <p:pic>
        <p:nvPicPr>
          <p:cNvPr id="505" name="Shape 505" descr="Self-Assessment icon"/>
          <p:cNvPicPr preferRelativeResize="0"/>
          <p:nvPr/>
        </p:nvPicPr>
        <p:blipFill rotWithShape="1">
          <a:blip r:embed="rId4">
            <a:alphaModFix/>
          </a:blip>
          <a:srcRect/>
          <a:stretch/>
        </p:blipFill>
        <p:spPr>
          <a:xfrm>
            <a:off x="436880" y="2743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p:nvPr/>
        </p:nvSpPr>
        <p:spPr>
          <a:xfrm>
            <a:off x="901250" y="1650500"/>
            <a:ext cx="7548600" cy="451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You are only required to Tier 1 of the TFI</a:t>
            </a:r>
            <a:endParaRPr sz="2800"/>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After Tier I is done…..scroll down to the bottom of the page </a:t>
            </a:r>
            <a:r>
              <a:rPr lang="en-US" sz="2800" b="1">
                <a:solidFill>
                  <a:srgbClr val="000000"/>
                </a:solidFill>
                <a:latin typeface="Calibri"/>
                <a:ea typeface="Calibri"/>
                <a:cs typeface="Calibri"/>
                <a:sym typeface="Calibri"/>
              </a:rPr>
              <a:t>CLICK NEXT</a:t>
            </a:r>
            <a:endParaRPr sz="2800"/>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Scroll down to the bottom of the page and </a:t>
            </a:r>
            <a:r>
              <a:rPr lang="en-US" sz="2800" b="1">
                <a:solidFill>
                  <a:srgbClr val="000000"/>
                </a:solidFill>
                <a:latin typeface="Calibri"/>
                <a:ea typeface="Calibri"/>
                <a:cs typeface="Calibri"/>
                <a:sym typeface="Calibri"/>
              </a:rPr>
              <a:t>CLICK SUBMIT</a:t>
            </a:r>
            <a:endParaRPr sz="2800"/>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You should get a confirmation of your submission</a:t>
            </a:r>
            <a:endParaRPr sz="2800">
              <a:solidFill>
                <a:srgbClr val="000000"/>
              </a:solidFill>
              <a:latin typeface="Calibri"/>
              <a:ea typeface="Calibri"/>
              <a:cs typeface="Calibri"/>
              <a:sym typeface="Calibri"/>
            </a:endParaRPr>
          </a:p>
        </p:txBody>
      </p:sp>
      <p:sp>
        <p:nvSpPr>
          <p:cNvPr id="511" name="Shape 511"/>
          <p:cNvSpPr txBox="1">
            <a:spLocks noGrp="1"/>
          </p:cNvSpPr>
          <p:nvPr>
            <p:ph type="title"/>
          </p:nvPr>
        </p:nvSpPr>
        <p:spPr>
          <a:xfrm>
            <a:off x="1129050" y="68625"/>
            <a:ext cx="7304400" cy="1084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2"/>
              </a:buClr>
              <a:buFont typeface="Questrial"/>
              <a:buNone/>
            </a:pPr>
            <a:r>
              <a:rPr lang="en-US" b="1">
                <a:solidFill>
                  <a:srgbClr val="000000"/>
                </a:solidFill>
              </a:rPr>
              <a:t>Coach will </a:t>
            </a:r>
            <a:r>
              <a:rPr lang="en-US" sz="4400" b="1" i="0" u="none" strike="noStrike" cap="none">
                <a:solidFill>
                  <a:srgbClr val="000000"/>
                </a:solidFill>
                <a:latin typeface="Questrial"/>
                <a:ea typeface="Questrial"/>
                <a:cs typeface="Questrial"/>
                <a:sym typeface="Questrial"/>
              </a:rPr>
              <a:t>Submit</a:t>
            </a:r>
            <a:r>
              <a:rPr lang="en-US" b="1">
                <a:solidFill>
                  <a:srgbClr val="000000"/>
                </a:solidFill>
              </a:rPr>
              <a:t> Your </a:t>
            </a:r>
            <a:r>
              <a:rPr lang="en-US" sz="4400" b="1" i="0" u="none" strike="noStrike" cap="none">
                <a:solidFill>
                  <a:srgbClr val="000000"/>
                </a:solidFill>
                <a:latin typeface="Questrial"/>
                <a:ea typeface="Questrial"/>
                <a:cs typeface="Questrial"/>
                <a:sym typeface="Questrial"/>
              </a:rPr>
              <a:t>TFI</a:t>
            </a:r>
            <a:endParaRPr sz="4400" b="1" i="0" u="none" strike="noStrike" cap="none">
              <a:solidFill>
                <a:srgbClr val="000000"/>
              </a:solidFill>
              <a:latin typeface="Questrial"/>
              <a:ea typeface="Questrial"/>
              <a:cs typeface="Questrial"/>
              <a:sym typeface="Questrial"/>
            </a:endParaRPr>
          </a:p>
        </p:txBody>
      </p:sp>
      <p:pic>
        <p:nvPicPr>
          <p:cNvPr id="512" name="Shape 512" descr="Self-Assessment icon"/>
          <p:cNvPicPr preferRelativeResize="0"/>
          <p:nvPr/>
        </p:nvPicPr>
        <p:blipFill rotWithShape="1">
          <a:blip r:embed="rId3">
            <a:alphaModFix/>
          </a:blip>
          <a:srcRect/>
          <a:stretch/>
        </p:blipFill>
        <p:spPr>
          <a:xfrm>
            <a:off x="513080" y="274320"/>
            <a:ext cx="713232" cy="71323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722313" y="4406900"/>
            <a:ext cx="7772400" cy="13620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Action Planning</a:t>
            </a:r>
            <a:endParaRPr/>
          </a:p>
        </p:txBody>
      </p:sp>
      <p:sp>
        <p:nvSpPr>
          <p:cNvPr id="519" name="Shape 519"/>
          <p:cNvSpPr txBox="1">
            <a:spLocks noGrp="1"/>
          </p:cNvSpPr>
          <p:nvPr>
            <p:ph type="body" idx="1"/>
          </p:nvPr>
        </p:nvSpPr>
        <p:spPr>
          <a:xfrm>
            <a:off x="722313" y="2906713"/>
            <a:ext cx="7772400" cy="1500300"/>
          </a:xfrm>
          <a:prstGeom prst="rect">
            <a:avLst/>
          </a:prstGeom>
        </p:spPr>
        <p:txBody>
          <a:bodyPr spcFirstLastPara="1" wrap="square" lIns="91425" tIns="45700" rIns="91425" bIns="45700" anchor="b" anchorCtr="0">
            <a:noAutofit/>
          </a:bodyPr>
          <a:lstStyle/>
          <a:p>
            <a:pPr marL="0" lvl="0" indent="0">
              <a:spcBef>
                <a:spcPts val="400"/>
              </a:spcBef>
              <a:spcAft>
                <a:spcPts val="0"/>
              </a:spcAft>
              <a:buNone/>
            </a:pPr>
            <a:r>
              <a:rPr lang="en-US" sz="6000"/>
              <a:t>Section 4</a:t>
            </a: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SzPts val="3959"/>
              <a:buFont typeface="Questrial"/>
              <a:buNone/>
            </a:pPr>
            <a:r>
              <a:rPr lang="en-US" sz="3959" b="0" i="0" u="none" strike="noStrike" cap="none">
                <a:solidFill>
                  <a:schemeClr val="accent6"/>
                </a:solidFill>
                <a:latin typeface="Questrial"/>
                <a:ea typeface="Questrial"/>
                <a:cs typeface="Questrial"/>
                <a:sym typeface="Questrial"/>
              </a:rPr>
              <a:t>Organization of Modules</a:t>
            </a:r>
            <a:endParaRPr sz="3959" b="0" i="0" u="none" strike="noStrike" cap="none">
              <a:solidFill>
                <a:schemeClr val="accent6"/>
              </a:solidFill>
              <a:latin typeface="Questrial"/>
              <a:ea typeface="Questrial"/>
              <a:cs typeface="Questrial"/>
              <a:sym typeface="Questrial"/>
            </a:endParaRPr>
          </a:p>
        </p:txBody>
      </p:sp>
      <p:sp>
        <p:nvSpPr>
          <p:cNvPr id="128" name="Shape 128"/>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Content:</a:t>
            </a:r>
            <a:endParaRPr/>
          </a:p>
          <a:p>
            <a:pPr marL="0" marR="0" lvl="0" indent="0" algn="l" rtl="0">
              <a:spcBef>
                <a:spcPts val="0"/>
              </a:spcBef>
              <a:spcAft>
                <a:spcPts val="0"/>
              </a:spcAft>
              <a:buNone/>
            </a:pPr>
            <a:r>
              <a:rPr lang="en-US" sz="1600" b="0" i="0" u="none" strike="noStrike" cap="none">
                <a:solidFill>
                  <a:srgbClr val="1D2A53"/>
                </a:solidFill>
                <a:latin typeface="Questrial"/>
                <a:ea typeface="Questrial"/>
                <a:cs typeface="Questrial"/>
                <a:sym typeface="Questrial"/>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sp>
        <p:nvSpPr>
          <p:cNvPr id="129" name="Shape 129"/>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Questrial"/>
                <a:ea typeface="Questrial"/>
                <a:cs typeface="Questrial"/>
                <a:sym typeface="Questrial"/>
              </a:rPr>
              <a:t>Activities/Team Time: </a:t>
            </a:r>
            <a:br>
              <a:rPr lang="en-US" sz="2000" b="1" i="0" u="none" strike="noStrike" cap="none">
                <a:solidFill>
                  <a:srgbClr val="1D2A53"/>
                </a:solidFill>
                <a:latin typeface="Questrial"/>
                <a:ea typeface="Questrial"/>
                <a:cs typeface="Questrial"/>
                <a:sym typeface="Questrial"/>
              </a:rPr>
            </a:br>
            <a:r>
              <a:rPr lang="en-US" sz="1800" b="0" i="0" u="none" strike="noStrike" cap="none">
                <a:solidFill>
                  <a:srgbClr val="1D2A53"/>
                </a:solidFill>
                <a:latin typeface="Questrial"/>
                <a:ea typeface="Questrial"/>
                <a:cs typeface="Questrial"/>
                <a:sym typeface="Questrial"/>
              </a:rPr>
              <a:t>Activities for Fluency</a:t>
            </a:r>
            <a:endParaRPr sz="1800" b="0" i="0" u="none" strike="noStrike" cap="none">
              <a:solidFill>
                <a:srgbClr val="3A54A5"/>
              </a:solidFill>
              <a:latin typeface="Calibri"/>
              <a:ea typeface="Calibri"/>
              <a:cs typeface="Calibri"/>
              <a:sym typeface="Calibri"/>
            </a:endParaRPr>
          </a:p>
        </p:txBody>
      </p:sp>
      <p:sp>
        <p:nvSpPr>
          <p:cNvPr id="130" name="Shape 130"/>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Self-Assessment: </a:t>
            </a:r>
            <a:endParaRPr/>
          </a:p>
          <a:p>
            <a:pPr marL="0" marR="0" lvl="0" indent="0" algn="l" rtl="0">
              <a:spcBef>
                <a:spcPts val="0"/>
              </a:spcBef>
              <a:spcAft>
                <a:spcPts val="0"/>
              </a:spcAft>
              <a:buNone/>
            </a:pPr>
            <a:r>
              <a:rPr lang="en-US" sz="1800" b="0" i="0" u="none" strike="noStrike" cap="none">
                <a:solidFill>
                  <a:srgbClr val="1D2A53"/>
                </a:solidFill>
                <a:latin typeface="Questrial"/>
                <a:ea typeface="Questrial"/>
                <a:cs typeface="Questrial"/>
                <a:sym typeface="Questrial"/>
              </a:rPr>
              <a:t>Tiered Fidelity Inventory</a:t>
            </a:r>
            <a:endParaRPr sz="1800" b="0" i="0" u="none" strike="noStrike" cap="none">
              <a:solidFill>
                <a:srgbClr val="1D2A53"/>
              </a:solidFill>
              <a:latin typeface="Calibri"/>
              <a:ea typeface="Calibri"/>
              <a:cs typeface="Calibri"/>
              <a:sym typeface="Calibri"/>
            </a:endParaRPr>
          </a:p>
        </p:txBody>
      </p:sp>
      <p:sp>
        <p:nvSpPr>
          <p:cNvPr id="131" name="Shape 131"/>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Questrial"/>
                <a:ea typeface="Questrial"/>
                <a:cs typeface="Questrial"/>
                <a:sym typeface="Questrial"/>
              </a:rPr>
              <a:t>Action Planning: </a:t>
            </a:r>
            <a:br>
              <a:rPr lang="en-US" sz="2200" b="1" i="0" u="none" strike="noStrike" cap="none">
                <a:solidFill>
                  <a:srgbClr val="1D2A53"/>
                </a:solidFill>
                <a:latin typeface="Questrial"/>
                <a:ea typeface="Questrial"/>
                <a:cs typeface="Questrial"/>
                <a:sym typeface="Questrial"/>
              </a:rPr>
            </a:br>
            <a:r>
              <a:rPr lang="en-US" sz="1800" b="0" i="0" u="none" strike="noStrike" cap="none">
                <a:solidFill>
                  <a:srgbClr val="1D2A53"/>
                </a:solidFill>
                <a:latin typeface="Questrial"/>
                <a:ea typeface="Questrial"/>
                <a:cs typeface="Questrial"/>
                <a:sym typeface="Questrial"/>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132" name="Shape 132" descr="Practice Icon: This is a blue and white graphic of a pencil. "/>
          <p:cNvPicPr preferRelativeResize="0"/>
          <p:nvPr/>
        </p:nvPicPr>
        <p:blipFill rotWithShape="1">
          <a:blip r:embed="rId3">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133" name="Shape 133" descr="Self Assessment Icon: This is a blue and white graphic of a bar graph."/>
          <p:cNvPicPr preferRelativeResize="0"/>
          <p:nvPr/>
        </p:nvPicPr>
        <p:blipFill rotWithShape="1">
          <a:blip r:embed="rId4">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134" name="Shape 134" descr="Action Planing Icon: This is a blue and white graphic of an upward pointing arrow. "/>
          <p:cNvPicPr preferRelativeResize="0"/>
          <p:nvPr/>
        </p:nvPicPr>
        <p:blipFill rotWithShape="1">
          <a:blip r:embed="rId5">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135" name="Shape 135" descr="Core Content Icon: This is a blue and white graphic of an open book."/>
          <p:cNvPicPr preferRelativeResize="0"/>
          <p:nvPr/>
        </p:nvPicPr>
        <p:blipFill rotWithShape="1">
          <a:blip r:embed="rId6">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pic>
        <p:nvPicPr>
          <p:cNvPr id="136" name="Shape 136" descr="This is a picture of a road map. "/>
          <p:cNvPicPr preferRelativeResize="0">
            <a:picLocks noGrp="1"/>
          </p:cNvPicPr>
          <p:nvPr>
            <p:ph type="body" idx="1"/>
          </p:nvPr>
        </p:nvPicPr>
        <p:blipFill rotWithShape="1">
          <a:blip r:embed="rId7">
            <a:alphaModFix/>
          </a:blip>
          <a:srcRect l="5284" t="45844" r="18115" b="3219"/>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137" name="Shape 137" descr="This is a picture of a group of people looking at something in front of them which is not visible in the picture. "/>
          <p:cNvPicPr preferRelativeResize="0"/>
          <p:nvPr/>
        </p:nvPicPr>
        <p:blipFill rotWithShape="1">
          <a:blip r:embed="rId8">
            <a:alphaModFix/>
          </a:blip>
          <a:srcRect l="230" t="11972" r="-230" b="2475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138" name="Shape 138" descr="This is a picture which shows the Tiered Fidelity Inventory. "/>
          <p:cNvPicPr preferRelativeResize="0"/>
          <p:nvPr/>
        </p:nvPicPr>
        <p:blipFill rotWithShape="1">
          <a:blip r:embed="rId9">
            <a:alphaModFix/>
          </a:blip>
          <a:srcRect b="43902"/>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pic>
        <p:nvPicPr>
          <p:cNvPr id="139" name="Shape 139" descr="This is picture of a sample action plan. "/>
          <p:cNvPicPr preferRelativeResize="0"/>
          <p:nvPr/>
        </p:nvPicPr>
        <p:blipFill rotWithShape="1">
          <a:blip r:embed="rId10">
            <a:alphaModFix/>
          </a:blip>
          <a:srcRect l="250" t="2362" r="1940" b="23170"/>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7307580" y="2270760"/>
            <a:ext cx="1783200" cy="153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accent6"/>
                </a:solidFill>
                <a:latin typeface="Calibri"/>
                <a:ea typeface="Calibri"/>
                <a:cs typeface="Calibri"/>
                <a:sym typeface="Calibri"/>
              </a:rPr>
              <a:t>TFI Tip:</a:t>
            </a:r>
            <a:endParaRPr/>
          </a:p>
          <a:p>
            <a:pPr marL="0" marR="0" lvl="0" indent="0" algn="l" rtl="0">
              <a:spcBef>
                <a:spcPts val="1200"/>
              </a:spcBef>
              <a:spcAft>
                <a:spcPts val="0"/>
              </a:spcAft>
              <a:buNone/>
            </a:pPr>
            <a:r>
              <a:rPr lang="en-US" sz="1600" b="0" i="0" u="none" strike="noStrike" cap="none">
                <a:solidFill>
                  <a:schemeClr val="dk1"/>
                </a:solidFill>
                <a:latin typeface="Calibri"/>
                <a:ea typeface="Calibri"/>
                <a:cs typeface="Calibri"/>
                <a:sym typeface="Calibri"/>
              </a:rPr>
              <a:t>Fidelity Cut Scores:</a:t>
            </a:r>
            <a:endParaRPr/>
          </a:p>
          <a:p>
            <a:pPr marL="233362" marR="0" lvl="0" indent="-233362" algn="l" rtl="0">
              <a:spcBef>
                <a:spcPts val="120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Tier 1 ≥70%</a:t>
            </a:r>
            <a:endParaRPr/>
          </a:p>
          <a:p>
            <a:pPr marL="233362" marR="0" lvl="0" indent="-233362" algn="l" rtl="0">
              <a:spcBef>
                <a:spcPts val="120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Tiers 2/3 ≥80%</a:t>
            </a:r>
            <a:endParaRPr sz="1600" b="0" i="0" u="none" strike="noStrike" cap="none">
              <a:solidFill>
                <a:schemeClr val="dk1"/>
              </a:solidFill>
              <a:latin typeface="Calibri"/>
              <a:ea typeface="Calibri"/>
              <a:cs typeface="Calibri"/>
              <a:sym typeface="Calibri"/>
            </a:endParaRPr>
          </a:p>
        </p:txBody>
      </p:sp>
      <p:pic>
        <p:nvPicPr>
          <p:cNvPr id="525" name="Shape 525" descr="This slide shows TFI results from May 2015 and May 2016 in a bar graph and percentage table.  There are two data sets for Tier one and two and only May 2016 data for tier 3.  Tier one shows growth from 60 percent to 90 percent and tier two shows growth from 50 percent to 96 percent.  Tier three in May 2016 was 47 percent" title="Washington School TFI"/>
          <p:cNvPicPr preferRelativeResize="0"/>
          <p:nvPr/>
        </p:nvPicPr>
        <p:blipFill rotWithShape="1">
          <a:blip r:embed="rId3">
            <a:alphaModFix/>
          </a:blip>
          <a:srcRect/>
          <a:stretch/>
        </p:blipFill>
        <p:spPr>
          <a:xfrm>
            <a:off x="815340" y="1940949"/>
            <a:ext cx="6111000" cy="4338000"/>
          </a:xfrm>
          <a:prstGeom prst="rect">
            <a:avLst/>
          </a:prstGeom>
          <a:noFill/>
          <a:ln>
            <a:noFill/>
          </a:ln>
          <a:effectLst>
            <a:outerShdw blurRad="292100" dist="139700" dir="2700000" algn="tl" rotWithShape="0">
              <a:srgbClr val="333333">
                <a:alpha val="64709"/>
              </a:srgbClr>
            </a:outerShdw>
          </a:effectLst>
        </p:spPr>
      </p:pic>
      <p:sp>
        <p:nvSpPr>
          <p:cNvPr id="526" name="Shape 526"/>
          <p:cNvSpPr txBox="1"/>
          <p:nvPr/>
        </p:nvSpPr>
        <p:spPr>
          <a:xfrm>
            <a:off x="815340" y="1940949"/>
            <a:ext cx="1977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B050"/>
                </a:solidFill>
                <a:latin typeface="Calibri"/>
                <a:ea typeface="Calibri"/>
                <a:cs typeface="Calibri"/>
                <a:sym typeface="Calibri"/>
              </a:rPr>
              <a:t>Washington School</a:t>
            </a:r>
            <a:endParaRPr sz="1800">
              <a:solidFill>
                <a:srgbClr val="00B050"/>
              </a:solidFill>
              <a:latin typeface="Calibri"/>
              <a:ea typeface="Calibri"/>
              <a:cs typeface="Calibri"/>
              <a:sym typeface="Calibri"/>
            </a:endParaRPr>
          </a:p>
        </p:txBody>
      </p:sp>
      <p:sp>
        <p:nvSpPr>
          <p:cNvPr id="527" name="Shape 527"/>
          <p:cNvSpPr txBox="1">
            <a:spLocks noGrp="1"/>
          </p:cNvSpPr>
          <p:nvPr>
            <p:ph type="body" idx="1"/>
          </p:nvPr>
        </p:nvSpPr>
        <p:spPr>
          <a:xfrm>
            <a:off x="1009717" y="1179787"/>
            <a:ext cx="7544400" cy="4373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Noto Sans Symbols"/>
              <a:buChar char="▪"/>
            </a:pPr>
            <a:r>
              <a:rPr lang="en-US" sz="2800"/>
              <a:t>Look for growth overtime.</a:t>
            </a:r>
            <a:endParaRPr sz="2800" b="0" i="0" u="none" strike="noStrike" cap="none">
              <a:solidFill>
                <a:schemeClr val="dk2"/>
              </a:solidFill>
              <a:latin typeface="Questrial"/>
              <a:ea typeface="Questrial"/>
              <a:cs typeface="Questrial"/>
              <a:sym typeface="Questrial"/>
            </a:endParaRPr>
          </a:p>
        </p:txBody>
      </p:sp>
      <p:pic>
        <p:nvPicPr>
          <p:cNvPr id="528" name="Shape 528" descr=" " title="Core Content Icon"/>
          <p:cNvPicPr preferRelativeResize="0"/>
          <p:nvPr/>
        </p:nvPicPr>
        <p:blipFill rotWithShape="1">
          <a:blip r:embed="rId4">
            <a:alphaModFix/>
          </a:blip>
          <a:srcRect/>
          <a:stretch/>
        </p:blipFill>
        <p:spPr>
          <a:xfrm>
            <a:off x="296485" y="288118"/>
            <a:ext cx="713100" cy="713100"/>
          </a:xfrm>
          <a:prstGeom prst="rect">
            <a:avLst/>
          </a:prstGeom>
          <a:noFill/>
          <a:ln>
            <a:noFill/>
          </a:ln>
          <a:effectLst>
            <a:outerShdw blurRad="50800" dist="38100" dir="2700000" algn="tl" rotWithShape="0">
              <a:srgbClr val="000000">
                <a:alpha val="42750"/>
              </a:srgbClr>
            </a:outerShdw>
          </a:effectLst>
        </p:spPr>
      </p:pic>
      <p:sp>
        <p:nvSpPr>
          <p:cNvPr id="529" name="Shape 529"/>
          <p:cNvSpPr txBox="1">
            <a:spLocks noGrp="1"/>
          </p:cNvSpPr>
          <p:nvPr>
            <p:ph type="title"/>
          </p:nvPr>
        </p:nvSpPr>
        <p:spPr>
          <a:xfrm>
            <a:off x="1173305" y="324973"/>
            <a:ext cx="6987000" cy="650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Questrial"/>
              <a:buNone/>
            </a:pPr>
            <a:r>
              <a:rPr lang="en-US" sz="3600" b="0" i="0" u="none" strike="noStrike" cap="none">
                <a:solidFill>
                  <a:schemeClr val="dk2"/>
                </a:solidFill>
                <a:latin typeface="Questrial"/>
                <a:ea typeface="Questrial"/>
                <a:cs typeface="Questrial"/>
                <a:sym typeface="Questrial"/>
              </a:rPr>
              <a:t>Sample TFI Report - Scale</a:t>
            </a:r>
            <a:endParaRPr sz="36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Shape 534" descr="This slide shows the May 2015 and May 2016 data by subscale.  There are three subscales for tier one and tier two: teams, implementation and evaluation.  Each subscale shows growth from 2015 to 2016 with the most substantial growth in tier 2.  Tier 2 teams and evaluation sub-scales are at 100 percent in May 2016.  Tier one team sub-scale in May 2016 is 75 percent.  Tier 3 shows only May 2016 data.  There are four subscales in tier 3: team is 25 percent, resources 83 percent, support plan 50 percent and evaluation 38 percent." title="Washington School TFI sub-scale report"/>
          <p:cNvPicPr preferRelativeResize="0"/>
          <p:nvPr/>
        </p:nvPicPr>
        <p:blipFill rotWithShape="1">
          <a:blip r:embed="rId3">
            <a:alphaModFix/>
          </a:blip>
          <a:srcRect/>
          <a:stretch/>
        </p:blipFill>
        <p:spPr>
          <a:xfrm>
            <a:off x="198120" y="1743771"/>
            <a:ext cx="8724900" cy="4074900"/>
          </a:xfrm>
          <a:prstGeom prst="rect">
            <a:avLst/>
          </a:prstGeom>
          <a:noFill/>
          <a:ln>
            <a:noFill/>
          </a:ln>
          <a:effectLst>
            <a:outerShdw blurRad="292100" dist="139700" dir="2700000" algn="tl" rotWithShape="0">
              <a:srgbClr val="333333">
                <a:alpha val="64709"/>
              </a:srgbClr>
            </a:outerShdw>
          </a:effectLst>
        </p:spPr>
      </p:pic>
      <p:sp>
        <p:nvSpPr>
          <p:cNvPr id="535" name="Shape 535"/>
          <p:cNvSpPr txBox="1"/>
          <p:nvPr/>
        </p:nvSpPr>
        <p:spPr>
          <a:xfrm>
            <a:off x="198120" y="1743771"/>
            <a:ext cx="1977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B050"/>
                </a:solidFill>
                <a:latin typeface="Calibri"/>
                <a:ea typeface="Calibri"/>
                <a:cs typeface="Calibri"/>
                <a:sym typeface="Calibri"/>
              </a:rPr>
              <a:t>Washington School</a:t>
            </a:r>
            <a:endParaRPr sz="1800">
              <a:solidFill>
                <a:srgbClr val="00B050"/>
              </a:solidFill>
              <a:latin typeface="Calibri"/>
              <a:ea typeface="Calibri"/>
              <a:cs typeface="Calibri"/>
              <a:sym typeface="Calibri"/>
            </a:endParaRPr>
          </a:p>
        </p:txBody>
      </p:sp>
      <p:sp>
        <p:nvSpPr>
          <p:cNvPr id="536" name="Shape 536"/>
          <p:cNvSpPr txBox="1">
            <a:spLocks noGrp="1"/>
          </p:cNvSpPr>
          <p:nvPr>
            <p:ph type="body" idx="1"/>
          </p:nvPr>
        </p:nvSpPr>
        <p:spPr>
          <a:xfrm>
            <a:off x="1009717" y="1179787"/>
            <a:ext cx="7544400" cy="4373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Noto Sans Symbols"/>
              <a:buChar char="▪"/>
            </a:pPr>
            <a:r>
              <a:rPr lang="en-US" sz="2800"/>
              <a:t>Look for your focus area.</a:t>
            </a:r>
            <a:endParaRPr sz="2800" b="0" i="0" u="none" strike="noStrike" cap="none">
              <a:solidFill>
                <a:schemeClr val="dk2"/>
              </a:solidFill>
              <a:latin typeface="Questrial"/>
              <a:ea typeface="Questrial"/>
              <a:cs typeface="Questrial"/>
              <a:sym typeface="Questrial"/>
            </a:endParaRPr>
          </a:p>
        </p:txBody>
      </p:sp>
      <p:pic>
        <p:nvPicPr>
          <p:cNvPr id="537" name="Shape 537" descr=" " title="Core Content Icon"/>
          <p:cNvPicPr preferRelativeResize="0"/>
          <p:nvPr/>
        </p:nvPicPr>
        <p:blipFill rotWithShape="1">
          <a:blip r:embed="rId4">
            <a:alphaModFix/>
          </a:blip>
          <a:srcRect/>
          <a:stretch/>
        </p:blipFill>
        <p:spPr>
          <a:xfrm>
            <a:off x="296485" y="288118"/>
            <a:ext cx="713100" cy="713100"/>
          </a:xfrm>
          <a:prstGeom prst="rect">
            <a:avLst/>
          </a:prstGeom>
          <a:noFill/>
          <a:ln>
            <a:noFill/>
          </a:ln>
          <a:effectLst>
            <a:outerShdw blurRad="50800" dist="38100" dir="2700000" algn="tl" rotWithShape="0">
              <a:srgbClr val="000000">
                <a:alpha val="42750"/>
              </a:srgbClr>
            </a:outerShdw>
          </a:effectLst>
        </p:spPr>
      </p:pic>
      <p:sp>
        <p:nvSpPr>
          <p:cNvPr id="538" name="Shape 538"/>
          <p:cNvSpPr txBox="1">
            <a:spLocks noGrp="1"/>
          </p:cNvSpPr>
          <p:nvPr>
            <p:ph type="title"/>
          </p:nvPr>
        </p:nvSpPr>
        <p:spPr>
          <a:xfrm>
            <a:off x="1173305" y="324973"/>
            <a:ext cx="6987000" cy="650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Questrial"/>
              <a:buNone/>
            </a:pPr>
            <a:r>
              <a:rPr lang="en-US" sz="3600" b="0" i="0" u="none" strike="noStrike" cap="none">
                <a:solidFill>
                  <a:schemeClr val="dk2"/>
                </a:solidFill>
                <a:latin typeface="Questrial"/>
                <a:ea typeface="Questrial"/>
                <a:cs typeface="Questrial"/>
                <a:sym typeface="Questrial"/>
              </a:rPr>
              <a:t>Sample TFI Report - SubScale</a:t>
            </a:r>
            <a:endParaRPr sz="36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Shape 544" descr="This is a screen shot of a TFI report which shows results over time (three administrations) on the first four tier one items. "/>
          <p:cNvPicPr preferRelativeResize="0"/>
          <p:nvPr/>
        </p:nvPicPr>
        <p:blipFill>
          <a:blip r:embed="rId3">
            <a:alphaModFix/>
          </a:blip>
          <a:stretch>
            <a:fillRect/>
          </a:stretch>
        </p:blipFill>
        <p:spPr>
          <a:xfrm>
            <a:off x="4139126" y="1216166"/>
            <a:ext cx="4872250" cy="3641000"/>
          </a:xfrm>
          <a:prstGeom prst="rect">
            <a:avLst/>
          </a:prstGeom>
          <a:noFill/>
          <a:ln>
            <a:noFill/>
          </a:ln>
        </p:spPr>
      </p:pic>
      <p:sp>
        <p:nvSpPr>
          <p:cNvPr id="546" name="Shape 546"/>
          <p:cNvSpPr txBox="1"/>
          <p:nvPr/>
        </p:nvSpPr>
        <p:spPr>
          <a:xfrm>
            <a:off x="465875" y="1216175"/>
            <a:ext cx="3418200" cy="49659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1200"/>
              </a:spcBef>
              <a:spcAft>
                <a:spcPts val="0"/>
              </a:spcAft>
              <a:buNone/>
            </a:pPr>
            <a:endParaRPr sz="2000">
              <a:solidFill>
                <a:schemeClr val="dk1"/>
              </a:solidFill>
            </a:endParaRPr>
          </a:p>
          <a:p>
            <a:pPr marL="457200" lvl="0" indent="-342900" rtl="0">
              <a:lnSpc>
                <a:spcPct val="90000"/>
              </a:lnSpc>
              <a:spcBef>
                <a:spcPts val="0"/>
              </a:spcBef>
              <a:spcAft>
                <a:spcPts val="0"/>
              </a:spcAft>
              <a:buClr>
                <a:schemeClr val="dk1"/>
              </a:buClr>
              <a:buSzPts val="1800"/>
              <a:buChar char="➔"/>
            </a:pPr>
            <a:r>
              <a:rPr lang="en-US" sz="1800">
                <a:solidFill>
                  <a:schemeClr val="dk1"/>
                </a:solidFill>
              </a:rPr>
              <a:t>Choose 1-3 items to take action on </a:t>
            </a:r>
            <a:endParaRPr sz="1800">
              <a:solidFill>
                <a:schemeClr val="dk1"/>
              </a:solidFill>
            </a:endParaRPr>
          </a:p>
          <a:p>
            <a:pPr marL="0" lvl="0" indent="0" rtl="0">
              <a:lnSpc>
                <a:spcPct val="90000"/>
              </a:lnSpc>
              <a:spcBef>
                <a:spcPts val="0"/>
              </a:spcBef>
              <a:spcAft>
                <a:spcPts val="0"/>
              </a:spcAft>
              <a:buClr>
                <a:schemeClr val="dk1"/>
              </a:buClr>
              <a:buSzPts val="1100"/>
              <a:buFont typeface="Arial"/>
              <a:buNone/>
            </a:pPr>
            <a:endParaRPr sz="1800">
              <a:solidFill>
                <a:schemeClr val="dk1"/>
              </a:solidFill>
            </a:endParaRPr>
          </a:p>
          <a:p>
            <a:pPr marL="457200" lvl="0" indent="-342900" rtl="0">
              <a:lnSpc>
                <a:spcPct val="90000"/>
              </a:lnSpc>
              <a:spcBef>
                <a:spcPts val="0"/>
              </a:spcBef>
              <a:spcAft>
                <a:spcPts val="0"/>
              </a:spcAft>
              <a:buClr>
                <a:schemeClr val="dk1"/>
              </a:buClr>
              <a:buSzPts val="1800"/>
              <a:buChar char="➔"/>
            </a:pPr>
            <a:r>
              <a:rPr lang="en-US" sz="1800">
                <a:solidFill>
                  <a:schemeClr val="dk1"/>
                </a:solidFill>
              </a:rPr>
              <a:t>Develop a plan to share with staff to increase their knowledge and willingness to participate</a:t>
            </a:r>
            <a:endParaRPr sz="1800">
              <a:solidFill>
                <a:schemeClr val="dk1"/>
              </a:solidFill>
            </a:endParaRPr>
          </a:p>
          <a:p>
            <a:pPr marL="0" lvl="0" indent="0" rtl="0">
              <a:lnSpc>
                <a:spcPct val="90000"/>
              </a:lnSpc>
              <a:spcBef>
                <a:spcPts val="0"/>
              </a:spcBef>
              <a:spcAft>
                <a:spcPts val="0"/>
              </a:spcAft>
              <a:buClr>
                <a:schemeClr val="dk1"/>
              </a:buClr>
              <a:buSzPts val="1100"/>
              <a:buFont typeface="Arial"/>
              <a:buNone/>
            </a:pPr>
            <a:endParaRPr sz="1800">
              <a:solidFill>
                <a:schemeClr val="dk1"/>
              </a:solidFill>
            </a:endParaRPr>
          </a:p>
          <a:p>
            <a:pPr marL="457200" lvl="0" indent="-342900" rtl="0">
              <a:lnSpc>
                <a:spcPct val="90000"/>
              </a:lnSpc>
              <a:spcBef>
                <a:spcPts val="0"/>
              </a:spcBef>
              <a:spcAft>
                <a:spcPts val="0"/>
              </a:spcAft>
              <a:buClr>
                <a:schemeClr val="dk1"/>
              </a:buClr>
              <a:buSzPts val="1800"/>
              <a:buChar char="➔"/>
            </a:pPr>
            <a:r>
              <a:rPr lang="en-US" sz="1800">
                <a:solidFill>
                  <a:schemeClr val="dk1"/>
                </a:solidFill>
              </a:rPr>
              <a:t>Your External Facilitator will help guide your action planning</a:t>
            </a:r>
            <a:endParaRPr sz="1800"/>
          </a:p>
        </p:txBody>
      </p:sp>
      <p:pic>
        <p:nvPicPr>
          <p:cNvPr id="547" name="Shape 547" descr="Practice icon"/>
          <p:cNvPicPr preferRelativeResize="0"/>
          <p:nvPr/>
        </p:nvPicPr>
        <p:blipFill rotWithShape="1">
          <a:blip r:embed="rId4">
            <a:alphaModFix/>
          </a:blip>
          <a:srcRect/>
          <a:stretch/>
        </p:blipFill>
        <p:spPr>
          <a:xfrm>
            <a:off x="892705" y="282068"/>
            <a:ext cx="713231" cy="713231"/>
          </a:xfrm>
          <a:prstGeom prst="rect">
            <a:avLst/>
          </a:prstGeom>
          <a:noFill/>
          <a:ln>
            <a:noFill/>
          </a:ln>
          <a:effectLst>
            <a:outerShdw blurRad="50800" dist="38100" dir="2700000" algn="tl" rotWithShape="0">
              <a:srgbClr val="000000">
                <a:alpha val="40000"/>
              </a:srgbClr>
            </a:outerShdw>
          </a:effectLst>
        </p:spPr>
      </p:pic>
      <p:sp>
        <p:nvSpPr>
          <p:cNvPr id="2" name="Title 1">
            <a:extLst>
              <a:ext uri="{FF2B5EF4-FFF2-40B4-BE49-F238E27FC236}">
                <a16:creationId xmlns:a16="http://schemas.microsoft.com/office/drawing/2014/main" id="{0FFCEE05-71A1-45E6-AC5C-C16745EC636F}"/>
              </a:ext>
            </a:extLst>
          </p:cNvPr>
          <p:cNvSpPr>
            <a:spLocks noGrp="1"/>
          </p:cNvSpPr>
          <p:nvPr>
            <p:ph type="title"/>
          </p:nvPr>
        </p:nvSpPr>
        <p:spPr>
          <a:xfrm>
            <a:off x="1778838" y="365126"/>
            <a:ext cx="6736512" cy="506191"/>
          </a:xfrm>
        </p:spPr>
        <p:txBody>
          <a:bodyPr>
            <a:normAutofit fontScale="90000"/>
          </a:bodyPr>
          <a:lstStyle/>
          <a:p>
            <a:r>
              <a:rPr lang="en-US" b="1" dirty="0"/>
              <a:t>Action Planning</a:t>
            </a:r>
            <a:r>
              <a:rPr lang="en-US" dirty="0"/>
              <a:t> </a:t>
            </a:r>
            <a:r>
              <a:rPr lang="en-US" b="1" dirty="0"/>
              <a:t>Using the Items Report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Shape 552" descr="The action plan shows the TFI subscale and items.  There are blank columns to show the current score, action(s), person(s) responsible, and timeline."/>
          <p:cNvPicPr preferRelativeResize="0"/>
          <p:nvPr/>
        </p:nvPicPr>
        <p:blipFill rotWithShape="1">
          <a:blip r:embed="rId3">
            <a:alphaModFix/>
          </a:blip>
          <a:srcRect/>
          <a:stretch/>
        </p:blipFill>
        <p:spPr>
          <a:xfrm>
            <a:off x="599520" y="1143000"/>
            <a:ext cx="7944959" cy="5115639"/>
          </a:xfrm>
          <a:prstGeom prst="rect">
            <a:avLst/>
          </a:prstGeom>
          <a:noFill/>
          <a:ln>
            <a:noFill/>
          </a:ln>
        </p:spPr>
      </p:pic>
      <p:sp>
        <p:nvSpPr>
          <p:cNvPr id="553" name="Shape 553"/>
          <p:cNvSpPr txBox="1">
            <a:spLocks noGrp="1"/>
          </p:cNvSpPr>
          <p:nvPr>
            <p:ph type="title"/>
          </p:nvPr>
        </p:nvSpPr>
        <p:spPr>
          <a:xfrm>
            <a:off x="1479950" y="324525"/>
            <a:ext cx="2664900" cy="533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970"/>
              <a:buFont typeface="Calibri"/>
              <a:buNone/>
            </a:pPr>
            <a:r>
              <a:rPr lang="en-US" sz="2970" b="1" i="0" u="none" strike="noStrike" cap="none">
                <a:solidFill>
                  <a:schemeClr val="dk1"/>
                </a:solidFill>
              </a:rPr>
              <a:t>TFI Action Plan</a:t>
            </a:r>
            <a:endParaRPr sz="2970" b="1" i="0" u="none" strike="noStrike" cap="none">
              <a:solidFill>
                <a:schemeClr val="dk1"/>
              </a:solidFill>
            </a:endParaRPr>
          </a:p>
        </p:txBody>
      </p:sp>
      <p:pic>
        <p:nvPicPr>
          <p:cNvPr id="554" name="Shape 554" descr="Practice icon"/>
          <p:cNvPicPr preferRelativeResize="0"/>
          <p:nvPr/>
        </p:nvPicPr>
        <p:blipFill rotWithShape="1">
          <a:blip r:embed="rId4">
            <a:alphaModFix/>
          </a:blip>
          <a:srcRect/>
          <a:stretch/>
        </p:blipFill>
        <p:spPr>
          <a:xfrm>
            <a:off x="599530" y="234618"/>
            <a:ext cx="713231" cy="71323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Shape 560" descr="OSEP Center on Positive Behavioral Interventions and Supports: Effective Schoolwide Intervention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562" name="Shape 562" descr="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563" name="Shape 563" descr="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564" name="Shape 564" descr="Florida&amp;#39;s positive behavior support, RTI for behavior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565" name="Shape 565" descr="Virginia Tiered systems of support"/>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567" name="Shape 567" descr="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568" name="Shape 568" descr="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pic>
        <p:nvPicPr>
          <p:cNvPr id="572" name="Shape 572" descr="Thank you!"/>
          <p:cNvPicPr preferRelativeResize="0"/>
          <p:nvPr/>
        </p:nvPicPr>
        <p:blipFill rotWithShape="1">
          <a:blip r:embed="rId10">
            <a:alphaModFix/>
          </a:blip>
          <a:srcRect/>
          <a:stretch/>
        </p:blipFill>
        <p:spPr>
          <a:xfrm rot="-771825">
            <a:off x="6679519" y="311189"/>
            <a:ext cx="2345339" cy="1334694"/>
          </a:xfrm>
          <a:prstGeom prst="rect">
            <a:avLst/>
          </a:prstGeom>
          <a:noFill/>
          <a:ln>
            <a:noFill/>
          </a:ln>
        </p:spPr>
      </p:pic>
      <p:sp>
        <p:nvSpPr>
          <p:cNvPr id="2" name="Title 1">
            <a:extLst>
              <a:ext uri="{FF2B5EF4-FFF2-40B4-BE49-F238E27FC236}">
                <a16:creationId xmlns:a16="http://schemas.microsoft.com/office/drawing/2014/main" id="{48327A2A-E8E8-4C49-9761-88F3575C6430}"/>
              </a:ext>
            </a:extLst>
          </p:cNvPr>
          <p:cNvSpPr>
            <a:spLocks noGrp="1"/>
          </p:cNvSpPr>
          <p:nvPr>
            <p:ph type="title"/>
          </p:nvPr>
        </p:nvSpPr>
        <p:spPr>
          <a:xfrm>
            <a:off x="628650" y="206976"/>
            <a:ext cx="6003267" cy="1483850"/>
          </a:xfrm>
        </p:spPr>
        <p:txBody>
          <a:bodyPr>
            <a:normAutofit fontScale="90000"/>
          </a:bodyPr>
          <a:lstStyle/>
          <a:p>
            <a:pPr algn="ctr">
              <a:lnSpc>
                <a:spcPct val="100000"/>
              </a:lnSpc>
            </a:pPr>
            <a:r>
              <a:rPr lang="en-US" b="1" i="1" dirty="0"/>
              <a:t>Appreciation</a:t>
            </a:r>
            <a:r>
              <a:rPr lang="en-US" b="1" dirty="0"/>
              <a:t> </a:t>
            </a:r>
            <a:r>
              <a:rPr lang="en-US" dirty="0"/>
              <a:t>is given to the following</a:t>
            </a:r>
          </a:p>
          <a:p>
            <a:pPr algn="ctr">
              <a:lnSpc>
                <a:spcPct val="100000"/>
              </a:lnSpc>
            </a:pPr>
            <a:r>
              <a:rPr lang="en-US" dirty="0"/>
              <a:t>for their contributions to this Professional Learning:</a:t>
            </a:r>
          </a:p>
          <a:p>
            <a:endParaRPr lang="en-US" dirty="0"/>
          </a:p>
        </p:txBody>
      </p:sp>
      <p:grpSp>
        <p:nvGrpSpPr>
          <p:cNvPr id="14" name="Group 13"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15" name="Picture 14" title="Logo for Mid-Atlantic PBIS Network"/>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6" name="Picture 15" title="Logo for Midwest PBIS Network"/>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2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2"/>
              </a:buClr>
              <a:buSzPts val="4900"/>
              <a:buFont typeface="Questrial"/>
              <a:buNone/>
            </a:pPr>
            <a:r>
              <a:rPr lang="en-US" sz="4800">
                <a:solidFill>
                  <a:schemeClr val="accent6"/>
                </a:solidFill>
              </a:rPr>
              <a:t>Review Big Ideas</a:t>
            </a:r>
            <a:r>
              <a:rPr lang="en-US" sz="3200">
                <a:solidFill>
                  <a:schemeClr val="accent6"/>
                </a:solidFill>
              </a:rPr>
              <a:t> </a:t>
            </a:r>
            <a:endParaRPr sz="4400" b="1" i="0" u="none" strike="noStrike" cap="none">
              <a:solidFill>
                <a:schemeClr val="dk1"/>
              </a:solidFill>
            </a:endParaRPr>
          </a:p>
        </p:txBody>
      </p:sp>
      <p:sp>
        <p:nvSpPr>
          <p:cNvPr id="153" name="Shape 153" title="Red rectangle around Action Plan"/>
          <p:cNvSpPr txBox="1">
            <a:spLocks noGrp="1"/>
          </p:cNvSpPr>
          <p:nvPr>
            <p:ph type="body" idx="1"/>
          </p:nvPr>
        </p:nvSpPr>
        <p:spPr>
          <a:xfrm>
            <a:off x="685788" y="3689388"/>
            <a:ext cx="7772400" cy="1500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6000" b="1">
                <a:solidFill>
                  <a:schemeClr val="dk1"/>
                </a:solidFill>
                <a:latin typeface="Calibri"/>
                <a:ea typeface="Calibri"/>
                <a:cs typeface="Calibri"/>
                <a:sym typeface="Calibri"/>
              </a:rPr>
              <a:t>Section 1</a:t>
            </a:r>
            <a:endParaRPr sz="6000" b="1"/>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sz="3600" b="0" i="0" u="none" strike="noStrike" cap="none">
              <a:solidFill>
                <a:schemeClr val="dk1"/>
              </a:solidFill>
              <a:latin typeface="Calibri"/>
              <a:ea typeface="Calibri"/>
              <a:cs typeface="Calibri"/>
              <a:sym typeface="Calibri"/>
            </a:endParaRPr>
          </a:p>
        </p:txBody>
      </p:sp>
      <p:pic>
        <p:nvPicPr>
          <p:cNvPr id="154" name="Shape 154" descr="Core Content Icon. "/>
          <p:cNvPicPr preferRelativeResize="0"/>
          <p:nvPr/>
        </p:nvPicPr>
        <p:blipFill>
          <a:blip r:embed="rId3">
            <a:alphaModFix/>
          </a:blip>
          <a:stretch>
            <a:fillRect/>
          </a:stretch>
        </p:blipFill>
        <p:spPr>
          <a:xfrm>
            <a:off x="226588" y="333438"/>
            <a:ext cx="828675" cy="82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Shape 160" title="Five circle Venn Diagram"/>
          <p:cNvGrpSpPr/>
          <p:nvPr/>
        </p:nvGrpSpPr>
        <p:grpSpPr>
          <a:xfrm>
            <a:off x="2514600" y="1828800"/>
            <a:ext cx="4267200" cy="3886200"/>
            <a:chOff x="2514600" y="1295400"/>
            <a:chExt cx="4267200" cy="3886200"/>
          </a:xfrm>
        </p:grpSpPr>
        <p:sp>
          <p:nvSpPr>
            <p:cNvPr id="161" name="Shape 161" title="Overlapping circle"/>
            <p:cNvSpPr/>
            <p:nvPr/>
          </p:nvSpPr>
          <p:spPr>
            <a:xfrm>
              <a:off x="2514600" y="1981200"/>
              <a:ext cx="2286000" cy="2133600"/>
            </a:xfrm>
            <a:prstGeom prst="ellipse">
              <a:avLst/>
            </a:prstGeom>
            <a:noFill/>
            <a:ln w="381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Shape 162" title="Overlapping circle"/>
            <p:cNvSpPr/>
            <p:nvPr/>
          </p:nvSpPr>
          <p:spPr>
            <a:xfrm>
              <a:off x="4191000" y="2971800"/>
              <a:ext cx="2286000" cy="2133600"/>
            </a:xfrm>
            <a:prstGeom prst="ellipse">
              <a:avLst/>
            </a:pr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Shape 163" title="Overlapping circle"/>
            <p:cNvSpPr/>
            <p:nvPr/>
          </p:nvSpPr>
          <p:spPr>
            <a:xfrm>
              <a:off x="4495800" y="1905000"/>
              <a:ext cx="2286000" cy="21336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Shape 164" title="Overlapping circle"/>
            <p:cNvSpPr/>
            <p:nvPr/>
          </p:nvSpPr>
          <p:spPr>
            <a:xfrm>
              <a:off x="3505200" y="1295400"/>
              <a:ext cx="2286000" cy="2133600"/>
            </a:xfrm>
            <a:prstGeom prst="ellipse">
              <a:avLst/>
            </a:prstGeom>
            <a:noFill/>
            <a:ln w="38100" cap="flat" cmpd="sng">
              <a:solidFill>
                <a:srgbClr val="64A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Shape 165" title="Overlapping circle"/>
            <p:cNvSpPr/>
            <p:nvPr/>
          </p:nvSpPr>
          <p:spPr>
            <a:xfrm>
              <a:off x="2819400" y="3048000"/>
              <a:ext cx="2286000" cy="2133600"/>
            </a:xfrm>
            <a:prstGeom prst="ellipse">
              <a:avLst/>
            </a:prstGeom>
            <a:noFill/>
            <a:ln w="381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6" name="Shape 166"/>
          <p:cNvSpPr txBox="1"/>
          <p:nvPr/>
        </p:nvSpPr>
        <p:spPr>
          <a:xfrm>
            <a:off x="1866150" y="988350"/>
            <a:ext cx="5716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I</a:t>
            </a:r>
            <a:r>
              <a:rPr lang="en-US" sz="2400">
                <a:solidFill>
                  <a:schemeClr val="dk1"/>
                </a:solidFill>
                <a:latin typeface="Calibri"/>
                <a:ea typeface="Calibri"/>
                <a:cs typeface="Calibri"/>
                <a:sym typeface="Calibri"/>
              </a:rPr>
              <a:t>ncrease school safety and i</a:t>
            </a:r>
            <a:r>
              <a:rPr lang="en-US" sz="2400" b="0" i="0" u="none" strike="noStrike" cap="none">
                <a:solidFill>
                  <a:schemeClr val="dk1"/>
                </a:solidFill>
                <a:latin typeface="Calibri"/>
                <a:ea typeface="Calibri"/>
                <a:cs typeface="Calibri"/>
                <a:sym typeface="Calibri"/>
              </a:rPr>
              <a:t>mprov</a:t>
            </a:r>
            <a:r>
              <a:rPr lang="en-US" sz="2400">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school and classroom climate</a:t>
            </a:r>
            <a:endParaRPr sz="2400" b="0" i="0" u="none" strike="noStrike" cap="none">
              <a:solidFill>
                <a:schemeClr val="dk1"/>
              </a:solidFill>
              <a:latin typeface="Calibri"/>
              <a:ea typeface="Calibri"/>
              <a:cs typeface="Calibri"/>
              <a:sym typeface="Calibri"/>
            </a:endParaRPr>
          </a:p>
        </p:txBody>
      </p:sp>
      <p:sp>
        <p:nvSpPr>
          <p:cNvPr id="167" name="Shape 167"/>
          <p:cNvSpPr txBox="1"/>
          <p:nvPr/>
        </p:nvSpPr>
        <p:spPr>
          <a:xfrm>
            <a:off x="6751900" y="2403900"/>
            <a:ext cx="21336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Decrease reactive management</a:t>
            </a:r>
            <a:endParaRPr sz="2400">
              <a:solidFill>
                <a:schemeClr val="dk1"/>
              </a:solidFill>
              <a:latin typeface="Calibri"/>
              <a:ea typeface="Calibri"/>
              <a:cs typeface="Calibri"/>
              <a:sym typeface="Calibri"/>
            </a:endParaRPr>
          </a:p>
        </p:txBody>
      </p:sp>
      <p:sp>
        <p:nvSpPr>
          <p:cNvPr id="168" name="Shape 168"/>
          <p:cNvSpPr txBox="1"/>
          <p:nvPr/>
        </p:nvSpPr>
        <p:spPr>
          <a:xfrm>
            <a:off x="6471300" y="4655400"/>
            <a:ext cx="26670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Maximize academic achievement</a:t>
            </a:r>
            <a:endParaRPr sz="2400">
              <a:solidFill>
                <a:schemeClr val="dk1"/>
              </a:solidFill>
              <a:latin typeface="Calibri"/>
              <a:ea typeface="Calibri"/>
              <a:cs typeface="Calibri"/>
              <a:sym typeface="Calibri"/>
            </a:endParaRPr>
          </a:p>
        </p:txBody>
      </p:sp>
      <p:sp>
        <p:nvSpPr>
          <p:cNvPr id="169" name="Shape 169"/>
          <p:cNvSpPr txBox="1"/>
          <p:nvPr/>
        </p:nvSpPr>
        <p:spPr>
          <a:xfrm>
            <a:off x="1219200" y="4267200"/>
            <a:ext cx="160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Improve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support for students with EBD </a:t>
            </a:r>
            <a:endParaRPr sz="2400">
              <a:solidFill>
                <a:schemeClr val="dk1"/>
              </a:solidFill>
              <a:latin typeface="Calibri"/>
              <a:ea typeface="Calibri"/>
              <a:cs typeface="Calibri"/>
              <a:sym typeface="Calibri"/>
            </a:endParaRPr>
          </a:p>
        </p:txBody>
      </p:sp>
      <p:sp>
        <p:nvSpPr>
          <p:cNvPr id="170" name="Shape 170"/>
          <p:cNvSpPr txBox="1"/>
          <p:nvPr/>
        </p:nvSpPr>
        <p:spPr>
          <a:xfrm>
            <a:off x="969950" y="2259588"/>
            <a:ext cx="19812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Integrate academic &amp; behavioral initiatives</a:t>
            </a:r>
            <a:endParaRPr sz="2400">
              <a:solidFill>
                <a:schemeClr val="dk1"/>
              </a:solidFill>
              <a:latin typeface="Calibri"/>
              <a:ea typeface="Calibri"/>
              <a:cs typeface="Calibri"/>
              <a:sym typeface="Calibri"/>
            </a:endParaRPr>
          </a:p>
        </p:txBody>
      </p:sp>
      <p:sp>
        <p:nvSpPr>
          <p:cNvPr id="171" name="Shape 171"/>
          <p:cNvSpPr txBox="1">
            <a:spLocks noGrp="1"/>
          </p:cNvSpPr>
          <p:nvPr>
            <p:ph type="title"/>
          </p:nvPr>
        </p:nvSpPr>
        <p:spPr>
          <a:xfrm>
            <a:off x="914400" y="381000"/>
            <a:ext cx="76956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n-US" sz="3600" b="1" i="0" u="none" strike="noStrike" cap="none">
                <a:solidFill>
                  <a:schemeClr val="dk1"/>
                </a:solidFill>
                <a:latin typeface="Calibri"/>
                <a:ea typeface="Calibri"/>
                <a:cs typeface="Calibri"/>
                <a:sym typeface="Calibri"/>
              </a:rPr>
              <a:t>PBIS is a framework that helps adults…</a:t>
            </a:r>
            <a:endParaRPr sz="3600" b="1" i="0" u="none" strike="noStrike" cap="none">
              <a:solidFill>
                <a:schemeClr val="dk1"/>
              </a:solidFill>
              <a:latin typeface="Calibri"/>
              <a:ea typeface="Calibri"/>
              <a:cs typeface="Calibri"/>
              <a:sym typeface="Calibri"/>
            </a:endParaRPr>
          </a:p>
        </p:txBody>
      </p:sp>
      <p:pic>
        <p:nvPicPr>
          <p:cNvPr id="172" name="Shape 172" descr="Core Content icon"/>
          <p:cNvPicPr preferRelativeResize="0"/>
          <p:nvPr/>
        </p:nvPicPr>
        <p:blipFill>
          <a:blip r:embed="rId3">
            <a:alphaModFix/>
          </a:blip>
          <a:stretch>
            <a:fillRect/>
          </a:stretch>
        </p:blipFill>
        <p:spPr>
          <a:xfrm>
            <a:off x="173750" y="219350"/>
            <a:ext cx="828675" cy="82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122350" y="267600"/>
            <a:ext cx="7886700" cy="995700"/>
          </a:xfrm>
          <a:prstGeom prst="rect">
            <a:avLst/>
          </a:prstGeom>
        </p:spPr>
        <p:txBody>
          <a:bodyPr spcFirstLastPara="1" wrap="square" lIns="91425" tIns="45700" rIns="91425" bIns="45700" anchor="ctr" anchorCtr="0">
            <a:noAutofit/>
          </a:bodyPr>
          <a:lstStyle/>
          <a:p>
            <a:pPr marL="0" lvl="0" indent="0" rtl="0">
              <a:lnSpc>
                <a:spcPct val="75000"/>
              </a:lnSpc>
              <a:spcBef>
                <a:spcPts val="0"/>
              </a:spcBef>
              <a:spcAft>
                <a:spcPts val="0"/>
              </a:spcAft>
              <a:buNone/>
            </a:pPr>
            <a:r>
              <a:rPr lang="en-US" sz="2400" b="1">
                <a:solidFill>
                  <a:srgbClr val="000000"/>
                </a:solidFill>
                <a:latin typeface="Arial"/>
                <a:ea typeface="Arial"/>
                <a:cs typeface="Arial"/>
                <a:sym typeface="Arial"/>
              </a:rPr>
              <a:t>The framework is flexibly designed so you can meet the needs of the students you serve </a:t>
            </a:r>
            <a:endParaRPr sz="2400" b="1">
              <a:solidFill>
                <a:srgbClr val="000000"/>
              </a:solidFill>
              <a:latin typeface="Arial"/>
              <a:ea typeface="Arial"/>
              <a:cs typeface="Arial"/>
              <a:sym typeface="Arial"/>
            </a:endParaRPr>
          </a:p>
          <a:p>
            <a:pPr marL="0" lvl="0" indent="0" rtl="0">
              <a:spcBef>
                <a:spcPts val="0"/>
              </a:spcBef>
              <a:spcAft>
                <a:spcPts val="0"/>
              </a:spcAft>
              <a:buNone/>
            </a:pPr>
            <a:endParaRPr sz="2400"/>
          </a:p>
        </p:txBody>
      </p:sp>
      <p:sp>
        <p:nvSpPr>
          <p:cNvPr id="179" name="Shape 179"/>
          <p:cNvSpPr txBox="1"/>
          <p:nvPr/>
        </p:nvSpPr>
        <p:spPr>
          <a:xfrm>
            <a:off x="6665894" y="2867700"/>
            <a:ext cx="2300100" cy="822300"/>
          </a:xfrm>
          <a:prstGeom prst="rect">
            <a:avLst/>
          </a:prstGeom>
          <a:noFill/>
          <a:ln w="38100" cap="flat" cmpd="sng">
            <a:solidFill>
              <a:srgbClr val="45818E"/>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US" sz="1800"/>
              <a:t>You will design your systems of support.</a:t>
            </a:r>
            <a:endParaRPr sz="1800"/>
          </a:p>
        </p:txBody>
      </p:sp>
      <p:pic>
        <p:nvPicPr>
          <p:cNvPr id="180" name="Shape 180" descr="This picture shows a three tiered triangle with descriptions of universal, targeted and intensive to the right. "/>
          <p:cNvPicPr preferRelativeResize="0"/>
          <p:nvPr/>
        </p:nvPicPr>
        <p:blipFill>
          <a:blip r:embed="rId3">
            <a:alphaModFix/>
          </a:blip>
          <a:stretch>
            <a:fillRect/>
          </a:stretch>
        </p:blipFill>
        <p:spPr>
          <a:xfrm>
            <a:off x="628650" y="1732537"/>
            <a:ext cx="5692450" cy="3392925"/>
          </a:xfrm>
          <a:prstGeom prst="rect">
            <a:avLst/>
          </a:prstGeom>
          <a:noFill/>
          <a:ln>
            <a:noFill/>
          </a:ln>
        </p:spPr>
      </p:pic>
      <p:pic>
        <p:nvPicPr>
          <p:cNvPr id="182" name="Shape 182" descr="Core content icon"/>
          <p:cNvPicPr preferRelativeResize="0"/>
          <p:nvPr/>
        </p:nvPicPr>
        <p:blipFill>
          <a:blip r:embed="rId4">
            <a:alphaModFix/>
          </a:blip>
          <a:stretch>
            <a:fillRect/>
          </a:stretch>
        </p:blipFill>
        <p:spPr>
          <a:xfrm>
            <a:off x="276238" y="216363"/>
            <a:ext cx="828675" cy="82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141150" y="168975"/>
            <a:ext cx="7396800" cy="13257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dk1"/>
              </a:buClr>
              <a:buSzPts val="1500"/>
              <a:buFont typeface="Arial"/>
              <a:buNone/>
            </a:pPr>
            <a:r>
              <a:rPr lang="en-US" sz="3200" b="1" i="0" u="none" strike="noStrike" cap="none">
                <a:solidFill>
                  <a:schemeClr val="dk1"/>
                </a:solidFill>
              </a:rPr>
              <a:t>PBIS Logic Helps</a:t>
            </a:r>
            <a:r>
              <a:rPr lang="en-US" sz="3200" b="1"/>
              <a:t> Adult Plan Effectively</a:t>
            </a:r>
            <a:endParaRPr sz="3200" b="1"/>
          </a:p>
        </p:txBody>
      </p:sp>
      <p:sp>
        <p:nvSpPr>
          <p:cNvPr id="191" name="Shape 19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90000"/>
              </a:lnSpc>
              <a:spcBef>
                <a:spcPts val="0"/>
              </a:spcBef>
              <a:spcAft>
                <a:spcPts val="0"/>
              </a:spcAft>
              <a:buClr>
                <a:schemeClr val="dk1"/>
              </a:buClr>
              <a:buSzPts val="875"/>
              <a:buFont typeface="Arial"/>
              <a:buNone/>
            </a:pPr>
            <a:r>
              <a:rPr lang="en-US" sz="3500" b="0" i="1" u="none" strike="noStrike" cap="none">
                <a:solidFill>
                  <a:schemeClr val="dk1"/>
                </a:solidFill>
                <a:latin typeface="Arial"/>
                <a:ea typeface="Arial"/>
                <a:cs typeface="Arial"/>
                <a:sym typeface="Arial"/>
              </a:rPr>
              <a:t>	Successful individual student behavior support is linked to </a:t>
            </a:r>
            <a:r>
              <a:rPr lang="en-US" sz="3500" b="0" i="1" u="none" strike="noStrike" cap="none">
                <a:solidFill>
                  <a:srgbClr val="FF0000"/>
                </a:solidFill>
                <a:latin typeface="Arial"/>
                <a:ea typeface="Arial"/>
                <a:cs typeface="Arial"/>
                <a:sym typeface="Arial"/>
              </a:rPr>
              <a:t>host environments</a:t>
            </a:r>
            <a:r>
              <a:rPr lang="en-US" sz="3500" b="0" i="1" u="none" strike="noStrike" cap="none">
                <a:solidFill>
                  <a:schemeClr val="dk1"/>
                </a:solidFill>
                <a:latin typeface="Arial"/>
                <a:ea typeface="Arial"/>
                <a:cs typeface="Arial"/>
                <a:sym typeface="Arial"/>
              </a:rPr>
              <a:t> or school  climates that are </a:t>
            </a:r>
            <a:r>
              <a:rPr lang="en-US" sz="3500" b="0" i="1" u="none" strike="noStrike" cap="none">
                <a:solidFill>
                  <a:srgbClr val="FF0000"/>
                </a:solidFill>
                <a:latin typeface="Arial"/>
                <a:ea typeface="Arial"/>
                <a:cs typeface="Arial"/>
                <a:sym typeface="Arial"/>
              </a:rPr>
              <a:t>effective, efficient, relevant, &amp; durable</a:t>
            </a:r>
            <a:endParaRPr/>
          </a:p>
          <a:p>
            <a:pPr marL="273050" marR="0" lvl="0" indent="-273050" algn="l" rtl="0">
              <a:lnSpc>
                <a:spcPct val="90000"/>
              </a:lnSpc>
              <a:spcBef>
                <a:spcPts val="340"/>
              </a:spcBef>
              <a:spcAft>
                <a:spcPts val="0"/>
              </a:spcAft>
              <a:buClr>
                <a:schemeClr val="dk1"/>
              </a:buClr>
              <a:buSzPts val="425"/>
              <a:buFont typeface="Arial"/>
              <a:buNone/>
            </a:pPr>
            <a:r>
              <a:rPr lang="en-US" sz="1700" b="0" i="0" u="none" strike="noStrike" cap="none">
                <a:solidFill>
                  <a:schemeClr val="dk1"/>
                </a:solidFill>
                <a:latin typeface="Arial"/>
                <a:ea typeface="Arial"/>
                <a:cs typeface="Arial"/>
                <a:sym typeface="Arial"/>
              </a:rPr>
              <a:t>	(Zins &amp; Ponti, 1990)</a:t>
            </a:r>
            <a:endParaRPr/>
          </a:p>
        </p:txBody>
      </p:sp>
      <p:pic>
        <p:nvPicPr>
          <p:cNvPr id="192" name="Shape 192" title="PBIS Logic model"/>
          <p:cNvPicPr preferRelativeResize="0"/>
          <p:nvPr/>
        </p:nvPicPr>
        <p:blipFill rotWithShape="1">
          <a:blip r:embed="rId3">
            <a:alphaModFix/>
          </a:blip>
          <a:srcRect/>
          <a:stretch/>
        </p:blipFill>
        <p:spPr>
          <a:xfrm>
            <a:off x="988756" y="1825625"/>
            <a:ext cx="7543798" cy="4197348"/>
          </a:xfrm>
          <a:prstGeom prst="rect">
            <a:avLst/>
          </a:prstGeom>
          <a:solidFill>
            <a:srgbClr val="CCFFFF"/>
          </a:solidFill>
          <a:ln>
            <a:noFill/>
          </a:ln>
        </p:spPr>
      </p:pic>
      <p:pic>
        <p:nvPicPr>
          <p:cNvPr id="193" name="Shape 193" descr="Core content icon"/>
          <p:cNvPicPr preferRelativeResize="0"/>
          <p:nvPr/>
        </p:nvPicPr>
        <p:blipFill>
          <a:blip r:embed="rId4">
            <a:alphaModFix/>
          </a:blip>
          <a:stretch>
            <a:fillRect/>
          </a:stretch>
        </p:blipFill>
        <p:spPr>
          <a:xfrm>
            <a:off x="350888" y="493663"/>
            <a:ext cx="828675" cy="828675"/>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title="practices circle"/>
          <p:cNvSpPr/>
          <p:nvPr/>
        </p:nvSpPr>
        <p:spPr>
          <a:xfrm>
            <a:off x="3778782" y="3507442"/>
            <a:ext cx="1965000" cy="1890600"/>
          </a:xfrm>
          <a:prstGeom prst="ellipse">
            <a:avLst/>
          </a:prstGeom>
          <a:noFill/>
          <a:ln w="635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Shape 200"/>
          <p:cNvSpPr/>
          <p:nvPr/>
        </p:nvSpPr>
        <p:spPr>
          <a:xfrm>
            <a:off x="2276279" y="719199"/>
            <a:ext cx="4572600" cy="1260000"/>
          </a:xfrm>
          <a:prstGeom prst="roundRect">
            <a:avLst>
              <a:gd name="adj" fmla="val 16667"/>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0000"/>
              </a:buClr>
              <a:buSzPts val="550"/>
              <a:buFont typeface="Arial"/>
              <a:buNone/>
            </a:pPr>
            <a:r>
              <a:rPr lang="en-US" sz="2200" b="1" i="1" u="none" strike="noStrike" cap="none">
                <a:solidFill>
                  <a:srgbClr val="FF0000"/>
                </a:solidFill>
                <a:latin typeface="Calibri"/>
                <a:ea typeface="Calibri"/>
                <a:cs typeface="Calibri"/>
                <a:sym typeface="Calibri"/>
              </a:rPr>
              <a:t>Culturally Equitable</a:t>
            </a:r>
            <a:r>
              <a:rPr lang="en-US" sz="2200" b="0" i="1" u="none" strike="noStrike" cap="none">
                <a:solidFill>
                  <a:srgbClr val="000000"/>
                </a:solidFill>
                <a:latin typeface="Calibri"/>
                <a:ea typeface="Calibri"/>
                <a:cs typeface="Calibri"/>
                <a:sym typeface="Calibri"/>
              </a:rPr>
              <a:t> </a:t>
            </a:r>
            <a:r>
              <a:rPr lang="en-US" sz="2200" b="0" i="0" u="none" strike="noStrike" cap="none">
                <a:solidFill>
                  <a:srgbClr val="000000"/>
                </a:solidFill>
                <a:latin typeface="Calibri"/>
                <a:ea typeface="Calibri"/>
                <a:cs typeface="Calibri"/>
                <a:sym typeface="Calibri"/>
              </a:rPr>
              <a:t>Academic &amp; Social Behavior Expectations</a:t>
            </a:r>
            <a:endParaRPr/>
          </a:p>
        </p:txBody>
      </p:sp>
      <p:sp>
        <p:nvSpPr>
          <p:cNvPr id="201" name="Shape 201"/>
          <p:cNvSpPr/>
          <p:nvPr/>
        </p:nvSpPr>
        <p:spPr>
          <a:xfrm>
            <a:off x="2327175" y="5410200"/>
            <a:ext cx="4572600" cy="1527900"/>
          </a:xfrm>
          <a:prstGeom prst="roundRect">
            <a:avLst>
              <a:gd name="adj" fmla="val 16667"/>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0000"/>
              </a:buClr>
              <a:buSzPts val="550"/>
              <a:buFont typeface="Arial"/>
              <a:buNone/>
            </a:pPr>
            <a:r>
              <a:rPr lang="en-US" sz="2200" b="1" i="1" u="none" strike="noStrike" cap="none">
                <a:solidFill>
                  <a:srgbClr val="FF0000"/>
                </a:solidFill>
                <a:latin typeface="Calibri"/>
                <a:ea typeface="Calibri"/>
                <a:cs typeface="Calibri"/>
                <a:sym typeface="Calibri"/>
              </a:rPr>
              <a:t>Culturally Relevant </a:t>
            </a:r>
            <a:r>
              <a:rPr lang="en-US" sz="2200" b="0" i="0" u="none" strike="noStrike" cap="none">
                <a:solidFill>
                  <a:srgbClr val="000000"/>
                </a:solidFill>
                <a:latin typeface="Calibri"/>
                <a:ea typeface="Calibri"/>
                <a:cs typeface="Calibri"/>
                <a:sym typeface="Calibri"/>
              </a:rPr>
              <a:t>&amp; Effective Instruction</a:t>
            </a:r>
            <a:endParaRPr/>
          </a:p>
        </p:txBody>
      </p:sp>
      <p:sp>
        <p:nvSpPr>
          <p:cNvPr id="202" name="Shape 202"/>
          <p:cNvSpPr/>
          <p:nvPr/>
        </p:nvSpPr>
        <p:spPr>
          <a:xfrm>
            <a:off x="-2840" y="2642363"/>
            <a:ext cx="2819400" cy="1944300"/>
          </a:xfrm>
          <a:prstGeom prst="roundRect">
            <a:avLst>
              <a:gd name="adj" fmla="val 16667"/>
            </a:avLst>
          </a:prstGeom>
          <a:no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FF0000"/>
              </a:buClr>
              <a:buSzPts val="550"/>
              <a:buFont typeface="Arial"/>
              <a:buNone/>
            </a:pPr>
            <a:r>
              <a:rPr lang="en-US" sz="2200" b="1" i="1" u="none" strike="noStrike" cap="none">
                <a:solidFill>
                  <a:srgbClr val="FF0000"/>
                </a:solidFill>
                <a:latin typeface="Calibri"/>
                <a:ea typeface="Calibri"/>
                <a:cs typeface="Calibri"/>
                <a:sym typeface="Calibri"/>
              </a:rPr>
              <a:t>Culturally Knowledgeable </a:t>
            </a:r>
            <a:endParaRPr sz="22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550"/>
              <a:buFont typeface="Arial"/>
              <a:buNone/>
            </a:pPr>
            <a:r>
              <a:rPr lang="en-US" sz="2200" b="0" i="0" u="none" strike="noStrike" cap="none">
                <a:solidFill>
                  <a:srgbClr val="000000"/>
                </a:solidFill>
                <a:latin typeface="Calibri"/>
                <a:ea typeface="Calibri"/>
                <a:cs typeface="Calibri"/>
                <a:sym typeface="Calibri"/>
              </a:rPr>
              <a:t>Staff</a:t>
            </a:r>
            <a:endParaRPr sz="2200" b="0" i="0" u="none" strike="noStrike" cap="none">
              <a:solidFill>
                <a:srgbClr val="000000"/>
              </a:solidFill>
              <a:latin typeface="Calibri"/>
              <a:ea typeface="Calibri"/>
              <a:cs typeface="Calibri"/>
              <a:sym typeface="Calibri"/>
            </a:endParaRPr>
          </a:p>
        </p:txBody>
      </p:sp>
      <p:sp>
        <p:nvSpPr>
          <p:cNvPr id="203" name="Shape 203"/>
          <p:cNvSpPr/>
          <p:nvPr/>
        </p:nvSpPr>
        <p:spPr>
          <a:xfrm>
            <a:off x="6324600" y="2615485"/>
            <a:ext cx="2667000" cy="1944300"/>
          </a:xfrm>
          <a:prstGeom prst="roundRect">
            <a:avLst>
              <a:gd name="adj" fmla="val 16667"/>
            </a:avLst>
          </a:prstGeom>
          <a:noFill/>
          <a:ln>
            <a:noFill/>
          </a:ln>
        </p:spPr>
        <p:txBody>
          <a:bodyPr spcFirstLastPara="1" wrap="square" lIns="91425" tIns="45700" rIns="91425" bIns="45700" anchor="ctr" anchorCtr="1">
            <a:noAutofit/>
          </a:bodyPr>
          <a:lstStyle/>
          <a:p>
            <a:pPr marL="0" marR="0" lvl="0" indent="0" algn="r" rtl="0">
              <a:lnSpc>
                <a:spcPct val="100000"/>
              </a:lnSpc>
              <a:spcBef>
                <a:spcPts val="0"/>
              </a:spcBef>
              <a:spcAft>
                <a:spcPts val="0"/>
              </a:spcAft>
              <a:buClr>
                <a:srgbClr val="FF0000"/>
              </a:buClr>
              <a:buSzPts val="550"/>
              <a:buFont typeface="Arial"/>
              <a:buNone/>
            </a:pPr>
            <a:r>
              <a:rPr lang="en-US" sz="2200" b="1" i="1" u="none" strike="noStrike" cap="none">
                <a:solidFill>
                  <a:srgbClr val="FF0000"/>
                </a:solidFill>
                <a:latin typeface="Calibri"/>
                <a:ea typeface="Calibri"/>
                <a:cs typeface="Calibri"/>
                <a:sym typeface="Calibri"/>
              </a:rPr>
              <a:t>Culturally Valid </a:t>
            </a:r>
            <a:r>
              <a:rPr lang="en-US" sz="2200" b="0" i="0" u="none" strike="noStrike" cap="none">
                <a:solidFill>
                  <a:srgbClr val="000000"/>
                </a:solidFill>
                <a:latin typeface="Calibri"/>
                <a:ea typeface="Calibri"/>
                <a:cs typeface="Calibri"/>
                <a:sym typeface="Calibri"/>
              </a:rPr>
              <a:t>Information for Decisions</a:t>
            </a:r>
            <a:endParaRPr/>
          </a:p>
        </p:txBody>
      </p:sp>
      <p:grpSp>
        <p:nvGrpSpPr>
          <p:cNvPr id="204" name="Shape 204" title="Three circle Venn Diagram of systems, data and practices; outcomes encompasses this diagram"/>
          <p:cNvGrpSpPr/>
          <p:nvPr/>
        </p:nvGrpSpPr>
        <p:grpSpPr>
          <a:xfrm>
            <a:off x="2438239" y="1828800"/>
            <a:ext cx="4038900" cy="3859800"/>
            <a:chOff x="2667000" y="1600200"/>
            <a:chExt cx="4038900" cy="3859800"/>
          </a:xfrm>
        </p:grpSpPr>
        <p:sp>
          <p:nvSpPr>
            <p:cNvPr id="205" name="Shape 205" descr="Outcomes is large circle that encompasses systems, practices and data which overlap in equal parts." title="Integrated elements graphis"/>
            <p:cNvSpPr/>
            <p:nvPr/>
          </p:nvSpPr>
          <p:spPr>
            <a:xfrm>
              <a:off x="2667000" y="1600200"/>
              <a:ext cx="4038900" cy="3859800"/>
            </a:xfrm>
            <a:prstGeom prst="ellipse">
              <a:avLst/>
            </a:prstGeom>
            <a:solidFill>
              <a:srgbClr val="6D9EEB"/>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Shape 206" title="data circle"/>
            <p:cNvSpPr/>
            <p:nvPr/>
          </p:nvSpPr>
          <p:spPr>
            <a:xfrm>
              <a:off x="4394998" y="2364441"/>
              <a:ext cx="1901700" cy="1890600"/>
            </a:xfrm>
            <a:prstGeom prst="ellipse">
              <a:avLst/>
            </a:prstGeom>
            <a:no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Shape 207" title="systems circle"/>
            <p:cNvSpPr/>
            <p:nvPr/>
          </p:nvSpPr>
          <p:spPr>
            <a:xfrm>
              <a:off x="3169182" y="2364441"/>
              <a:ext cx="1838400" cy="1890600"/>
            </a:xfrm>
            <a:prstGeom prst="ellipse">
              <a:avLst/>
            </a:prstGeom>
            <a:noFill/>
            <a:ln w="635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Shape 208"/>
            <p:cNvSpPr txBox="1"/>
            <p:nvPr/>
          </p:nvSpPr>
          <p:spPr>
            <a:xfrm rot="-3258658">
              <a:off x="3121241" y="2919129"/>
              <a:ext cx="1531405" cy="4310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2200" b="0" i="0" u="none" strike="noStrike" cap="none">
                  <a:solidFill>
                    <a:srgbClr val="000000"/>
                  </a:solidFill>
                  <a:latin typeface="Calibri"/>
                  <a:ea typeface="Calibri"/>
                  <a:cs typeface="Calibri"/>
                  <a:sym typeface="Calibri"/>
                </a:rPr>
                <a:t>SYSTEMS</a:t>
              </a:r>
              <a:endParaRPr/>
            </a:p>
          </p:txBody>
        </p:sp>
        <p:sp>
          <p:nvSpPr>
            <p:cNvPr id="209" name="Shape 209"/>
            <p:cNvSpPr txBox="1"/>
            <p:nvPr/>
          </p:nvSpPr>
          <p:spPr>
            <a:xfrm>
              <a:off x="3831253" y="4401107"/>
              <a:ext cx="1821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2200" b="0" i="0" u="none" strike="noStrike" cap="none">
                  <a:solidFill>
                    <a:srgbClr val="000000"/>
                  </a:solidFill>
                  <a:latin typeface="Calibri"/>
                  <a:ea typeface="Calibri"/>
                  <a:cs typeface="Calibri"/>
                  <a:sym typeface="Calibri"/>
                </a:rPr>
                <a:t>PRACTICES</a:t>
              </a:r>
              <a:endParaRPr/>
            </a:p>
          </p:txBody>
        </p:sp>
        <p:sp>
          <p:nvSpPr>
            <p:cNvPr id="210" name="Shape 210"/>
            <p:cNvSpPr txBox="1"/>
            <p:nvPr/>
          </p:nvSpPr>
          <p:spPr>
            <a:xfrm rot="3135347">
              <a:off x="5095974" y="2896489"/>
              <a:ext cx="1014478" cy="4309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2200" b="0" i="0" u="none" strike="noStrike" cap="none">
                  <a:solidFill>
                    <a:srgbClr val="000000"/>
                  </a:solidFill>
                  <a:latin typeface="Calibri"/>
                  <a:ea typeface="Calibri"/>
                  <a:cs typeface="Calibri"/>
                  <a:sym typeface="Calibri"/>
                </a:rPr>
                <a:t>DATA</a:t>
              </a:r>
              <a:endParaRPr/>
            </a:p>
          </p:txBody>
        </p:sp>
        <p:sp>
          <p:nvSpPr>
            <p:cNvPr id="211" name="Shape 211"/>
            <p:cNvSpPr txBox="1"/>
            <p:nvPr/>
          </p:nvSpPr>
          <p:spPr>
            <a:xfrm>
              <a:off x="3887923" y="1808818"/>
              <a:ext cx="1800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2200" b="0" i="0" u="none" strike="noStrike" cap="none">
                  <a:solidFill>
                    <a:srgbClr val="000000"/>
                  </a:solidFill>
                  <a:latin typeface="Calibri"/>
                  <a:ea typeface="Calibri"/>
                  <a:cs typeface="Calibri"/>
                  <a:sym typeface="Calibri"/>
                </a:rPr>
                <a:t>OUTCOMES</a:t>
              </a:r>
              <a:endParaRPr/>
            </a:p>
          </p:txBody>
        </p:sp>
        <p:sp>
          <p:nvSpPr>
            <p:cNvPr id="212" name="Shape 212" title="red star at the point systems, practices and data circle overlap"/>
            <p:cNvSpPr/>
            <p:nvPr/>
          </p:nvSpPr>
          <p:spPr>
            <a:xfrm>
              <a:off x="4319971" y="3212975"/>
              <a:ext cx="791700" cy="828000"/>
            </a:xfrm>
            <a:prstGeom prst="star5">
              <a:avLst>
                <a:gd name="adj" fmla="val 19098"/>
                <a:gd name="hf" fmla="val 105146"/>
                <a:gd name="vf" fmla="val 110557"/>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213" name="Shape 213"/>
          <p:cNvSpPr/>
          <p:nvPr/>
        </p:nvSpPr>
        <p:spPr>
          <a:xfrm>
            <a:off x="113118" y="6405544"/>
            <a:ext cx="3665700" cy="35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US" sz="800" b="0" i="0" u="none" strike="noStrike" cap="none">
                <a:solidFill>
                  <a:srgbClr val="000000"/>
                </a:solidFill>
                <a:latin typeface="Calibri"/>
                <a:ea typeface="Calibri"/>
                <a:cs typeface="Calibri"/>
                <a:sym typeface="Calibri"/>
              </a:rPr>
              <a:t>Vincent, Randall, Cartledge, Tobin, &amp; Swain-Bradway 2011; Sugai,</a:t>
            </a:r>
            <a:endParaRPr/>
          </a:p>
          <a:p>
            <a:pPr marL="0" marR="0" lvl="0" indent="0" algn="l" rtl="0">
              <a:lnSpc>
                <a:spcPct val="100000"/>
              </a:lnSpc>
              <a:spcBef>
                <a:spcPts val="0"/>
              </a:spcBef>
              <a:spcAft>
                <a:spcPts val="0"/>
              </a:spcAft>
              <a:buClr>
                <a:srgbClr val="000000"/>
              </a:buClr>
              <a:buSzPts val="200"/>
              <a:buFont typeface="Arial"/>
              <a:buNone/>
            </a:pPr>
            <a:r>
              <a:rPr lang="en-US" sz="800" b="0" i="0" u="none" strike="noStrike" cap="none">
                <a:solidFill>
                  <a:srgbClr val="000000"/>
                </a:solidFill>
                <a:latin typeface="Calibri"/>
                <a:ea typeface="Calibri"/>
                <a:cs typeface="Calibri"/>
                <a:sym typeface="Calibri"/>
              </a:rPr>
              <a:t> O’Keeffe, &amp; Fallon, 2012ab</a:t>
            </a:r>
            <a:endParaRPr/>
          </a:p>
        </p:txBody>
      </p:sp>
      <p:pic>
        <p:nvPicPr>
          <p:cNvPr id="214" name="Shape 214" descr="Core content icon"/>
          <p:cNvPicPr preferRelativeResize="0"/>
          <p:nvPr/>
        </p:nvPicPr>
        <p:blipFill>
          <a:blip r:embed="rId3">
            <a:alphaModFix/>
          </a:blip>
          <a:stretch>
            <a:fillRect/>
          </a:stretch>
        </p:blipFill>
        <p:spPr>
          <a:xfrm>
            <a:off x="163075" y="129229"/>
            <a:ext cx="828675" cy="828675"/>
          </a:xfrm>
          <a:prstGeom prst="rect">
            <a:avLst/>
          </a:prstGeom>
          <a:noFill/>
          <a:ln>
            <a:noFill/>
          </a:ln>
        </p:spPr>
      </p:pic>
      <p:sp>
        <p:nvSpPr>
          <p:cNvPr id="2" name="Title 1">
            <a:extLst>
              <a:ext uri="{FF2B5EF4-FFF2-40B4-BE49-F238E27FC236}">
                <a16:creationId xmlns:a16="http://schemas.microsoft.com/office/drawing/2014/main" id="{C6F1C921-7800-4A72-973C-3725D96590B0}"/>
              </a:ext>
            </a:extLst>
          </p:cNvPr>
          <p:cNvSpPr>
            <a:spLocks noGrp="1"/>
          </p:cNvSpPr>
          <p:nvPr>
            <p:ph type="title"/>
          </p:nvPr>
        </p:nvSpPr>
        <p:spPr>
          <a:xfrm>
            <a:off x="1059971" y="235731"/>
            <a:ext cx="7929832" cy="463058"/>
          </a:xfrm>
        </p:spPr>
        <p:txBody>
          <a:bodyPr>
            <a:normAutofit fontScale="90000"/>
          </a:bodyPr>
          <a:lstStyle/>
          <a:p>
            <a:pPr algn="ctr"/>
            <a:r>
              <a:rPr lang="en-US" b="1" dirty="0"/>
              <a:t> Integrated Framework Elements Guide All Actions</a:t>
            </a:r>
            <a:endParaRPr lang="en-US" dirty="0"/>
          </a:p>
        </p:txBody>
      </p:sp>
    </p:spTree>
  </p:cSld>
  <p:clrMapOvr>
    <a:masterClrMapping/>
  </p:clrMapOvr>
  <p:transition>
    <p:fade/>
  </p:transition>
</p:sld>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9188</TotalTime>
  <Words>2037</Words>
  <Application>Microsoft Office PowerPoint</Application>
  <PresentationFormat>On-screen Show (4:3)</PresentationFormat>
  <Paragraphs>409</Paragraphs>
  <Slides>44</Slides>
  <Notes>44</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Arial</vt:lpstr>
      <vt:lpstr>Calibri</vt:lpstr>
      <vt:lpstr>Courier New</vt:lpstr>
      <vt:lpstr>Noto Sans Symbols</vt:lpstr>
      <vt:lpstr>Noto Symbol</vt:lpstr>
      <vt:lpstr>Perpetua</vt:lpstr>
      <vt:lpstr>Questrial</vt:lpstr>
      <vt:lpstr>Times New Roman</vt:lpstr>
      <vt:lpstr>Tw Cen MT</vt:lpstr>
      <vt:lpstr>Wingdings</vt:lpstr>
      <vt:lpstr>Final_MWBIS 4</vt:lpstr>
      <vt:lpstr>1_Final_MWBIS 4</vt:lpstr>
      <vt:lpstr>MWPBIS PPT Theme</vt:lpstr>
      <vt:lpstr> PBIS  Day 7  Morning Session</vt:lpstr>
      <vt:lpstr>Tier 1 New Team Training   Review Big Ideas  Plan Professional Development Monitor Your Progress Action Planning </vt:lpstr>
      <vt:lpstr>Learning Expectations</vt:lpstr>
      <vt:lpstr>Organization of Modules</vt:lpstr>
      <vt:lpstr>Review Big Ideas </vt:lpstr>
      <vt:lpstr>PBIS is a framework that helps adults…</vt:lpstr>
      <vt:lpstr>The framework is flexibly designed so you can meet the needs of the students you serve  </vt:lpstr>
      <vt:lpstr>PBIS Logic Helps Adult Plan Effectively</vt:lpstr>
      <vt:lpstr> Integrated Framework Elements Guide All Actions</vt:lpstr>
      <vt:lpstr>Tier 1 Primary Prevention</vt:lpstr>
      <vt:lpstr>TFI 1.7: Professional Development </vt:lpstr>
      <vt:lpstr> Tier 1: Professional Learning Roadmap</vt:lpstr>
      <vt:lpstr>TFI 1.7 Purpose &amp; Outcomes</vt:lpstr>
      <vt:lpstr>Definition</vt:lpstr>
      <vt:lpstr>Rationale</vt:lpstr>
      <vt:lpstr>Roll-out</vt:lpstr>
      <vt:lpstr>Documentation</vt:lpstr>
      <vt:lpstr>Orienting Guest Teachers and Substitutes </vt:lpstr>
      <vt:lpstr>How do you orient people new to your school community?</vt:lpstr>
      <vt:lpstr>Introducing PBIS to Families</vt:lpstr>
      <vt:lpstr>Components of the Plan</vt:lpstr>
      <vt:lpstr>Professional Development Plan Activities </vt:lpstr>
      <vt:lpstr>Professional Development Plan Activities </vt:lpstr>
      <vt:lpstr>Expectations and Acknowledgements </vt:lpstr>
      <vt:lpstr>Discipline Systems PD Plan</vt:lpstr>
      <vt:lpstr>High Quality PD Checklist</vt:lpstr>
      <vt:lpstr>Prof. Development Calendar</vt:lpstr>
      <vt:lpstr>Professional Development/  Training Timelines</vt:lpstr>
      <vt:lpstr>TFI 1.7: Professional Development</vt:lpstr>
      <vt:lpstr>TFI Self-Assessment</vt:lpstr>
      <vt:lpstr>Monitor Your Progress</vt:lpstr>
      <vt:lpstr>Opening the survey</vt:lpstr>
      <vt:lpstr>Opening the survey</vt:lpstr>
      <vt:lpstr>Opening the survey</vt:lpstr>
      <vt:lpstr>If you get stuck an External Facilitator to help you</vt:lpstr>
      <vt:lpstr>Process for taking the TFI </vt:lpstr>
      <vt:lpstr>Coach will enter your team’s score</vt:lpstr>
      <vt:lpstr>Coach will Submit Your TFI</vt:lpstr>
      <vt:lpstr>Action Planning</vt:lpstr>
      <vt:lpstr>Sample TFI Report - Scale</vt:lpstr>
      <vt:lpstr>Sample TFI Report - SubScale</vt:lpstr>
      <vt:lpstr>Action Planning Using the Items Report</vt:lpstr>
      <vt:lpstr>TFI Action Plan</vt:lpstr>
      <vt:lpstr>Appreciation is given to the following for their contributions to this Professional Learning: </vt:lpstr>
    </vt:vector>
  </TitlesOfParts>
  <Company>IL PBIS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Garrett Petrie</cp:lastModifiedBy>
  <cp:revision>386</cp:revision>
  <cp:lastPrinted>2017-02-08T01:49:05Z</cp:lastPrinted>
  <dcterms:created xsi:type="dcterms:W3CDTF">2014-11-24T17:40:55Z</dcterms:created>
  <dcterms:modified xsi:type="dcterms:W3CDTF">2019-08-05T12:09:34Z</dcterms:modified>
</cp:coreProperties>
</file>