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0" r:id="rId2"/>
    <p:sldMasterId id="2147483684" r:id="rId3"/>
    <p:sldMasterId id="2147483688" r:id="rId4"/>
  </p:sldMasterIdLst>
  <p:notesMasterIdLst>
    <p:notesMasterId r:id="rId52"/>
  </p:notesMasterIdLst>
  <p:handoutMasterIdLst>
    <p:handoutMasterId r:id="rId53"/>
  </p:handoutMasterIdLst>
  <p:sldIdLst>
    <p:sldId id="529" r:id="rId5"/>
    <p:sldId id="512" r:id="rId6"/>
    <p:sldId id="515" r:id="rId7"/>
    <p:sldId id="514" r:id="rId8"/>
    <p:sldId id="470" r:id="rId9"/>
    <p:sldId id="473" r:id="rId10"/>
    <p:sldId id="474" r:id="rId11"/>
    <p:sldId id="475" r:id="rId12"/>
    <p:sldId id="476" r:id="rId13"/>
    <p:sldId id="479" r:id="rId14"/>
    <p:sldId id="480" r:id="rId15"/>
    <p:sldId id="535" r:id="rId16"/>
    <p:sldId id="483" r:id="rId17"/>
    <p:sldId id="478" r:id="rId18"/>
    <p:sldId id="481" r:id="rId19"/>
    <p:sldId id="523" r:id="rId20"/>
    <p:sldId id="482" r:id="rId21"/>
    <p:sldId id="489" r:id="rId22"/>
    <p:sldId id="493" r:id="rId23"/>
    <p:sldId id="518" r:id="rId24"/>
    <p:sldId id="494" r:id="rId25"/>
    <p:sldId id="536" r:id="rId26"/>
    <p:sldId id="495" r:id="rId27"/>
    <p:sldId id="496" r:id="rId28"/>
    <p:sldId id="521" r:id="rId29"/>
    <p:sldId id="520" r:id="rId30"/>
    <p:sldId id="526" r:id="rId31"/>
    <p:sldId id="527" r:id="rId32"/>
    <p:sldId id="537" r:id="rId33"/>
    <p:sldId id="538" r:id="rId34"/>
    <p:sldId id="525" r:id="rId35"/>
    <p:sldId id="532" r:id="rId36"/>
    <p:sldId id="524" r:id="rId37"/>
    <p:sldId id="534" r:id="rId38"/>
    <p:sldId id="497" r:id="rId39"/>
    <p:sldId id="533" r:id="rId40"/>
    <p:sldId id="499" r:id="rId41"/>
    <p:sldId id="501" r:id="rId42"/>
    <p:sldId id="530" r:id="rId43"/>
    <p:sldId id="531" r:id="rId44"/>
    <p:sldId id="519" r:id="rId45"/>
    <p:sldId id="503" r:id="rId46"/>
    <p:sldId id="517" r:id="rId47"/>
    <p:sldId id="510" r:id="rId48"/>
    <p:sldId id="511" r:id="rId49"/>
    <p:sldId id="516" r:id="rId50"/>
    <p:sldId id="528" r:id="rId5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Yanek" initials="" lastIdx="2" clrIdx="0"/>
  <p:cmAuthor id="1" name="Cath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50B"/>
    <a:srgbClr val="FF8000"/>
    <a:srgbClr val="FFFFFF"/>
    <a:srgbClr val="EAEDF8"/>
    <a:srgbClr val="BCC6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2" autoAdjust="0"/>
    <p:restoredTop sz="90926" autoAdjust="0"/>
  </p:normalViewPr>
  <p:slideViewPr>
    <p:cSldViewPr snapToGrid="0" snapToObjects="1">
      <p:cViewPr varScale="1">
        <p:scale>
          <a:sx n="107" d="100"/>
          <a:sy n="107" d="100"/>
        </p:scale>
        <p:origin x="1296" y="114"/>
      </p:cViewPr>
      <p:guideLst>
        <p:guide orient="horz" pos="2160"/>
        <p:guide pos="2880"/>
      </p:guideLst>
    </p:cSldViewPr>
  </p:slideViewPr>
  <p:notesTextViewPr>
    <p:cViewPr>
      <p:scale>
        <a:sx n="100" d="100"/>
        <a:sy n="100" d="100"/>
      </p:scale>
      <p:origin x="0" y="0"/>
    </p:cViewPr>
  </p:notesTextViewPr>
  <p:sorterViewPr>
    <p:cViewPr>
      <p:scale>
        <a:sx n="400" d="100"/>
        <a:sy n="400" d="100"/>
      </p:scale>
      <p:origin x="0" y="90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37FA267-8C6C-534E-9CF3-5CC7557A2679}" type="datetimeFigureOut">
              <a:rPr lang="en-US" smtClean="0"/>
              <a:t>1/25/2018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171AF24-85AA-A149-BCD7-8A4A8219E37F}" type="slidenum">
              <a:rPr lang="en-US" smtClean="0"/>
              <a:t>‹#›</a:t>
            </a:fld>
            <a:endParaRPr lang="en-US"/>
          </a:p>
        </p:txBody>
      </p:sp>
    </p:spTree>
    <p:extLst>
      <p:ext uri="{BB962C8B-B14F-4D97-AF65-F5344CB8AC3E}">
        <p14:creationId xmlns:p14="http://schemas.microsoft.com/office/powerpoint/2010/main" val="403879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F7E992-D358-EF4C-8438-B75DE25848E0}" type="datetimeFigureOut">
              <a:rPr lang="en-US" smtClean="0"/>
              <a:t>1/25/2018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5C04D7D-6BCF-BF47-8CAA-5C91DED02858}" type="slidenum">
              <a:rPr lang="en-US" smtClean="0"/>
              <a:t>‹#›</a:t>
            </a:fld>
            <a:endParaRPr lang="en-US"/>
          </a:p>
        </p:txBody>
      </p:sp>
    </p:spTree>
    <p:extLst>
      <p:ext uri="{BB962C8B-B14F-4D97-AF65-F5344CB8AC3E}">
        <p14:creationId xmlns:p14="http://schemas.microsoft.com/office/powerpoint/2010/main" val="284864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69870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Arial" pitchFamily="34" charset="0"/>
                <a:ea typeface="MS PGothic" pitchFamily="34" charset="-128"/>
              </a:rPr>
              <a:t>Share visuals with staff monthly.</a:t>
            </a:r>
          </a:p>
          <a:p>
            <a:pPr eaLnBrk="1" hangingPunct="1">
              <a:spcBef>
                <a:spcPct val="0"/>
              </a:spcBef>
            </a:pPr>
            <a:r>
              <a:rPr lang="en-US" dirty="0" smtClean="0">
                <a:latin typeface="Arial" pitchFamily="34" charset="0"/>
                <a:ea typeface="MS PGothic" pitchFamily="34" charset="-128"/>
              </a:rPr>
              <a:t>Show </a:t>
            </a:r>
          </a:p>
          <a:p>
            <a:pPr eaLnBrk="1" hangingPunct="1">
              <a:spcBef>
                <a:spcPct val="0"/>
              </a:spcBef>
            </a:pPr>
            <a:endParaRPr lang="en-US" dirty="0" smtClean="0">
              <a:latin typeface="Arial" pitchFamily="34" charset="0"/>
              <a:ea typeface="MS PGothic" pitchFamily="34" charset="-128"/>
            </a:endParaRPr>
          </a:p>
          <a:p>
            <a:pPr eaLnBrk="1" hangingPunct="1">
              <a:spcBef>
                <a:spcPct val="0"/>
              </a:spcBef>
            </a:pPr>
            <a:r>
              <a:rPr lang="en-US" dirty="0" smtClean="0">
                <a:latin typeface="Arial" pitchFamily="34" charset="0"/>
                <a:ea typeface="MS PGothic" pitchFamily="34" charset="-128"/>
              </a:rPr>
              <a:t>What’s working?</a:t>
            </a:r>
          </a:p>
          <a:p>
            <a:pPr eaLnBrk="1" hangingPunct="1">
              <a:spcBef>
                <a:spcPct val="0"/>
              </a:spcBef>
            </a:pPr>
            <a:endParaRPr lang="en-US" dirty="0" smtClean="0">
              <a:latin typeface="Arial" pitchFamily="34" charset="0"/>
              <a:ea typeface="MS PGothic" pitchFamily="34" charset="-128"/>
            </a:endParaRPr>
          </a:p>
          <a:p>
            <a:pPr eaLnBrk="1" hangingPunct="1">
              <a:spcBef>
                <a:spcPct val="0"/>
              </a:spcBef>
            </a:pPr>
            <a:r>
              <a:rPr lang="en-US" dirty="0" smtClean="0">
                <a:latin typeface="Arial" pitchFamily="34" charset="0"/>
                <a:ea typeface="MS PGothic" pitchFamily="34" charset="-128"/>
              </a:rPr>
              <a:t>What needs more focus?</a:t>
            </a:r>
          </a:p>
          <a:p>
            <a:pPr eaLnBrk="1" hangingPunct="1">
              <a:spcBef>
                <a:spcPct val="0"/>
              </a:spcBef>
            </a:pPr>
            <a:endParaRPr lang="en-US" dirty="0" smtClean="0">
              <a:latin typeface="Arial" pitchFamily="34" charset="0"/>
              <a:ea typeface="MS PGothic" pitchFamily="34" charset="-128"/>
            </a:endParaRPr>
          </a:p>
          <a:p>
            <a:pPr eaLnBrk="1" hangingPunct="1">
              <a:spcBef>
                <a:spcPct val="0"/>
              </a:spcBef>
            </a:pPr>
            <a:r>
              <a:rPr lang="en-US" dirty="0" smtClean="0">
                <a:latin typeface="Arial" pitchFamily="34" charset="0"/>
                <a:ea typeface="MS PGothic" pitchFamily="34" charset="-128"/>
              </a:rPr>
              <a:t>Emphasize staff involvement!</a:t>
            </a:r>
          </a:p>
          <a:p>
            <a:pPr eaLnBrk="1" hangingPunct="1">
              <a:spcBef>
                <a:spcPct val="0"/>
              </a:spcBef>
            </a:pPr>
            <a:endParaRPr lang="en-US" dirty="0" smtClean="0">
              <a:latin typeface="Arial" pitchFamily="34" charset="0"/>
              <a:ea typeface="MS PGothic" pitchFamily="34" charset="-128"/>
            </a:endParaRP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11</a:t>
            </a:fld>
            <a:endParaRPr lang="en-US"/>
          </a:p>
        </p:txBody>
      </p:sp>
    </p:spTree>
    <p:extLst>
      <p:ext uri="{BB962C8B-B14F-4D97-AF65-F5344CB8AC3E}">
        <p14:creationId xmlns:p14="http://schemas.microsoft.com/office/powerpoint/2010/main" val="113048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see a common theme running through the Faculty Commitment element:  COMMUNICATE for understanding / trust/ safety/ transparency/ ownership</a:t>
            </a:r>
            <a:endParaRPr lang="en-US" dirty="0" smtClean="0"/>
          </a:p>
          <a:p>
            <a:r>
              <a:rPr lang="en-US" dirty="0" smtClean="0"/>
              <a:t>Look at the flow of your meetings</a:t>
            </a:r>
          </a:p>
          <a:p>
            <a:r>
              <a:rPr lang="en-US" dirty="0" smtClean="0"/>
              <a:t>Systems</a:t>
            </a:r>
            <a:r>
              <a:rPr lang="en-US" baseline="0" dirty="0" smtClean="0"/>
              <a:t> wide…does the meeting structure flow in order i.e. grade level </a:t>
            </a:r>
            <a:r>
              <a:rPr lang="en-US" baseline="0" dirty="0" err="1" smtClean="0"/>
              <a:t>mtg</a:t>
            </a:r>
            <a:r>
              <a:rPr lang="en-US" baseline="0" dirty="0" smtClean="0"/>
              <a:t> then PBIS </a:t>
            </a:r>
            <a:r>
              <a:rPr lang="en-US" baseline="0" dirty="0" err="1" smtClean="0"/>
              <a:t>mtg</a:t>
            </a:r>
            <a:r>
              <a:rPr lang="en-US" baseline="0" dirty="0" smtClean="0"/>
              <a:t>, staff </a:t>
            </a:r>
            <a:r>
              <a:rPr lang="en-US" baseline="0" dirty="0" err="1" smtClean="0"/>
              <a:t>mtg</a:t>
            </a:r>
            <a:r>
              <a:rPr lang="en-US" baseline="0" dirty="0" smtClean="0"/>
              <a:t>, parent advisory---What flow works for your school</a:t>
            </a:r>
          </a:p>
          <a:p>
            <a:r>
              <a:rPr lang="en-US" baseline="0" dirty="0" smtClean="0"/>
              <a:t>Think about the best time to share information, then collect info, push out to the whole, etc.  Admin, look for this structure.</a:t>
            </a:r>
          </a:p>
          <a:p>
            <a:r>
              <a:rPr lang="en-US" baseline="0" dirty="0" smtClean="0"/>
              <a:t>Guiding questions for each planned </a:t>
            </a:r>
            <a:r>
              <a:rPr lang="en-US" baseline="0" dirty="0" err="1" smtClean="0"/>
              <a:t>mtg</a:t>
            </a:r>
            <a:r>
              <a:rPr lang="en-US" baseline="0" dirty="0" smtClean="0"/>
              <a:t> that requires faculty reflection, data analysis, feedback.</a:t>
            </a:r>
          </a:p>
        </p:txBody>
      </p:sp>
      <p:sp>
        <p:nvSpPr>
          <p:cNvPr id="4" name="Slide Number Placeholder 3"/>
          <p:cNvSpPr>
            <a:spLocks noGrp="1"/>
          </p:cNvSpPr>
          <p:nvPr>
            <p:ph type="sldNum" sz="quarter" idx="10"/>
          </p:nvPr>
        </p:nvSpPr>
        <p:spPr/>
        <p:txBody>
          <a:bodyPr/>
          <a:lstStyle/>
          <a:p>
            <a:fld id="{A5C04D7D-6BCF-BF47-8CAA-5C91DED02858}" type="slidenum">
              <a:rPr lang="en-US" smtClean="0"/>
              <a:pPr/>
              <a:t>13</a:t>
            </a:fld>
            <a:endParaRPr lang="en-US"/>
          </a:p>
        </p:txBody>
      </p:sp>
    </p:spTree>
    <p:extLst>
      <p:ext uri="{BB962C8B-B14F-4D97-AF65-F5344CB8AC3E}">
        <p14:creationId xmlns:p14="http://schemas.microsoft.com/office/powerpoint/2010/main" val="3535762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SAS is a great tool,</a:t>
            </a:r>
            <a:r>
              <a:rPr lang="en-US" baseline="0" dirty="0" smtClean="0"/>
              <a:t> but sometimes you want to ask some quick questions or more school specific questions.</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16</a:t>
            </a:fld>
            <a:endParaRPr lang="en-US"/>
          </a:p>
        </p:txBody>
      </p:sp>
    </p:spTree>
    <p:extLst>
      <p:ext uri="{BB962C8B-B14F-4D97-AF65-F5344CB8AC3E}">
        <p14:creationId xmlns:p14="http://schemas.microsoft.com/office/powerpoint/2010/main" val="29253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17</a:t>
            </a:fld>
            <a:endParaRPr lang="en-US"/>
          </a:p>
        </p:txBody>
      </p:sp>
    </p:spTree>
    <p:extLst>
      <p:ext uri="{BB962C8B-B14F-4D97-AF65-F5344CB8AC3E}">
        <p14:creationId xmlns:p14="http://schemas.microsoft.com/office/powerpoint/2010/main" val="140150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18</a:t>
            </a:fld>
            <a:endParaRPr lang="en-US"/>
          </a:p>
        </p:txBody>
      </p:sp>
    </p:spTree>
    <p:extLst>
      <p:ext uri="{BB962C8B-B14F-4D97-AF65-F5344CB8AC3E}">
        <p14:creationId xmlns:p14="http://schemas.microsoft.com/office/powerpoint/2010/main" val="135959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trainer notes for background:</a:t>
            </a:r>
          </a:p>
          <a:p>
            <a:r>
              <a:rPr lang="en-US" dirty="0" smtClean="0"/>
              <a:t>Secretary of Education Arne Duncan visited the Harvard Graduate School of Education in February 2010, Senior Lecturer Karen </a:t>
            </a:r>
            <a:r>
              <a:rPr lang="en-US" dirty="0" err="1" smtClean="0"/>
              <a:t>Mapp</a:t>
            </a:r>
            <a:r>
              <a:rPr lang="en-US" dirty="0" smtClean="0"/>
              <a:t> asked him about federal support for family and community engagement. She came away with a new assignment: Help the U.S. Department of Education find a new approach that would do a better job.</a:t>
            </a:r>
          </a:p>
          <a:p>
            <a:endParaRPr lang="en-US" dirty="0" smtClean="0"/>
          </a:p>
          <a:p>
            <a:r>
              <a:rPr lang="en-US" dirty="0" smtClean="0"/>
              <a:t>For the next several years, </a:t>
            </a:r>
            <a:r>
              <a:rPr lang="en-US" dirty="0" err="1" smtClean="0"/>
              <a:t>Mapp</a:t>
            </a:r>
            <a:r>
              <a:rPr lang="en-US" dirty="0" smtClean="0"/>
              <a:t> and colleagues consulted with USDOE to develop what came to be called the Dual Capacity-Building Framework for Family-School Partnerships, now released by the government as a downloadable, shareable model that schools and districts can use to build the kind of effective, mutually rewarding engagement that will make schools the center of their communities.</a:t>
            </a:r>
          </a:p>
          <a:p>
            <a:endParaRPr lang="en-US" dirty="0" smtClean="0"/>
          </a:p>
          <a:p>
            <a:r>
              <a:rPr lang="en-US" dirty="0" smtClean="0"/>
              <a:t>Dual Capacity-Building Framework for Family-School Partnerships - https://www2.ed.gov/documents/family-community/frameworks-</a:t>
            </a:r>
            <a:r>
              <a:rPr lang="en-US" dirty="0" err="1" smtClean="0"/>
              <a:t>resources.pdf</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19</a:t>
            </a:fld>
            <a:endParaRPr lang="en-US"/>
          </a:p>
        </p:txBody>
      </p:sp>
    </p:spTree>
    <p:extLst>
      <p:ext uri="{BB962C8B-B14F-4D97-AF65-F5344CB8AC3E}">
        <p14:creationId xmlns:p14="http://schemas.microsoft.com/office/powerpoint/2010/main" val="322921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24</a:t>
            </a:fld>
            <a:endParaRPr lang="en-US"/>
          </a:p>
        </p:txBody>
      </p:sp>
    </p:spTree>
    <p:extLst>
      <p:ext uri="{BB962C8B-B14F-4D97-AF65-F5344CB8AC3E}">
        <p14:creationId xmlns:p14="http://schemas.microsoft.com/office/powerpoint/2010/main" val="315549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Available from </a:t>
            </a:r>
            <a:r>
              <a:rPr lang="en-US" dirty="0" err="1" smtClean="0"/>
              <a:t>pbismn.org</a:t>
            </a:r>
            <a:r>
              <a:rPr lang="en-US" dirty="0" smtClean="0"/>
              <a:t>&gt;Families</a:t>
            </a:r>
            <a:r>
              <a:rPr lang="en-US" baseline="0" dirty="0" smtClean="0"/>
              <a:t> and Community</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26</a:t>
            </a:fld>
            <a:endParaRPr lang="en-US"/>
          </a:p>
        </p:txBody>
      </p:sp>
    </p:spTree>
    <p:extLst>
      <p:ext uri="{BB962C8B-B14F-4D97-AF65-F5344CB8AC3E}">
        <p14:creationId xmlns:p14="http://schemas.microsoft.com/office/powerpoint/2010/main" val="301768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Wanted Poster to bring in</a:t>
            </a:r>
            <a:r>
              <a:rPr lang="en-US" baseline="0" dirty="0" smtClean="0"/>
              <a:t> volunteers to help with PBIS activities</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27</a:t>
            </a:fld>
            <a:endParaRPr lang="en-US"/>
          </a:p>
        </p:txBody>
      </p:sp>
    </p:spTree>
    <p:extLst>
      <p:ext uri="{BB962C8B-B14F-4D97-AF65-F5344CB8AC3E}">
        <p14:creationId xmlns:p14="http://schemas.microsoft.com/office/powerpoint/2010/main" val="1300857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Invite politicians to school events. </a:t>
            </a:r>
          </a:p>
          <a:p>
            <a:pPr marL="342900" indent="-342900">
              <a:buFont typeface="Arial" pitchFamily="34" charset="0"/>
              <a:buChar char="•"/>
            </a:pPr>
            <a:r>
              <a:rPr lang="en-US" sz="2400" dirty="0" smtClean="0"/>
              <a:t>Have student PBIS team leaders walk the politician around the school pointing out the 3-5 behavioral expectations, the matrix of behavioral teaching examples, the gotcha program, and discuss how each behavior was taught to the entire school.</a:t>
            </a:r>
          </a:p>
          <a:p>
            <a:pPr marL="342900" indent="-342900">
              <a:buFont typeface="Arial" pitchFamily="34" charset="0"/>
              <a:buChar char="•"/>
            </a:pPr>
            <a:r>
              <a:rPr lang="en-US" sz="2400" dirty="0" smtClean="0"/>
              <a:t>Have the students talk about what a difference PBIS has meant to them. </a:t>
            </a:r>
          </a:p>
          <a:p>
            <a:endParaRPr lang="en-US" sz="2400" dirty="0" smtClean="0"/>
          </a:p>
          <a:p>
            <a:r>
              <a:rPr lang="en-US" sz="2400" dirty="0" smtClean="0"/>
              <a:t>Keeping politicians informed assists with legislature like the "Positive Behavior for Effective Schools Act" in the US Senate (S.2111), which is companion legislation to H.R.3407. </a:t>
            </a:r>
            <a:r>
              <a:rPr lang="en-US" sz="2400" b="1" dirty="0" smtClean="0"/>
              <a:t>S.2111</a:t>
            </a:r>
            <a:r>
              <a:rPr lang="en-US" sz="2400" dirty="0" smtClean="0"/>
              <a:t> </a:t>
            </a:r>
            <a:r>
              <a:rPr lang="en-US" sz="2400" b="1" dirty="0" smtClean="0"/>
              <a:t>Title:</a:t>
            </a:r>
            <a:r>
              <a:rPr lang="en-US" sz="2400" dirty="0" smtClean="0"/>
              <a:t> A bill to amend the Elementary and Secondary Education Act of 1965 to allow State educational agencies, local educational agencies, and </a:t>
            </a:r>
            <a:r>
              <a:rPr lang="en-US" sz="2400" b="1" i="1" dirty="0" smtClean="0"/>
              <a:t>schools to increase implementation of early intervention services, particularly school-wide positive behavior supports.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7D9C392-73A3-4C67-85A6-B8DE531798A9}" type="slidenum">
              <a:rPr lang="en-US" smtClean="0"/>
              <a:pPr/>
              <a:t>35</a:t>
            </a:fld>
            <a:endParaRPr lang="en-US"/>
          </a:p>
        </p:txBody>
      </p:sp>
    </p:spTree>
    <p:extLst>
      <p:ext uri="{BB962C8B-B14F-4D97-AF65-F5344CB8AC3E}">
        <p14:creationId xmlns:p14="http://schemas.microsoft.com/office/powerpoint/2010/main" val="180118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a:lstStyle/>
          <a:p>
            <a:pPr>
              <a:defRPr/>
            </a:pPr>
            <a:fld id="{9BCA1EA5-2A18-4C1C-B3E5-1DEF421821F9}" type="slidenum">
              <a:rPr lang="en-US">
                <a:solidFill>
                  <a:srgbClr val="000000"/>
                </a:solidFill>
              </a:rPr>
              <a:pPr>
                <a:defRPr/>
              </a:pPr>
              <a:t>2</a:t>
            </a:fld>
            <a:endParaRPr lang="en-US">
              <a:solidFill>
                <a:srgbClr val="000000"/>
              </a:solidFill>
            </a:endParaRPr>
          </a:p>
        </p:txBody>
      </p:sp>
      <p:sp>
        <p:nvSpPr>
          <p:cNvPr id="162819" name="Rectangle 7"/>
          <p:cNvSpPr txBox="1">
            <a:spLocks noGrp="1" noChangeArrowheads="1"/>
          </p:cNvSpPr>
          <p:nvPr/>
        </p:nvSpPr>
        <p:spPr bwMode="auto">
          <a:xfrm>
            <a:off x="5179484" y="6513695"/>
            <a:ext cx="3962400" cy="343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38" tIns="46571" rIns="93138" bIns="46571" anchor="b"/>
          <a:lstStyle>
            <a:lvl1pPr defTabSz="949325" eaLnBrk="0" hangingPunct="0">
              <a:defRPr sz="2400">
                <a:solidFill>
                  <a:schemeClr val="tx1"/>
                </a:solidFill>
                <a:latin typeface="Times New Roman" pitchFamily="18" charset="0"/>
                <a:cs typeface="Arial" pitchFamily="34" charset="0"/>
              </a:defRPr>
            </a:lvl1pPr>
            <a:lvl2pPr marL="742950" indent="-285750" defTabSz="949325" eaLnBrk="0" hangingPunct="0">
              <a:defRPr sz="2400">
                <a:solidFill>
                  <a:schemeClr val="tx1"/>
                </a:solidFill>
                <a:latin typeface="Times New Roman" pitchFamily="18" charset="0"/>
                <a:cs typeface="Arial" pitchFamily="34" charset="0"/>
              </a:defRPr>
            </a:lvl2pPr>
            <a:lvl3pPr marL="1143000" indent="-228600" defTabSz="949325" eaLnBrk="0" hangingPunct="0">
              <a:defRPr sz="2400">
                <a:solidFill>
                  <a:schemeClr val="tx1"/>
                </a:solidFill>
                <a:latin typeface="Times New Roman" pitchFamily="18" charset="0"/>
                <a:cs typeface="Arial" pitchFamily="34" charset="0"/>
              </a:defRPr>
            </a:lvl3pPr>
            <a:lvl4pPr marL="1600200" indent="-228600" defTabSz="949325" eaLnBrk="0" hangingPunct="0">
              <a:defRPr sz="2400">
                <a:solidFill>
                  <a:schemeClr val="tx1"/>
                </a:solidFill>
                <a:latin typeface="Times New Roman" pitchFamily="18" charset="0"/>
                <a:cs typeface="Arial" pitchFamily="34" charset="0"/>
              </a:defRPr>
            </a:lvl4pPr>
            <a:lvl5pPr marL="2057400" indent="-228600" defTabSz="949325" eaLnBrk="0" hangingPunct="0">
              <a:defRPr sz="2400">
                <a:solidFill>
                  <a:schemeClr val="tx1"/>
                </a:solidFill>
                <a:latin typeface="Times New Roman" pitchFamily="18" charset="0"/>
                <a:cs typeface="Arial" pitchFamily="34"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F82C04E7-E1C2-4C55-8658-8E91A903B372}" type="slidenum">
              <a:rPr lang="en-US" sz="1200">
                <a:solidFill>
                  <a:srgbClr val="000000"/>
                </a:solidFill>
              </a:rPr>
              <a:pPr algn="r" eaLnBrk="1" hangingPunct="1"/>
              <a:t>2</a:t>
            </a:fld>
            <a:endParaRPr lang="en-US" sz="1200">
              <a:solidFill>
                <a:srgbClr val="000000"/>
              </a:solidFill>
            </a:endParaRPr>
          </a:p>
        </p:txBody>
      </p:sp>
      <p:sp>
        <p:nvSpPr>
          <p:cNvPr id="162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21" name="Rectangle 3"/>
          <p:cNvSpPr>
            <a:spLocks noGrp="1" noChangeArrowheads="1"/>
          </p:cNvSpPr>
          <p:nvPr>
            <p:ph type="body" idx="1"/>
          </p:nvPr>
        </p:nvSpPr>
        <p:spPr bwMode="auto">
          <a:xfrm>
            <a:off x="1219200" y="3258019"/>
            <a:ext cx="6705600" cy="30858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483514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dirty="0" smtClean="0">
                <a:latin typeface="Arial" pitchFamily="34" charset="0"/>
              </a:rPr>
              <a:t>LC</a:t>
            </a:r>
          </a:p>
        </p:txBody>
      </p:sp>
      <p:sp>
        <p:nvSpPr>
          <p:cNvPr id="46084" name="Slide Number Placeholder 3"/>
          <p:cNvSpPr>
            <a:spLocks noGrp="1"/>
          </p:cNvSpPr>
          <p:nvPr>
            <p:ph type="sldNum" sz="quarter" idx="5"/>
          </p:nvPr>
        </p:nvSpPr>
        <p:spPr>
          <a:noFill/>
        </p:spPr>
        <p:txBody>
          <a:bodyPr/>
          <a:lstStyle>
            <a:lvl1pPr eaLnBrk="0" hangingPunct="0">
              <a:defRPr sz="4800">
                <a:solidFill>
                  <a:schemeClr val="tx1"/>
                </a:solidFill>
                <a:latin typeface="Arial" pitchFamily="34" charset="0"/>
              </a:defRPr>
            </a:lvl1pPr>
            <a:lvl2pPr marL="742950" indent="-285750" eaLnBrk="0" hangingPunct="0">
              <a:defRPr sz="4800">
                <a:solidFill>
                  <a:schemeClr val="tx1"/>
                </a:solidFill>
                <a:latin typeface="Arial" pitchFamily="34" charset="0"/>
              </a:defRPr>
            </a:lvl2pPr>
            <a:lvl3pPr marL="1143000" indent="-228600" eaLnBrk="0" hangingPunct="0">
              <a:defRPr sz="4800">
                <a:solidFill>
                  <a:schemeClr val="tx1"/>
                </a:solidFill>
                <a:latin typeface="Arial" pitchFamily="34" charset="0"/>
              </a:defRPr>
            </a:lvl3pPr>
            <a:lvl4pPr marL="1600200" indent="-228600" eaLnBrk="0" hangingPunct="0">
              <a:defRPr sz="4800">
                <a:solidFill>
                  <a:schemeClr val="tx1"/>
                </a:solidFill>
                <a:latin typeface="Arial" pitchFamily="34" charset="0"/>
              </a:defRPr>
            </a:lvl4pPr>
            <a:lvl5pPr marL="2057400" indent="-228600" eaLnBrk="0" hangingPunct="0">
              <a:defRPr sz="4800">
                <a:solidFill>
                  <a:schemeClr val="tx1"/>
                </a:solidFill>
                <a:latin typeface="Arial" pitchFamily="34" charset="0"/>
              </a:defRPr>
            </a:lvl5pPr>
            <a:lvl6pPr marL="2514600" indent="-228600" eaLnBrk="0" fontAlgn="base" hangingPunct="0">
              <a:spcBef>
                <a:spcPct val="0"/>
              </a:spcBef>
              <a:spcAft>
                <a:spcPct val="0"/>
              </a:spcAft>
              <a:defRPr sz="4800">
                <a:solidFill>
                  <a:schemeClr val="tx1"/>
                </a:solidFill>
                <a:latin typeface="Arial" pitchFamily="34" charset="0"/>
              </a:defRPr>
            </a:lvl6pPr>
            <a:lvl7pPr marL="2971800" indent="-228600" eaLnBrk="0" fontAlgn="base" hangingPunct="0">
              <a:spcBef>
                <a:spcPct val="0"/>
              </a:spcBef>
              <a:spcAft>
                <a:spcPct val="0"/>
              </a:spcAft>
              <a:defRPr sz="4800">
                <a:solidFill>
                  <a:schemeClr val="tx1"/>
                </a:solidFill>
                <a:latin typeface="Arial" pitchFamily="34" charset="0"/>
              </a:defRPr>
            </a:lvl7pPr>
            <a:lvl8pPr marL="3429000" indent="-228600" eaLnBrk="0" fontAlgn="base" hangingPunct="0">
              <a:spcBef>
                <a:spcPct val="0"/>
              </a:spcBef>
              <a:spcAft>
                <a:spcPct val="0"/>
              </a:spcAft>
              <a:defRPr sz="4800">
                <a:solidFill>
                  <a:schemeClr val="tx1"/>
                </a:solidFill>
                <a:latin typeface="Arial" pitchFamily="34" charset="0"/>
              </a:defRPr>
            </a:lvl8pPr>
            <a:lvl9pPr marL="3886200" indent="-228600" eaLnBrk="0" fontAlgn="base" hangingPunct="0">
              <a:spcBef>
                <a:spcPct val="0"/>
              </a:spcBef>
              <a:spcAft>
                <a:spcPct val="0"/>
              </a:spcAft>
              <a:defRPr sz="4800">
                <a:solidFill>
                  <a:schemeClr val="tx1"/>
                </a:solidFill>
                <a:latin typeface="Arial" pitchFamily="34" charset="0"/>
              </a:defRPr>
            </a:lvl9pPr>
          </a:lstStyle>
          <a:p>
            <a:pPr eaLnBrk="1" hangingPunct="1"/>
            <a:fld id="{50B909A9-A6FD-4034-912B-68F6E3D79128}" type="slidenum">
              <a:rPr lang="en-US" sz="1200" smtClean="0"/>
              <a:pPr eaLnBrk="1" hangingPunct="1"/>
              <a:t>37</a:t>
            </a:fld>
            <a:endParaRPr lang="en-US" sz="1200" smtClean="0"/>
          </a:p>
        </p:txBody>
      </p:sp>
    </p:spTree>
    <p:extLst>
      <p:ext uri="{BB962C8B-B14F-4D97-AF65-F5344CB8AC3E}">
        <p14:creationId xmlns:p14="http://schemas.microsoft.com/office/powerpoint/2010/main" val="4257702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How can schools procure business support? Invite business owners to visit the schools, visit the Rotary Club and talk about success stories in the schools, invite businesses to the PBIS stakeholder group, and when visiting the business mention the program and ask for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One school has a theme each year. Each</a:t>
            </a:r>
            <a:r>
              <a:rPr lang="en-US" sz="1200" baseline="0" dirty="0" smtClean="0">
                <a:solidFill>
                  <a:prstClr val="black"/>
                </a:solidFill>
              </a:rPr>
              <a:t> classroom paints a ceramic figurine to match theme.  Figurines are placed in local businesses and over 6 weeks students are encouraged to find the figures around town.  Only expectation from business is to keep figures displayed and safe.  After 6 weeks items are collected and auctioned off. Businesses look forward to </a:t>
            </a:r>
            <a:r>
              <a:rPr lang="en-US" sz="1200" baseline="0" smtClean="0">
                <a:solidFill>
                  <a:prstClr val="black"/>
                </a:solidFill>
              </a:rPr>
              <a:t>this each year. </a:t>
            </a: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7D9C392-73A3-4C67-85A6-B8DE531798A9}" type="slidenum">
              <a:rPr lang="en-US" smtClean="0"/>
              <a:pPr/>
              <a:t>38</a:t>
            </a:fld>
            <a:endParaRPr lang="en-US"/>
          </a:p>
        </p:txBody>
      </p:sp>
    </p:spTree>
    <p:extLst>
      <p:ext uri="{BB962C8B-B14F-4D97-AF65-F5344CB8AC3E}">
        <p14:creationId xmlns:p14="http://schemas.microsoft.com/office/powerpoint/2010/main" val="3077499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Poster Example for Community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Chanhassen High School does a "PRIDE Ride" every Friday as part of their student incentives. Administration drives the "short bus" to a local restaurant that has donated lunch for students (and 1 friend) whose names have been drawn.    Here, students were at Buffalo Wild Wings, who donated 30 wings to each student!</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39</a:t>
            </a:fld>
            <a:endParaRPr lang="en-US"/>
          </a:p>
        </p:txBody>
      </p:sp>
    </p:spTree>
    <p:extLst>
      <p:ext uri="{BB962C8B-B14F-4D97-AF65-F5344CB8AC3E}">
        <p14:creationId xmlns:p14="http://schemas.microsoft.com/office/powerpoint/2010/main" val="385760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40</a:t>
            </a:fld>
            <a:endParaRPr lang="en-US"/>
          </a:p>
        </p:txBody>
      </p:sp>
    </p:spTree>
    <p:extLst>
      <p:ext uri="{BB962C8B-B14F-4D97-AF65-F5344CB8AC3E}">
        <p14:creationId xmlns:p14="http://schemas.microsoft.com/office/powerpoint/2010/main" val="2225426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a:t>
            </a:r>
            <a:r>
              <a:rPr lang="en-US" baseline="0" dirty="0" smtClean="0"/>
              <a:t> how your team will involve all your stakeholders in developing the Universal Foundations.  How will you receive their input, as well as their continued feedback?</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42</a:t>
            </a:fld>
            <a:endParaRPr lang="en-US"/>
          </a:p>
        </p:txBody>
      </p:sp>
    </p:spTree>
    <p:extLst>
      <p:ext uri="{BB962C8B-B14F-4D97-AF65-F5344CB8AC3E}">
        <p14:creationId xmlns:p14="http://schemas.microsoft.com/office/powerpoint/2010/main" val="780936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675553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Teams</a:t>
            </a:r>
            <a:r>
              <a:rPr lang="en-US" baseline="0" dirty="0" smtClean="0"/>
              <a:t> should complete this self assessment and use the results to determine action planning steps on Workbook page 11.</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60584E9-FA58-430B-AEAE-4B25BEEB5C0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73457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50247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BE647-584C-45FC-8B39-CAA5DFA138ED}" type="slidenum">
              <a:rPr lang="en-US" smtClean="0"/>
              <a:pPr>
                <a:defRPr/>
              </a:pPr>
              <a:t>46</a:t>
            </a:fld>
            <a:endParaRPr lang="en-US" dirty="0"/>
          </a:p>
        </p:txBody>
      </p:sp>
    </p:spTree>
    <p:extLst>
      <p:ext uri="{BB962C8B-B14F-4D97-AF65-F5344CB8AC3E}">
        <p14:creationId xmlns:p14="http://schemas.microsoft.com/office/powerpoint/2010/main" val="206975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smtClean="0"/>
              <a:t>These</a:t>
            </a:r>
            <a:r>
              <a:rPr lang="en-US" b="0" baseline="0" dirty="0" smtClean="0"/>
              <a:t> are the icons that you will see throughout the training and will serve as a guide and a prompt to the content of each slide. </a:t>
            </a:r>
            <a:endParaRPr lang="en-US" b="0"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678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7D99A-AEDC-467C-88D7-EF60B5520E0D}" type="slidenum">
              <a:rPr lang="en-US" smtClean="0"/>
              <a:pPr/>
              <a:t>4</a:t>
            </a:fld>
            <a:endParaRPr lang="en-US"/>
          </a:p>
        </p:txBody>
      </p:sp>
    </p:spTree>
    <p:extLst>
      <p:ext uri="{BB962C8B-B14F-4D97-AF65-F5344CB8AC3E}">
        <p14:creationId xmlns:p14="http://schemas.microsoft.com/office/powerpoint/2010/main" val="98471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Trainer Notes: </a:t>
            </a:r>
          </a:p>
          <a:p>
            <a:endParaRPr lang="en-US" dirty="0" smtClean="0"/>
          </a:p>
          <a:p>
            <a:r>
              <a:rPr lang="en-US" dirty="0" smtClean="0"/>
              <a:t>Module</a:t>
            </a:r>
            <a:r>
              <a:rPr lang="en-US" baseline="0" dirty="0" smtClean="0"/>
              <a:t> 2 is all about faculty/staff commitment and participation.  Your team should be working towards:</a:t>
            </a:r>
          </a:p>
          <a:p>
            <a:pPr marL="171450" indent="-171450">
              <a:buFont typeface="Arial" panose="020B0604020202020204" pitchFamily="34" charset="0"/>
              <a:buChar char="•"/>
            </a:pPr>
            <a:r>
              <a:rPr lang="en-US" baseline="0" dirty="0" smtClean="0"/>
              <a:t>Sharing behavior data with the faculty at least monthly</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Most </a:t>
            </a:r>
            <a:r>
              <a:rPr lang="en-US" sz="1200" kern="1200" dirty="0" smtClean="0">
                <a:solidFill>
                  <a:schemeClr val="tx1"/>
                </a:solidFill>
                <a:effectLst/>
                <a:latin typeface="+mn-lt"/>
                <a:ea typeface="+mn-ea"/>
                <a:cs typeface="+mn-cs"/>
              </a:rPr>
              <a:t>faculty participate in establishing PBIS goals on at least an annual basis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Faculty given opportunities to provide feedback, to offer suggestions, and to make choices in every step of the PBIS process (via staff surveys, voting process, suggestion box, etc.) Nothing is implemented without the majority of faculty approval</a:t>
            </a:r>
            <a:endParaRPr lang="en-US" dirty="0" smtClean="0"/>
          </a:p>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pPr/>
              <a:t>5</a:t>
            </a:fld>
            <a:endParaRPr lang="en-US"/>
          </a:p>
        </p:txBody>
      </p:sp>
    </p:spTree>
    <p:extLst>
      <p:ext uri="{BB962C8B-B14F-4D97-AF65-F5344CB8AC3E}">
        <p14:creationId xmlns:p14="http://schemas.microsoft.com/office/powerpoint/2010/main" val="332928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6</a:t>
            </a:fld>
            <a:endParaRPr lang="en-US"/>
          </a:p>
        </p:txBody>
      </p:sp>
    </p:spTree>
    <p:extLst>
      <p:ext uri="{BB962C8B-B14F-4D97-AF65-F5344CB8AC3E}">
        <p14:creationId xmlns:p14="http://schemas.microsoft.com/office/powerpoint/2010/main" val="135959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Those involved must </a:t>
            </a:r>
            <a:r>
              <a:rPr lang="en-US" b="1" dirty="0" smtClean="0">
                <a:solidFill>
                  <a:srgbClr val="FF0000"/>
                </a:solidFill>
              </a:rPr>
              <a:t>share</a:t>
            </a:r>
            <a:r>
              <a:rPr lang="en-US" dirty="0" smtClean="0"/>
              <a:t> :</a:t>
            </a:r>
          </a:p>
          <a:p>
            <a:pPr lvl="1" eaLnBrk="1" hangingPunct="1">
              <a:spcBef>
                <a:spcPct val="0"/>
              </a:spcBef>
            </a:pPr>
            <a:r>
              <a:rPr lang="en-US" dirty="0" smtClean="0"/>
              <a:t>a common dissatisfaction with the processes and outcomes of the current system</a:t>
            </a:r>
          </a:p>
          <a:p>
            <a:pPr lvl="1" eaLnBrk="1" hangingPunct="1">
              <a:spcBef>
                <a:spcPct val="0"/>
              </a:spcBef>
            </a:pPr>
            <a:r>
              <a:rPr lang="en-US" dirty="0" smtClean="0"/>
              <a:t>a vision of what they would like to see replace it</a:t>
            </a:r>
          </a:p>
          <a:p>
            <a:pPr eaLnBrk="1" hangingPunct="1">
              <a:spcBef>
                <a:spcPct val="0"/>
              </a:spcBef>
            </a:pPr>
            <a:endParaRPr lang="en-US" dirty="0" smtClean="0"/>
          </a:p>
          <a:p>
            <a:pPr eaLnBrk="1" hangingPunct="1">
              <a:spcBef>
                <a:spcPct val="0"/>
              </a:spcBef>
            </a:pPr>
            <a:r>
              <a:rPr lang="en-US" dirty="0" smtClean="0"/>
              <a:t>Problems occur when the system lacks the knowledge of </a:t>
            </a:r>
            <a:r>
              <a:rPr lang="en-US" b="1" dirty="0" smtClean="0">
                <a:solidFill>
                  <a:srgbClr val="FF0000"/>
                </a:solidFill>
              </a:rPr>
              <a:t>how to initiate </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7</a:t>
            </a:fld>
            <a:endParaRPr lang="en-US"/>
          </a:p>
        </p:txBody>
      </p:sp>
    </p:spTree>
    <p:extLst>
      <p:ext uri="{BB962C8B-B14F-4D97-AF65-F5344CB8AC3E}">
        <p14:creationId xmlns:p14="http://schemas.microsoft.com/office/powerpoint/2010/main" val="43439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8</a:t>
            </a:fld>
            <a:endParaRPr lang="en-US"/>
          </a:p>
        </p:txBody>
      </p:sp>
    </p:spTree>
    <p:extLst>
      <p:ext uri="{BB962C8B-B14F-4D97-AF65-F5344CB8AC3E}">
        <p14:creationId xmlns:p14="http://schemas.microsoft.com/office/powerpoint/2010/main" val="43439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Determine date to share info with faculty-</a:t>
            </a:r>
            <a:r>
              <a:rPr lang="en-US" baseline="0" dirty="0" smtClean="0"/>
              <a:t> this could be part of kick off event for staff</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10</a:t>
            </a:fld>
            <a:endParaRPr lang="en-US"/>
          </a:p>
        </p:txBody>
      </p:sp>
    </p:spTree>
    <p:extLst>
      <p:ext uri="{BB962C8B-B14F-4D97-AF65-F5344CB8AC3E}">
        <p14:creationId xmlns:p14="http://schemas.microsoft.com/office/powerpoint/2010/main" val="419821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EB068F4C-9C67-44DD-A8CD-BE386ABC4D8E}" type="slidenum">
              <a:rPr lang="en-US"/>
              <a:pPr>
                <a:defRPr/>
              </a:pPr>
              <a:t>‹#›</a:t>
            </a:fld>
            <a:endParaRPr lang="en-US"/>
          </a:p>
        </p:txBody>
      </p:sp>
    </p:spTree>
    <p:extLst>
      <p:ext uri="{BB962C8B-B14F-4D97-AF65-F5344CB8AC3E}">
        <p14:creationId xmlns:p14="http://schemas.microsoft.com/office/powerpoint/2010/main" val="45387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0351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11640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476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86237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7854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032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userDrawn="1"/>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userDrawn="1"/>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algn="r"/>
            <a:r>
              <a:rPr lang="en-US" sz="1400" dirty="0" smtClean="0">
                <a:solidFill>
                  <a:srgbClr val="3A53A5"/>
                </a:solidFill>
                <a:latin typeface="Tw Cen MT"/>
                <a:cs typeface="Tw Cen MT"/>
              </a:rPr>
              <a:t>Overview</a:t>
            </a:r>
            <a:r>
              <a:rPr lang="en-US" sz="1400" baseline="0" dirty="0" smtClean="0">
                <a:solidFill>
                  <a:srgbClr val="3A53A5"/>
                </a:solidFill>
                <a:latin typeface="Tw Cen MT"/>
                <a:cs typeface="Tw Cen MT"/>
              </a:rPr>
              <a:t>:</a:t>
            </a:r>
            <a:r>
              <a:rPr lang="en-US" sz="1400" dirty="0" smtClean="0">
                <a:solidFill>
                  <a:srgbClr val="3A53A5"/>
                </a:solidFill>
                <a:latin typeface="Tw Cen MT"/>
                <a:cs typeface="Tw Cen MT"/>
              </a:rPr>
              <a:t> Tier I Team Training</a:t>
            </a:r>
          </a:p>
        </p:txBody>
      </p:sp>
    </p:spTree>
    <p:extLst>
      <p:ext uri="{BB962C8B-B14F-4D97-AF65-F5344CB8AC3E}">
        <p14:creationId xmlns:p14="http://schemas.microsoft.com/office/powerpoint/2010/main" val="419665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Tw Cen MT"/>
              </a:defRPr>
            </a:lvl1pPr>
          </a:lstStyle>
          <a:p>
            <a:fld id="{26F14CBF-7284-45D1-A72F-244EF75281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964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28201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86080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EB068F4C-9C67-44DD-A8CD-BE386ABC4D8E}" type="slidenum">
              <a:rPr lang="en-US"/>
              <a:pPr>
                <a:defRPr/>
              </a:pPr>
              <a:t>‹#›</a:t>
            </a:fld>
            <a:endParaRPr lang="en-US"/>
          </a:p>
        </p:txBody>
      </p:sp>
    </p:spTree>
    <p:extLst>
      <p:ext uri="{BB962C8B-B14F-4D97-AF65-F5344CB8AC3E}">
        <p14:creationId xmlns:p14="http://schemas.microsoft.com/office/powerpoint/2010/main" val="45387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userDrawn="1"/>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algn="r"/>
            <a:r>
              <a:rPr lang="en-US" sz="1400" dirty="0" smtClean="0">
                <a:solidFill>
                  <a:srgbClr val="3A53A5"/>
                </a:solidFill>
                <a:latin typeface="Tw Cen MT"/>
                <a:cs typeface="Tw Cen MT"/>
              </a:rPr>
              <a:t>Overview</a:t>
            </a:r>
            <a:r>
              <a:rPr lang="en-US" sz="1400" baseline="0" dirty="0" smtClean="0">
                <a:solidFill>
                  <a:srgbClr val="3A53A5"/>
                </a:solidFill>
                <a:latin typeface="Tw Cen MT"/>
                <a:cs typeface="Tw Cen MT"/>
              </a:rPr>
              <a:t>:</a:t>
            </a:r>
            <a:r>
              <a:rPr lang="en-US" sz="1400" dirty="0" smtClean="0">
                <a:solidFill>
                  <a:srgbClr val="3A53A5"/>
                </a:solidFill>
                <a:latin typeface="Tw Cen MT"/>
                <a:cs typeface="Tw Cen MT"/>
              </a:rPr>
              <a:t> Tier I Team Training</a:t>
            </a:r>
          </a:p>
        </p:txBody>
      </p:sp>
    </p:spTree>
    <p:extLst>
      <p:ext uri="{BB962C8B-B14F-4D97-AF65-F5344CB8AC3E}">
        <p14:creationId xmlns:p14="http://schemas.microsoft.com/office/powerpoint/2010/main" val="419665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Tw Cen MT"/>
              </a:defRPr>
            </a:lvl1pPr>
          </a:lstStyle>
          <a:p>
            <a:fld id="{26F14CBF-7284-45D1-A72F-244EF75281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96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userDrawn="1"/>
        </p:nvSpPr>
        <p:spPr>
          <a:xfrm>
            <a:off x="3182472" y="5855332"/>
            <a:ext cx="5090504" cy="800219"/>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1.10:</a:t>
            </a:r>
            <a:r>
              <a:rPr lang="en-US" sz="1400" baseline="0" dirty="0" smtClean="0">
                <a:solidFill>
                  <a:srgbClr val="3A53A5"/>
                </a:solidFill>
                <a:latin typeface="Tw Cen MT"/>
                <a:cs typeface="Tw Cen MT"/>
              </a:rPr>
              <a:t> Faculty Involvement &amp;</a:t>
            </a:r>
          </a:p>
          <a:p>
            <a:pPr algn="r"/>
            <a:r>
              <a:rPr lang="en-US" sz="1400" baseline="0" dirty="0" smtClean="0">
                <a:solidFill>
                  <a:srgbClr val="3A53A5"/>
                </a:solidFill>
                <a:latin typeface="Tw Cen MT"/>
                <a:cs typeface="Tw Cen MT"/>
              </a:rPr>
              <a:t>TFI 1.11: Student, Family &amp; Community Involvement </a:t>
            </a:r>
            <a:endParaRPr lang="en-US" sz="1400" dirty="0" smtClean="0">
              <a:solidFill>
                <a:srgbClr val="3A53A5"/>
              </a:solidFill>
              <a:latin typeface="Tw Cen MT"/>
              <a:cs typeface="Tw Cen MT"/>
            </a:endParaRPr>
          </a:p>
        </p:txBody>
      </p:sp>
      <p:grpSp>
        <p:nvGrpSpPr>
          <p:cNvPr id="33" name="Group 32"/>
          <p:cNvGrpSpPr/>
          <p:nvPr userDrawn="1"/>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69" r:id="rId4"/>
    <p:sldLayoutId id="2147483670" r:id="rId5"/>
    <p:sldLayoutId id="2147483671" r:id="rId6"/>
    <p:sldLayoutId id="2147483672" r:id="rId7"/>
    <p:sldLayoutId id="2147483677" r:id="rId8"/>
    <p:sldLayoutId id="2147483678" r:id="rId9"/>
    <p:sldLayoutId id="2147483679" r:id="rId10"/>
    <p:sldLayoutId id="2147483683" r:id="rId11"/>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userDrawn="1"/>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userDrawn="1"/>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816360707"/>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pic>
        <p:nvPicPr>
          <p:cNvPr id="5" name="Picture 4" descr="Minnesota PBIS Logo.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0406" y="6132486"/>
            <a:ext cx="1653593" cy="725514"/>
          </a:xfrm>
          <a:prstGeom prst="rect">
            <a:avLst/>
          </a:prstGeom>
        </p:spPr>
      </p:pic>
      <p:sp>
        <p:nvSpPr>
          <p:cNvPr id="43" name="Rectangle 42"/>
          <p:cNvSpPr/>
          <p:nvPr userDrawn="1"/>
        </p:nvSpPr>
        <p:spPr>
          <a:xfrm>
            <a:off x="3616907" y="6119336"/>
            <a:ext cx="3873499" cy="738664"/>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w Cen MT"/>
                <a:cs typeface="Tw Cen MT"/>
              </a:rPr>
              <a:t>Day 6 </a:t>
            </a:r>
            <a:r>
              <a:rPr lang="en-US" sz="1400" b="0" dirty="0" smtClean="0">
                <a:solidFill>
                  <a:schemeClr val="tx1"/>
                </a:solidFill>
                <a:latin typeface="Tw Cen MT"/>
                <a:cs typeface="Tw Cen MT"/>
              </a:rPr>
              <a:t>Faculty Involvement (TFI 1.10)</a:t>
            </a:r>
            <a:r>
              <a:rPr lang="en-US" sz="1400" b="0" baseline="0" dirty="0" smtClean="0">
                <a:solidFill>
                  <a:schemeClr val="tx1"/>
                </a:solidFill>
                <a:latin typeface="Tw Cen MT"/>
                <a:cs typeface="Tw Cen M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Tw Cen MT"/>
                <a:cs typeface="Tw Cen MT"/>
              </a:rPr>
              <a:t>Student, Family, Community</a:t>
            </a:r>
            <a:r>
              <a:rPr lang="en-US" sz="1400" b="0" baseline="0" dirty="0" smtClean="0">
                <a:solidFill>
                  <a:schemeClr val="tx1"/>
                </a:solidFill>
                <a:latin typeface="Tw Cen MT"/>
                <a:cs typeface="Tw Cen MT"/>
              </a:rPr>
              <a:t>  </a:t>
            </a:r>
            <a:r>
              <a:rPr lang="en-US" sz="1400" b="0" dirty="0" smtClean="0">
                <a:solidFill>
                  <a:schemeClr val="tx1"/>
                </a:solidFill>
                <a:latin typeface="Tw Cen MT"/>
                <a:cs typeface="Tw Cen MT"/>
              </a:rPr>
              <a:t>Involvement</a:t>
            </a:r>
            <a:r>
              <a:rPr lang="en-US" sz="1400" b="0" baseline="0" dirty="0" smtClean="0">
                <a:solidFill>
                  <a:schemeClr val="tx1"/>
                </a:solidFill>
                <a:latin typeface="Tw Cen MT"/>
                <a:cs typeface="Tw Cen MT"/>
              </a:rPr>
              <a:t> </a:t>
            </a:r>
            <a:r>
              <a:rPr lang="en-US" sz="1400" b="0" dirty="0" smtClean="0">
                <a:solidFill>
                  <a:schemeClr val="tx1"/>
                </a:solidFill>
                <a:latin typeface="Tw Cen MT"/>
                <a:cs typeface="Tw Cen MT"/>
              </a:rPr>
              <a:t>(TFI 1.11)</a:t>
            </a:r>
          </a:p>
          <a:p>
            <a:pPr algn="r"/>
            <a:endParaRPr lang="en-US" sz="1400" dirty="0" smtClean="0">
              <a:solidFill>
                <a:srgbClr val="3A53A5"/>
              </a:solidFill>
              <a:latin typeface="Tw Cen MT"/>
              <a:cs typeface="Tw Cen MT"/>
            </a:endParaRPr>
          </a:p>
        </p:txBody>
      </p:sp>
    </p:spTree>
    <p:extLst>
      <p:ext uri="{BB962C8B-B14F-4D97-AF65-F5344CB8AC3E}">
        <p14:creationId xmlns:p14="http://schemas.microsoft.com/office/powerpoint/2010/main" val="2276639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userDrawn="1"/>
        </p:nvSpPr>
        <p:spPr>
          <a:xfrm>
            <a:off x="3599231" y="5989271"/>
            <a:ext cx="5650745" cy="800219"/>
          </a:xfrm>
          <a:prstGeom prst="rect">
            <a:avLst/>
          </a:prstGeom>
        </p:spPr>
        <p:txBody>
          <a:bodyPr wrap="square">
            <a:spAutoFit/>
          </a:bodyPr>
          <a:lstStyle/>
          <a:p>
            <a:pPr algn="r"/>
            <a:endParaRPr lang="en-US" dirty="0" smtClean="0">
              <a:solidFill>
                <a:srgbClr val="3A53A5"/>
              </a:solidFill>
              <a:latin typeface="Tw Cen MT"/>
              <a:cs typeface="Tw Cen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w Cen MT"/>
                <a:cs typeface="Tw Cen MT"/>
              </a:rPr>
              <a:t>Day 6 </a:t>
            </a:r>
            <a:r>
              <a:rPr lang="en-US" sz="1400" b="0" dirty="0" smtClean="0">
                <a:solidFill>
                  <a:schemeClr val="tx1"/>
                </a:solidFill>
                <a:latin typeface="Tw Cen MT"/>
                <a:cs typeface="Tw Cen MT"/>
              </a:rPr>
              <a:t>Faculty Involvement (TFI 1.10)</a:t>
            </a:r>
            <a:r>
              <a:rPr lang="en-US" sz="1400" b="0" baseline="0" dirty="0" smtClean="0">
                <a:solidFill>
                  <a:schemeClr val="tx1"/>
                </a:solidFill>
                <a:latin typeface="Tw Cen MT"/>
                <a:cs typeface="Tw Cen M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Tw Cen MT"/>
                <a:cs typeface="Tw Cen MT"/>
              </a:rPr>
              <a:t>Student, Family, Community</a:t>
            </a:r>
            <a:r>
              <a:rPr lang="en-US" sz="1400" b="0" baseline="0" dirty="0" smtClean="0">
                <a:solidFill>
                  <a:schemeClr val="tx1"/>
                </a:solidFill>
                <a:latin typeface="Tw Cen MT"/>
                <a:cs typeface="Tw Cen MT"/>
              </a:rPr>
              <a:t>  </a:t>
            </a:r>
            <a:r>
              <a:rPr lang="en-US" sz="1400" b="0" dirty="0" smtClean="0">
                <a:solidFill>
                  <a:schemeClr val="tx1"/>
                </a:solidFill>
                <a:latin typeface="Tw Cen MT"/>
                <a:cs typeface="Tw Cen MT"/>
              </a:rPr>
              <a:t>Involvement</a:t>
            </a:r>
            <a:r>
              <a:rPr lang="en-US" sz="1400" b="0" baseline="0" dirty="0" smtClean="0">
                <a:solidFill>
                  <a:schemeClr val="tx1"/>
                </a:solidFill>
                <a:latin typeface="Tw Cen MT"/>
                <a:cs typeface="Tw Cen MT"/>
              </a:rPr>
              <a:t> </a:t>
            </a:r>
            <a:r>
              <a:rPr lang="en-US" sz="1400" b="0" dirty="0" smtClean="0">
                <a:solidFill>
                  <a:schemeClr val="tx1"/>
                </a:solidFill>
                <a:latin typeface="Tw Cen MT"/>
                <a:cs typeface="Tw Cen MT"/>
              </a:rPr>
              <a:t>(TFI 1.11)</a:t>
            </a:r>
          </a:p>
        </p:txBody>
      </p:sp>
      <p:pic>
        <p:nvPicPr>
          <p:cNvPr id="4" name="Picture 3" descr="Minnesota PBIS 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37542" y="6065416"/>
            <a:ext cx="1806457" cy="792583"/>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8" r:id="rId9"/>
    <p:sldLayoutId id="2147483699" r:id="rId10"/>
    <p:sldLayoutId id="2147483700" r:id="rId11"/>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hyperlink" Target="https://www.pbis.org/resource/423/pbs-staff-satisfaction-survey"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discussion&amp;source=images&amp;cd=&amp;cad=rja&amp;docid=H9Dz-4htztGrlM&amp;tbnid=AupLc76xhZtzsM:&amp;ved=0CAUQjRw&amp;url=http://blogs.msdn.com/b/willy-peter_schaub/archive/2010/01/06/rangers-solutions-questions-and-discussion-suggestions-for-future-chalktalk-sessions-please-give-us-your-feedback.aspx&amp;ei=VM6aUc3zFfKO0QHJrYD4Ag&amp;bvm=bv.46751780,d.dmQ&amp;psig=AFQjCNHMVw5gqZGuT-Hph8CAc9AbN24fhA&amp;ust=1369186253992458"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2.ed.gov/documents/family-community/frameworks-resources.pdf"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5" Type="http://schemas.openxmlformats.org/officeDocument/2006/relationships/image" Target="../media/image10.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package" Target="../embeddings/Microsoft_Word_Document1.docx"/></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rive.google.com/drive/folders/14ia_qnUWHPNZErUO7VZqItfr2KTtTgSF"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https://www.pbis.org/Common/Cms/files/pbisresources/Family%20Engagement%20in%20PBIS.pdf"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hyperlink" Target="http://www.doe.mass.edu/boe/sac/parent/PracticeGuide.html" TargetMode="External"/><Relationship Id="rId2" Type="http://schemas.openxmlformats.org/officeDocument/2006/relationships/hyperlink" Target="http://www.pta.org/nationalstandards" TargetMode="Externa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hyperlink" Target="http://www.hfrp.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3" Type="http://schemas.openxmlformats.org/officeDocument/2006/relationships/tags" Target="../tags/tag3.xml"/><Relationship Id="rId7" Type="http://schemas.openxmlformats.org/officeDocument/2006/relationships/image" Target="../media/image45.png"/><Relationship Id="rId12" Type="http://schemas.openxmlformats.org/officeDocument/2006/relationships/image" Target="../media/image50.tiff"/><Relationship Id="rId2" Type="http://schemas.openxmlformats.org/officeDocument/2006/relationships/tags" Target="../tags/tag2.xml"/><Relationship Id="rId16" Type="http://schemas.openxmlformats.org/officeDocument/2006/relationships/image" Target="../media/image53.tiff"/><Relationship Id="rId1" Type="http://schemas.openxmlformats.org/officeDocument/2006/relationships/tags" Target="../tags/tag1.xml"/><Relationship Id="rId6" Type="http://schemas.openxmlformats.org/officeDocument/2006/relationships/image" Target="../media/image44.jpeg"/><Relationship Id="rId11" Type="http://schemas.openxmlformats.org/officeDocument/2006/relationships/image" Target="../media/image49.tiff"/><Relationship Id="rId5" Type="http://schemas.openxmlformats.org/officeDocument/2006/relationships/notesSlide" Target="../notesSlides/notesSlide28.xml"/><Relationship Id="rId15" Type="http://schemas.openxmlformats.org/officeDocument/2006/relationships/image" Target="../media/image2.jpg"/><Relationship Id="rId10" Type="http://schemas.openxmlformats.org/officeDocument/2006/relationships/image" Target="../media/image48.jpeg"/><Relationship Id="rId4" Type="http://schemas.openxmlformats.org/officeDocument/2006/relationships/slideLayout" Target="../slideLayouts/slideLayout25.xml"/><Relationship Id="rId9" Type="http://schemas.openxmlformats.org/officeDocument/2006/relationships/image" Target="../media/image47.jpeg"/><Relationship Id="rId14"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3654424"/>
            <a:ext cx="8458200" cy="2804870"/>
          </a:xfrm>
          <a:prstGeom prst="rect">
            <a:avLst/>
          </a:prstGeom>
        </p:spPr>
        <p:txBody>
          <a:bodyPr wrap="square">
            <a:spAutoFit/>
          </a:bodyPr>
          <a:lstStyle/>
          <a:p>
            <a:pPr algn="ctr">
              <a:lnSpc>
                <a:spcPct val="120000"/>
              </a:lnSpc>
            </a:pPr>
            <a:r>
              <a:rPr lang="en-US" sz="3600" b="1" dirty="0">
                <a:solidFill>
                  <a:srgbClr val="DD8047"/>
                </a:solidFill>
              </a:rPr>
              <a:t>Faculty Involvement (TFI 1.10)</a:t>
            </a:r>
            <a:br>
              <a:rPr lang="en-US" sz="3600" b="1" dirty="0">
                <a:solidFill>
                  <a:srgbClr val="DD8047"/>
                </a:solidFill>
              </a:rPr>
            </a:br>
            <a:r>
              <a:rPr lang="en-US" sz="3600" b="1" dirty="0" smtClean="0">
                <a:solidFill>
                  <a:srgbClr val="DD8047"/>
                </a:solidFill>
              </a:rPr>
              <a:t>Student</a:t>
            </a:r>
            <a:r>
              <a:rPr lang="en-US" sz="3600" b="1" dirty="0">
                <a:solidFill>
                  <a:srgbClr val="DD8047"/>
                </a:solidFill>
              </a:rPr>
              <a:t>, Family, Community Involvement</a:t>
            </a:r>
            <a:br>
              <a:rPr lang="en-US" sz="3600" b="1" dirty="0">
                <a:solidFill>
                  <a:srgbClr val="DD8047"/>
                </a:solidFill>
              </a:rPr>
            </a:br>
            <a:r>
              <a:rPr lang="en-US" sz="3600" b="1" dirty="0">
                <a:solidFill>
                  <a:srgbClr val="DD8047"/>
                </a:solidFill>
              </a:rPr>
              <a:t> (TFI 1.11</a:t>
            </a:r>
            <a:r>
              <a:rPr lang="en-US" sz="3600" b="1" dirty="0" smtClean="0">
                <a:solidFill>
                  <a:srgbClr val="DD8047"/>
                </a:solidFill>
              </a:rPr>
              <a:t>)</a:t>
            </a:r>
            <a:endParaRPr lang="en-US" sz="3600" b="1" dirty="0" smtClean="0">
              <a:solidFill>
                <a:srgbClr val="DD8047"/>
              </a:solidFill>
              <a:latin typeface="Tw Cen MT"/>
              <a:cs typeface="Tw Cen MT"/>
            </a:endParaRPr>
          </a:p>
          <a:p>
            <a:pPr>
              <a:lnSpc>
                <a:spcPct val="120000"/>
              </a:lnSpc>
            </a:pPr>
            <a:endParaRPr lang="en-US" sz="4000" b="1" dirty="0" smtClean="0">
              <a:solidFill>
                <a:srgbClr val="DD8047"/>
              </a:solidFill>
              <a:latin typeface="Tw Cen MT"/>
              <a:cs typeface="Tw Cen MT"/>
            </a:endParaRPr>
          </a:p>
        </p:txBody>
      </p:sp>
      <p:pic>
        <p:nvPicPr>
          <p:cNvPr id="5" name="Picture 4" descr="The logo has Minnesota printed in green in the upper left corner.  PBIS is printed in blue and the S looks like a river with a red, yellow and green tree next to it. " title="Minnesota PB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909" y="190500"/>
            <a:ext cx="5204775" cy="2283595"/>
          </a:xfrm>
          <a:prstGeom prst="rect">
            <a:avLst/>
          </a:prstGeom>
        </p:spPr>
      </p:pic>
      <p:sp>
        <p:nvSpPr>
          <p:cNvPr id="2" name="Title 1"/>
          <p:cNvSpPr>
            <a:spLocks noGrp="1"/>
          </p:cNvSpPr>
          <p:nvPr>
            <p:ph type="ctrTitle"/>
          </p:nvPr>
        </p:nvSpPr>
        <p:spPr>
          <a:xfrm>
            <a:off x="508000" y="3071275"/>
            <a:ext cx="7772400" cy="1470025"/>
          </a:xfrm>
        </p:spPr>
        <p:txBody>
          <a:bodyPr>
            <a:normAutofit fontScale="90000"/>
          </a:bodyPr>
          <a:lstStyle/>
          <a:p>
            <a:r>
              <a:rPr lang="en-US" dirty="0"/>
              <a:t>PBIS Team Training</a:t>
            </a:r>
            <a:br>
              <a:rPr lang="en-US" dirty="0"/>
            </a:br>
            <a:r>
              <a:rPr lang="en-US" dirty="0" smtClean="0"/>
              <a:t>6B</a:t>
            </a:r>
            <a:r>
              <a:rPr lang="en-US" dirty="0" smtClean="0"/>
              <a:t/>
            </a:r>
            <a:br>
              <a:rPr lang="en-US" dirty="0" smtClean="0"/>
            </a:br>
            <a:r>
              <a:rPr lang="en-US" dirty="0" smtClean="0"/>
              <a:t/>
            </a:r>
            <a:br>
              <a:rPr lang="en-US" dirty="0" smtClean="0"/>
            </a:br>
            <a:endParaRPr lang="en-US" dirty="0">
              <a:solidFill>
                <a:srgbClr val="DD8047"/>
              </a:solidFill>
            </a:endParaRPr>
          </a:p>
        </p:txBody>
      </p:sp>
    </p:spTree>
    <p:extLst>
      <p:ext uri="{BB962C8B-B14F-4D97-AF65-F5344CB8AC3E}">
        <p14:creationId xmlns:p14="http://schemas.microsoft.com/office/powerpoint/2010/main" val="954822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ne graph shows current status for school-wide and the other graph shows priority for improvment for school-wide.&#10;" title="graphs from the self-assessment survey"/>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47" y="1612106"/>
            <a:ext cx="4499812" cy="5053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5351751" y="2275701"/>
            <a:ext cx="3124200" cy="304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indent="-457200">
              <a:buFont typeface="Wingdings" panose="05000000000000000000" pitchFamily="2" charset="2"/>
              <a:buChar char="q"/>
            </a:pPr>
            <a:r>
              <a:rPr lang="en-US" sz="2400" kern="1200" dirty="0" smtClean="0">
                <a:solidFill>
                  <a:srgbClr val="1D2A53"/>
                </a:solidFill>
                <a:latin typeface="Tw Cen MT"/>
                <a:cs typeface="Tw Cen MT"/>
              </a:rPr>
              <a:t>Self-Assessment Survey?</a:t>
            </a:r>
          </a:p>
          <a:p>
            <a:pPr marL="457200" indent="-457200">
              <a:buFont typeface="Wingdings" panose="05000000000000000000" pitchFamily="2" charset="2"/>
              <a:buChar char="q"/>
            </a:pPr>
            <a:r>
              <a:rPr lang="en-US" sz="2400" kern="1200" dirty="0" smtClean="0">
                <a:solidFill>
                  <a:srgbClr val="1D2A53"/>
                </a:solidFill>
                <a:latin typeface="Tw Cen MT"/>
                <a:cs typeface="Tw Cen MT"/>
              </a:rPr>
              <a:t>Informal surveys?</a:t>
            </a:r>
          </a:p>
          <a:p>
            <a:pPr marL="457200" indent="-457200">
              <a:buFont typeface="Wingdings" panose="05000000000000000000" pitchFamily="2" charset="2"/>
              <a:buChar char="q"/>
            </a:pPr>
            <a:r>
              <a:rPr lang="en-US" sz="2400" kern="1200" dirty="0" smtClean="0">
                <a:solidFill>
                  <a:srgbClr val="1D2A53"/>
                </a:solidFill>
                <a:latin typeface="Tw Cen MT"/>
                <a:cs typeface="Tw Cen MT"/>
              </a:rPr>
              <a:t>TFI results?</a:t>
            </a:r>
          </a:p>
          <a:p>
            <a:pPr marL="457200" indent="-457200">
              <a:buFont typeface="Wingdings" panose="05000000000000000000" pitchFamily="2" charset="2"/>
              <a:buChar char="q"/>
            </a:pPr>
            <a:r>
              <a:rPr lang="en-US" sz="2400" kern="1200" dirty="0" smtClean="0">
                <a:solidFill>
                  <a:srgbClr val="1D2A53"/>
                </a:solidFill>
                <a:latin typeface="Tw Cen MT"/>
                <a:cs typeface="Tw Cen MT"/>
              </a:rPr>
              <a:t>Climate Surveys?</a:t>
            </a:r>
          </a:p>
          <a:p>
            <a:pPr marL="457200" indent="-457200">
              <a:buFont typeface="Wingdings" panose="05000000000000000000" pitchFamily="2" charset="2"/>
              <a:buChar char="q"/>
            </a:pPr>
            <a:r>
              <a:rPr lang="en-US" sz="2400" kern="1200" dirty="0">
                <a:solidFill>
                  <a:srgbClr val="1D2A53"/>
                </a:solidFill>
                <a:latin typeface="Tw Cen MT"/>
                <a:cs typeface="Tw Cen MT"/>
              </a:rPr>
              <a:t>Discipline Data</a:t>
            </a:r>
            <a:r>
              <a:rPr lang="en-US" sz="2400" kern="1200" dirty="0" smtClean="0">
                <a:solidFill>
                  <a:srgbClr val="1D2A53"/>
                </a:solidFill>
                <a:latin typeface="Tw Cen MT"/>
                <a:cs typeface="Tw Cen MT"/>
              </a:rPr>
              <a:t>?</a:t>
            </a:r>
          </a:p>
          <a:p>
            <a:pPr marL="457200" indent="-457200">
              <a:buFont typeface="Wingdings" panose="05000000000000000000" pitchFamily="2" charset="2"/>
              <a:buChar char="q"/>
            </a:pPr>
            <a:r>
              <a:rPr lang="en-US" sz="2400" dirty="0" smtClean="0">
                <a:solidFill>
                  <a:srgbClr val="1D2A53"/>
                </a:solidFill>
                <a:latin typeface="Tw Cen MT"/>
                <a:cs typeface="Tw Cen MT"/>
              </a:rPr>
              <a:t>Cost Benefit Analysis</a:t>
            </a:r>
            <a:endParaRPr lang="en-US" sz="2400" kern="1200" dirty="0">
              <a:solidFill>
                <a:srgbClr val="1D2A53"/>
              </a:solidFill>
              <a:latin typeface="Tw Cen MT"/>
              <a:cs typeface="Tw Cen MT"/>
            </a:endParaRPr>
          </a:p>
        </p:txBody>
      </p:sp>
      <p:sp>
        <p:nvSpPr>
          <p:cNvPr id="3" name="TextBox 2"/>
          <p:cNvSpPr txBox="1"/>
          <p:nvPr/>
        </p:nvSpPr>
        <p:spPr>
          <a:xfrm>
            <a:off x="420603" y="1236977"/>
            <a:ext cx="4131810" cy="369332"/>
          </a:xfrm>
          <a:prstGeom prst="rect">
            <a:avLst/>
          </a:prstGeom>
          <a:noFill/>
        </p:spPr>
        <p:txBody>
          <a:bodyPr wrap="square" rtlCol="0">
            <a:spAutoFit/>
          </a:bodyPr>
          <a:lstStyle/>
          <a:p>
            <a:pPr algn="ctr"/>
            <a:r>
              <a:rPr lang="en-US" b="1" dirty="0" smtClean="0">
                <a:solidFill>
                  <a:srgbClr val="1D2A53"/>
                </a:solidFill>
                <a:latin typeface="Tw Cen MT"/>
                <a:cs typeface="Tw Cen MT"/>
              </a:rPr>
              <a:t>Self-Assessment Survey (SAS)</a:t>
            </a:r>
            <a:endParaRPr lang="en-US" b="1" dirty="0">
              <a:solidFill>
                <a:srgbClr val="1D2A53"/>
              </a:solidFill>
              <a:latin typeface="Tw Cen MT"/>
              <a:cs typeface="Tw Cen MT"/>
            </a:endParaRPr>
          </a:p>
        </p:txBody>
      </p:sp>
      <p:pic>
        <p:nvPicPr>
          <p:cNvPr id="7" name="Picture 6" descr="Core-Content-Icon-Rev2.png" title="core cont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315131" y="224727"/>
            <a:ext cx="7084521" cy="883097"/>
          </a:xfrm>
        </p:spPr>
        <p:txBody>
          <a:bodyPr>
            <a:normAutofit/>
          </a:bodyPr>
          <a:lstStyle/>
          <a:p>
            <a:r>
              <a:rPr lang="en-US" dirty="0" smtClean="0"/>
              <a:t> What data will you share?</a:t>
            </a:r>
            <a:endParaRPr lang="en-US" dirty="0"/>
          </a:p>
        </p:txBody>
      </p:sp>
    </p:spTree>
    <p:extLst>
      <p:ext uri="{BB962C8B-B14F-4D97-AF65-F5344CB8AC3E}">
        <p14:creationId xmlns:p14="http://schemas.microsoft.com/office/powerpoint/2010/main" val="1252586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title on the bulletin board is &quot;A data snapshot of student performance at RE Lee.&quot;  There are 11 graphs or pie charts which are not readable in the picture." title="Picture of data bulletin board"/>
          <p:cNvPicPr>
            <a:picLocks noChangeAspect="1"/>
          </p:cNvPicPr>
          <p:nvPr/>
        </p:nvPicPr>
        <p:blipFill rotWithShape="1">
          <a:blip r:embed="rId3"/>
          <a:srcRect l="15374" t="6683" r="16119"/>
          <a:stretch/>
        </p:blipFill>
        <p:spPr>
          <a:xfrm>
            <a:off x="3907166" y="1418510"/>
            <a:ext cx="4654396" cy="3811900"/>
          </a:xfrm>
          <a:prstGeom prst="rect">
            <a:avLst/>
          </a:prstGeom>
          <a:ln w="28575" cmpd="sng">
            <a:solidFill>
              <a:srgbClr val="1D2A53"/>
            </a:solidFill>
          </a:ln>
          <a:effectLst>
            <a:outerShdw blurRad="292100" dist="139700" dir="2700000" algn="tl" rotWithShape="0">
              <a:srgbClr val="333333">
                <a:alpha val="65000"/>
              </a:srgbClr>
            </a:outerShdw>
          </a:effectLst>
        </p:spPr>
      </p:pic>
      <p:sp>
        <p:nvSpPr>
          <p:cNvPr id="9" name="Rectangle 8"/>
          <p:cNvSpPr>
            <a:spLocks noGrp="1" noChangeArrowheads="1"/>
          </p:cNvSpPr>
          <p:nvPr/>
        </p:nvSpPr>
        <p:spPr>
          <a:xfrm>
            <a:off x="109744" y="1718150"/>
            <a:ext cx="4029160" cy="47991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90000"/>
              </a:lnSpc>
              <a:buFont typeface="Wingdings" charset="2"/>
              <a:buChar char="§"/>
            </a:pPr>
            <a:r>
              <a:rPr lang="en-US" sz="2400" kern="1200" dirty="0" smtClean="0">
                <a:solidFill>
                  <a:srgbClr val="1D2A53"/>
                </a:solidFill>
                <a:latin typeface="Tw Cen MT"/>
                <a:cs typeface="Tw Cen MT"/>
              </a:rPr>
              <a:t>Share visuals with staff monthly</a:t>
            </a:r>
          </a:p>
          <a:p>
            <a:pPr marL="0" indent="0" eaLnBrk="1" hangingPunct="1">
              <a:lnSpc>
                <a:spcPct val="90000"/>
              </a:lnSpc>
              <a:buNone/>
            </a:pPr>
            <a:endParaRPr lang="en-US" sz="2400" kern="1200" dirty="0" smtClean="0">
              <a:solidFill>
                <a:srgbClr val="1D2A53"/>
              </a:solidFill>
              <a:latin typeface="Tw Cen MT"/>
              <a:cs typeface="Tw Cen MT"/>
            </a:endParaRPr>
          </a:p>
          <a:p>
            <a:pPr eaLnBrk="1" hangingPunct="1">
              <a:lnSpc>
                <a:spcPct val="90000"/>
              </a:lnSpc>
              <a:buFont typeface="Wingdings" charset="2"/>
              <a:buChar char="§"/>
            </a:pPr>
            <a:r>
              <a:rPr lang="en-US" sz="2400" kern="1200" dirty="0" smtClean="0">
                <a:solidFill>
                  <a:srgbClr val="1D2A53"/>
                </a:solidFill>
                <a:latin typeface="Tw Cen MT"/>
                <a:cs typeface="Tw Cen MT"/>
              </a:rPr>
              <a:t>What’s working?</a:t>
            </a:r>
          </a:p>
          <a:p>
            <a:pPr eaLnBrk="1" hangingPunct="1">
              <a:lnSpc>
                <a:spcPct val="90000"/>
              </a:lnSpc>
              <a:buFont typeface="Wingdings" charset="2"/>
              <a:buChar char="§"/>
            </a:pPr>
            <a:endParaRPr lang="en-US" sz="2400" kern="1200" dirty="0" smtClean="0">
              <a:solidFill>
                <a:srgbClr val="1D2A53"/>
              </a:solidFill>
              <a:latin typeface="Tw Cen MT"/>
              <a:cs typeface="Tw Cen MT"/>
            </a:endParaRPr>
          </a:p>
          <a:p>
            <a:pPr eaLnBrk="1" hangingPunct="1">
              <a:lnSpc>
                <a:spcPct val="90000"/>
              </a:lnSpc>
              <a:buFont typeface="Wingdings" charset="2"/>
              <a:buChar char="§"/>
            </a:pPr>
            <a:r>
              <a:rPr lang="en-US" sz="2400" kern="1200" dirty="0" smtClean="0">
                <a:solidFill>
                  <a:srgbClr val="1D2A53"/>
                </a:solidFill>
                <a:latin typeface="Tw Cen MT"/>
                <a:cs typeface="Tw Cen MT"/>
              </a:rPr>
              <a:t>What needs more focus?</a:t>
            </a:r>
          </a:p>
          <a:p>
            <a:pPr eaLnBrk="1" hangingPunct="1">
              <a:lnSpc>
                <a:spcPct val="90000"/>
              </a:lnSpc>
              <a:buFont typeface="Wingdings" charset="2"/>
              <a:buChar char="§"/>
            </a:pPr>
            <a:endParaRPr lang="en-US" sz="2400" kern="1200" dirty="0" smtClean="0">
              <a:solidFill>
                <a:srgbClr val="1D2A53"/>
              </a:solidFill>
              <a:latin typeface="Tw Cen MT"/>
              <a:cs typeface="Tw Cen MT"/>
            </a:endParaRPr>
          </a:p>
          <a:p>
            <a:pPr eaLnBrk="1" hangingPunct="1">
              <a:lnSpc>
                <a:spcPct val="90000"/>
              </a:lnSpc>
              <a:buFont typeface="Wingdings" charset="2"/>
              <a:buChar char="§"/>
            </a:pPr>
            <a:r>
              <a:rPr lang="en-US" sz="2400" kern="1200" dirty="0" smtClean="0">
                <a:solidFill>
                  <a:srgbClr val="1D2A53"/>
                </a:solidFill>
                <a:latin typeface="Tw Cen MT"/>
                <a:cs typeface="Tw Cen MT"/>
              </a:rPr>
              <a:t>Emphasize staff</a:t>
            </a:r>
            <a:br>
              <a:rPr lang="en-US" sz="2400" kern="1200" dirty="0" smtClean="0">
                <a:solidFill>
                  <a:srgbClr val="1D2A53"/>
                </a:solidFill>
                <a:latin typeface="Tw Cen MT"/>
                <a:cs typeface="Tw Cen MT"/>
              </a:rPr>
            </a:br>
            <a:r>
              <a:rPr lang="en-US" sz="2400" kern="1200" dirty="0" smtClean="0">
                <a:solidFill>
                  <a:srgbClr val="1D2A53"/>
                </a:solidFill>
                <a:latin typeface="Tw Cen MT"/>
                <a:cs typeface="Tw Cen MT"/>
              </a:rPr>
              <a:t>involvement</a:t>
            </a:r>
          </a:p>
        </p:txBody>
      </p:sp>
      <p:pic>
        <p:nvPicPr>
          <p:cNvPr id="6" name="Picture 5" descr="Core-Content-Icon-Rev2.png" title="core cont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Title 2"/>
          <p:cNvSpPr>
            <a:spLocks noGrp="1"/>
          </p:cNvSpPr>
          <p:nvPr>
            <p:ph type="title"/>
          </p:nvPr>
        </p:nvSpPr>
        <p:spPr>
          <a:xfrm>
            <a:off x="1090143" y="290275"/>
            <a:ext cx="7691000" cy="721147"/>
          </a:xfrm>
        </p:spPr>
        <p:txBody>
          <a:bodyPr>
            <a:normAutofit fontScale="90000"/>
          </a:bodyPr>
          <a:lstStyle/>
          <a:p>
            <a:r>
              <a:rPr lang="en-US" dirty="0"/>
              <a:t>How </a:t>
            </a:r>
            <a:r>
              <a:rPr lang="en-US" dirty="0" smtClean="0"/>
              <a:t>and when will </a:t>
            </a:r>
            <a:r>
              <a:rPr lang="en-US" dirty="0"/>
              <a:t>you </a:t>
            </a:r>
            <a:r>
              <a:rPr lang="en-US" dirty="0" smtClean="0"/>
              <a:t>share data?</a:t>
            </a:r>
            <a:endParaRPr lang="en-US" dirty="0"/>
          </a:p>
        </p:txBody>
      </p:sp>
    </p:spTree>
    <p:extLst>
      <p:ext uri="{BB962C8B-B14F-4D97-AF65-F5344CB8AC3E}">
        <p14:creationId xmlns:p14="http://schemas.microsoft.com/office/powerpoint/2010/main" val="3583661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98" y="380938"/>
            <a:ext cx="6987106" cy="915357"/>
          </a:xfrm>
        </p:spPr>
        <p:txBody>
          <a:bodyPr/>
          <a:lstStyle/>
          <a:p>
            <a:pPr algn="l"/>
            <a:r>
              <a:rPr lang="en-US" dirty="0" smtClean="0"/>
              <a:t>Staff </a:t>
            </a:r>
            <a:r>
              <a:rPr lang="en-US" dirty="0" err="1" smtClean="0"/>
              <a:t>Ppoint</a:t>
            </a:r>
            <a:r>
              <a:rPr lang="en-US" dirty="0" smtClean="0"/>
              <a:t> Templates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573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298" y="1981200"/>
            <a:ext cx="8257568" cy="3992663"/>
          </a:xfrm>
        </p:spPr>
        <p:txBody>
          <a:bodyPr>
            <a:normAutofit lnSpcReduction="10000"/>
          </a:bodyPr>
          <a:lstStyle/>
          <a:p>
            <a:r>
              <a:rPr lang="en-US" sz="2800" dirty="0"/>
              <a:t>Grade level/core/department meetings</a:t>
            </a:r>
          </a:p>
          <a:p>
            <a:r>
              <a:rPr lang="en-US" sz="2800" dirty="0"/>
              <a:t>Vertical team meetings</a:t>
            </a:r>
          </a:p>
          <a:p>
            <a:r>
              <a:rPr lang="en-US" sz="2800" dirty="0"/>
              <a:t>Staff/Faculty Meetings</a:t>
            </a:r>
          </a:p>
          <a:p>
            <a:r>
              <a:rPr lang="en-US" sz="2800" dirty="0"/>
              <a:t>Google Docs, SharePoint, </a:t>
            </a:r>
            <a:r>
              <a:rPr lang="en-US" sz="2800" dirty="0" smtClean="0"/>
              <a:t>or </a:t>
            </a:r>
            <a:r>
              <a:rPr lang="en-US" sz="2800" dirty="0"/>
              <a:t>other virtual sharing mechanisms</a:t>
            </a:r>
          </a:p>
          <a:p>
            <a:r>
              <a:rPr lang="en-US" sz="2800" dirty="0"/>
              <a:t>Newsletters</a:t>
            </a:r>
          </a:p>
          <a:p>
            <a:r>
              <a:rPr lang="en-US" sz="2800" dirty="0"/>
              <a:t>Professional development days</a:t>
            </a:r>
          </a:p>
          <a:p>
            <a:r>
              <a:rPr lang="en-US" sz="2800" dirty="0"/>
              <a:t>Communities of Learners (shared learning)</a:t>
            </a:r>
          </a:p>
        </p:txBody>
      </p:sp>
      <p:pic>
        <p:nvPicPr>
          <p:cNvPr id="6" name="Picture 5"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Title 3"/>
          <p:cNvSpPr>
            <a:spLocks noGrp="1"/>
          </p:cNvSpPr>
          <p:nvPr>
            <p:ph type="title"/>
          </p:nvPr>
        </p:nvSpPr>
        <p:spPr>
          <a:xfrm>
            <a:off x="1371600" y="290275"/>
            <a:ext cx="7251266" cy="1143011"/>
          </a:xfrm>
        </p:spPr>
        <p:txBody>
          <a:bodyPr>
            <a:noAutofit/>
          </a:bodyPr>
          <a:lstStyle/>
          <a:p>
            <a:pPr algn="l"/>
            <a:r>
              <a:rPr lang="en-US" sz="3800" dirty="0" smtClean="0"/>
              <a:t>Input and Feedback:  </a:t>
            </a:r>
            <a:br>
              <a:rPr lang="en-US" sz="3800" dirty="0" smtClean="0"/>
            </a:br>
            <a:r>
              <a:rPr lang="en-US" sz="3800" dirty="0" smtClean="0"/>
              <a:t>Communication </a:t>
            </a:r>
            <a:r>
              <a:rPr lang="en-US" sz="3800" dirty="0"/>
              <a:t>and Feedback Loops</a:t>
            </a:r>
          </a:p>
        </p:txBody>
      </p:sp>
    </p:spTree>
    <p:extLst>
      <p:ext uri="{BB962C8B-B14F-4D97-AF65-F5344CB8AC3E}">
        <p14:creationId xmlns:p14="http://schemas.microsoft.com/office/powerpoint/2010/main" val="2810283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Picture of raised hand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962" y="3024890"/>
            <a:ext cx="7907849" cy="3833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Practice-Icon-large.png" title="practi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2974081" y="4681135"/>
            <a:ext cx="2893115" cy="369332"/>
          </a:xfrm>
          <a:prstGeom prst="rect">
            <a:avLst/>
          </a:prstGeom>
          <a:solidFill>
            <a:srgbClr val="FFFFFF"/>
          </a:solidFill>
          <a:ln>
            <a:solidFill>
              <a:srgbClr val="3A54A5"/>
            </a:solidFill>
          </a:ln>
        </p:spPr>
        <p:txBody>
          <a:bodyPr wrap="none" rtlCol="0">
            <a:spAutoFit/>
          </a:bodyPr>
          <a:lstStyle/>
          <a:p>
            <a:r>
              <a:rPr lang="en-US" b="1" dirty="0" smtClean="0">
                <a:latin typeface="Tw Cen MT"/>
                <a:cs typeface="Tw Cen MT"/>
              </a:rPr>
              <a:t>Workbook: p. 74 Activity 1A</a:t>
            </a:r>
          </a:p>
        </p:txBody>
      </p:sp>
      <p:sp>
        <p:nvSpPr>
          <p:cNvPr id="3" name="TextBox 2"/>
          <p:cNvSpPr txBox="1"/>
          <p:nvPr/>
        </p:nvSpPr>
        <p:spPr>
          <a:xfrm>
            <a:off x="1094620" y="1330479"/>
            <a:ext cx="6779382" cy="3108544"/>
          </a:xfrm>
          <a:prstGeom prst="rect">
            <a:avLst/>
          </a:prstGeom>
          <a:noFill/>
        </p:spPr>
        <p:txBody>
          <a:bodyPr wrap="square" rtlCol="0">
            <a:spAutoFit/>
          </a:bodyPr>
          <a:lstStyle/>
          <a:p>
            <a:pPr marL="457200" indent="-457200">
              <a:buFont typeface="Wingdings" charset="2"/>
              <a:buChar char="ü"/>
            </a:pPr>
            <a:endParaRPr lang="en-US" sz="2800" i="1" dirty="0" smtClean="0">
              <a:solidFill>
                <a:srgbClr val="000000"/>
              </a:solidFill>
              <a:latin typeface="Tw Cen MT"/>
              <a:cs typeface="Tw Cen MT"/>
            </a:endParaRPr>
          </a:p>
          <a:p>
            <a:pPr marL="457200" indent="-457200">
              <a:buFont typeface="Wingdings" charset="2"/>
              <a:buChar char="ü"/>
            </a:pPr>
            <a:r>
              <a:rPr lang="en-US" sz="2800" i="1" dirty="0" smtClean="0">
                <a:solidFill>
                  <a:srgbClr val="000000"/>
                </a:solidFill>
                <a:latin typeface="Tw Cen MT"/>
                <a:cs typeface="Tw Cen MT"/>
              </a:rPr>
              <a:t>Building a shared vision</a:t>
            </a:r>
          </a:p>
          <a:p>
            <a:pPr marL="457200" indent="-457200">
              <a:buFont typeface="Wingdings" charset="2"/>
              <a:buChar char="ü"/>
            </a:pPr>
            <a:r>
              <a:rPr lang="en-US" sz="2800" i="1" dirty="0" smtClean="0">
                <a:solidFill>
                  <a:srgbClr val="000000"/>
                </a:solidFill>
                <a:latin typeface="Tw Cen MT"/>
                <a:cs typeface="Tw Cen MT"/>
              </a:rPr>
              <a:t>Rethinking Discipline</a:t>
            </a:r>
          </a:p>
          <a:p>
            <a:pPr marL="457200" indent="-457200">
              <a:buFont typeface="Wingdings" charset="2"/>
              <a:buChar char="ü"/>
            </a:pPr>
            <a:r>
              <a:rPr lang="en-US" sz="2800" i="1" dirty="0" smtClean="0">
                <a:solidFill>
                  <a:srgbClr val="000000"/>
                </a:solidFill>
                <a:latin typeface="Tw Cen MT"/>
                <a:cs typeface="Tw Cen MT"/>
              </a:rPr>
              <a:t>Sharing data</a:t>
            </a:r>
          </a:p>
          <a:p>
            <a:pPr marL="457200" indent="-457200">
              <a:buFont typeface="Wingdings" charset="2"/>
              <a:buChar char="ü"/>
            </a:pPr>
            <a:r>
              <a:rPr lang="en-US" sz="2800" i="1" dirty="0" smtClean="0">
                <a:solidFill>
                  <a:srgbClr val="000000"/>
                </a:solidFill>
                <a:latin typeface="Tw Cen MT"/>
                <a:cs typeface="Tw Cen MT"/>
              </a:rPr>
              <a:t>Encouraging input and feedback</a:t>
            </a:r>
          </a:p>
          <a:p>
            <a:pPr marL="457200" indent="-457200">
              <a:buFont typeface="Wingdings" charset="2"/>
              <a:buChar char="ü"/>
            </a:pPr>
            <a:r>
              <a:rPr lang="en-US" sz="2800" i="1" dirty="0" smtClean="0">
                <a:solidFill>
                  <a:srgbClr val="000000"/>
                </a:solidFill>
                <a:latin typeface="Tw Cen MT"/>
                <a:cs typeface="Tw Cen MT"/>
              </a:rPr>
              <a:t>Implementation prompts/reminders for staff</a:t>
            </a:r>
          </a:p>
          <a:p>
            <a:endParaRPr lang="en-US" sz="2800" dirty="0">
              <a:latin typeface="Tw Cen MT"/>
              <a:cs typeface="Tw Cen MT"/>
            </a:endParaRPr>
          </a:p>
        </p:txBody>
      </p:sp>
      <p:sp>
        <p:nvSpPr>
          <p:cNvPr id="2" name="Title 1"/>
          <p:cNvSpPr>
            <a:spLocks noGrp="1"/>
          </p:cNvSpPr>
          <p:nvPr>
            <p:ph type="title"/>
          </p:nvPr>
        </p:nvSpPr>
        <p:spPr>
          <a:xfrm>
            <a:off x="1198484" y="190252"/>
            <a:ext cx="7084521" cy="883097"/>
          </a:xfrm>
        </p:spPr>
        <p:txBody>
          <a:bodyPr>
            <a:noAutofit/>
          </a:bodyPr>
          <a:lstStyle/>
          <a:p>
            <a:r>
              <a:rPr lang="en-US" sz="4000" dirty="0" smtClean="0"/>
              <a:t>How will you engage staff in the implementation of PBIS?</a:t>
            </a:r>
            <a:endParaRPr lang="en-US" sz="4000" dirty="0"/>
          </a:p>
        </p:txBody>
      </p:sp>
    </p:spTree>
    <p:extLst>
      <p:ext uri="{BB962C8B-B14F-4D97-AF65-F5344CB8AC3E}">
        <p14:creationId xmlns:p14="http://schemas.microsoft.com/office/powerpoint/2010/main" val="4167690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311" y="1670399"/>
            <a:ext cx="3621542" cy="4148828"/>
          </a:xfrm>
          <a:prstGeom prst="rect">
            <a:avLst/>
          </a:prstGeom>
          <a:noFill/>
        </p:spPr>
        <p:txBody>
          <a:bodyPr wrap="square" rtlCol="0">
            <a:spAutoFit/>
          </a:bodyPr>
          <a:lstStyle/>
          <a:p>
            <a:pPr marL="342900" indent="-342900">
              <a:lnSpc>
                <a:spcPct val="110000"/>
              </a:lnSpc>
              <a:buFont typeface="+mj-lt"/>
              <a:buAutoNum type="arabicPeriod"/>
            </a:pPr>
            <a:r>
              <a:rPr lang="en-US" sz="2400" dirty="0" smtClean="0">
                <a:solidFill>
                  <a:schemeClr val="tx2"/>
                </a:solidFill>
                <a:latin typeface="Tw Cen MT"/>
                <a:cs typeface="Tw Cen MT"/>
              </a:rPr>
              <a:t>Sharing ongoing information</a:t>
            </a:r>
            <a:br>
              <a:rPr lang="en-US" sz="2400" dirty="0" smtClean="0">
                <a:solidFill>
                  <a:schemeClr val="tx2"/>
                </a:solidFill>
                <a:latin typeface="Tw Cen MT"/>
                <a:cs typeface="Tw Cen MT"/>
              </a:rPr>
            </a:br>
            <a:endParaRPr lang="en-US" sz="2400" dirty="0" smtClean="0">
              <a:solidFill>
                <a:schemeClr val="tx2"/>
              </a:solidFill>
              <a:latin typeface="Tw Cen MT"/>
              <a:cs typeface="Tw Cen MT"/>
            </a:endParaRPr>
          </a:p>
          <a:p>
            <a:pPr marL="342900" indent="-342900">
              <a:lnSpc>
                <a:spcPct val="110000"/>
              </a:lnSpc>
              <a:buFont typeface="+mj-lt"/>
              <a:buAutoNum type="arabicPeriod"/>
            </a:pPr>
            <a:r>
              <a:rPr lang="en-US" sz="2400" dirty="0" smtClean="0">
                <a:solidFill>
                  <a:schemeClr val="tx2"/>
                </a:solidFill>
                <a:latin typeface="Tw Cen MT"/>
                <a:cs typeface="Tw Cen MT"/>
              </a:rPr>
              <a:t>Presenting data</a:t>
            </a:r>
            <a:br>
              <a:rPr lang="en-US" sz="2400" dirty="0" smtClean="0">
                <a:solidFill>
                  <a:schemeClr val="tx2"/>
                </a:solidFill>
                <a:latin typeface="Tw Cen MT"/>
                <a:cs typeface="Tw Cen MT"/>
              </a:rPr>
            </a:br>
            <a:endParaRPr lang="en-US" sz="2400" dirty="0" smtClean="0">
              <a:solidFill>
                <a:schemeClr val="tx2"/>
              </a:solidFill>
              <a:latin typeface="Tw Cen MT"/>
              <a:cs typeface="Tw Cen MT"/>
            </a:endParaRPr>
          </a:p>
          <a:p>
            <a:pPr marL="342900" indent="-342900">
              <a:lnSpc>
                <a:spcPct val="110000"/>
              </a:lnSpc>
              <a:buFont typeface="+mj-lt"/>
              <a:buAutoNum type="arabicPeriod"/>
            </a:pPr>
            <a:r>
              <a:rPr lang="en-US" sz="2400" dirty="0" smtClean="0">
                <a:solidFill>
                  <a:schemeClr val="tx2"/>
                </a:solidFill>
                <a:latin typeface="Tw Cen MT"/>
                <a:cs typeface="Tw Cen MT"/>
              </a:rPr>
              <a:t>Obtaining feedback from stakeholders</a:t>
            </a:r>
            <a:br>
              <a:rPr lang="en-US" sz="2400" dirty="0" smtClean="0">
                <a:solidFill>
                  <a:schemeClr val="tx2"/>
                </a:solidFill>
                <a:latin typeface="Tw Cen MT"/>
                <a:cs typeface="Tw Cen MT"/>
              </a:rPr>
            </a:br>
            <a:endParaRPr lang="en-US" sz="2400" dirty="0" smtClean="0">
              <a:solidFill>
                <a:schemeClr val="tx2"/>
              </a:solidFill>
              <a:latin typeface="Tw Cen MT"/>
              <a:cs typeface="Tw Cen MT"/>
            </a:endParaRPr>
          </a:p>
          <a:p>
            <a:pPr marL="342900" indent="-342900">
              <a:lnSpc>
                <a:spcPct val="110000"/>
              </a:lnSpc>
              <a:buFont typeface="+mj-lt"/>
              <a:buAutoNum type="arabicPeriod"/>
            </a:pPr>
            <a:r>
              <a:rPr lang="en-US" sz="2400" dirty="0" smtClean="0">
                <a:solidFill>
                  <a:schemeClr val="tx2"/>
                </a:solidFill>
                <a:latin typeface="Tw Cen MT"/>
                <a:cs typeface="Tw Cen MT"/>
              </a:rPr>
              <a:t>Reviewing goals and action plans</a:t>
            </a:r>
            <a:endParaRPr lang="en-US" dirty="0">
              <a:solidFill>
                <a:schemeClr val="tx2"/>
              </a:solidFill>
              <a:latin typeface="Tw Cen MT"/>
              <a:cs typeface="Tw Cen MT"/>
            </a:endParaRPr>
          </a:p>
        </p:txBody>
      </p:sp>
      <p:pic>
        <p:nvPicPr>
          <p:cNvPr id="8" name="Picture 7" descr="some people have the can to their ear and others are speaking into the can." title="cartoon of people using string and tin cans to communic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6886" y="1614225"/>
            <a:ext cx="4085997" cy="4140629"/>
          </a:xfrm>
          <a:prstGeom prst="rect">
            <a:avLst/>
          </a:prstGeom>
          <a:noFill/>
          <a:ln w="28575" cmpd="sng">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Title 3"/>
          <p:cNvSpPr>
            <a:spLocks noGrp="1"/>
          </p:cNvSpPr>
          <p:nvPr>
            <p:ph type="title"/>
          </p:nvPr>
        </p:nvSpPr>
        <p:spPr>
          <a:xfrm>
            <a:off x="1090143" y="290275"/>
            <a:ext cx="7153773" cy="1052296"/>
          </a:xfrm>
        </p:spPr>
        <p:txBody>
          <a:bodyPr>
            <a:normAutofit fontScale="90000"/>
          </a:bodyPr>
          <a:lstStyle/>
          <a:p>
            <a:r>
              <a:rPr lang="en-US" dirty="0" smtClean="0"/>
              <a:t>Input and Feedback:  Create </a:t>
            </a:r>
            <a:r>
              <a:rPr lang="en-US" dirty="0"/>
              <a:t>a Communication System</a:t>
            </a:r>
          </a:p>
        </p:txBody>
      </p:sp>
    </p:spTree>
    <p:extLst>
      <p:ext uri="{BB962C8B-B14F-4D97-AF65-F5344CB8AC3E}">
        <p14:creationId xmlns:p14="http://schemas.microsoft.com/office/powerpoint/2010/main" val="1364647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5" name="Picture 4" title="Screen shot shows part of a survey with questions on the left and a 5 point Likert scale from strongly disagree to strongly agre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846" y="1365285"/>
            <a:ext cx="8378020" cy="4267456"/>
          </a:xfrm>
          <a:prstGeom prst="rect">
            <a:avLst/>
          </a:prstGeom>
        </p:spPr>
      </p:pic>
      <p:sp>
        <p:nvSpPr>
          <p:cNvPr id="6" name="TextBox 5"/>
          <p:cNvSpPr txBox="1"/>
          <p:nvPr/>
        </p:nvSpPr>
        <p:spPr>
          <a:xfrm>
            <a:off x="296485" y="5751801"/>
            <a:ext cx="6633559" cy="369332"/>
          </a:xfrm>
          <a:prstGeom prst="rect">
            <a:avLst/>
          </a:prstGeom>
          <a:noFill/>
        </p:spPr>
        <p:txBody>
          <a:bodyPr wrap="square" rtlCol="0">
            <a:spAutoFit/>
          </a:bodyPr>
          <a:lstStyle/>
          <a:p>
            <a:r>
              <a:rPr lang="en-US" dirty="0">
                <a:hlinkClick r:id="rId5"/>
              </a:rPr>
              <a:t>https://</a:t>
            </a:r>
            <a:r>
              <a:rPr lang="en-US" dirty="0" err="1">
                <a:hlinkClick r:id="rId5"/>
              </a:rPr>
              <a:t>www.pbis.org</a:t>
            </a:r>
            <a:r>
              <a:rPr lang="en-US" dirty="0">
                <a:hlinkClick r:id="rId5"/>
              </a:rPr>
              <a:t>/resource/423/</a:t>
            </a:r>
            <a:r>
              <a:rPr lang="en-US" dirty="0" err="1">
                <a:hlinkClick r:id="rId5"/>
              </a:rPr>
              <a:t>pbs</a:t>
            </a:r>
            <a:r>
              <a:rPr lang="en-US" dirty="0">
                <a:hlinkClick r:id="rId5"/>
              </a:rPr>
              <a:t>-staff-satisfaction-survey</a:t>
            </a:r>
            <a:endParaRPr lang="en-US" dirty="0"/>
          </a:p>
        </p:txBody>
      </p:sp>
      <p:sp>
        <p:nvSpPr>
          <p:cNvPr id="2" name="Title 1"/>
          <p:cNvSpPr>
            <a:spLocks noGrp="1"/>
          </p:cNvSpPr>
          <p:nvPr>
            <p:ph type="title"/>
          </p:nvPr>
        </p:nvSpPr>
        <p:spPr/>
        <p:txBody>
          <a:bodyPr/>
          <a:lstStyle/>
          <a:p>
            <a:r>
              <a:rPr lang="en-US" dirty="0" smtClean="0"/>
              <a:t>School Created Staff Survey</a:t>
            </a:r>
            <a:endParaRPr lang="en-US" dirty="0"/>
          </a:p>
        </p:txBody>
      </p:sp>
    </p:spTree>
    <p:extLst>
      <p:ext uri="{BB962C8B-B14F-4D97-AF65-F5344CB8AC3E}">
        <p14:creationId xmlns:p14="http://schemas.microsoft.com/office/powerpoint/2010/main" val="362848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blogs.msdn.com/blogfiles/willy-peter_schaub/WindowsLiveWriter/RangersSolutionsQuestionsandDiscussionSu_8CBA/CLIPART_OF_15186_SM_2.jpg" title="Colorful graphic show figures seated around a round table.  There is a green arrow on the table going around it in a clockwise direction.">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38014" r="-38014"/>
          <a:stretch>
            <a:fillRect/>
          </a:stretch>
        </p:blipFill>
        <p:spPr bwMode="auto">
          <a:xfrm>
            <a:off x="6805929" y="762248"/>
            <a:ext cx="2552509" cy="17438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11024" y="1351609"/>
            <a:ext cx="7771160" cy="4062651"/>
          </a:xfrm>
          <a:prstGeom prst="rect">
            <a:avLst/>
          </a:prstGeom>
          <a:noFill/>
        </p:spPr>
        <p:txBody>
          <a:bodyPr wrap="square" rtlCol="0">
            <a:spAutoFit/>
          </a:bodyPr>
          <a:lstStyle/>
          <a:p>
            <a:r>
              <a:rPr lang="en-US" sz="2400" b="1" dirty="0" smtClean="0">
                <a:solidFill>
                  <a:srgbClr val="1D2A53"/>
                </a:solidFill>
                <a:latin typeface="Tw Cen MT"/>
                <a:cs typeface="Tw Cen MT"/>
              </a:rPr>
              <a:t>Directions:</a:t>
            </a:r>
            <a:br>
              <a:rPr lang="en-US" sz="2400" b="1" dirty="0" smtClean="0">
                <a:solidFill>
                  <a:srgbClr val="1D2A53"/>
                </a:solidFill>
                <a:latin typeface="Tw Cen MT"/>
                <a:cs typeface="Tw Cen MT"/>
              </a:rPr>
            </a:br>
            <a:endParaRPr lang="en-US" sz="2400" b="1" dirty="0" smtClean="0">
              <a:solidFill>
                <a:srgbClr val="1D2A53"/>
              </a:solidFill>
              <a:latin typeface="Tw Cen MT"/>
              <a:cs typeface="Tw Cen MT"/>
            </a:endParaRPr>
          </a:p>
          <a:p>
            <a:pPr marL="457200" indent="-457200">
              <a:buFont typeface="+mj-lt"/>
              <a:buAutoNum type="arabicPeriod"/>
            </a:pPr>
            <a:r>
              <a:rPr lang="en-US" sz="2400" dirty="0" smtClean="0">
                <a:solidFill>
                  <a:srgbClr val="1D2A53"/>
                </a:solidFill>
                <a:latin typeface="Tw Cen MT"/>
                <a:cs typeface="Tw Cen MT"/>
              </a:rPr>
              <a:t>Starting </a:t>
            </a:r>
            <a:r>
              <a:rPr lang="en-US" sz="2400" dirty="0">
                <a:solidFill>
                  <a:srgbClr val="1D2A53"/>
                </a:solidFill>
                <a:latin typeface="Tw Cen MT"/>
                <a:cs typeface="Tw Cen MT"/>
              </a:rPr>
              <a:t>with the facilitator, and moving </a:t>
            </a:r>
            <a:r>
              <a:rPr lang="en-US" sz="2400" dirty="0" smtClean="0">
                <a:solidFill>
                  <a:srgbClr val="1D2A53"/>
                </a:solidFill>
                <a:latin typeface="Tw Cen MT"/>
                <a:cs typeface="Tw Cen MT"/>
              </a:rPr>
              <a:t/>
            </a:r>
            <a:br>
              <a:rPr lang="en-US" sz="2400" dirty="0" smtClean="0">
                <a:solidFill>
                  <a:srgbClr val="1D2A53"/>
                </a:solidFill>
                <a:latin typeface="Tw Cen MT"/>
                <a:cs typeface="Tw Cen MT"/>
              </a:rPr>
            </a:br>
            <a:r>
              <a:rPr lang="en-US" sz="2400" dirty="0" smtClean="0">
                <a:solidFill>
                  <a:srgbClr val="1D2A53"/>
                </a:solidFill>
                <a:latin typeface="Tw Cen MT"/>
                <a:cs typeface="Tw Cen MT"/>
              </a:rPr>
              <a:t>clockwise</a:t>
            </a:r>
            <a:r>
              <a:rPr lang="en-US" sz="2400" dirty="0">
                <a:solidFill>
                  <a:srgbClr val="1D2A53"/>
                </a:solidFill>
                <a:latin typeface="Tw Cen MT"/>
                <a:cs typeface="Tw Cen MT"/>
              </a:rPr>
              <a:t>, each person share out a time/opportunity your school could share important school data</a:t>
            </a:r>
            <a:r>
              <a:rPr lang="en-US" sz="2400" dirty="0" smtClean="0">
                <a:solidFill>
                  <a:srgbClr val="1D2A53"/>
                </a:solidFill>
                <a:latin typeface="Tw Cen MT"/>
                <a:cs typeface="Tw Cen MT"/>
              </a:rPr>
              <a:t>/PBIS </a:t>
            </a:r>
            <a:r>
              <a:rPr lang="en-US" sz="2400" dirty="0">
                <a:solidFill>
                  <a:srgbClr val="1D2A53"/>
                </a:solidFill>
                <a:latin typeface="Tw Cen MT"/>
                <a:cs typeface="Tw Cen MT"/>
              </a:rPr>
              <a:t>information.  </a:t>
            </a:r>
            <a:endParaRPr lang="en-US" sz="2400" dirty="0" smtClean="0">
              <a:solidFill>
                <a:srgbClr val="1D2A53"/>
              </a:solidFill>
              <a:latin typeface="Tw Cen MT"/>
              <a:cs typeface="Tw Cen MT"/>
            </a:endParaRPr>
          </a:p>
          <a:p>
            <a:pPr marL="914400" lvl="1" indent="-457200">
              <a:buFont typeface="Wingdings" charset="2"/>
              <a:buChar char="²"/>
            </a:pPr>
            <a:r>
              <a:rPr lang="en-US" sz="2400" dirty="0">
                <a:solidFill>
                  <a:srgbClr val="1D2A53"/>
                </a:solidFill>
                <a:latin typeface="Tw Cen MT"/>
                <a:cs typeface="Tw Cen MT"/>
              </a:rPr>
              <a:t>(Think about what structure you have in place now and “outside” the box thinking of what may be opportunities you haven’t explored yet) </a:t>
            </a:r>
            <a:endParaRPr lang="en-US" sz="2400" dirty="0" smtClean="0">
              <a:solidFill>
                <a:srgbClr val="1D2A53"/>
              </a:solidFill>
              <a:latin typeface="Tw Cen MT"/>
              <a:cs typeface="Tw Cen MT"/>
            </a:endParaRPr>
          </a:p>
          <a:p>
            <a:pPr marL="457200" indent="-457200">
              <a:buFont typeface="+mj-lt"/>
              <a:buAutoNum type="arabicPeriod"/>
            </a:pPr>
            <a:r>
              <a:rPr lang="en-US" sz="2400" dirty="0" smtClean="0">
                <a:solidFill>
                  <a:srgbClr val="1D2A53"/>
                </a:solidFill>
                <a:latin typeface="Tw Cen MT"/>
                <a:cs typeface="Tw Cen MT"/>
              </a:rPr>
              <a:t>Recorder, document the team’s discussions.</a:t>
            </a:r>
          </a:p>
          <a:p>
            <a:pPr marL="457200" indent="-457200">
              <a:buFont typeface="+mj-lt"/>
              <a:buAutoNum type="arabicPeriod"/>
            </a:pPr>
            <a:r>
              <a:rPr lang="en-US" sz="2400" dirty="0" smtClean="0">
                <a:solidFill>
                  <a:srgbClr val="1D2A53"/>
                </a:solidFill>
                <a:latin typeface="Tw Cen MT"/>
                <a:cs typeface="Tw Cen MT"/>
              </a:rPr>
              <a:t>Communicator, share out after the activity.</a:t>
            </a:r>
          </a:p>
          <a:p>
            <a:endParaRPr lang="en-US" dirty="0"/>
          </a:p>
        </p:txBody>
      </p:sp>
      <p:pic>
        <p:nvPicPr>
          <p:cNvPr id="7" name="Picture 6" descr="Practice-Icon-large.png" title="practice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1154424" y="345375"/>
            <a:ext cx="6987106" cy="915357"/>
          </a:xfrm>
        </p:spPr>
        <p:txBody>
          <a:bodyPr/>
          <a:lstStyle/>
          <a:p>
            <a:r>
              <a:rPr lang="en-US" dirty="0"/>
              <a:t>Communication Systems</a:t>
            </a:r>
          </a:p>
        </p:txBody>
      </p:sp>
      <p:sp>
        <p:nvSpPr>
          <p:cNvPr id="2" name="TextBox 1"/>
          <p:cNvSpPr txBox="1"/>
          <p:nvPr/>
        </p:nvSpPr>
        <p:spPr>
          <a:xfrm>
            <a:off x="2660385" y="5414260"/>
            <a:ext cx="4917914" cy="369332"/>
          </a:xfrm>
          <a:prstGeom prst="rect">
            <a:avLst/>
          </a:prstGeom>
          <a:noFill/>
        </p:spPr>
        <p:txBody>
          <a:bodyPr wrap="square" rtlCol="0">
            <a:spAutoFit/>
          </a:bodyPr>
          <a:lstStyle/>
          <a:p>
            <a:r>
              <a:rPr lang="en-US" dirty="0" smtClean="0"/>
              <a:t>Workbook p. 74 Activity 1B</a:t>
            </a:r>
            <a:endParaRPr lang="en-US" dirty="0"/>
          </a:p>
        </p:txBody>
      </p:sp>
    </p:spTree>
    <p:extLst>
      <p:ext uri="{BB962C8B-B14F-4D97-AF65-F5344CB8AC3E}">
        <p14:creationId xmlns:p14="http://schemas.microsoft.com/office/powerpoint/2010/main" val="362895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338027" y="2089407"/>
            <a:ext cx="2816306" cy="3230662"/>
          </a:xfrm>
        </p:spPr>
        <p:txBody>
          <a:bodyPr anchor="ctr">
            <a:normAutofit/>
          </a:bodyPr>
          <a:lstStyle/>
          <a:p>
            <a:pPr marL="0" indent="0" algn="ctr">
              <a:buNone/>
            </a:pPr>
            <a:r>
              <a:rPr lang="en-US" sz="2400" b="1" dirty="0" smtClean="0">
                <a:solidFill>
                  <a:schemeClr val="accent6"/>
                </a:solidFill>
              </a:rPr>
              <a:t>CORE </a:t>
            </a:r>
            <a:r>
              <a:rPr lang="en-US" sz="2400" b="1" dirty="0">
                <a:solidFill>
                  <a:schemeClr val="accent6"/>
                </a:solidFill>
              </a:rPr>
              <a:t>CONTENT</a:t>
            </a:r>
            <a:r>
              <a:rPr lang="en-US" sz="2400" b="1">
                <a:solidFill>
                  <a:schemeClr val="accent6"/>
                </a:solidFill>
              </a:rPr>
              <a:t>: </a:t>
            </a:r>
            <a:r>
              <a:rPr lang="en-US" sz="2400" dirty="0" smtClean="0">
                <a:solidFill>
                  <a:schemeClr val="accent6"/>
                </a:solidFill>
              </a:rPr>
              <a:t>					</a:t>
            </a:r>
            <a:r>
              <a:rPr lang="en-US" sz="2400" smtClean="0">
                <a:solidFill>
                  <a:schemeClr val="accent6"/>
                </a:solidFill>
              </a:rPr>
              <a:t>	</a:t>
            </a:r>
          </a:p>
          <a:p>
            <a:pPr marL="0" indent="0" algn="ctr">
              <a:buNone/>
            </a:pPr>
            <a:r>
              <a:rPr lang="en-US" sz="2400" dirty="0" smtClean="0">
                <a:solidFill>
                  <a:schemeClr val="accent6"/>
                </a:solidFill>
              </a:rPr>
              <a:t>Definition</a:t>
            </a:r>
            <a:r>
              <a:rPr lang="en-US" sz="2400" dirty="0">
                <a:solidFill>
                  <a:schemeClr val="accent6"/>
                </a:solidFill>
              </a:rPr>
              <a:t>, Rationale &amp; </a:t>
            </a:r>
            <a:r>
              <a:rPr lang="en-US" sz="2400" dirty="0" smtClean="0">
                <a:solidFill>
                  <a:schemeClr val="accent6"/>
                </a:solidFill>
              </a:rPr>
              <a:t>Examples</a:t>
            </a:r>
            <a:endParaRPr lang="en-US" sz="2400" dirty="0">
              <a:solidFill>
                <a:schemeClr val="accent6"/>
              </a:solidFill>
            </a:endParaRPr>
          </a:p>
        </p:txBody>
      </p:sp>
      <p:pic>
        <p:nvPicPr>
          <p:cNvPr id="5" name="Picture 4" title="core conte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94" y="2218838"/>
            <a:ext cx="2971800" cy="2971800"/>
          </a:xfrm>
          <a:prstGeom prst="rect">
            <a:avLst/>
          </a:prstGeom>
          <a:effectLst>
            <a:reflection blurRad="6350" stA="50000" endA="300" endPos="38500" dist="50800" dir="5400000" sy="-100000" algn="bl" rotWithShape="0"/>
          </a:effectLst>
        </p:spPr>
      </p:pic>
      <p:sp>
        <p:nvSpPr>
          <p:cNvPr id="4" name="Title 3"/>
          <p:cNvSpPr>
            <a:spLocks noGrp="1"/>
          </p:cNvSpPr>
          <p:nvPr>
            <p:ph type="title"/>
          </p:nvPr>
        </p:nvSpPr>
        <p:spPr>
          <a:xfrm>
            <a:off x="1237827" y="613282"/>
            <a:ext cx="6987106" cy="915357"/>
          </a:xfrm>
        </p:spPr>
        <p:txBody>
          <a:bodyPr>
            <a:noAutofit/>
          </a:bodyPr>
          <a:lstStyle/>
          <a:p>
            <a:r>
              <a:rPr lang="en-US" sz="3600" dirty="0"/>
              <a:t>TFI 1.11: Student/Family/Community Involvement</a:t>
            </a:r>
          </a:p>
        </p:txBody>
      </p:sp>
    </p:spTree>
    <p:extLst>
      <p:ext uri="{BB962C8B-B14F-4D97-AF65-F5344CB8AC3E}">
        <p14:creationId xmlns:p14="http://schemas.microsoft.com/office/powerpoint/2010/main" val="7578874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8667" y="5115105"/>
            <a:ext cx="6457883" cy="830997"/>
          </a:xfrm>
          <a:prstGeom prst="rect">
            <a:avLst/>
          </a:prstGeom>
          <a:noFill/>
        </p:spPr>
        <p:txBody>
          <a:bodyPr wrap="square" rtlCol="0">
            <a:spAutoFit/>
          </a:bodyPr>
          <a:lstStyle/>
          <a:p>
            <a:r>
              <a:rPr lang="en-US" sz="2400" u="sng" dirty="0">
                <a:hlinkClick r:id="rId3"/>
              </a:rPr>
              <a:t>Dual Capacity-Building Framework for Family-School </a:t>
            </a:r>
            <a:r>
              <a:rPr lang="en-US" sz="2400" u="sng" dirty="0" smtClean="0">
                <a:hlinkClick r:id="rId3"/>
              </a:rPr>
              <a:t>Partnerships</a:t>
            </a:r>
            <a:r>
              <a:rPr lang="en-US" sz="2400" dirty="0" smtClean="0"/>
              <a:t>, USDOE download</a:t>
            </a:r>
            <a:endParaRPr lang="en-US" sz="2400" dirty="0"/>
          </a:p>
        </p:txBody>
      </p:sp>
      <p:pic>
        <p:nvPicPr>
          <p:cNvPr id="1026" name="Picture 2" title="Quote &quot;No matter what the demographics, students are more likely to earn higher grades and test scores, attend school regularly, have better social skills, graduate and go on to post-secondary education when schools and families partner.&quot; Karen M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4" y="491395"/>
            <a:ext cx="6261706" cy="4623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Core-Content-Icon-Rev2.png" title="core content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Title 2"/>
          <p:cNvSpPr>
            <a:spLocks noGrp="1"/>
          </p:cNvSpPr>
          <p:nvPr>
            <p:ph type="title"/>
          </p:nvPr>
        </p:nvSpPr>
        <p:spPr>
          <a:xfrm>
            <a:off x="1635760" y="350815"/>
            <a:ext cx="6987106" cy="434796"/>
          </a:xfrm>
        </p:spPr>
        <p:txBody>
          <a:bodyPr>
            <a:noAutofit/>
          </a:bodyPr>
          <a:lstStyle/>
          <a:p>
            <a:r>
              <a:rPr lang="en-US" sz="2400" dirty="0" smtClean="0"/>
              <a:t>School-Family Partnership</a:t>
            </a:r>
            <a:endParaRPr lang="en-US" sz="2400" dirty="0"/>
          </a:p>
        </p:txBody>
      </p:sp>
    </p:spTree>
    <p:extLst>
      <p:ext uri="{BB962C8B-B14F-4D97-AF65-F5344CB8AC3E}">
        <p14:creationId xmlns:p14="http://schemas.microsoft.com/office/powerpoint/2010/main" val="14751707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5029" y="350815"/>
            <a:ext cx="8157837" cy="620361"/>
          </a:xfrm>
        </p:spPr>
        <p:txBody>
          <a:bodyPr>
            <a:noAutofit/>
          </a:bodyPr>
          <a:lstStyle/>
          <a:p>
            <a:r>
              <a:rPr lang="en-US" sz="3600" dirty="0" smtClean="0">
                <a:latin typeface="+mn-lt"/>
              </a:rPr>
              <a:t>Learning Expectations</a:t>
            </a:r>
            <a:endParaRPr lang="en-US" sz="3600" dirty="0">
              <a:latin typeface="+mn-lt"/>
            </a:endParaRPr>
          </a:p>
        </p:txBody>
      </p:sp>
      <p:graphicFrame>
        <p:nvGraphicFramePr>
          <p:cNvPr id="5143" name="Group 23"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ions and Behaviors"/>
          <p:cNvGraphicFramePr>
            <a:graphicFrameLocks noGrp="1"/>
          </p:cNvGraphicFramePr>
          <p:nvPr>
            <p:ph idx="1"/>
            <p:extLst>
              <p:ext uri="{D42A27DB-BD31-4B8C-83A1-F6EECF244321}">
                <p14:modId xmlns:p14="http://schemas.microsoft.com/office/powerpoint/2010/main" val="3335934854"/>
              </p:ext>
            </p:extLst>
          </p:nvPr>
        </p:nvGraphicFramePr>
        <p:xfrm>
          <a:off x="465029" y="1301028"/>
          <a:ext cx="8218615" cy="4500370"/>
        </p:xfrm>
        <a:graphic>
          <a:graphicData uri="http://schemas.openxmlformats.org/drawingml/2006/table">
            <a:tbl>
              <a:tblPr firstRow="1"/>
              <a:tblGrid>
                <a:gridCol w="2181933"/>
                <a:gridCol w="6036682"/>
              </a:tblGrid>
              <a:tr h="4791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D2A53"/>
                          </a:solidFill>
                          <a:effectLst/>
                          <a:latin typeface="+mn-lt"/>
                          <a:ea typeface="ＭＳ Ｐゴシック" pitchFamily="34" charset="-128"/>
                          <a:cs typeface="Tw Cen MT"/>
                        </a:rPr>
                        <a:t>EXPECTATION</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D2A53"/>
                          </a:solidFill>
                          <a:effectLst/>
                          <a:latin typeface="+mn-lt"/>
                          <a:ea typeface="ＭＳ Ｐゴシック" pitchFamily="34" charset="-128"/>
                          <a:cs typeface="Tw Cen MT"/>
                        </a:rPr>
                        <a:t>BEHAVIOR</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Responsible</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Make yourself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comfortable</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Take care of your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needs</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(water, food, restroom, etc.)</a:t>
                      </a:r>
                      <a:endParaRPr kumimoji="0" lang="en-US" sz="2000" b="1" i="0" u="none" strike="noStrike" cap="none" normalizeH="0" baseline="0" dirty="0" smtClean="0">
                        <a:ln>
                          <a:noFill/>
                        </a:ln>
                        <a:solidFill>
                          <a:srgbClr val="1D2A53"/>
                        </a:solidFill>
                        <a:effectLst/>
                        <a:latin typeface="+mn-lt"/>
                        <a:ea typeface="ＭＳ Ｐゴシック" pitchFamily="34" charset="-128"/>
                        <a:cs typeface="Tw Cen MT"/>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Action plan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to implement what you are learning</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Follow through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on your action items</a:t>
                      </a:r>
                      <a:endParaRPr kumimoji="0" lang="en-US" sz="2000" b="1" i="0" u="none" strike="noStrike" cap="none" normalizeH="0" baseline="0" dirty="0" smtClean="0">
                        <a:ln>
                          <a:noFill/>
                        </a:ln>
                        <a:solidFill>
                          <a:srgbClr val="1D2A53"/>
                        </a:solidFill>
                        <a:effectLst/>
                        <a:latin typeface="+mn-lt"/>
                        <a:ea typeface="ＭＳ Ｐゴシック" pitchFamily="34" charset="-128"/>
                        <a:cs typeface="Tw Cen MT"/>
                      </a:endParaRP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9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Respectful</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Turn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cell</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phones</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off or to </a:t>
                      </a:r>
                      <a:r>
                        <a:rPr kumimoji="0" lang="en-US" altLang="en-US" sz="2000" b="0" i="0" u="none" strike="noStrike" cap="none" normalizeH="0" baseline="0" dirty="0" smtClean="0">
                          <a:ln>
                            <a:noFill/>
                          </a:ln>
                          <a:solidFill>
                            <a:srgbClr val="1D2A53"/>
                          </a:solidFill>
                          <a:effectLst/>
                          <a:latin typeface="+mn-lt"/>
                          <a:ea typeface="ＭＳ Ｐゴシック" pitchFamily="34" charset="-128"/>
                          <a:cs typeface="Tw Cen MT"/>
                        </a:rPr>
                        <a:t>“</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vibrate</a:t>
                      </a:r>
                      <a:r>
                        <a:rPr kumimoji="0" lang="en-US" altLang="en-US" sz="2000" b="0" i="0" u="none" strike="noStrike" cap="none" normalizeH="0" baseline="0" dirty="0" smtClean="0">
                          <a:ln>
                            <a:noFill/>
                          </a:ln>
                          <a:solidFill>
                            <a:srgbClr val="1D2A53"/>
                          </a:solidFill>
                          <a:effectLst/>
                          <a:latin typeface="+mn-lt"/>
                          <a:ea typeface="ＭＳ Ｐゴシック" pitchFamily="34" charset="-128"/>
                          <a:cs typeface="Tw Cen MT"/>
                        </a:rPr>
                        <a:t>”</a:t>
                      </a:r>
                      <a:endParaRPr kumimoji="0" lang="en-US" sz="2000" b="0" i="0" u="none" strike="noStrike" cap="none" normalizeH="0" baseline="0" dirty="0" smtClean="0">
                        <a:ln>
                          <a:noFill/>
                        </a:ln>
                        <a:solidFill>
                          <a:srgbClr val="1D2A53"/>
                        </a:solidFill>
                        <a:effectLst/>
                        <a:latin typeface="+mn-lt"/>
                        <a:ea typeface="ＭＳ Ｐゴシック" pitchFamily="34" charset="-128"/>
                        <a:cs typeface="Tw Cen MT"/>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Listen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attentively while others are speaking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Have only the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training materials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up on your computer/tablet/phone</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Engaged</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Ask</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what you need to know to understand and contribute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Contribute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to the group by sharing relevant information and ideas</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829800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dults talking to each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952" y="1825819"/>
            <a:ext cx="3100690"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Image result for adults 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288" y="4118014"/>
            <a:ext cx="3504018" cy="19667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3062" y="1975005"/>
            <a:ext cx="5029200"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Calibri" panose="020F0502020204030204" pitchFamily="34" charset="0"/>
              </a:rPr>
              <a:t>Involves two way communication.</a:t>
            </a:r>
          </a:p>
          <a:p>
            <a:pPr marL="457200" indent="-457200">
              <a:buFont typeface="Arial" panose="020B0604020202020204" pitchFamily="34" charset="0"/>
              <a:buChar char="•"/>
            </a:pPr>
            <a:r>
              <a:rPr lang="en-US" sz="2800" dirty="0" smtClean="0">
                <a:latin typeface="Calibri" panose="020F0502020204030204" pitchFamily="34" charset="0"/>
              </a:rPr>
              <a:t>Uses language that both parties are comfortable with. </a:t>
            </a:r>
          </a:p>
          <a:p>
            <a:pPr marL="457200" indent="-457200">
              <a:buFont typeface="Arial" panose="020B0604020202020204" pitchFamily="34" charset="0"/>
              <a:buChar char="•"/>
            </a:pPr>
            <a:r>
              <a:rPr lang="en-US" sz="2800" dirty="0" smtClean="0">
                <a:latin typeface="Calibri" panose="020F0502020204030204" pitchFamily="34" charset="0"/>
              </a:rPr>
              <a:t>Avoids </a:t>
            </a:r>
            <a:r>
              <a:rPr lang="en-US" sz="2800" dirty="0">
                <a:latin typeface="Calibri" panose="020F0502020204030204" pitchFamily="34" charset="0"/>
              </a:rPr>
              <a:t>j</a:t>
            </a:r>
            <a:r>
              <a:rPr lang="en-US" sz="2800" dirty="0" smtClean="0">
                <a:latin typeface="Calibri" panose="020F0502020204030204" pitchFamily="34" charset="0"/>
              </a:rPr>
              <a:t>argon and acronyms. </a:t>
            </a:r>
          </a:p>
          <a:p>
            <a:pPr marL="457200" indent="-457200">
              <a:buFont typeface="Arial" panose="020B0604020202020204" pitchFamily="34" charset="0"/>
              <a:buChar char="•"/>
            </a:pPr>
            <a:r>
              <a:rPr lang="en-US" sz="2800" dirty="0" smtClean="0">
                <a:latin typeface="Calibri" panose="020F0502020204030204" pitchFamily="34" charset="0"/>
              </a:rPr>
              <a:t>Sets communication standard that is open, honest, and continuous.</a:t>
            </a:r>
          </a:p>
          <a:p>
            <a:pPr marL="285750" indent="-285750"/>
            <a:endParaRPr lang="en-US" dirty="0" smtClean="0"/>
          </a:p>
        </p:txBody>
      </p:sp>
      <p:pic>
        <p:nvPicPr>
          <p:cNvPr id="8" name="Picture 7" descr="Core-Content-Icon-Rev2.png" title="core cont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635760" y="350815"/>
            <a:ext cx="6987106" cy="1271923"/>
          </a:xfrm>
        </p:spPr>
        <p:txBody>
          <a:bodyPr>
            <a:normAutofit fontScale="90000"/>
          </a:bodyPr>
          <a:lstStyle/>
          <a:p>
            <a:r>
              <a:rPr lang="en-US" altLang="en-US" b="1" dirty="0" smtClean="0">
                <a:latin typeface="Calibri" panose="020F0502020204030204" pitchFamily="34" charset="0"/>
                <a:cs typeface="Arial" charset="0"/>
              </a:rPr>
              <a:t/>
            </a:r>
            <a:br>
              <a:rPr lang="en-US" altLang="en-US" b="1" dirty="0" smtClean="0">
                <a:latin typeface="Calibri" panose="020F0502020204030204" pitchFamily="34" charset="0"/>
                <a:cs typeface="Arial" charset="0"/>
              </a:rPr>
            </a:br>
            <a:r>
              <a:rPr lang="en-US" altLang="en-US" b="1" dirty="0" smtClean="0">
                <a:latin typeface="Calibri" panose="020F0502020204030204" pitchFamily="34" charset="0"/>
                <a:cs typeface="Arial" charset="0"/>
              </a:rPr>
              <a:t>Families </a:t>
            </a:r>
            <a:r>
              <a:rPr lang="en-US" altLang="en-US" b="1" dirty="0">
                <a:latin typeface="Calibri" panose="020F0502020204030204" pitchFamily="34" charset="0"/>
                <a:cs typeface="Arial" charset="0"/>
              </a:rPr>
              <a:t>and teachers engage in meaningful communication</a:t>
            </a:r>
            <a:br>
              <a:rPr lang="en-US" altLang="en-US" b="1" dirty="0">
                <a:latin typeface="Calibri" panose="020F0502020204030204" pitchFamily="34" charset="0"/>
                <a:cs typeface="Arial" charset="0"/>
              </a:rPr>
            </a:br>
            <a:endParaRPr lang="en-US" dirty="0"/>
          </a:p>
        </p:txBody>
      </p:sp>
    </p:spTree>
    <p:extLst>
      <p:ext uri="{BB962C8B-B14F-4D97-AF65-F5344CB8AC3E}">
        <p14:creationId xmlns:p14="http://schemas.microsoft.com/office/powerpoint/2010/main" val="13482680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979" y="1303065"/>
            <a:ext cx="8067357" cy="4387550"/>
          </a:xfrm>
        </p:spPr>
        <p:txBody>
          <a:bodyPr/>
          <a:lstStyle/>
          <a:p>
            <a:pPr marL="0" indent="0" algn="ctr">
              <a:buNone/>
            </a:pPr>
            <a:r>
              <a:rPr lang="en-US" dirty="0">
                <a:solidFill>
                  <a:srgbClr val="1D2A53"/>
                </a:solidFill>
              </a:rPr>
              <a:t>Stakeholders </a:t>
            </a:r>
            <a:endParaRPr lang="en-US" dirty="0" smtClean="0">
              <a:solidFill>
                <a:srgbClr val="1D2A53"/>
              </a:solidFill>
            </a:endParaRPr>
          </a:p>
          <a:p>
            <a:pPr marL="0" indent="0" algn="ctr">
              <a:buNone/>
            </a:pPr>
            <a:r>
              <a:rPr lang="en-US" dirty="0" smtClean="0">
                <a:solidFill>
                  <a:srgbClr val="1D2A53"/>
                </a:solidFill>
              </a:rPr>
              <a:t>(</a:t>
            </a:r>
            <a:r>
              <a:rPr lang="en-US" dirty="0">
                <a:solidFill>
                  <a:srgbClr val="1D2A53"/>
                </a:solidFill>
              </a:rPr>
              <a:t>students, families, and community members</a:t>
            </a:r>
            <a:r>
              <a:rPr lang="en-US" dirty="0" smtClean="0">
                <a:solidFill>
                  <a:srgbClr val="1D2A53"/>
                </a:solidFill>
              </a:rPr>
              <a:t>)</a:t>
            </a:r>
          </a:p>
          <a:p>
            <a:pPr marL="0" indent="0" algn="ctr">
              <a:buNone/>
            </a:pPr>
            <a:r>
              <a:rPr lang="en-US" dirty="0" smtClean="0">
                <a:solidFill>
                  <a:srgbClr val="1D2A53"/>
                </a:solidFill>
              </a:rPr>
              <a:t> </a:t>
            </a:r>
          </a:p>
          <a:p>
            <a:pPr marL="0" indent="0" algn="ctr">
              <a:buNone/>
            </a:pPr>
            <a:r>
              <a:rPr lang="en-US" dirty="0" smtClean="0">
                <a:solidFill>
                  <a:srgbClr val="1D2A53"/>
                </a:solidFill>
              </a:rPr>
              <a:t>provide </a:t>
            </a:r>
            <a:r>
              <a:rPr lang="en-US" dirty="0">
                <a:solidFill>
                  <a:srgbClr val="1D2A53"/>
                </a:solidFill>
              </a:rPr>
              <a:t>input on universal foundations (e.g., expectations, consequences, acknowledgements) </a:t>
            </a:r>
            <a:endParaRPr lang="en-US" dirty="0" smtClean="0">
              <a:solidFill>
                <a:srgbClr val="1D2A53"/>
              </a:solidFill>
            </a:endParaRPr>
          </a:p>
          <a:p>
            <a:pPr marL="0" indent="0" algn="ctr">
              <a:buNone/>
            </a:pPr>
            <a:endParaRPr lang="en-US" dirty="0" smtClean="0">
              <a:solidFill>
                <a:srgbClr val="1D2A53"/>
              </a:solidFill>
            </a:endParaRPr>
          </a:p>
          <a:p>
            <a:pPr marL="0" indent="0" algn="ctr">
              <a:buNone/>
            </a:pPr>
            <a:r>
              <a:rPr lang="en-US" i="1" dirty="0" smtClean="0">
                <a:solidFill>
                  <a:srgbClr val="1D2A53"/>
                </a:solidFill>
              </a:rPr>
              <a:t>at </a:t>
            </a:r>
            <a:r>
              <a:rPr lang="en-US" i="1" dirty="0">
                <a:solidFill>
                  <a:srgbClr val="1D2A53"/>
                </a:solidFill>
              </a:rPr>
              <a:t>least every 12 </a:t>
            </a:r>
            <a:r>
              <a:rPr lang="en-US" i="1" dirty="0" smtClean="0">
                <a:solidFill>
                  <a:srgbClr val="1D2A53"/>
                </a:solidFill>
              </a:rPr>
              <a:t>months </a:t>
            </a:r>
            <a:endParaRPr lang="en-US" i="1" dirty="0">
              <a:solidFill>
                <a:srgbClr val="1D2A53"/>
              </a:solidFill>
              <a:ea typeface="ＭＳ 明朝"/>
            </a:endParaRPr>
          </a:p>
          <a:p>
            <a:endParaRPr lang="en-US" dirty="0"/>
          </a:p>
        </p:txBody>
      </p:sp>
      <p:pic>
        <p:nvPicPr>
          <p:cNvPr id="8" name="Picture 7" descr="Core-Content-Icon-Rev2.png" title="core conten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5" name="Title 4"/>
          <p:cNvSpPr>
            <a:spLocks noGrp="1"/>
          </p:cNvSpPr>
          <p:nvPr>
            <p:ph type="title"/>
          </p:nvPr>
        </p:nvSpPr>
        <p:spPr>
          <a:xfrm>
            <a:off x="1139753" y="288119"/>
            <a:ext cx="6987106" cy="713232"/>
          </a:xfrm>
        </p:spPr>
        <p:txBody>
          <a:bodyPr>
            <a:normAutofit fontScale="90000"/>
          </a:bodyPr>
          <a:lstStyle/>
          <a:p>
            <a:r>
              <a:rPr lang="en-US" dirty="0" smtClean="0"/>
              <a:t>Outcome …</a:t>
            </a:r>
            <a:endParaRPr lang="en-US" dirty="0"/>
          </a:p>
        </p:txBody>
      </p:sp>
    </p:spTree>
    <p:extLst>
      <p:ext uri="{BB962C8B-B14F-4D97-AF65-F5344CB8AC3E}">
        <p14:creationId xmlns:p14="http://schemas.microsoft.com/office/powerpoint/2010/main" val="153669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98" y="406593"/>
            <a:ext cx="6987106" cy="915357"/>
          </a:xfrm>
        </p:spPr>
        <p:txBody>
          <a:bodyPr/>
          <a:lstStyle/>
          <a:p>
            <a:pPr algn="l"/>
            <a:r>
              <a:rPr lang="en-US" dirty="0" smtClean="0"/>
              <a:t>Question	</a:t>
            </a:r>
            <a:endParaRPr lang="en-US" dirty="0"/>
          </a:p>
        </p:txBody>
      </p:sp>
      <p:sp>
        <p:nvSpPr>
          <p:cNvPr id="3" name="Content Placeholder 2"/>
          <p:cNvSpPr>
            <a:spLocks noGrp="1"/>
          </p:cNvSpPr>
          <p:nvPr>
            <p:ph idx="1"/>
          </p:nvPr>
        </p:nvSpPr>
        <p:spPr/>
        <p:txBody>
          <a:bodyPr/>
          <a:lstStyle/>
          <a:p>
            <a:pPr algn="ctr"/>
            <a:r>
              <a:rPr lang="en-US" dirty="0" smtClean="0"/>
              <a:t>What is already happening at your school that gets families in the door?</a:t>
            </a:r>
            <a:endParaRPr lang="en-US" dirty="0"/>
          </a:p>
        </p:txBody>
      </p:sp>
      <p:sp>
        <p:nvSpPr>
          <p:cNvPr id="4" name="TextBox 3"/>
          <p:cNvSpPr txBox="1"/>
          <p:nvPr/>
        </p:nvSpPr>
        <p:spPr>
          <a:xfrm>
            <a:off x="3141312" y="3415057"/>
            <a:ext cx="5790501" cy="369332"/>
          </a:xfrm>
          <a:prstGeom prst="rect">
            <a:avLst/>
          </a:prstGeom>
          <a:noFill/>
        </p:spPr>
        <p:txBody>
          <a:bodyPr wrap="square" rtlCol="0">
            <a:spAutoFit/>
          </a:bodyPr>
          <a:lstStyle/>
          <a:p>
            <a:r>
              <a:rPr lang="en-US" dirty="0" smtClean="0"/>
              <a:t>Workbook p. 75 Activity 2</a:t>
            </a:r>
            <a:endParaRPr lang="en-US" dirty="0"/>
          </a:p>
        </p:txBody>
      </p:sp>
    </p:spTree>
    <p:extLst>
      <p:ext uri="{BB962C8B-B14F-4D97-AF65-F5344CB8AC3E}">
        <p14:creationId xmlns:p14="http://schemas.microsoft.com/office/powerpoint/2010/main" val="56944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219200"/>
            <a:ext cx="8229600" cy="5410200"/>
          </a:xfrm>
        </p:spPr>
        <p:txBody>
          <a:bodyPr/>
          <a:lstStyle/>
          <a:p>
            <a:pPr marL="457200" indent="-457200" eaLnBrk="1" hangingPunct="1">
              <a:lnSpc>
                <a:spcPct val="80000"/>
              </a:lnSpc>
              <a:buFont typeface="Arial" charset="0"/>
              <a:buChar char="•"/>
            </a:pPr>
            <a:r>
              <a:rPr lang="en-US" sz="2800" dirty="0" smtClean="0"/>
              <a:t>Encourage families to share information with the school about culture, background, children's talents and needs</a:t>
            </a:r>
          </a:p>
          <a:p>
            <a:pPr marL="285750" indent="-285750" eaLnBrk="1" hangingPunct="1">
              <a:lnSpc>
                <a:spcPct val="80000"/>
              </a:lnSpc>
              <a:buFont typeface="Arial" charset="0"/>
              <a:buChar char="•"/>
            </a:pPr>
            <a:endParaRPr lang="en-US" sz="1400" i="1" dirty="0"/>
          </a:p>
          <a:p>
            <a:pPr marL="457200" indent="-457200" eaLnBrk="1" hangingPunct="1">
              <a:lnSpc>
                <a:spcPct val="80000"/>
              </a:lnSpc>
              <a:buFont typeface="Arial" charset="0"/>
              <a:buChar char="•"/>
            </a:pPr>
            <a:r>
              <a:rPr lang="en-US" sz="2800" dirty="0" smtClean="0">
                <a:solidFill>
                  <a:srgbClr val="1D2A53"/>
                </a:solidFill>
              </a:rPr>
              <a:t>Plan </a:t>
            </a:r>
            <a:r>
              <a:rPr lang="en-US" sz="2800" dirty="0">
                <a:solidFill>
                  <a:srgbClr val="1D2A53"/>
                </a:solidFill>
              </a:rPr>
              <a:t>for data-informed decisions through feedback from families and </a:t>
            </a:r>
            <a:r>
              <a:rPr lang="en-US" sz="2800" dirty="0" smtClean="0">
                <a:solidFill>
                  <a:srgbClr val="1D2A53"/>
                </a:solidFill>
              </a:rPr>
              <a:t>students (e.g. formal and informal surveys, focus groups)</a:t>
            </a:r>
          </a:p>
          <a:p>
            <a:pPr eaLnBrk="1" hangingPunct="1">
              <a:lnSpc>
                <a:spcPct val="80000"/>
              </a:lnSpc>
            </a:pPr>
            <a:endParaRPr lang="en-US" sz="2800" dirty="0" smtClean="0">
              <a:solidFill>
                <a:srgbClr val="1D2A53"/>
              </a:solidFill>
            </a:endParaRPr>
          </a:p>
          <a:p>
            <a:pPr marL="457200" indent="-457200" eaLnBrk="1" hangingPunct="1">
              <a:lnSpc>
                <a:spcPct val="80000"/>
              </a:lnSpc>
              <a:buFont typeface="Arial" charset="0"/>
              <a:buChar char="•"/>
            </a:pPr>
            <a:r>
              <a:rPr lang="en-US" sz="2800" dirty="0" smtClean="0">
                <a:solidFill>
                  <a:srgbClr val="1D2A53"/>
                </a:solidFill>
              </a:rPr>
              <a:t>Student ambassador and leadership opportunities</a:t>
            </a:r>
          </a:p>
          <a:p>
            <a:pPr eaLnBrk="1" hangingPunct="1">
              <a:lnSpc>
                <a:spcPct val="80000"/>
              </a:lnSpc>
            </a:pPr>
            <a:endParaRPr lang="en-US" sz="2800" dirty="0" smtClean="0">
              <a:solidFill>
                <a:srgbClr val="1D2A53"/>
              </a:solidFill>
            </a:endParaRPr>
          </a:p>
          <a:p>
            <a:pPr marL="457200" indent="-457200" eaLnBrk="1" hangingPunct="1">
              <a:lnSpc>
                <a:spcPct val="80000"/>
              </a:lnSpc>
              <a:buFont typeface="Arial" charset="0"/>
              <a:buChar char="•"/>
            </a:pPr>
            <a:r>
              <a:rPr lang="en-US" sz="2800" dirty="0" smtClean="0">
                <a:solidFill>
                  <a:srgbClr val="1D2A53"/>
                </a:solidFill>
              </a:rPr>
              <a:t>Student engagement opportunities (e.g., student PBIS team, clubs)</a:t>
            </a:r>
            <a:endParaRPr lang="en-US" sz="2800" dirty="0">
              <a:solidFill>
                <a:srgbClr val="1D2A53"/>
              </a:solidFill>
            </a:endParaRPr>
          </a:p>
          <a:p>
            <a:pPr marL="171450" indent="-171450" eaLnBrk="1" hangingPunct="1">
              <a:lnSpc>
                <a:spcPct val="80000"/>
              </a:lnSpc>
              <a:buFont typeface="Arial" charset="0"/>
              <a:buChar char="•"/>
            </a:pPr>
            <a:endParaRPr lang="en-US" sz="1200" i="1" dirty="0" smtClean="0"/>
          </a:p>
          <a:p>
            <a:pPr algn="ctr" eaLnBrk="1" hangingPunct="1">
              <a:lnSpc>
                <a:spcPct val="80000"/>
              </a:lnSpc>
            </a:pPr>
            <a:endParaRPr lang="en-US" sz="1600" dirty="0" smtClean="0"/>
          </a:p>
        </p:txBody>
      </p:sp>
      <p:pic>
        <p:nvPicPr>
          <p:cNvPr id="5" name="Picture 4" descr="Core-Content-Icon-Rev2.png" title="core conten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dirty="0" smtClean="0"/>
              <a:t>Families and Students</a:t>
            </a:r>
            <a:endParaRPr lang="en-US" dirty="0"/>
          </a:p>
        </p:txBody>
      </p:sp>
    </p:spTree>
    <p:extLst>
      <p:ext uri="{BB962C8B-B14F-4D97-AF65-F5344CB8AC3E}">
        <p14:creationId xmlns:p14="http://schemas.microsoft.com/office/powerpoint/2010/main" val="3202475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sz="half" idx="1"/>
          </p:nvPr>
        </p:nvSpPr>
        <p:spPr>
          <a:xfrm>
            <a:off x="99610" y="1574335"/>
            <a:ext cx="6405459" cy="4525963"/>
          </a:xfrm>
        </p:spPr>
        <p:txBody>
          <a:bodyPr>
            <a:normAutofit/>
          </a:bodyPr>
          <a:lstStyle/>
          <a:p>
            <a:pPr eaLnBrk="1" hangingPunct="1"/>
            <a:r>
              <a:rPr lang="en-US" sz="2400" dirty="0" smtClean="0"/>
              <a:t>Letter to families</a:t>
            </a:r>
          </a:p>
          <a:p>
            <a:pPr eaLnBrk="1" hangingPunct="1"/>
            <a:r>
              <a:rPr lang="en-US" sz="2400" dirty="0" smtClean="0"/>
              <a:t>PBIS overview</a:t>
            </a:r>
          </a:p>
          <a:p>
            <a:pPr eaLnBrk="1" hangingPunct="1"/>
            <a:r>
              <a:rPr lang="en-US" sz="2400" dirty="0" smtClean="0"/>
              <a:t>Explanation of school expectations</a:t>
            </a:r>
          </a:p>
          <a:p>
            <a:pPr eaLnBrk="1" hangingPunct="1"/>
            <a:r>
              <a:rPr lang="en-US" sz="2400" dirty="0" smtClean="0"/>
              <a:t>Explanation of acknowledgement system</a:t>
            </a:r>
          </a:p>
          <a:p>
            <a:pPr eaLnBrk="1" hangingPunct="1"/>
            <a:r>
              <a:rPr lang="en-US" sz="2400" dirty="0" smtClean="0"/>
              <a:t>Brochure</a:t>
            </a:r>
          </a:p>
          <a:p>
            <a:pPr eaLnBrk="1" hangingPunct="1"/>
            <a:r>
              <a:rPr lang="en-US" sz="2400" dirty="0" smtClean="0"/>
              <a:t>Back to school activities</a:t>
            </a:r>
          </a:p>
          <a:p>
            <a:pPr eaLnBrk="1" hangingPunct="1"/>
            <a:r>
              <a:rPr lang="en-US" sz="2400" dirty="0" smtClean="0"/>
              <a:t>Sports Meetings </a:t>
            </a:r>
          </a:p>
          <a:p>
            <a:pPr eaLnBrk="1" hangingPunct="1"/>
            <a:r>
              <a:rPr lang="en-US" sz="2400" dirty="0" smtClean="0"/>
              <a:t>Utilize down time when you have a captive audience (waiting for something to start or intermission…)</a:t>
            </a:r>
          </a:p>
          <a:p>
            <a:pPr eaLnBrk="1" hangingPunct="1"/>
            <a:endParaRPr lang="en-US" sz="2800" dirty="0" smtClean="0"/>
          </a:p>
          <a:p>
            <a:pPr eaLnBrk="1" hangingPunct="1"/>
            <a:endParaRPr lang="en-US" sz="2800" dirty="0" smtClean="0"/>
          </a:p>
        </p:txBody>
      </p:sp>
      <p:sp>
        <p:nvSpPr>
          <p:cNvPr id="2065" name="Text Box 17"/>
          <p:cNvSpPr txBox="1">
            <a:spLocks noChangeArrowheads="1"/>
          </p:cNvSpPr>
          <p:nvPr/>
        </p:nvSpPr>
        <p:spPr bwMode="auto">
          <a:xfrm>
            <a:off x="0" y="6342488"/>
            <a:ext cx="382668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latin typeface="Tw Cen MT"/>
                <a:cs typeface="Tw Cen MT"/>
              </a:rPr>
              <a:t>(Didier, J. &amp; </a:t>
            </a:r>
            <a:r>
              <a:rPr lang="en-US" sz="1400" dirty="0" err="1">
                <a:latin typeface="Tw Cen MT"/>
                <a:cs typeface="Tw Cen MT"/>
              </a:rPr>
              <a:t>Udry</a:t>
            </a:r>
            <a:r>
              <a:rPr lang="en-US" sz="1400" dirty="0">
                <a:latin typeface="Tw Cen MT"/>
                <a:cs typeface="Tw Cen MT"/>
              </a:rPr>
              <a:t>, V 2007  Unity West Elementary)</a:t>
            </a:r>
          </a:p>
        </p:txBody>
      </p:sp>
      <p:pic>
        <p:nvPicPr>
          <p:cNvPr id="3" name="Picture 2" descr="Screen Shot 2017-12-10 at 3.16.03 PM.png" title="Graphic shows parental involvement plus school involvement equals student suc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882" y="2052697"/>
            <a:ext cx="3906591" cy="2604394"/>
          </a:xfrm>
          <a:prstGeom prst="rect">
            <a:avLst/>
          </a:prstGeom>
        </p:spPr>
      </p:pic>
      <p:pic>
        <p:nvPicPr>
          <p:cNvPr id="7" name="Picture 6" descr="Core-Content-Icon-Rev2.png" title="core cont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050" name="Rectangle 2"/>
          <p:cNvSpPr>
            <a:spLocks noGrp="1" noChangeArrowheads="1"/>
          </p:cNvSpPr>
          <p:nvPr>
            <p:ph type="title"/>
          </p:nvPr>
        </p:nvSpPr>
        <p:spPr>
          <a:xfrm>
            <a:off x="1136852" y="274638"/>
            <a:ext cx="8229600" cy="1143000"/>
          </a:xfrm>
        </p:spPr>
        <p:txBody>
          <a:bodyPr/>
          <a:lstStyle/>
          <a:p>
            <a:pPr eaLnBrk="1" hangingPunct="1"/>
            <a:r>
              <a:rPr lang="en-US" dirty="0" smtClean="0"/>
              <a:t>Family Kick Off</a:t>
            </a:r>
          </a:p>
        </p:txBody>
      </p:sp>
    </p:spTree>
    <p:extLst>
      <p:ext uri="{BB962C8B-B14F-4D97-AF65-F5344CB8AC3E}">
        <p14:creationId xmlns:p14="http://schemas.microsoft.com/office/powerpoint/2010/main" val="3214002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ace to write the date, for what and from whom.  States: Our family thanks you for being peaceful, respectful, inclusive, determined, engaged.&#10;&#10;" title="At-Home Pride Ti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60873">
            <a:off x="5035078" y="1189070"/>
            <a:ext cx="3922336" cy="1768100"/>
          </a:xfrm>
          <a:prstGeom prst="rect">
            <a:avLst/>
          </a:prstGeom>
        </p:spPr>
      </p:pic>
      <p:pic>
        <p:nvPicPr>
          <p:cNvPr id="8" name="Picture 7" descr="Matrix shows expectations of be respectful, be responsible and be ready on the left.  The following routines are across the top: morning routine, chore time, homework time, bed time, meal time, family time." title="Home matri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6514"/>
            <a:ext cx="9144000" cy="2882348"/>
          </a:xfrm>
          <a:prstGeom prst="rect">
            <a:avLst/>
          </a:prstGeom>
        </p:spPr>
      </p:pic>
      <p:pic>
        <p:nvPicPr>
          <p:cNvPr id="9" name="Picture 8" descr="Screen Shot 2017-12-11 at 12.00.58 PM.png" title="Irish pride: be responsible, be ready, be respectfu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76214"/>
            <a:ext cx="3403600" cy="1130300"/>
          </a:xfrm>
          <a:prstGeom prst="rect">
            <a:avLst/>
          </a:prstGeom>
        </p:spPr>
      </p:pic>
      <p:pic>
        <p:nvPicPr>
          <p:cNvPr id="6" name="Picture 5" descr="Core-Content-Icon-Rev2.png" title="core content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301924"/>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296862"/>
            <a:ext cx="8229600" cy="1143000"/>
          </a:xfrm>
        </p:spPr>
        <p:txBody>
          <a:bodyPr/>
          <a:lstStyle/>
          <a:p>
            <a:r>
              <a:rPr lang="en-US" dirty="0" smtClean="0"/>
              <a:t>Family Examples</a:t>
            </a:r>
            <a:endParaRPr lang="en-US" dirty="0"/>
          </a:p>
        </p:txBody>
      </p:sp>
    </p:spTree>
    <p:extLst>
      <p:ext uri="{BB962C8B-B14F-4D97-AF65-F5344CB8AC3E}">
        <p14:creationId xmlns:p14="http://schemas.microsoft.com/office/powerpoint/2010/main" val="4194717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6" name="Picture 5" descr="Expectations on the left: help out, own your behavior, manners count, responsible.  Routines across the top: getting up in the morning, getting to school, clean-up time, homework time, meal time, getting ready for bed. Everyday is spelled out at the bottom of the columns.&#10;" title="Home matri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408" y="1266172"/>
            <a:ext cx="6737068" cy="4664124"/>
          </a:xfrm>
          <a:prstGeom prst="rect">
            <a:avLst/>
          </a:prstGeom>
        </p:spPr>
      </p:pic>
      <p:sp>
        <p:nvSpPr>
          <p:cNvPr id="2" name="Title 1"/>
          <p:cNvSpPr>
            <a:spLocks noGrp="1"/>
          </p:cNvSpPr>
          <p:nvPr>
            <p:ph type="title"/>
          </p:nvPr>
        </p:nvSpPr>
        <p:spPr/>
        <p:txBody>
          <a:bodyPr>
            <a:normAutofit fontScale="90000"/>
          </a:bodyPr>
          <a:lstStyle/>
          <a:p>
            <a:r>
              <a:rPr lang="en-US" dirty="0" smtClean="0"/>
              <a:t>Available Templates-</a:t>
            </a:r>
            <a:r>
              <a:rPr lang="en-US" dirty="0" err="1" smtClean="0"/>
              <a:t>pbismn.org</a:t>
            </a:r>
            <a:endParaRPr lang="en-US" dirty="0"/>
          </a:p>
        </p:txBody>
      </p:sp>
    </p:spTree>
    <p:extLst>
      <p:ext uri="{BB962C8B-B14F-4D97-AF65-F5344CB8AC3E}">
        <p14:creationId xmlns:p14="http://schemas.microsoft.com/office/powerpoint/2010/main" val="240015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descr="If you are looking for a way to get involved in school please consider the following opportunities.  Five different times are listed on the left.  Activities: Irish pride on your side - join staff and students during the recess and lunchtime hours to catch kids being good and hand them a shamrock; shamrock stop helper - help organize and draw names for rewards in the office; Irish pride celebration helper - help organize and prepare certificates for the Irish pride celebration; a school mascot contest winner was chosen and we need someone to sew the costume for it; We have a variety of other tasks you could assist with from labeling postcards to assembling posters." title="Volunteers are needed for our new positive bhavior program, Irish Pride!"/>
          <p:cNvGraphicFramePr>
            <a:graphicFrameLocks noChangeAspect="1"/>
          </p:cNvGraphicFramePr>
          <p:nvPr>
            <p:extLst>
              <p:ext uri="{D42A27DB-BD31-4B8C-83A1-F6EECF244321}">
                <p14:modId xmlns:p14="http://schemas.microsoft.com/office/powerpoint/2010/main" val="588662386"/>
              </p:ext>
            </p:extLst>
          </p:nvPr>
        </p:nvGraphicFramePr>
        <p:xfrm>
          <a:off x="886294" y="1228865"/>
          <a:ext cx="7665893" cy="4827955"/>
        </p:xfrm>
        <a:graphic>
          <a:graphicData uri="http://schemas.openxmlformats.org/presentationml/2006/ole">
            <mc:AlternateContent xmlns:mc="http://schemas.openxmlformats.org/markup-compatibility/2006">
              <mc:Choice xmlns:v="urn:schemas-microsoft-com:vml" Requires="v">
                <p:oleObj spid="_x0000_s1082" name="Document" r:id="rId4" imgW="5626100" imgH="3543300" progId="Word.Document.12">
                  <p:embed/>
                </p:oleObj>
              </mc:Choice>
              <mc:Fallback>
                <p:oleObj name="Document" r:id="rId4" imgW="5626100" imgH="3543300" progId="Word.Document.12">
                  <p:embed/>
                  <p:pic>
                    <p:nvPicPr>
                      <p:cNvPr id="0" name=""/>
                      <p:cNvPicPr/>
                      <p:nvPr/>
                    </p:nvPicPr>
                    <p:blipFill>
                      <a:blip r:embed="rId5"/>
                      <a:stretch>
                        <a:fillRect/>
                      </a:stretch>
                    </p:blipFill>
                    <p:spPr>
                      <a:xfrm>
                        <a:off x="886294" y="1228865"/>
                        <a:ext cx="7665893" cy="4827955"/>
                      </a:xfrm>
                      <a:prstGeom prst="rect">
                        <a:avLst/>
                      </a:prstGeom>
                    </p:spPr>
                  </p:pic>
                </p:oleObj>
              </mc:Fallback>
            </mc:AlternateContent>
          </a:graphicData>
        </a:graphic>
      </p:graphicFrame>
      <p:pic>
        <p:nvPicPr>
          <p:cNvPr id="4" name="Picture 3" descr="Core-Content-Icon-Rev2.png" title="core content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360382"/>
            <a:ext cx="8229600" cy="868483"/>
          </a:xfrm>
        </p:spPr>
        <p:txBody>
          <a:bodyPr/>
          <a:lstStyle/>
          <a:p>
            <a:r>
              <a:rPr lang="en-US" dirty="0" smtClean="0"/>
              <a:t>Help Wanted</a:t>
            </a:r>
            <a:endParaRPr lang="en-US" dirty="0"/>
          </a:p>
        </p:txBody>
      </p:sp>
    </p:spTree>
    <p:extLst>
      <p:ext uri="{BB962C8B-B14F-4D97-AF65-F5344CB8AC3E}">
        <p14:creationId xmlns:p14="http://schemas.microsoft.com/office/powerpoint/2010/main" val="3566404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585" y="1222282"/>
            <a:ext cx="7740862" cy="4801315"/>
          </a:xfrm>
          <a:prstGeom prst="rect">
            <a:avLst/>
          </a:prstGeom>
        </p:spPr>
        <p:txBody>
          <a:bodyPr wrap="square">
            <a:spAutoFit/>
          </a:bodyPr>
          <a:lstStyle/>
          <a:p>
            <a:r>
              <a:rPr lang="en-US" u="sng" dirty="0" smtClean="0"/>
              <a:t>Spartan Pride </a:t>
            </a:r>
            <a:r>
              <a:rPr lang="en-US" u="sng" dirty="0"/>
              <a:t>Celebrations</a:t>
            </a:r>
            <a:endParaRPr lang="en-US" dirty="0"/>
          </a:p>
          <a:p>
            <a:r>
              <a:rPr lang="en-US" dirty="0"/>
              <a:t>On late start days (the second Tuesday of every month), staff and students of the </a:t>
            </a:r>
            <a:r>
              <a:rPr lang="en-US" dirty="0" smtClean="0"/>
              <a:t>school </a:t>
            </a:r>
            <a:r>
              <a:rPr lang="en-US" dirty="0"/>
              <a:t>gather school-wide to celebrate all of the successes of one another.  This celebration is a part of our </a:t>
            </a:r>
            <a:r>
              <a:rPr lang="en-US" dirty="0" smtClean="0"/>
              <a:t>“Spartan Pride</a:t>
            </a:r>
            <a:r>
              <a:rPr lang="en-US" dirty="0"/>
              <a:t>” program, increasing the positive school climate in the building.  </a:t>
            </a:r>
          </a:p>
          <a:p>
            <a:r>
              <a:rPr lang="en-US" dirty="0"/>
              <a:t>In order to celebrate the great things about our students, we need your help to find out about them!  If you have something special you would like us to recognize about your child please detach the form below and send it to the school office, so that we may include it in our next celebration.</a:t>
            </a:r>
          </a:p>
          <a:p>
            <a:r>
              <a:rPr lang="en-US" dirty="0"/>
              <a:t> </a:t>
            </a:r>
          </a:p>
          <a:p>
            <a:r>
              <a:rPr lang="en-US" b="1" dirty="0" smtClean="0"/>
              <a:t>Spartan Pride </a:t>
            </a:r>
            <a:r>
              <a:rPr lang="en-US" b="1" dirty="0"/>
              <a:t>Celebration Form</a:t>
            </a:r>
            <a:endParaRPr lang="en-US" dirty="0"/>
          </a:p>
          <a:p>
            <a:r>
              <a:rPr lang="en-US" dirty="0"/>
              <a:t>I would like my child to be recognized at a school-wide celebration.</a:t>
            </a:r>
          </a:p>
          <a:p>
            <a:r>
              <a:rPr lang="en-US" dirty="0"/>
              <a:t>Student’s name:</a:t>
            </a:r>
            <a:r>
              <a:rPr lang="en-US" u="sng" dirty="0"/>
              <a:t>				 		</a:t>
            </a:r>
            <a:r>
              <a:rPr lang="en-US" dirty="0"/>
              <a:t>Date:</a:t>
            </a:r>
            <a:r>
              <a:rPr lang="en-US" u="sng" dirty="0"/>
              <a:t>				</a:t>
            </a:r>
            <a:endParaRPr lang="en-US" dirty="0"/>
          </a:p>
          <a:p>
            <a:r>
              <a:rPr lang="en-US" dirty="0"/>
              <a:t> </a:t>
            </a:r>
          </a:p>
          <a:p>
            <a:r>
              <a:rPr lang="en-US" dirty="0"/>
              <a:t>Reason:</a:t>
            </a:r>
            <a:r>
              <a:rPr lang="en-US" u="sng" dirty="0"/>
              <a:t>																																			</a:t>
            </a:r>
            <a:endParaRPr lang="en-US" dirty="0"/>
          </a:p>
        </p:txBody>
      </p:sp>
      <p:pic>
        <p:nvPicPr>
          <p:cNvPr id="4" name="Picture 3" descr="Core-Content-Icon-Rev2.png" title="core conten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5" name="Title 4"/>
          <p:cNvSpPr>
            <a:spLocks noGrp="1"/>
          </p:cNvSpPr>
          <p:nvPr>
            <p:ph type="title"/>
          </p:nvPr>
        </p:nvSpPr>
        <p:spPr>
          <a:xfrm>
            <a:off x="1635760" y="179204"/>
            <a:ext cx="6987106" cy="915357"/>
          </a:xfrm>
        </p:spPr>
        <p:txBody>
          <a:bodyPr/>
          <a:lstStyle/>
          <a:p>
            <a:r>
              <a:rPr lang="en-US" dirty="0" smtClean="0"/>
              <a:t>Include in Celebrations</a:t>
            </a:r>
            <a:endParaRPr lang="en-US" dirty="0"/>
          </a:p>
        </p:txBody>
      </p:sp>
    </p:spTree>
    <p:extLst>
      <p:ext uri="{BB962C8B-B14F-4D97-AF65-F5344CB8AC3E}">
        <p14:creationId xmlns:p14="http://schemas.microsoft.com/office/powerpoint/2010/main" val="2469173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201" y="3668717"/>
            <a:ext cx="8692106" cy="2549571"/>
          </a:xfrm>
        </p:spPr>
        <p:txBody>
          <a:bodyPr>
            <a:normAutofit fontScale="85000" lnSpcReduction="20000"/>
          </a:bodyPr>
          <a:lstStyle/>
          <a:p>
            <a:r>
              <a:rPr lang="en-US" dirty="0" smtClean="0"/>
              <a:t>Concerts, plays, sporting events…</a:t>
            </a:r>
          </a:p>
          <a:p>
            <a:pPr marL="457200" indent="-457200">
              <a:buFont typeface="Arial"/>
              <a:buChar char="•"/>
            </a:pPr>
            <a:r>
              <a:rPr lang="en-US" dirty="0"/>
              <a:t>	</a:t>
            </a:r>
            <a:r>
              <a:rPr lang="en-US" dirty="0" smtClean="0"/>
              <a:t>Add expectations to program</a:t>
            </a:r>
          </a:p>
          <a:p>
            <a:pPr marL="457200" indent="-457200">
              <a:buFont typeface="Arial"/>
              <a:buChar char="•"/>
            </a:pPr>
            <a:r>
              <a:rPr lang="en-US" dirty="0"/>
              <a:t>	</a:t>
            </a:r>
            <a:r>
              <a:rPr lang="en-US" dirty="0" smtClean="0"/>
              <a:t>Have expectations posted</a:t>
            </a:r>
          </a:p>
          <a:p>
            <a:pPr marL="457200" indent="-457200">
              <a:buFont typeface="Arial"/>
              <a:buChar char="•"/>
            </a:pPr>
            <a:r>
              <a:rPr lang="en-US" dirty="0"/>
              <a:t>	</a:t>
            </a:r>
            <a:r>
              <a:rPr lang="en-US" dirty="0" smtClean="0"/>
              <a:t>Speak about expectations</a:t>
            </a:r>
          </a:p>
          <a:p>
            <a:pPr marL="457200" indent="-457200">
              <a:buFont typeface="Arial"/>
              <a:buChar char="•"/>
            </a:pPr>
            <a:r>
              <a:rPr lang="en-US" dirty="0"/>
              <a:t>	</a:t>
            </a:r>
            <a:r>
              <a:rPr lang="en-US" dirty="0" smtClean="0"/>
              <a:t>Specifically THANK audience for following 	expectations at some point</a:t>
            </a:r>
          </a:p>
        </p:txBody>
      </p:sp>
      <p:pic>
        <p:nvPicPr>
          <p:cNvPr id="4" name="Picture 3" descr="Respect decisions made by contest and school officials; refrain from taunting, booing, heckling and the use of inappropriate language; recognize and acknowledge outstaning performances by athletes on both teams; attendance at this contest is not a license to verbally assualt others or to be generally offensive; respect athletes, coaches officials and fans.  Be a fan, not a fanatic!" title="Spectator expec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283" y="573353"/>
            <a:ext cx="4329717" cy="2984363"/>
          </a:xfrm>
          <a:prstGeom prst="rect">
            <a:avLst/>
          </a:prstGeom>
        </p:spPr>
      </p:pic>
      <p:sp>
        <p:nvSpPr>
          <p:cNvPr id="2" name="Title 1"/>
          <p:cNvSpPr>
            <a:spLocks noGrp="1"/>
          </p:cNvSpPr>
          <p:nvPr>
            <p:ph type="title"/>
          </p:nvPr>
        </p:nvSpPr>
        <p:spPr>
          <a:xfrm>
            <a:off x="365298" y="406593"/>
            <a:ext cx="6987106" cy="915357"/>
          </a:xfrm>
        </p:spPr>
        <p:txBody>
          <a:bodyPr/>
          <a:lstStyle/>
          <a:p>
            <a:pPr algn="l"/>
            <a:r>
              <a:rPr lang="en-US" dirty="0" smtClean="0"/>
              <a:t>Secondary Level</a:t>
            </a:r>
            <a:endParaRPr lang="en-US" dirty="0"/>
          </a:p>
        </p:txBody>
      </p:sp>
    </p:spTree>
    <p:extLst>
      <p:ext uri="{BB962C8B-B14F-4D97-AF65-F5344CB8AC3E}">
        <p14:creationId xmlns:p14="http://schemas.microsoft.com/office/powerpoint/2010/main" val="359330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his picture shows part of an action plan document.  There are four columns labeled: What needs to be completed? Resources needed? Who? When?" title="Action plan"/>
          <p:cNvPicPr>
            <a:picLocks noChangeAspect="1"/>
          </p:cNvPicPr>
          <p:nvPr/>
        </p:nvPicPr>
        <p:blipFill rotWithShape="1">
          <a:blip r:embed="rId3"/>
          <a:srcRect l="250" t="2363" r="1940" b="23170"/>
          <a:stretch/>
        </p:blipFill>
        <p:spPr>
          <a:xfrm>
            <a:off x="5503790" y="5106142"/>
            <a:ext cx="2770414" cy="10631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4" name="TextBox 43"/>
          <p:cNvSpPr txBox="1"/>
          <p:nvPr/>
        </p:nvSpPr>
        <p:spPr>
          <a:xfrm>
            <a:off x="2172042" y="5145269"/>
            <a:ext cx="3392415" cy="984885"/>
          </a:xfrm>
          <a:prstGeom prst="rect">
            <a:avLst/>
          </a:prstGeom>
          <a:noFill/>
        </p:spPr>
        <p:txBody>
          <a:bodyPr wrap="square" rtlCol="0">
            <a:spAutoFit/>
          </a:bodyPr>
          <a:lstStyle/>
          <a:p>
            <a:pPr defTabSz="457200"/>
            <a:r>
              <a:rPr lang="en-US" sz="2200" b="1" dirty="0">
                <a:solidFill>
                  <a:srgbClr val="1D2A53"/>
                </a:solidFill>
                <a:latin typeface="Tw Cen MT"/>
                <a:cs typeface="Tw Cen MT"/>
              </a:rPr>
              <a:t>Action Planning: </a:t>
            </a:r>
            <a:br>
              <a:rPr lang="en-US" sz="2200" b="1" dirty="0">
                <a:solidFill>
                  <a:srgbClr val="1D2A53"/>
                </a:solidFill>
                <a:latin typeface="Tw Cen MT"/>
                <a:cs typeface="Tw Cen MT"/>
              </a:rPr>
            </a:br>
            <a:r>
              <a:rPr lang="en-US" dirty="0">
                <a:solidFill>
                  <a:srgbClr val="1D2A53"/>
                </a:solidFill>
                <a:latin typeface="Tw Cen MT"/>
                <a:cs typeface="Tw Cen MT"/>
              </a:rPr>
              <a:t>Applying the core content to your school</a:t>
            </a:r>
            <a:endParaRPr lang="en-US" dirty="0">
              <a:solidFill>
                <a:srgbClr val="1D2A53"/>
              </a:solidFill>
            </a:endParaRPr>
          </a:p>
        </p:txBody>
      </p:sp>
      <p:pic>
        <p:nvPicPr>
          <p:cNvPr id="13" name="Picture 12" descr="This blue and white icon shows an arrow pointing up and to the right.  There is no text. " title="Action Planning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772" y="5128590"/>
            <a:ext cx="1018243" cy="1018243"/>
          </a:xfrm>
          <a:prstGeom prst="rect">
            <a:avLst/>
          </a:prstGeom>
          <a:effectLst>
            <a:outerShdw blurRad="50800" dist="38100" dir="2700000" algn="tl" rotWithShape="0">
              <a:prstClr val="black">
                <a:alpha val="40000"/>
              </a:prstClr>
            </a:outerShdw>
          </a:effectLst>
        </p:spPr>
      </p:pic>
      <p:pic>
        <p:nvPicPr>
          <p:cNvPr id="3" name="Picture 2" descr="This picture shows the School-wide PBIS Tiered Fidelity Inventory version 2.1 logo." title="TFI logo"/>
          <p:cNvPicPr>
            <a:picLocks noChangeAspect="1"/>
          </p:cNvPicPr>
          <p:nvPr/>
        </p:nvPicPr>
        <p:blipFill rotWithShape="1">
          <a:blip r:embed="rId5"/>
          <a:srcRect b="43902"/>
          <a:stretch/>
        </p:blipFill>
        <p:spPr>
          <a:xfrm>
            <a:off x="5503592" y="3845592"/>
            <a:ext cx="2770591"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3" name="TextBox 42"/>
          <p:cNvSpPr txBox="1"/>
          <p:nvPr/>
        </p:nvSpPr>
        <p:spPr>
          <a:xfrm>
            <a:off x="2172043" y="4032662"/>
            <a:ext cx="3392414" cy="707886"/>
          </a:xfrm>
          <a:prstGeom prst="rect">
            <a:avLst/>
          </a:prstGeom>
          <a:noFill/>
        </p:spPr>
        <p:txBody>
          <a:bodyPr wrap="square" rtlCol="0">
            <a:spAutoFit/>
          </a:bodyPr>
          <a:lstStyle/>
          <a:p>
            <a:pPr defTabSz="457200"/>
            <a:r>
              <a:rPr lang="en-US" sz="2200" b="1" dirty="0">
                <a:solidFill>
                  <a:srgbClr val="1D2A53"/>
                </a:solidFill>
                <a:latin typeface="Tw Cen MT"/>
                <a:cs typeface="Tw Cen MT"/>
              </a:rPr>
              <a:t>Self-Assessment: </a:t>
            </a:r>
          </a:p>
          <a:p>
            <a:pPr defTabSz="457200"/>
            <a:r>
              <a:rPr lang="en-US" dirty="0">
                <a:solidFill>
                  <a:srgbClr val="1D2A53"/>
                </a:solidFill>
                <a:latin typeface="Tw Cen MT"/>
                <a:cs typeface="Tw Cen MT"/>
              </a:rPr>
              <a:t>Tiered Fidelity Inventory</a:t>
            </a:r>
            <a:endParaRPr lang="en-US" dirty="0">
              <a:solidFill>
                <a:srgbClr val="1D2A53"/>
              </a:solidFill>
            </a:endParaRPr>
          </a:p>
        </p:txBody>
      </p:sp>
      <p:pic>
        <p:nvPicPr>
          <p:cNvPr id="12" name="Picture 11" descr="This blue and white icon shows a vertical bar graph.  There are three bars of different heights.  There is no text." title="Self-Assessment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772" y="3877484"/>
            <a:ext cx="1018243" cy="1018243"/>
          </a:xfrm>
          <a:prstGeom prst="rect">
            <a:avLst/>
          </a:prstGeom>
          <a:effectLst>
            <a:outerShdw blurRad="50800" dist="38100" dir="2700000" algn="tl" rotWithShape="0">
              <a:prstClr val="black">
                <a:alpha val="40000"/>
              </a:prstClr>
            </a:outerShdw>
          </a:effectLst>
        </p:spPr>
      </p:pic>
      <p:pic>
        <p:nvPicPr>
          <p:cNvPr id="14" name="Content Placeholder 16" descr="This is a picture of two women and two men seated and looking at the materials in front of them.  " title="Team planning picture"/>
          <p:cNvPicPr>
            <a:picLocks noChangeAspect="1"/>
          </p:cNvPicPr>
          <p:nvPr/>
        </p:nvPicPr>
        <p:blipFill rotWithShape="1">
          <a:blip r:embed="rId7">
            <a:extLst>
              <a:ext uri="{28A0092B-C50C-407E-A947-70E740481C1C}">
                <a14:useLocalDpi xmlns:a14="http://schemas.microsoft.com/office/drawing/2010/main"/>
              </a:ext>
            </a:extLst>
          </a:blip>
          <a:srcRect l="230" t="11972" r="-230" b="24752"/>
          <a:stretch/>
        </p:blipFill>
        <p:spPr>
          <a:xfrm>
            <a:off x="5503594" y="2588526"/>
            <a:ext cx="2770590"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2" name="TextBox 41"/>
          <p:cNvSpPr txBox="1"/>
          <p:nvPr/>
        </p:nvSpPr>
        <p:spPr>
          <a:xfrm>
            <a:off x="2172042" y="2790985"/>
            <a:ext cx="3392415" cy="677108"/>
          </a:xfrm>
          <a:prstGeom prst="rect">
            <a:avLst/>
          </a:prstGeom>
          <a:noFill/>
        </p:spPr>
        <p:txBody>
          <a:bodyPr wrap="square" rtlCol="0">
            <a:spAutoFit/>
          </a:bodyPr>
          <a:lstStyle/>
          <a:p>
            <a:pPr defTabSz="457200"/>
            <a:r>
              <a:rPr lang="en-US" sz="2000" b="1" dirty="0">
                <a:solidFill>
                  <a:srgbClr val="1D2A53"/>
                </a:solidFill>
                <a:latin typeface="Tw Cen MT"/>
                <a:cs typeface="Tw Cen MT"/>
              </a:rPr>
              <a:t>Activities/Team Time: </a:t>
            </a:r>
            <a:br>
              <a:rPr lang="en-US" sz="2000" b="1" dirty="0">
                <a:solidFill>
                  <a:srgbClr val="1D2A53"/>
                </a:solidFill>
                <a:latin typeface="Tw Cen MT"/>
                <a:cs typeface="Tw Cen MT"/>
              </a:rPr>
            </a:br>
            <a:r>
              <a:rPr lang="en-US" dirty="0">
                <a:solidFill>
                  <a:srgbClr val="1D2A53"/>
                </a:solidFill>
                <a:latin typeface="Tw Cen MT"/>
                <a:cs typeface="Tw Cen MT"/>
              </a:rPr>
              <a:t>Activities for Fluency</a:t>
            </a:r>
            <a:endParaRPr lang="en-US" dirty="0">
              <a:solidFill>
                <a:srgbClr val="3A54A5"/>
              </a:solidFill>
            </a:endParaRPr>
          </a:p>
        </p:txBody>
      </p:sp>
      <p:pic>
        <p:nvPicPr>
          <p:cNvPr id="9" name="Picture 8" descr="This blue and white icon shows a pencil.  There is no text. " title="Practice 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772" y="2620418"/>
            <a:ext cx="1018243" cy="1018243"/>
          </a:xfrm>
          <a:prstGeom prst="rect">
            <a:avLst/>
          </a:prstGeom>
          <a:effectLst>
            <a:outerShdw blurRad="50800" dist="38100" dir="2700000" algn="tl" rotWithShape="0">
              <a:prstClr val="black">
                <a:alpha val="40000"/>
              </a:prstClr>
            </a:outerShdw>
          </a:effectLst>
        </p:spPr>
      </p:pic>
      <p:pic>
        <p:nvPicPr>
          <p:cNvPr id="11" name="Picture 2" descr="This picture shows a street map.  Specific roads and cities are not distinguishable." title="Map"/>
          <p:cNvPicPr>
            <a:picLocks noGrp="1" noChangeAspect="1" noChangeArrowheads="1"/>
          </p:cNvPicPr>
          <p:nvPr>
            <p:ph idx="1"/>
          </p:nvPr>
        </p:nvPicPr>
        <p:blipFill rotWithShape="1">
          <a:blip r:embed="rId9" cstate="screen">
            <a:extLst>
              <a:ext uri="{28A0092B-C50C-407E-A947-70E740481C1C}">
                <a14:useLocalDpi xmlns:a14="http://schemas.microsoft.com/office/drawing/2010/main"/>
              </a:ext>
            </a:extLst>
          </a:blip>
          <a:srcRect l="5285" t="45844" r="18115" b="3220"/>
          <a:stretch/>
        </p:blipFill>
        <p:spPr>
          <a:xfrm>
            <a:off x="5503595" y="1358802"/>
            <a:ext cx="2770590" cy="10457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chemeClr val="tx1"/>
                </a:solidFill>
                <a:miter lim="800000"/>
                <a:headEnd/>
                <a:tailEnd/>
              </a14:hiddenLine>
            </a:ext>
          </a:extLst>
        </p:spPr>
      </p:pic>
      <p:sp>
        <p:nvSpPr>
          <p:cNvPr id="41" name="TextBox 40"/>
          <p:cNvSpPr txBox="1"/>
          <p:nvPr/>
        </p:nvSpPr>
        <p:spPr>
          <a:xfrm>
            <a:off x="2172042" y="1420004"/>
            <a:ext cx="3392416" cy="923330"/>
          </a:xfrm>
          <a:prstGeom prst="rect">
            <a:avLst/>
          </a:prstGeom>
          <a:noFill/>
        </p:spPr>
        <p:txBody>
          <a:bodyPr wrap="square" rtlCol="0">
            <a:spAutoFit/>
          </a:bodyPr>
          <a:lstStyle/>
          <a:p>
            <a:pPr defTabSz="457200"/>
            <a:r>
              <a:rPr lang="en-US" sz="2200" b="1" dirty="0">
                <a:solidFill>
                  <a:srgbClr val="1D2A53"/>
                </a:solidFill>
                <a:latin typeface="Tw Cen MT"/>
                <a:cs typeface="Tw Cen MT"/>
              </a:rPr>
              <a:t>Content:</a:t>
            </a:r>
          </a:p>
          <a:p>
            <a:pPr defTabSz="457200"/>
            <a:r>
              <a:rPr lang="en-US" sz="1600" dirty="0">
                <a:solidFill>
                  <a:srgbClr val="1D2A53"/>
                </a:solidFill>
                <a:latin typeface="Tw Cen MT"/>
                <a:cs typeface="Tw Cen MT"/>
              </a:rPr>
              <a:t>Aligned to TFI Items 1.1 </a:t>
            </a:r>
            <a:r>
              <a:rPr lang="mr-IN" sz="1600" dirty="0">
                <a:solidFill>
                  <a:srgbClr val="1D2A53"/>
                </a:solidFill>
                <a:latin typeface="Tw Cen MT"/>
                <a:cs typeface="Tw Cen MT"/>
              </a:rPr>
              <a:t>– </a:t>
            </a:r>
            <a:r>
              <a:rPr lang="en-US" sz="1600" dirty="0">
                <a:solidFill>
                  <a:srgbClr val="1D2A53"/>
                </a:solidFill>
                <a:latin typeface="Tw Cen MT"/>
                <a:cs typeface="Tw Cen MT"/>
              </a:rPr>
              <a:t>1.15 and Classroom Management Practices</a:t>
            </a:r>
            <a:endParaRPr lang="en-US" sz="1600" dirty="0">
              <a:solidFill>
                <a:srgbClr val="3A54A5"/>
              </a:solidFill>
            </a:endParaRPr>
          </a:p>
        </p:txBody>
      </p:sp>
      <p:pic>
        <p:nvPicPr>
          <p:cNvPr id="16" name="Picture 15" descr="This blue and white icon shows a book.  There is no text. " title="Core Content Icon"/>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3190" y="1372548"/>
            <a:ext cx="1018243" cy="101824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87319" y="305543"/>
            <a:ext cx="7776390" cy="669805"/>
          </a:xfrm>
        </p:spPr>
        <p:txBody>
          <a:bodyPr>
            <a:normAutofit fontScale="90000"/>
          </a:bodyPr>
          <a:lstStyle/>
          <a:p>
            <a:r>
              <a:rPr lang="en-US" dirty="0" smtClean="0">
                <a:solidFill>
                  <a:schemeClr val="accent6"/>
                </a:solidFill>
              </a:rPr>
              <a:t>Organization of Modules</a:t>
            </a:r>
            <a:endParaRPr lang="en-US" dirty="0">
              <a:solidFill>
                <a:schemeClr val="accent6"/>
              </a:solidFill>
            </a:endParaRPr>
          </a:p>
        </p:txBody>
      </p:sp>
    </p:spTree>
    <p:extLst>
      <p:ext uri="{BB962C8B-B14F-4D97-AF65-F5344CB8AC3E}">
        <p14:creationId xmlns:p14="http://schemas.microsoft.com/office/powerpoint/2010/main" val="546874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pPr algn="l"/>
            <a:r>
              <a:rPr lang="en-US" dirty="0" smtClean="0"/>
              <a:t>Student Voice</a:t>
            </a:r>
            <a:endParaRPr lang="en-US" dirty="0"/>
          </a:p>
        </p:txBody>
      </p:sp>
      <p:sp>
        <p:nvSpPr>
          <p:cNvPr id="3" name="Content Placeholder 2"/>
          <p:cNvSpPr>
            <a:spLocks noGrp="1"/>
          </p:cNvSpPr>
          <p:nvPr>
            <p:ph idx="1"/>
          </p:nvPr>
        </p:nvSpPr>
        <p:spPr/>
        <p:txBody>
          <a:bodyPr/>
          <a:lstStyle/>
          <a:p>
            <a:pPr marL="342900" indent="-342900">
              <a:buAutoNum type="arabicPeriod"/>
            </a:pPr>
            <a:r>
              <a:rPr lang="en-US" dirty="0"/>
              <a:t>What do students offer that is unique and helps the school?</a:t>
            </a:r>
          </a:p>
          <a:p>
            <a:pPr marL="342900" indent="-342900">
              <a:buAutoNum type="arabicPeriod"/>
            </a:pPr>
            <a:endParaRPr lang="en-US" dirty="0"/>
          </a:p>
          <a:p>
            <a:pPr marL="342900" indent="-342900">
              <a:buAutoNum type="arabicPeriod"/>
            </a:pPr>
            <a:r>
              <a:rPr lang="en-US" dirty="0"/>
              <a:t>How do students benefit from being involved?</a:t>
            </a:r>
          </a:p>
          <a:p>
            <a:endParaRPr lang="en-US" dirty="0"/>
          </a:p>
        </p:txBody>
      </p:sp>
    </p:spTree>
    <p:extLst>
      <p:ext uri="{BB962C8B-B14F-4D97-AF65-F5344CB8AC3E}">
        <p14:creationId xmlns:p14="http://schemas.microsoft.com/office/powerpoint/2010/main" val="848657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9717" y="5425655"/>
            <a:ext cx="5450962" cy="369332"/>
          </a:xfrm>
          <a:prstGeom prst="rect">
            <a:avLst/>
          </a:prstGeom>
          <a:noFill/>
        </p:spPr>
        <p:txBody>
          <a:bodyPr wrap="square" rtlCol="0">
            <a:spAutoFit/>
          </a:bodyPr>
          <a:lstStyle/>
          <a:p>
            <a:r>
              <a:rPr lang="en-US" dirty="0" smtClean="0">
                <a:hlinkClick r:id="rId2"/>
              </a:rPr>
              <a:t>St. James Student Video</a:t>
            </a:r>
            <a:endParaRPr lang="en-US" dirty="0"/>
          </a:p>
        </p:txBody>
      </p:sp>
      <p:sp>
        <p:nvSpPr>
          <p:cNvPr id="7" name="TextBox 6"/>
          <p:cNvSpPr txBox="1"/>
          <p:nvPr/>
        </p:nvSpPr>
        <p:spPr>
          <a:xfrm>
            <a:off x="5685801" y="4761211"/>
            <a:ext cx="2788584" cy="923330"/>
          </a:xfrm>
          <a:prstGeom prst="rect">
            <a:avLst/>
          </a:prstGeom>
          <a:noFill/>
        </p:spPr>
        <p:txBody>
          <a:bodyPr wrap="square" rtlCol="0">
            <a:spAutoFit/>
          </a:bodyPr>
          <a:lstStyle/>
          <a:p>
            <a:r>
              <a:rPr lang="en-US" dirty="0" smtClean="0"/>
              <a:t>Make sure students of all demographics are represented</a:t>
            </a:r>
            <a:endParaRPr lang="en-US" dirty="0"/>
          </a:p>
        </p:txBody>
      </p:sp>
      <p:sp>
        <p:nvSpPr>
          <p:cNvPr id="6" name="Content Placeholder 5"/>
          <p:cNvSpPr>
            <a:spLocks noGrp="1"/>
          </p:cNvSpPr>
          <p:nvPr>
            <p:ph idx="1"/>
          </p:nvPr>
        </p:nvSpPr>
        <p:spPr>
          <a:xfrm>
            <a:off x="205267" y="1950630"/>
            <a:ext cx="8712678" cy="3405996"/>
          </a:xfrm>
        </p:spPr>
        <p:txBody>
          <a:bodyPr>
            <a:normAutofit fontScale="92500" lnSpcReduction="20000"/>
          </a:bodyPr>
          <a:lstStyle/>
          <a:p>
            <a:r>
              <a:rPr lang="en-US" b="1" dirty="0" smtClean="0"/>
              <a:t>Benefits:</a:t>
            </a:r>
          </a:p>
          <a:p>
            <a:pPr marL="457200" indent="-457200">
              <a:buFont typeface="Arial"/>
              <a:buChar char="•"/>
            </a:pPr>
            <a:r>
              <a:rPr lang="en-US" dirty="0" smtClean="0"/>
              <a:t>Students feel more ownership of the SW-PBIS initiative</a:t>
            </a:r>
          </a:p>
          <a:p>
            <a:pPr marL="457200" indent="-457200">
              <a:buFont typeface="Arial"/>
              <a:buChar char="•"/>
            </a:pPr>
            <a:r>
              <a:rPr lang="en-US" dirty="0" smtClean="0"/>
              <a:t>Students want a direct impact on their school</a:t>
            </a:r>
          </a:p>
          <a:p>
            <a:pPr marL="457200" indent="-457200">
              <a:buFont typeface="Arial"/>
              <a:buChar char="•"/>
            </a:pPr>
            <a:r>
              <a:rPr lang="en-US" dirty="0" smtClean="0"/>
              <a:t>Builds social skills for life</a:t>
            </a:r>
          </a:p>
          <a:p>
            <a:pPr marL="457200" indent="-457200">
              <a:buFont typeface="Arial"/>
              <a:buChar char="•"/>
            </a:pPr>
            <a:r>
              <a:rPr lang="en-US" dirty="0" smtClean="0"/>
              <a:t>Bridges the gap between student and teacher</a:t>
            </a:r>
          </a:p>
          <a:p>
            <a:pPr marL="457200" indent="-457200">
              <a:buFont typeface="Arial"/>
              <a:buChar char="•"/>
            </a:pPr>
            <a:r>
              <a:rPr lang="en-US" dirty="0" smtClean="0"/>
              <a:t>Builds unity within a school</a:t>
            </a:r>
          </a:p>
          <a:p>
            <a:endParaRPr lang="en-US" dirty="0"/>
          </a:p>
        </p:txBody>
      </p:sp>
      <p:pic>
        <p:nvPicPr>
          <p:cNvPr id="4" name="Picture 3"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296485" y="543671"/>
            <a:ext cx="9143999" cy="915357"/>
          </a:xfrm>
        </p:spPr>
        <p:txBody>
          <a:bodyPr>
            <a:normAutofit fontScale="90000"/>
          </a:bodyPr>
          <a:lstStyle/>
          <a:p>
            <a:r>
              <a:rPr lang="en-US" dirty="0"/>
              <a:t/>
            </a:r>
            <a:br>
              <a:rPr lang="en-US" dirty="0"/>
            </a:br>
            <a:r>
              <a:rPr lang="en-US" sz="3100" i="1" dirty="0" smtClean="0"/>
              <a:t>“SW-PBIS is something we do WITH students not to them.” </a:t>
            </a:r>
            <a:br>
              <a:rPr lang="en-US" sz="3100" i="1" dirty="0" smtClean="0"/>
            </a:br>
            <a:r>
              <a:rPr lang="en-US" sz="3600" dirty="0" smtClean="0"/>
              <a:t>-</a:t>
            </a:r>
            <a:r>
              <a:rPr lang="en-US" sz="3100" dirty="0" smtClean="0"/>
              <a:t>Tim Lewis</a:t>
            </a:r>
            <a:endParaRPr lang="en-US" sz="3100" dirty="0"/>
          </a:p>
        </p:txBody>
      </p:sp>
    </p:spTree>
    <p:extLst>
      <p:ext uri="{BB962C8B-B14F-4D97-AF65-F5344CB8AC3E}">
        <p14:creationId xmlns:p14="http://schemas.microsoft.com/office/powerpoint/2010/main" val="309126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drawing that looks like an old woman in profile when looked at one way and a young woman who is turned to the left away from the viewer when looked at another way.  Not everyone will be able to see both women." title="Two way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491" y="1675085"/>
            <a:ext cx="6225143" cy="4497705"/>
          </a:xfrm>
          <a:prstGeom prst="rect">
            <a:avLst/>
          </a:prstGeom>
        </p:spPr>
      </p:pic>
      <p:sp>
        <p:nvSpPr>
          <p:cNvPr id="3" name="Content Placeholder 2"/>
          <p:cNvSpPr>
            <a:spLocks noGrp="1"/>
          </p:cNvSpPr>
          <p:nvPr>
            <p:ph idx="1"/>
          </p:nvPr>
        </p:nvSpPr>
        <p:spPr>
          <a:xfrm>
            <a:off x="365298" y="959516"/>
            <a:ext cx="8257568" cy="4373663"/>
          </a:xfrm>
        </p:spPr>
        <p:txBody>
          <a:bodyPr/>
          <a:lstStyle/>
          <a:p>
            <a:r>
              <a:rPr lang="en-US" dirty="0" smtClean="0"/>
              <a:t>Students have a different perception of school than adults.</a:t>
            </a:r>
            <a:endParaRPr lang="en-US" dirty="0"/>
          </a:p>
        </p:txBody>
      </p:sp>
      <p:sp>
        <p:nvSpPr>
          <p:cNvPr id="2" name="Title 1"/>
          <p:cNvSpPr>
            <a:spLocks noGrp="1"/>
          </p:cNvSpPr>
          <p:nvPr>
            <p:ph type="title"/>
          </p:nvPr>
        </p:nvSpPr>
        <p:spPr>
          <a:xfrm>
            <a:off x="365298" y="150040"/>
            <a:ext cx="6987106" cy="915357"/>
          </a:xfrm>
        </p:spPr>
        <p:txBody>
          <a:bodyPr/>
          <a:lstStyle/>
          <a:p>
            <a:pPr algn="l"/>
            <a:r>
              <a:rPr lang="en-US" dirty="0" smtClean="0"/>
              <a:t>Perception</a:t>
            </a:r>
            <a:endParaRPr lang="en-US" dirty="0"/>
          </a:p>
        </p:txBody>
      </p:sp>
    </p:spTree>
    <p:extLst>
      <p:ext uri="{BB962C8B-B14F-4D97-AF65-F5344CB8AC3E}">
        <p14:creationId xmlns:p14="http://schemas.microsoft.com/office/powerpoint/2010/main" val="206542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Survey</a:t>
            </a:r>
            <a:endParaRPr lang="en-US" dirty="0"/>
          </a:p>
        </p:txBody>
      </p:sp>
      <p:pic>
        <p:nvPicPr>
          <p:cNvPr id="4" name="Picture 3" descr="Screen Shot shows partial results from a student survey.  Item teachers make an effort to get to know me is circled in red, and 57 percent of students agreed with this statement; 59 percent of males and 55 percent of females. Quote on the bottom is unattributed - &quot;Students don't drop out because they can't do math, they drop out because they don't belong.&quot;" title="Montana data: belong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62555"/>
          </a:xfrm>
          <a:prstGeom prst="rect">
            <a:avLst/>
          </a:prstGeom>
        </p:spPr>
      </p:pic>
    </p:spTree>
    <p:extLst>
      <p:ext uri="{BB962C8B-B14F-4D97-AF65-F5344CB8AC3E}">
        <p14:creationId xmlns:p14="http://schemas.microsoft.com/office/powerpoint/2010/main" val="3570428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298" y="1600200"/>
            <a:ext cx="3547603" cy="4373663"/>
          </a:xfrm>
        </p:spPr>
        <p:txBody>
          <a:bodyPr>
            <a:normAutofit fontScale="92500" lnSpcReduction="20000"/>
          </a:bodyPr>
          <a:lstStyle/>
          <a:p>
            <a:pPr marL="457200" indent="-457200">
              <a:buFont typeface="Arial"/>
              <a:buChar char="•"/>
            </a:pPr>
            <a:r>
              <a:rPr lang="en-US" dirty="0" smtClean="0"/>
              <a:t>Student Surveys</a:t>
            </a:r>
          </a:p>
          <a:p>
            <a:pPr marL="457200" indent="-457200">
              <a:buFont typeface="Arial"/>
              <a:buChar char="•"/>
            </a:pPr>
            <a:r>
              <a:rPr lang="en-US" dirty="0" smtClean="0"/>
              <a:t>Student reps from each grade</a:t>
            </a:r>
          </a:p>
          <a:p>
            <a:pPr marL="457200" indent="-457200">
              <a:buFont typeface="Arial"/>
              <a:buChar char="•"/>
            </a:pPr>
            <a:r>
              <a:rPr lang="en-US" dirty="0" smtClean="0"/>
              <a:t>Use existing groups</a:t>
            </a:r>
          </a:p>
          <a:p>
            <a:pPr marL="457200" indent="-457200">
              <a:buFont typeface="Arial"/>
              <a:buChar char="•"/>
            </a:pPr>
            <a:r>
              <a:rPr lang="en-US" dirty="0" smtClean="0"/>
              <a:t>Give leadership role to higher level students</a:t>
            </a:r>
          </a:p>
          <a:p>
            <a:pPr marL="457200" indent="-457200">
              <a:buFont typeface="Arial"/>
              <a:buChar char="•"/>
            </a:pPr>
            <a:r>
              <a:rPr lang="en-US" dirty="0" smtClean="0"/>
              <a:t>Have a student on your teams</a:t>
            </a:r>
            <a:endParaRPr lang="en-US" dirty="0"/>
          </a:p>
        </p:txBody>
      </p:sp>
      <p:pic>
        <p:nvPicPr>
          <p:cNvPr id="7" name="Picture 6" descr="Screen Shot 2018-01-18 at 2.03.52 PM.png" title="Picture of students wearing the same t-shirt, standing in a classro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336" y="1754556"/>
            <a:ext cx="4763985" cy="3633069"/>
          </a:xfrm>
          <a:prstGeom prst="rect">
            <a:avLst/>
          </a:prstGeom>
        </p:spPr>
      </p:pic>
      <p:sp>
        <p:nvSpPr>
          <p:cNvPr id="5" name="Title 4"/>
          <p:cNvSpPr>
            <a:spLocks noGrp="1"/>
          </p:cNvSpPr>
          <p:nvPr>
            <p:ph type="title"/>
          </p:nvPr>
        </p:nvSpPr>
        <p:spPr>
          <a:xfrm>
            <a:off x="365298" y="453437"/>
            <a:ext cx="6987106" cy="915357"/>
          </a:xfrm>
        </p:spPr>
        <p:txBody>
          <a:bodyPr/>
          <a:lstStyle/>
          <a:p>
            <a:pPr algn="l"/>
            <a:r>
              <a:rPr lang="en-US" dirty="0" smtClean="0"/>
              <a:t>Ways to “Hear” Students</a:t>
            </a:r>
            <a:endParaRPr lang="en-US" dirty="0"/>
          </a:p>
        </p:txBody>
      </p:sp>
    </p:spTree>
    <p:extLst>
      <p:ext uri="{BB962C8B-B14F-4D97-AF65-F5344CB8AC3E}">
        <p14:creationId xmlns:p14="http://schemas.microsoft.com/office/powerpoint/2010/main" val="558331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020" y="1402284"/>
            <a:ext cx="6824134" cy="3768276"/>
          </a:xfrm>
        </p:spPr>
        <p:txBody>
          <a:bodyPr/>
          <a:lstStyle/>
          <a:p>
            <a:pPr marL="0" indent="0">
              <a:buNone/>
            </a:pPr>
            <a:r>
              <a:rPr lang="en-US" b="1" dirty="0"/>
              <a:t>Local resources are </a:t>
            </a:r>
            <a:r>
              <a:rPr lang="en-US" b="1" dirty="0" smtClean="0"/>
              <a:t>crucial</a:t>
            </a:r>
            <a:br>
              <a:rPr lang="en-US" b="1" dirty="0" smtClean="0"/>
            </a:br>
            <a:endParaRPr lang="en-US" b="1" dirty="0" smtClean="0"/>
          </a:p>
          <a:p>
            <a:pPr marL="514350" indent="-514350">
              <a:buAutoNum type="arabicParenR"/>
            </a:pPr>
            <a:r>
              <a:rPr lang="en-US" dirty="0" smtClean="0"/>
              <a:t>Media Coverage</a:t>
            </a:r>
          </a:p>
          <a:p>
            <a:pPr marL="514350" indent="-514350">
              <a:buAutoNum type="arabicParenR"/>
            </a:pPr>
            <a:r>
              <a:rPr lang="en-US" dirty="0" smtClean="0"/>
              <a:t>Alumni</a:t>
            </a:r>
          </a:p>
          <a:p>
            <a:pPr marL="514350" indent="-514350">
              <a:buAutoNum type="arabicParenR"/>
            </a:pPr>
            <a:r>
              <a:rPr lang="en-US" dirty="0" smtClean="0"/>
              <a:t>Business Awareness</a:t>
            </a:r>
          </a:p>
          <a:p>
            <a:endParaRPr lang="en-US" dirty="0"/>
          </a:p>
        </p:txBody>
      </p:sp>
      <p:pic>
        <p:nvPicPr>
          <p:cNvPr id="4" name="Picture 3"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Communities</a:t>
            </a:r>
            <a:endParaRPr lang="en-US" dirty="0"/>
          </a:p>
        </p:txBody>
      </p:sp>
    </p:spTree>
    <p:extLst>
      <p:ext uri="{BB962C8B-B14F-4D97-AF65-F5344CB8AC3E}">
        <p14:creationId xmlns:p14="http://schemas.microsoft.com/office/powerpoint/2010/main" val="1313763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er on right shows school expectations in non-English language; poster on left says: At Bugonaygeshig school, our students believe in being: respectful, responsible, safe" title="Expectations in two langu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760" y="1312038"/>
            <a:ext cx="5718119" cy="4974462"/>
          </a:xfrm>
          <a:prstGeom prst="rect">
            <a:avLst/>
          </a:prstGeom>
        </p:spPr>
      </p:pic>
      <p:sp>
        <p:nvSpPr>
          <p:cNvPr id="2" name="Title 1"/>
          <p:cNvSpPr>
            <a:spLocks noGrp="1"/>
          </p:cNvSpPr>
          <p:nvPr>
            <p:ph type="title"/>
          </p:nvPr>
        </p:nvSpPr>
        <p:spPr>
          <a:xfrm>
            <a:off x="852920" y="350815"/>
            <a:ext cx="6987106" cy="915357"/>
          </a:xfrm>
        </p:spPr>
        <p:txBody>
          <a:bodyPr/>
          <a:lstStyle/>
          <a:p>
            <a:r>
              <a:rPr lang="en-US" dirty="0" smtClean="0"/>
              <a:t>Connecting with Culture</a:t>
            </a:r>
            <a:endParaRPr lang="en-US" dirty="0"/>
          </a:p>
        </p:txBody>
      </p:sp>
    </p:spTree>
    <p:extLst>
      <p:ext uri="{BB962C8B-B14F-4D97-AF65-F5344CB8AC3E}">
        <p14:creationId xmlns:p14="http://schemas.microsoft.com/office/powerpoint/2010/main" val="2816573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663034" y="1517140"/>
            <a:ext cx="7848600" cy="4759642"/>
          </a:xfrm>
        </p:spPr>
        <p:txBody>
          <a:bodyPr>
            <a:normAutofit lnSpcReduction="10000"/>
          </a:bodyPr>
          <a:lstStyle/>
          <a:p>
            <a:pPr>
              <a:defRPr/>
            </a:pPr>
            <a:r>
              <a:rPr lang="en-US" sz="3500" dirty="0" smtClean="0"/>
              <a:t>Police Department </a:t>
            </a:r>
          </a:p>
          <a:p>
            <a:pPr>
              <a:defRPr/>
            </a:pPr>
            <a:r>
              <a:rPr lang="en-US" sz="3500" dirty="0"/>
              <a:t>P</a:t>
            </a:r>
            <a:r>
              <a:rPr lang="en-US" sz="3500" dirty="0" smtClean="0"/>
              <a:t>ark District </a:t>
            </a:r>
          </a:p>
          <a:p>
            <a:pPr>
              <a:defRPr/>
            </a:pPr>
            <a:r>
              <a:rPr lang="en-US" sz="3500" dirty="0"/>
              <a:t>C</a:t>
            </a:r>
            <a:r>
              <a:rPr lang="en-US" sz="3500" dirty="0" smtClean="0"/>
              <a:t>ommunity Center </a:t>
            </a:r>
          </a:p>
          <a:p>
            <a:pPr>
              <a:defRPr/>
            </a:pPr>
            <a:r>
              <a:rPr lang="en-US" sz="3500" dirty="0" smtClean="0"/>
              <a:t>Parents </a:t>
            </a:r>
          </a:p>
          <a:p>
            <a:pPr>
              <a:defRPr/>
            </a:pPr>
            <a:r>
              <a:rPr lang="en-US" sz="3500" dirty="0" smtClean="0"/>
              <a:t>Library</a:t>
            </a:r>
          </a:p>
          <a:p>
            <a:pPr>
              <a:defRPr/>
            </a:pPr>
            <a:r>
              <a:rPr lang="en-US" sz="3500" dirty="0" smtClean="0"/>
              <a:t>Schools/District</a:t>
            </a:r>
          </a:p>
          <a:p>
            <a:pPr>
              <a:defRPr/>
            </a:pPr>
            <a:r>
              <a:rPr lang="en-US" sz="3500" dirty="0" smtClean="0"/>
              <a:t>Chamber of Commerce</a:t>
            </a:r>
          </a:p>
          <a:p>
            <a:pPr>
              <a:defRPr/>
            </a:pPr>
            <a:r>
              <a:rPr lang="en-US" sz="3500" dirty="0" smtClean="0"/>
              <a:t>Community Organizations</a:t>
            </a:r>
          </a:p>
          <a:p>
            <a:pPr>
              <a:defRPr/>
            </a:pPr>
            <a:endParaRPr lang="en-US" dirty="0" smtClean="0"/>
          </a:p>
        </p:txBody>
      </p:sp>
      <p:pic>
        <p:nvPicPr>
          <p:cNvPr id="4" name="Picture 3"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090143" y="290275"/>
            <a:ext cx="7800286" cy="721147"/>
          </a:xfrm>
        </p:spPr>
        <p:txBody>
          <a:bodyPr>
            <a:normAutofit fontScale="90000"/>
          </a:bodyPr>
          <a:lstStyle/>
          <a:p>
            <a:r>
              <a:rPr lang="en-US" dirty="0" smtClean="0">
                <a:solidFill>
                  <a:srgbClr val="1D2A53"/>
                </a:solidFill>
              </a:rPr>
              <a:t/>
            </a:r>
            <a:br>
              <a:rPr lang="en-US" dirty="0" smtClean="0">
                <a:solidFill>
                  <a:srgbClr val="1D2A53"/>
                </a:solidFill>
              </a:rPr>
            </a:br>
            <a:r>
              <a:rPr lang="en-US" dirty="0" smtClean="0">
                <a:solidFill>
                  <a:srgbClr val="1D2A53"/>
                </a:solidFill>
              </a:rPr>
              <a:t>Community</a:t>
            </a:r>
            <a:r>
              <a:rPr lang="en-US" dirty="0">
                <a:solidFill>
                  <a:srgbClr val="1D2A53"/>
                </a:solidFill>
              </a:rPr>
              <a:t>-wide</a:t>
            </a:r>
            <a:r>
              <a:rPr lang="en-US" dirty="0" smtClean="0">
                <a:solidFill>
                  <a:srgbClr val="1D2A53"/>
                </a:solidFill>
              </a:rPr>
              <a:t> PBIS </a:t>
            </a:r>
            <a:r>
              <a:rPr lang="en-US" dirty="0">
                <a:solidFill>
                  <a:srgbClr val="1D2A53"/>
                </a:solidFill>
              </a:rPr>
              <a:t>Implementation</a:t>
            </a:r>
            <a:br>
              <a:rPr lang="en-US" dirty="0">
                <a:solidFill>
                  <a:srgbClr val="1D2A53"/>
                </a:solidFill>
              </a:rPr>
            </a:br>
            <a:r>
              <a:rPr lang="en-US" sz="3100" dirty="0" smtClean="0">
                <a:solidFill>
                  <a:srgbClr val="1D2A53"/>
                </a:solidFill>
              </a:rPr>
              <a:t>Who </a:t>
            </a:r>
            <a:r>
              <a:rPr lang="en-US" sz="3100" dirty="0">
                <a:solidFill>
                  <a:srgbClr val="1D2A53"/>
                </a:solidFill>
              </a:rPr>
              <a:t>is involved?</a:t>
            </a:r>
            <a:endParaRPr lang="en-US" sz="3100" dirty="0"/>
          </a:p>
        </p:txBody>
      </p:sp>
    </p:spTree>
    <p:extLst>
      <p:ext uri="{BB962C8B-B14F-4D97-AF65-F5344CB8AC3E}">
        <p14:creationId xmlns:p14="http://schemas.microsoft.com/office/powerpoint/2010/main" val="3884805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7" name="Picture 6" descr="Tiger figurine is shown with a plaque that reads - Tiger pride, Mrs. Woolsey's class, name - shadow, motto - paws of respect.&#10;" title="Picture of tiger figur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44961">
            <a:off x="5655877" y="3598846"/>
            <a:ext cx="2488969" cy="2142022"/>
          </a:xfrm>
          <a:prstGeom prst="rect">
            <a:avLst/>
          </a:prstGeom>
        </p:spPr>
      </p:pic>
      <p:pic>
        <p:nvPicPr>
          <p:cNvPr id="8" name="Picture 7" descr="Screen Shot 2018-01-16 at 8.29.20 AM.png" title="Picture of tennis shoe painted orange and white with a paw print in bla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8328">
            <a:off x="194371" y="3998383"/>
            <a:ext cx="5114645" cy="2191991"/>
          </a:xfrm>
          <a:prstGeom prst="rect">
            <a:avLst/>
          </a:prstGeom>
        </p:spPr>
      </p:pic>
      <p:sp>
        <p:nvSpPr>
          <p:cNvPr id="3" name="Content Placeholder 2"/>
          <p:cNvSpPr>
            <a:spLocks noGrp="1"/>
          </p:cNvSpPr>
          <p:nvPr>
            <p:ph idx="1"/>
          </p:nvPr>
        </p:nvSpPr>
        <p:spPr>
          <a:xfrm>
            <a:off x="484117" y="1458058"/>
            <a:ext cx="7322913" cy="2182609"/>
          </a:xfrm>
        </p:spPr>
        <p:txBody>
          <a:bodyPr>
            <a:noAutofit/>
          </a:bodyPr>
          <a:lstStyle/>
          <a:p>
            <a:r>
              <a:rPr lang="en-US" sz="2400" dirty="0" smtClean="0">
                <a:solidFill>
                  <a:prstClr val="black"/>
                </a:solidFill>
              </a:rPr>
              <a:t>Presentation at Chamber of Commerce meeting</a:t>
            </a:r>
          </a:p>
          <a:p>
            <a:r>
              <a:rPr lang="en-US" sz="2400" dirty="0" smtClean="0">
                <a:solidFill>
                  <a:prstClr val="black"/>
                </a:solidFill>
              </a:rPr>
              <a:t>Posters hung up in town – connection to universal language</a:t>
            </a:r>
          </a:p>
          <a:p>
            <a:r>
              <a:rPr lang="en-US" sz="2400" dirty="0" smtClean="0">
                <a:solidFill>
                  <a:prstClr val="black"/>
                </a:solidFill>
              </a:rPr>
              <a:t>Opportunity to display student work</a:t>
            </a:r>
          </a:p>
          <a:p>
            <a:r>
              <a:rPr lang="en-US" sz="2400" dirty="0" smtClean="0">
                <a:solidFill>
                  <a:prstClr val="black"/>
                </a:solidFill>
              </a:rPr>
              <a:t>Brochure to businesses to give basic understanding</a:t>
            </a:r>
          </a:p>
          <a:p>
            <a:endParaRPr lang="en-US" sz="2400" dirty="0" smtClean="0">
              <a:solidFill>
                <a:prstClr val="black"/>
              </a:solidFill>
            </a:endParaRPr>
          </a:p>
          <a:p>
            <a:endParaRPr lang="en-US" sz="2400" dirty="0" smtClean="0">
              <a:solidFill>
                <a:prstClr val="black"/>
              </a:solidFill>
            </a:endParaRPr>
          </a:p>
        </p:txBody>
      </p:sp>
      <p:sp>
        <p:nvSpPr>
          <p:cNvPr id="2" name="Title 1"/>
          <p:cNvSpPr>
            <a:spLocks noGrp="1"/>
          </p:cNvSpPr>
          <p:nvPr>
            <p:ph type="title"/>
          </p:nvPr>
        </p:nvSpPr>
        <p:spPr>
          <a:xfrm>
            <a:off x="1225452" y="288119"/>
            <a:ext cx="4608081" cy="713232"/>
          </a:xfrm>
        </p:spPr>
        <p:txBody>
          <a:bodyPr>
            <a:noAutofit/>
          </a:bodyPr>
          <a:lstStyle/>
          <a:p>
            <a:pPr lvl="0"/>
            <a:r>
              <a:rPr lang="en-US" dirty="0"/>
              <a:t>Business </a:t>
            </a:r>
            <a:r>
              <a:rPr lang="en-US" dirty="0" smtClean="0"/>
              <a:t>Awareness</a:t>
            </a:r>
            <a:endParaRPr lang="en-US" dirty="0"/>
          </a:p>
        </p:txBody>
      </p:sp>
    </p:spTree>
    <p:extLst>
      <p:ext uri="{BB962C8B-B14F-4D97-AF65-F5344CB8AC3E}">
        <p14:creationId xmlns:p14="http://schemas.microsoft.com/office/powerpoint/2010/main" val="1311132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cus - be ready to order or check out; integrity - only take what you paid for; respect - use manners, say pleas and thank you, clean up your area when you are done; excellence - have fun, leave the business better than you found it.&#10;&#10;" title="Math and Science Academy in the Commun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73320">
            <a:off x="708599" y="1566753"/>
            <a:ext cx="3752476" cy="4774427"/>
          </a:xfrm>
          <a:prstGeom prst="rect">
            <a:avLst/>
          </a:prstGeom>
        </p:spPr>
      </p:pic>
      <p:pic>
        <p:nvPicPr>
          <p:cNvPr id="7" name="Picture 6" title="Picture shows two teenage boys at a restaurant with food on the table in front of th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472" y="1281534"/>
            <a:ext cx="4677528" cy="2710724"/>
          </a:xfrm>
          <a:prstGeom prst="rect">
            <a:avLst/>
          </a:prstGeom>
        </p:spPr>
      </p:pic>
      <p:sp>
        <p:nvSpPr>
          <p:cNvPr id="8" name="TextBox 7"/>
          <p:cNvSpPr txBox="1"/>
          <p:nvPr/>
        </p:nvSpPr>
        <p:spPr>
          <a:xfrm>
            <a:off x="5088810" y="4114110"/>
            <a:ext cx="4055190" cy="1200329"/>
          </a:xfrm>
          <a:prstGeom prst="rect">
            <a:avLst/>
          </a:prstGeom>
          <a:noFill/>
        </p:spPr>
        <p:txBody>
          <a:bodyPr wrap="square" rtlCol="0">
            <a:spAutoFit/>
          </a:bodyPr>
          <a:lstStyle/>
          <a:p>
            <a:r>
              <a:rPr lang="en-US" dirty="0" smtClean="0"/>
              <a:t>Students at a local restaurant that donated 30 wings to each student who had their name drawn.</a:t>
            </a:r>
            <a:endParaRPr lang="en-US" dirty="0"/>
          </a:p>
          <a:p>
            <a:endParaRPr lang="en-US" dirty="0"/>
          </a:p>
        </p:txBody>
      </p:sp>
      <p:sp>
        <p:nvSpPr>
          <p:cNvPr id="5" name="Title 4"/>
          <p:cNvSpPr>
            <a:spLocks noGrp="1"/>
          </p:cNvSpPr>
          <p:nvPr>
            <p:ph type="title"/>
          </p:nvPr>
        </p:nvSpPr>
        <p:spPr/>
        <p:txBody>
          <a:bodyPr/>
          <a:lstStyle/>
          <a:p>
            <a:r>
              <a:rPr lang="en-US" dirty="0" smtClean="0"/>
              <a:t>Community Examples</a:t>
            </a:r>
            <a:endParaRPr lang="en-US" dirty="0"/>
          </a:p>
        </p:txBody>
      </p:sp>
    </p:spTree>
    <p:extLst>
      <p:ext uri="{BB962C8B-B14F-4D97-AF65-F5344CB8AC3E}">
        <p14:creationId xmlns:p14="http://schemas.microsoft.com/office/powerpoint/2010/main" val="37253367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wo items listed: team composition and team operating procedures" title="TFI sub-scale: team"/>
          <p:cNvGraphicFramePr>
            <a:graphicFrameLocks noGrp="1"/>
          </p:cNvGraphicFramePr>
          <p:nvPr>
            <p:extLst>
              <p:ext uri="{D42A27DB-BD31-4B8C-83A1-F6EECF244321}">
                <p14:modId xmlns:p14="http://schemas.microsoft.com/office/powerpoint/2010/main" val="1210098840"/>
              </p:ext>
            </p:extLst>
          </p:nvPr>
        </p:nvGraphicFramePr>
        <p:xfrm>
          <a:off x="724108" y="1229597"/>
          <a:ext cx="3591414" cy="1066800"/>
        </p:xfrm>
        <a:graphic>
          <a:graphicData uri="http://schemas.openxmlformats.org/drawingml/2006/table">
            <a:tbl>
              <a:tblPr firstRow="1" bandRow="1">
                <a:tableStyleId>{69012ECD-51FC-41F1-AA8D-1B2483CD663E}</a:tableStyleId>
              </a:tblPr>
              <a:tblGrid>
                <a:gridCol w="837063"/>
                <a:gridCol w="2754351"/>
              </a:tblGrid>
              <a:tr h="316406">
                <a:tc gridSpan="2">
                  <a:txBody>
                    <a:bodyPr/>
                    <a:lstStyle/>
                    <a:p>
                      <a:pPr algn="ctr"/>
                      <a:r>
                        <a:rPr lang="en-US" sz="2000" b="0" u="none" dirty="0" smtClean="0">
                          <a:solidFill>
                            <a:schemeClr val="tx2"/>
                          </a:solidFill>
                        </a:rPr>
                        <a:t>TFI Sub-Scale: </a:t>
                      </a:r>
                      <a:r>
                        <a:rPr lang="en-US" sz="2000" u="none" dirty="0" smtClean="0">
                          <a:solidFill>
                            <a:schemeClr val="tx2"/>
                          </a:solidFill>
                        </a:rPr>
                        <a:t>Team </a:t>
                      </a:r>
                      <a:endParaRPr lang="en-US" sz="2000" b="0" u="none" dirty="0">
                        <a:solidFill>
                          <a:schemeClr val="tx2"/>
                        </a:solidFill>
                        <a:latin typeface="+mn-lt"/>
                        <a:cs typeface="Tw Cen MT"/>
                      </a:endParaRPr>
                    </a:p>
                  </a:txBody>
                  <a:tcPr/>
                </a:tc>
                <a:tc hMerge="1">
                  <a:txBody>
                    <a:bodyPr/>
                    <a:lstStyle/>
                    <a:p>
                      <a:endParaRPr lang="en-US" dirty="0"/>
                    </a:p>
                  </a:txBody>
                  <a:tcPr/>
                </a:tc>
              </a:tr>
              <a:tr h="286365">
                <a:tc>
                  <a:txBody>
                    <a:bodyPr/>
                    <a:lstStyle/>
                    <a:p>
                      <a:r>
                        <a:rPr lang="en-US" sz="1600" dirty="0" smtClean="0">
                          <a:solidFill>
                            <a:schemeClr val="tx2"/>
                          </a:solidFill>
                          <a:latin typeface="Calibri" charset="0"/>
                          <a:ea typeface="Calibri" charset="0"/>
                          <a:cs typeface="Calibri" charset="0"/>
                        </a:rPr>
                        <a:t>TFI 1.1</a:t>
                      </a:r>
                      <a:endParaRPr lang="en-US" sz="1600" dirty="0">
                        <a:solidFill>
                          <a:schemeClr val="tx2"/>
                        </a:solidFill>
                        <a:latin typeface="Calibri" charset="0"/>
                        <a:ea typeface="Calibri" charset="0"/>
                        <a:cs typeface="Calibri" charset="0"/>
                      </a:endParaRPr>
                    </a:p>
                  </a:txBody>
                  <a:tcPr/>
                </a:tc>
                <a:tc>
                  <a:txBody>
                    <a:bodyPr/>
                    <a:lstStyle/>
                    <a:p>
                      <a:r>
                        <a:rPr lang="en-US" sz="1600" dirty="0" smtClean="0">
                          <a:solidFill>
                            <a:schemeClr val="tx2"/>
                          </a:solidFill>
                          <a:latin typeface="Calibri" charset="0"/>
                          <a:ea typeface="Calibri" charset="0"/>
                          <a:cs typeface="Calibri" charset="0"/>
                        </a:rPr>
                        <a:t>Team Composition</a:t>
                      </a:r>
                      <a:endParaRPr lang="en-US" sz="1600" dirty="0">
                        <a:solidFill>
                          <a:schemeClr val="tx2"/>
                        </a:solidFill>
                        <a:latin typeface="Calibri" charset="0"/>
                        <a:ea typeface="Calibri" charset="0"/>
                        <a:cs typeface="Calibri" charset="0"/>
                      </a:endParaRPr>
                    </a:p>
                  </a:txBody>
                  <a:tcPr/>
                </a:tc>
              </a:tr>
              <a:tr h="286365">
                <a:tc>
                  <a:txBody>
                    <a:bodyPr/>
                    <a:lstStyle/>
                    <a:p>
                      <a:r>
                        <a:rPr lang="en-US" sz="1600" dirty="0" smtClean="0">
                          <a:solidFill>
                            <a:schemeClr val="tx2"/>
                          </a:solidFill>
                          <a:latin typeface="Calibri" charset="0"/>
                          <a:ea typeface="Calibri" charset="0"/>
                          <a:cs typeface="Calibri" charset="0"/>
                        </a:rPr>
                        <a:t>TFI</a:t>
                      </a:r>
                      <a:r>
                        <a:rPr lang="en-US" sz="1600" baseline="0" dirty="0" smtClean="0">
                          <a:solidFill>
                            <a:schemeClr val="tx2"/>
                          </a:solidFill>
                          <a:latin typeface="Calibri" charset="0"/>
                          <a:ea typeface="Calibri" charset="0"/>
                          <a:cs typeface="Calibri" charset="0"/>
                        </a:rPr>
                        <a:t> </a:t>
                      </a:r>
                      <a:r>
                        <a:rPr lang="en-US" sz="1600" dirty="0" smtClean="0">
                          <a:solidFill>
                            <a:schemeClr val="tx2"/>
                          </a:solidFill>
                          <a:latin typeface="Calibri" charset="0"/>
                          <a:ea typeface="Calibri" charset="0"/>
                          <a:cs typeface="Calibri" charset="0"/>
                        </a:rPr>
                        <a:t>1.2</a:t>
                      </a:r>
                      <a:endParaRPr lang="en-US" sz="1600" dirty="0">
                        <a:solidFill>
                          <a:schemeClr val="tx2"/>
                        </a:solidFill>
                        <a:latin typeface="Calibri" charset="0"/>
                        <a:ea typeface="Calibri" charset="0"/>
                        <a:cs typeface="Calibri" charset="0"/>
                      </a:endParaRPr>
                    </a:p>
                  </a:txBody>
                  <a:tcPr/>
                </a:tc>
                <a:tc>
                  <a:txBody>
                    <a:bodyPr/>
                    <a:lstStyle/>
                    <a:p>
                      <a:r>
                        <a:rPr lang="en-US" sz="1600" dirty="0" smtClean="0">
                          <a:solidFill>
                            <a:schemeClr val="tx2"/>
                          </a:solidFill>
                          <a:latin typeface="Calibri" charset="0"/>
                          <a:ea typeface="Calibri" charset="0"/>
                          <a:cs typeface="Calibri" charset="0"/>
                        </a:rPr>
                        <a:t>Team Operating Procedures</a:t>
                      </a:r>
                      <a:endParaRPr lang="en-US" sz="1600" dirty="0">
                        <a:solidFill>
                          <a:schemeClr val="tx2"/>
                        </a:solidFill>
                        <a:latin typeface="Calibri" charset="0"/>
                        <a:ea typeface="Calibri" charset="0"/>
                        <a:cs typeface="Calibri" charset="0"/>
                      </a:endParaRPr>
                    </a:p>
                  </a:txBody>
                  <a:tcPr/>
                </a:tc>
              </a:tr>
            </a:tbl>
          </a:graphicData>
        </a:graphic>
      </p:graphicFrame>
      <p:graphicFrame>
        <p:nvGraphicFramePr>
          <p:cNvPr id="5" name="Table 4" descr="Following items listed: behavioral expectations, teaching expectations, problem behavior definitions, discipline policies, professional development, classroom procedures, feedback and acknowledgement, faculty involvement, and student/family/community involvement." title="TFI sub-scale: implementation"/>
          <p:cNvGraphicFramePr>
            <a:graphicFrameLocks noGrp="1"/>
          </p:cNvGraphicFramePr>
          <p:nvPr>
            <p:extLst>
              <p:ext uri="{D42A27DB-BD31-4B8C-83A1-F6EECF244321}">
                <p14:modId xmlns:p14="http://schemas.microsoft.com/office/powerpoint/2010/main" val="3624850095"/>
              </p:ext>
            </p:extLst>
          </p:nvPr>
        </p:nvGraphicFramePr>
        <p:xfrm>
          <a:off x="724107" y="2464051"/>
          <a:ext cx="3591415" cy="3901440"/>
        </p:xfrm>
        <a:graphic>
          <a:graphicData uri="http://schemas.openxmlformats.org/drawingml/2006/table">
            <a:tbl>
              <a:tblPr firstRow="1" bandRow="1">
                <a:tableStyleId>{69012ECD-51FC-41F1-AA8D-1B2483CD663E}</a:tableStyleId>
              </a:tblPr>
              <a:tblGrid>
                <a:gridCol w="918426"/>
                <a:gridCol w="2672989"/>
              </a:tblGrid>
              <a:tr h="344701">
                <a:tc gridSpan="2">
                  <a:txBody>
                    <a:bodyPr/>
                    <a:lstStyle/>
                    <a:p>
                      <a:pPr algn="ctr"/>
                      <a:r>
                        <a:rPr lang="en-US" sz="2000" b="0" u="none" dirty="0" smtClean="0">
                          <a:solidFill>
                            <a:schemeClr val="tx2"/>
                          </a:solidFill>
                        </a:rPr>
                        <a:t>TFI Sub-Scale: </a:t>
                      </a:r>
                      <a:r>
                        <a:rPr lang="en-US" sz="2000" u="none" dirty="0" smtClean="0">
                          <a:solidFill>
                            <a:schemeClr val="tx2"/>
                          </a:solidFill>
                        </a:rPr>
                        <a:t>Implementation </a:t>
                      </a:r>
                      <a:endParaRPr lang="en-US" sz="2000" b="0" u="none" dirty="0">
                        <a:solidFill>
                          <a:schemeClr val="tx2"/>
                        </a:solidFill>
                        <a:latin typeface="+mn-lt"/>
                        <a:cs typeface="Tw Cen MT"/>
                      </a:endParaRPr>
                    </a:p>
                  </a:txBody>
                  <a:tcPr/>
                </a:tc>
                <a:tc hMerge="1">
                  <a:txBody>
                    <a:bodyPr/>
                    <a:lstStyle/>
                    <a:p>
                      <a:endParaRPr lang="en-US" dirty="0"/>
                    </a:p>
                  </a:txBody>
                  <a:tcPr/>
                </a:tc>
              </a:tr>
              <a:tr h="291670">
                <a:tc>
                  <a:txBody>
                    <a:bodyPr/>
                    <a:lstStyle/>
                    <a:p>
                      <a:r>
                        <a:rPr lang="en-US" sz="1600" b="0" dirty="0" smtClean="0">
                          <a:solidFill>
                            <a:schemeClr val="tx2"/>
                          </a:solidFill>
                        </a:rPr>
                        <a:t>TFI 1.3</a:t>
                      </a:r>
                      <a:endParaRPr lang="en-US" sz="1600" b="0" dirty="0">
                        <a:solidFill>
                          <a:schemeClr val="tx2"/>
                        </a:solidFill>
                        <a:latin typeface="+mn-lt"/>
                        <a:cs typeface="Tw Cen MT"/>
                      </a:endParaRPr>
                    </a:p>
                  </a:txBody>
                  <a:tcPr/>
                </a:tc>
                <a:tc>
                  <a:txBody>
                    <a:bodyPr/>
                    <a:lstStyle/>
                    <a:p>
                      <a:r>
                        <a:rPr lang="en-US" sz="1600" b="0" dirty="0" smtClean="0">
                          <a:solidFill>
                            <a:schemeClr val="tx2"/>
                          </a:solidFill>
                        </a:rPr>
                        <a:t>Behavioral Expectations</a:t>
                      </a:r>
                      <a:endParaRPr lang="en-US" sz="1600" b="0" dirty="0">
                        <a:solidFill>
                          <a:schemeClr val="tx2"/>
                        </a:solidFill>
                        <a:latin typeface="+mn-lt"/>
                        <a:cs typeface="Tw Cen MT"/>
                      </a:endParaRPr>
                    </a:p>
                  </a:txBody>
                  <a:tcPr/>
                </a:tc>
              </a:tr>
              <a:tr h="291670">
                <a:tc>
                  <a:txBody>
                    <a:bodyPr/>
                    <a:lstStyle/>
                    <a:p>
                      <a:r>
                        <a:rPr lang="en-US" sz="1600" b="0" dirty="0" smtClean="0">
                          <a:solidFill>
                            <a:schemeClr val="tx2"/>
                          </a:solidFill>
                        </a:rPr>
                        <a:t>TFI 1.4</a:t>
                      </a:r>
                      <a:endParaRPr lang="en-US" sz="1600" b="0" dirty="0">
                        <a:solidFill>
                          <a:schemeClr val="tx2"/>
                        </a:solidFill>
                        <a:latin typeface="+mn-lt"/>
                        <a:cs typeface="Tw Cen MT"/>
                      </a:endParaRPr>
                    </a:p>
                  </a:txBody>
                  <a:tcPr/>
                </a:tc>
                <a:tc>
                  <a:txBody>
                    <a:bodyPr/>
                    <a:lstStyle/>
                    <a:p>
                      <a:r>
                        <a:rPr lang="en-US" sz="1600" b="0" dirty="0" smtClean="0">
                          <a:solidFill>
                            <a:schemeClr val="tx2"/>
                          </a:solidFill>
                        </a:rPr>
                        <a:t>Teaching Expectations</a:t>
                      </a:r>
                      <a:endParaRPr lang="en-US" sz="1600" b="0" dirty="0">
                        <a:solidFill>
                          <a:schemeClr val="tx2"/>
                        </a:solidFill>
                        <a:latin typeface="+mn-lt"/>
                        <a:cs typeface="Tw Cen MT"/>
                      </a:endParaRPr>
                    </a:p>
                  </a:txBody>
                  <a:tcPr/>
                </a:tc>
              </a:tr>
              <a:tr h="291670">
                <a:tc>
                  <a:txBody>
                    <a:bodyPr/>
                    <a:lstStyle/>
                    <a:p>
                      <a:r>
                        <a:rPr lang="en-US" sz="1600" b="0" dirty="0" smtClean="0">
                          <a:solidFill>
                            <a:schemeClr val="tx2"/>
                          </a:solidFill>
                        </a:rPr>
                        <a:t>TFI 1.5</a:t>
                      </a:r>
                      <a:endParaRPr lang="en-US" sz="1600" b="0" dirty="0">
                        <a:solidFill>
                          <a:schemeClr val="tx2"/>
                        </a:solidFill>
                        <a:latin typeface="+mn-lt"/>
                        <a:cs typeface="Tw Cen MT"/>
                      </a:endParaRPr>
                    </a:p>
                  </a:txBody>
                  <a:tcPr/>
                </a:tc>
                <a:tc>
                  <a:txBody>
                    <a:bodyPr/>
                    <a:lstStyle/>
                    <a:p>
                      <a:r>
                        <a:rPr lang="en-US" sz="1600" b="0" dirty="0" smtClean="0">
                          <a:solidFill>
                            <a:schemeClr val="tx2"/>
                          </a:solidFill>
                        </a:rPr>
                        <a:t>Problem Behavior Definitions</a:t>
                      </a:r>
                      <a:endParaRPr lang="en-US" sz="1600" b="0" dirty="0">
                        <a:solidFill>
                          <a:schemeClr val="tx2"/>
                        </a:solidFill>
                        <a:latin typeface="+mn-lt"/>
                        <a:cs typeface="Tw Cen MT"/>
                      </a:endParaRPr>
                    </a:p>
                  </a:txBody>
                  <a:tcPr/>
                </a:tc>
              </a:tr>
              <a:tr h="291670">
                <a:tc>
                  <a:txBody>
                    <a:bodyPr/>
                    <a:lstStyle/>
                    <a:p>
                      <a:r>
                        <a:rPr lang="en-US" sz="1600" dirty="0" smtClean="0">
                          <a:solidFill>
                            <a:schemeClr val="tx2"/>
                          </a:solidFill>
                        </a:rPr>
                        <a:t>TFI</a:t>
                      </a:r>
                      <a:r>
                        <a:rPr lang="en-US" sz="1600" baseline="0" dirty="0" smtClean="0">
                          <a:solidFill>
                            <a:schemeClr val="tx2"/>
                          </a:solidFill>
                        </a:rPr>
                        <a:t> </a:t>
                      </a:r>
                      <a:r>
                        <a:rPr lang="en-US" sz="1600" dirty="0" smtClean="0">
                          <a:solidFill>
                            <a:schemeClr val="tx2"/>
                          </a:solidFill>
                        </a:rPr>
                        <a:t>1.6</a:t>
                      </a:r>
                      <a:endParaRPr lang="en-US" sz="1600" dirty="0">
                        <a:solidFill>
                          <a:schemeClr val="tx2"/>
                        </a:solidFill>
                        <a:latin typeface="+mn-lt"/>
                        <a:cs typeface="Tw Cen MT"/>
                      </a:endParaRPr>
                    </a:p>
                  </a:txBody>
                  <a:tcPr/>
                </a:tc>
                <a:tc>
                  <a:txBody>
                    <a:bodyPr/>
                    <a:lstStyle/>
                    <a:p>
                      <a:r>
                        <a:rPr lang="en-US" sz="1600" dirty="0" smtClean="0">
                          <a:solidFill>
                            <a:schemeClr val="tx2"/>
                          </a:solidFill>
                        </a:rPr>
                        <a:t>Discipline</a:t>
                      </a:r>
                      <a:r>
                        <a:rPr lang="en-US" sz="1600" baseline="0" dirty="0" smtClean="0">
                          <a:solidFill>
                            <a:schemeClr val="tx2"/>
                          </a:solidFill>
                        </a:rPr>
                        <a:t> Policies</a:t>
                      </a:r>
                      <a:endParaRPr lang="en-US" sz="1600" dirty="0">
                        <a:solidFill>
                          <a:schemeClr val="tx2"/>
                        </a:solidFill>
                        <a:latin typeface="+mn-lt"/>
                        <a:cs typeface="Tw Cen MT"/>
                      </a:endParaRPr>
                    </a:p>
                  </a:txBody>
                  <a:tcPr/>
                </a:tc>
              </a:tr>
              <a:tr h="291670">
                <a:tc>
                  <a:txBody>
                    <a:bodyPr/>
                    <a:lstStyle/>
                    <a:p>
                      <a:r>
                        <a:rPr lang="en-US" sz="1600" dirty="0" smtClean="0">
                          <a:solidFill>
                            <a:schemeClr val="tx2"/>
                          </a:solidFill>
                        </a:rPr>
                        <a:t>TFI 1.7</a:t>
                      </a:r>
                      <a:endParaRPr lang="en-US" sz="1600" dirty="0">
                        <a:solidFill>
                          <a:schemeClr val="tx2"/>
                        </a:solidFill>
                        <a:latin typeface="+mn-lt"/>
                        <a:cs typeface="Tw Cen MT"/>
                      </a:endParaRPr>
                    </a:p>
                  </a:txBody>
                  <a:tcPr/>
                </a:tc>
                <a:tc>
                  <a:txBody>
                    <a:bodyPr/>
                    <a:lstStyle/>
                    <a:p>
                      <a:r>
                        <a:rPr lang="en-US" sz="1600" dirty="0" smtClean="0">
                          <a:solidFill>
                            <a:schemeClr val="tx2"/>
                          </a:solidFill>
                        </a:rPr>
                        <a:t>Professional Development</a:t>
                      </a:r>
                      <a:endParaRPr lang="en-US" sz="1600" dirty="0">
                        <a:solidFill>
                          <a:schemeClr val="tx2"/>
                        </a:solidFill>
                        <a:latin typeface="+mn-lt"/>
                        <a:cs typeface="Tw Cen MT"/>
                      </a:endParaRPr>
                    </a:p>
                  </a:txBody>
                  <a:tcPr/>
                </a:tc>
              </a:tr>
              <a:tr h="291670">
                <a:tc>
                  <a:txBody>
                    <a:bodyPr/>
                    <a:lstStyle/>
                    <a:p>
                      <a:r>
                        <a:rPr lang="en-US" sz="1600" dirty="0" smtClean="0">
                          <a:solidFill>
                            <a:schemeClr val="tx2"/>
                          </a:solidFill>
                        </a:rPr>
                        <a:t>TFI 1.8</a:t>
                      </a:r>
                      <a:endParaRPr lang="en-US" sz="1600" dirty="0">
                        <a:solidFill>
                          <a:schemeClr val="tx2"/>
                        </a:solidFill>
                        <a:latin typeface="+mn-lt"/>
                        <a:cs typeface="Tw Cen MT"/>
                      </a:endParaRPr>
                    </a:p>
                  </a:txBody>
                  <a:tcPr/>
                </a:tc>
                <a:tc>
                  <a:txBody>
                    <a:bodyPr/>
                    <a:lstStyle/>
                    <a:p>
                      <a:r>
                        <a:rPr lang="en-US" sz="1600" dirty="0" smtClean="0">
                          <a:solidFill>
                            <a:schemeClr val="tx2"/>
                          </a:solidFill>
                        </a:rPr>
                        <a:t>Classroom Procedures</a:t>
                      </a:r>
                      <a:endParaRPr lang="en-US" sz="1600" dirty="0">
                        <a:solidFill>
                          <a:schemeClr val="tx2"/>
                        </a:solidFill>
                        <a:latin typeface="+mn-lt"/>
                        <a:cs typeface="Tw Cen MT"/>
                      </a:endParaRPr>
                    </a:p>
                  </a:txBody>
                  <a:tcPr/>
                </a:tc>
              </a:tr>
              <a:tr h="503793">
                <a:tc>
                  <a:txBody>
                    <a:bodyPr/>
                    <a:lstStyle/>
                    <a:p>
                      <a:r>
                        <a:rPr lang="en-US" sz="1600" dirty="0" smtClean="0">
                          <a:solidFill>
                            <a:schemeClr val="tx2"/>
                          </a:solidFill>
                        </a:rPr>
                        <a:t>TFI 1.9</a:t>
                      </a:r>
                      <a:endParaRPr lang="en-US" sz="1600" dirty="0">
                        <a:solidFill>
                          <a:schemeClr val="tx2"/>
                        </a:solidFill>
                        <a:latin typeface="+mn-lt"/>
                        <a:cs typeface="Tw Cen MT"/>
                      </a:endParaRPr>
                    </a:p>
                  </a:txBody>
                  <a:tcPr/>
                </a:tc>
                <a:tc>
                  <a:txBody>
                    <a:bodyPr/>
                    <a:lstStyle/>
                    <a:p>
                      <a:r>
                        <a:rPr lang="en-US" sz="1600" dirty="0" smtClean="0">
                          <a:solidFill>
                            <a:schemeClr val="tx2"/>
                          </a:solidFill>
                        </a:rPr>
                        <a:t>Feedback and Acknowledgement</a:t>
                      </a:r>
                      <a:endParaRPr lang="en-US" sz="1600" dirty="0">
                        <a:solidFill>
                          <a:schemeClr val="tx2"/>
                        </a:solidFill>
                        <a:latin typeface="+mn-lt"/>
                        <a:cs typeface="Tw Cen MT"/>
                      </a:endParaRPr>
                    </a:p>
                  </a:txBody>
                  <a:tcPr/>
                </a:tc>
              </a:tr>
              <a:tr h="291670">
                <a:tc>
                  <a:txBody>
                    <a:bodyPr/>
                    <a:lstStyle/>
                    <a:p>
                      <a:r>
                        <a:rPr lang="en-US" sz="1600" b="1" dirty="0" smtClean="0">
                          <a:solidFill>
                            <a:schemeClr val="accent6"/>
                          </a:solidFill>
                        </a:rPr>
                        <a:t>TFI 1.10</a:t>
                      </a:r>
                      <a:endParaRPr lang="en-US" sz="1600" b="1" dirty="0">
                        <a:solidFill>
                          <a:schemeClr val="accent6"/>
                        </a:solidFill>
                        <a:latin typeface="+mn-lt"/>
                        <a:cs typeface="Tw Cen MT"/>
                      </a:endParaRPr>
                    </a:p>
                  </a:txBody>
                  <a:tcPr/>
                </a:tc>
                <a:tc>
                  <a:txBody>
                    <a:bodyPr/>
                    <a:lstStyle/>
                    <a:p>
                      <a:r>
                        <a:rPr lang="en-US" sz="1600" b="1" dirty="0" smtClean="0">
                          <a:solidFill>
                            <a:schemeClr val="accent6"/>
                          </a:solidFill>
                        </a:rPr>
                        <a:t>Faculty Involvement</a:t>
                      </a:r>
                      <a:endParaRPr lang="en-US" sz="1600" b="1" dirty="0">
                        <a:solidFill>
                          <a:schemeClr val="accent6"/>
                        </a:solidFill>
                        <a:latin typeface="+mn-lt"/>
                        <a:cs typeface="Tw Cen MT"/>
                      </a:endParaRPr>
                    </a:p>
                  </a:txBody>
                  <a:tcPr/>
                </a:tc>
              </a:tr>
              <a:tr h="555913">
                <a:tc>
                  <a:txBody>
                    <a:bodyPr/>
                    <a:lstStyle/>
                    <a:p>
                      <a:r>
                        <a:rPr lang="en-US" sz="1600" b="1" dirty="0" smtClean="0">
                          <a:solidFill>
                            <a:schemeClr val="accent6"/>
                          </a:solidFill>
                        </a:rPr>
                        <a:t>TFI 1.11</a:t>
                      </a:r>
                      <a:endParaRPr lang="en-US" sz="1600" b="1" dirty="0">
                        <a:solidFill>
                          <a:schemeClr val="accent6"/>
                        </a:solidFill>
                        <a:latin typeface="+mn-lt"/>
                        <a:cs typeface="Tw Cen MT"/>
                      </a:endParaRPr>
                    </a:p>
                  </a:txBody>
                  <a:tcPr/>
                </a:tc>
                <a:tc>
                  <a:txBody>
                    <a:bodyPr/>
                    <a:lstStyle/>
                    <a:p>
                      <a:r>
                        <a:rPr lang="en-US" sz="1600" b="1" dirty="0" smtClean="0">
                          <a:solidFill>
                            <a:schemeClr val="accent6"/>
                          </a:solidFill>
                        </a:rPr>
                        <a:t>Student/Family/Community</a:t>
                      </a:r>
                      <a:r>
                        <a:rPr lang="en-US" sz="1600" b="1" baseline="0" dirty="0" smtClean="0">
                          <a:solidFill>
                            <a:schemeClr val="accent6"/>
                          </a:solidFill>
                        </a:rPr>
                        <a:t> Involvement</a:t>
                      </a:r>
                      <a:endParaRPr lang="en-US" sz="1600" b="1" dirty="0">
                        <a:solidFill>
                          <a:schemeClr val="accent6"/>
                        </a:solidFill>
                        <a:latin typeface="+mn-lt"/>
                        <a:cs typeface="Tw Cen MT"/>
                      </a:endParaRPr>
                    </a:p>
                  </a:txBody>
                  <a:tcPr/>
                </a:tc>
              </a:tr>
            </a:tbl>
          </a:graphicData>
        </a:graphic>
      </p:graphicFrame>
      <p:graphicFrame>
        <p:nvGraphicFramePr>
          <p:cNvPr id="7" name="Table 6" descr="Following items listed: discipline data, data-based decision making, fidelity data, annual evaluation." title="TFI sub-scale: evaluation"/>
          <p:cNvGraphicFramePr>
            <a:graphicFrameLocks noGrp="1"/>
          </p:cNvGraphicFramePr>
          <p:nvPr>
            <p:extLst>
              <p:ext uri="{D42A27DB-BD31-4B8C-83A1-F6EECF244321}">
                <p14:modId xmlns:p14="http://schemas.microsoft.com/office/powerpoint/2010/main" val="2930449592"/>
              </p:ext>
            </p:extLst>
          </p:nvPr>
        </p:nvGraphicFramePr>
        <p:xfrm>
          <a:off x="4460241" y="1229597"/>
          <a:ext cx="4059291" cy="1737360"/>
        </p:xfrm>
        <a:graphic>
          <a:graphicData uri="http://schemas.openxmlformats.org/drawingml/2006/table">
            <a:tbl>
              <a:tblPr firstRow="1" bandRow="1">
                <a:tableStyleId>{69012ECD-51FC-41F1-AA8D-1B2483CD663E}</a:tableStyleId>
              </a:tblPr>
              <a:tblGrid>
                <a:gridCol w="936949"/>
                <a:gridCol w="3122342"/>
              </a:tblGrid>
              <a:tr h="281542">
                <a:tc gridSpan="2">
                  <a:txBody>
                    <a:bodyPr/>
                    <a:lstStyle/>
                    <a:p>
                      <a:pPr algn="ctr"/>
                      <a:r>
                        <a:rPr lang="en-US" sz="2000" b="0" u="none" dirty="0" smtClean="0">
                          <a:solidFill>
                            <a:schemeClr val="tx2"/>
                          </a:solidFill>
                        </a:rPr>
                        <a:t>TFI Sub-Scale: </a:t>
                      </a:r>
                      <a:r>
                        <a:rPr lang="en-US" sz="2000" u="none" dirty="0" smtClean="0">
                          <a:solidFill>
                            <a:schemeClr val="tx2"/>
                          </a:solidFill>
                        </a:rPr>
                        <a:t>Evaluation </a:t>
                      </a:r>
                      <a:endParaRPr lang="en-US" sz="2000" b="0" u="none" dirty="0">
                        <a:solidFill>
                          <a:schemeClr val="tx2"/>
                        </a:solidFill>
                        <a:latin typeface="+mn-lt"/>
                        <a:cs typeface="Tw Cen MT"/>
                      </a:endParaRPr>
                    </a:p>
                  </a:txBody>
                  <a:tcPr/>
                </a:tc>
                <a:tc hMerge="1">
                  <a:txBody>
                    <a:bodyPr/>
                    <a:lstStyle/>
                    <a:p>
                      <a:endParaRPr lang="en-US" dirty="0"/>
                    </a:p>
                  </a:txBody>
                  <a:tcPr/>
                </a:tc>
              </a:tr>
              <a:tr h="238228">
                <a:tc>
                  <a:txBody>
                    <a:bodyPr/>
                    <a:lstStyle/>
                    <a:p>
                      <a:r>
                        <a:rPr lang="en-US" sz="1600" dirty="0" smtClean="0">
                          <a:solidFill>
                            <a:schemeClr val="tx2"/>
                          </a:solidFill>
                        </a:rPr>
                        <a:t>TFI 1.12</a:t>
                      </a:r>
                      <a:endParaRPr lang="en-US" sz="1600" dirty="0">
                        <a:solidFill>
                          <a:schemeClr val="tx2"/>
                        </a:solidFill>
                        <a:latin typeface="+mn-lt"/>
                        <a:cs typeface="Tw Cen MT"/>
                      </a:endParaRPr>
                    </a:p>
                  </a:txBody>
                  <a:tcPr/>
                </a:tc>
                <a:tc>
                  <a:txBody>
                    <a:bodyPr/>
                    <a:lstStyle/>
                    <a:p>
                      <a:r>
                        <a:rPr lang="en-US" sz="1600" dirty="0" smtClean="0">
                          <a:solidFill>
                            <a:schemeClr val="tx2"/>
                          </a:solidFill>
                        </a:rPr>
                        <a:t>Discipline Data</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1.13</a:t>
                      </a:r>
                      <a:endParaRPr lang="en-US" sz="1600" dirty="0">
                        <a:solidFill>
                          <a:schemeClr val="tx2"/>
                        </a:solidFill>
                        <a:latin typeface="+mn-lt"/>
                        <a:cs typeface="Tw Cen MT"/>
                      </a:endParaRPr>
                    </a:p>
                  </a:txBody>
                  <a:tcPr/>
                </a:tc>
                <a:tc>
                  <a:txBody>
                    <a:bodyPr/>
                    <a:lstStyle/>
                    <a:p>
                      <a:r>
                        <a:rPr lang="en-US" sz="1600" dirty="0" smtClean="0">
                          <a:solidFill>
                            <a:schemeClr val="tx2"/>
                          </a:solidFill>
                        </a:rPr>
                        <a:t>Data-based Decision</a:t>
                      </a:r>
                      <a:r>
                        <a:rPr lang="en-US" sz="1600" baseline="0" dirty="0" smtClean="0">
                          <a:solidFill>
                            <a:schemeClr val="tx2"/>
                          </a:solidFill>
                        </a:rPr>
                        <a:t> Making</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1.14</a:t>
                      </a:r>
                      <a:endParaRPr lang="en-US" sz="1600" dirty="0">
                        <a:solidFill>
                          <a:schemeClr val="tx2"/>
                        </a:solidFill>
                        <a:latin typeface="+mn-lt"/>
                        <a:cs typeface="Tw Cen MT"/>
                      </a:endParaRPr>
                    </a:p>
                  </a:txBody>
                  <a:tcPr/>
                </a:tc>
                <a:tc>
                  <a:txBody>
                    <a:bodyPr/>
                    <a:lstStyle/>
                    <a:p>
                      <a:r>
                        <a:rPr lang="en-US" sz="1600" dirty="0" smtClean="0">
                          <a:solidFill>
                            <a:schemeClr val="tx2"/>
                          </a:solidFill>
                        </a:rPr>
                        <a:t>Fidelity Data</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1.15</a:t>
                      </a:r>
                      <a:endParaRPr lang="en-US" sz="1600" dirty="0">
                        <a:solidFill>
                          <a:schemeClr val="tx2"/>
                        </a:solidFill>
                        <a:latin typeface="+mn-lt"/>
                        <a:cs typeface="Tw Cen MT"/>
                      </a:endParaRPr>
                    </a:p>
                  </a:txBody>
                  <a:tcPr/>
                </a:tc>
                <a:tc>
                  <a:txBody>
                    <a:bodyPr/>
                    <a:lstStyle/>
                    <a:p>
                      <a:r>
                        <a:rPr lang="en-US" sz="1600" dirty="0" smtClean="0">
                          <a:solidFill>
                            <a:schemeClr val="tx2"/>
                          </a:solidFill>
                        </a:rPr>
                        <a:t>Annual Evaluation</a:t>
                      </a:r>
                      <a:endParaRPr lang="en-US" sz="1600" dirty="0">
                        <a:solidFill>
                          <a:schemeClr val="tx2"/>
                        </a:solidFill>
                        <a:latin typeface="+mn-lt"/>
                        <a:cs typeface="Tw Cen MT"/>
                      </a:endParaRPr>
                    </a:p>
                  </a:txBody>
                  <a:tcPr/>
                </a:tc>
              </a:tr>
            </a:tbl>
          </a:graphicData>
        </a:graphic>
      </p:graphicFrame>
      <p:pic>
        <p:nvPicPr>
          <p:cNvPr id="6" name="Picture 5"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8" name="Table 7" descr="1. Arrange orderly physical environment; 2. Define, teach, acknowledge rules and expectations; 3. Define, teach classroom routines; 4. Employ active supervision; 5. Provide specific praise for behavior; 6. Continuum of response strategies for inappropriate behaviors; 7. Class-wide group contingency; 8. Provide multiple opportunities to respond" title="Classroom management practices"/>
          <p:cNvGraphicFramePr>
            <a:graphicFrameLocks noGrp="1"/>
          </p:cNvGraphicFramePr>
          <p:nvPr>
            <p:extLst>
              <p:ext uri="{D42A27DB-BD31-4B8C-83A1-F6EECF244321}">
                <p14:modId xmlns:p14="http://schemas.microsoft.com/office/powerpoint/2010/main" val="230591774"/>
              </p:ext>
            </p:extLst>
          </p:nvPr>
        </p:nvGraphicFramePr>
        <p:xfrm>
          <a:off x="4460241" y="3106857"/>
          <a:ext cx="4059291" cy="3383280"/>
        </p:xfrm>
        <a:graphic>
          <a:graphicData uri="http://schemas.openxmlformats.org/drawingml/2006/table">
            <a:tbl>
              <a:tblPr firstRow="1" bandRow="1">
                <a:tableStyleId>{912C8C85-51F0-491E-9774-3900AFEF0FD7}</a:tableStyleId>
              </a:tblPr>
              <a:tblGrid>
                <a:gridCol w="273452"/>
                <a:gridCol w="3785839"/>
              </a:tblGrid>
              <a:tr h="238509">
                <a:tc gridSpan="2">
                  <a:txBody>
                    <a:bodyPr/>
                    <a:lstStyle/>
                    <a:p>
                      <a:pPr algn="ctr"/>
                      <a:r>
                        <a:rPr lang="en-US" sz="1800" u="none" dirty="0" smtClean="0">
                          <a:solidFill>
                            <a:schemeClr val="tx2"/>
                          </a:solidFill>
                        </a:rPr>
                        <a:t>8 Classroom</a:t>
                      </a:r>
                      <a:r>
                        <a:rPr lang="en-US" sz="1800" u="none" baseline="0" dirty="0" smtClean="0">
                          <a:solidFill>
                            <a:schemeClr val="tx2"/>
                          </a:solidFill>
                        </a:rPr>
                        <a:t> Management Practices</a:t>
                      </a:r>
                      <a:endParaRPr lang="en-US" sz="1800" u="none" dirty="0">
                        <a:solidFill>
                          <a:schemeClr val="tx2"/>
                        </a:solidFill>
                        <a:latin typeface="Tw Cen MT"/>
                        <a:cs typeface="Tw Cen MT"/>
                      </a:endParaRPr>
                    </a:p>
                  </a:txBody>
                  <a:tcPr/>
                </a:tc>
                <a:tc hMerge="1">
                  <a:txBody>
                    <a:bodyPr/>
                    <a:lstStyle/>
                    <a:p>
                      <a:endParaRPr lang="en-US" dirty="0"/>
                    </a:p>
                  </a:txBody>
                  <a:tcPr/>
                </a:tc>
              </a:tr>
              <a:tr h="286897">
                <a:tc>
                  <a:txBody>
                    <a:bodyPr/>
                    <a:lstStyle/>
                    <a:p>
                      <a:r>
                        <a:rPr lang="en-US" sz="1500" b="0" dirty="0" smtClean="0">
                          <a:solidFill>
                            <a:schemeClr val="tx2"/>
                          </a:solidFill>
                        </a:rPr>
                        <a:t>1</a:t>
                      </a:r>
                      <a:endParaRPr lang="en-US" sz="1500" b="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smtClean="0">
                          <a:solidFill>
                            <a:schemeClr val="tx2"/>
                          </a:solidFill>
                        </a:rPr>
                        <a:t>Arrange orderly physical environment</a:t>
                      </a:r>
                      <a:endParaRPr lang="en-US" sz="1500" b="0" dirty="0" smtClean="0">
                        <a:solidFill>
                          <a:schemeClr val="tx2"/>
                        </a:solidFill>
                        <a:latin typeface="Tw Cen MT"/>
                        <a:cs typeface="Tw Cen MT"/>
                      </a:endParaRPr>
                    </a:p>
                  </a:txBody>
                  <a:tcPr>
                    <a:solidFill>
                      <a:srgbClr val="FFFFFF"/>
                    </a:solidFill>
                  </a:tcPr>
                </a:tc>
              </a:tr>
              <a:tr h="491823">
                <a:tc>
                  <a:txBody>
                    <a:bodyPr/>
                    <a:lstStyle/>
                    <a:p>
                      <a:r>
                        <a:rPr lang="en-US" sz="1500" b="0" dirty="0" smtClean="0">
                          <a:solidFill>
                            <a:schemeClr val="tx2"/>
                          </a:solidFill>
                        </a:rPr>
                        <a:t>2</a:t>
                      </a:r>
                      <a:endParaRPr lang="en-US" sz="1500" b="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smtClean="0">
                          <a:solidFill>
                            <a:schemeClr val="tx2"/>
                          </a:solidFill>
                        </a:rPr>
                        <a:t>Define, Teach, Acknowledge Rules and Expectations </a:t>
                      </a:r>
                      <a:endParaRPr lang="en-US" sz="1500" b="0" dirty="0" smtClean="0">
                        <a:solidFill>
                          <a:schemeClr val="tx2"/>
                        </a:solidFill>
                        <a:latin typeface="Tw Cen MT"/>
                        <a:cs typeface="Tw Cen MT"/>
                      </a:endParaRPr>
                    </a:p>
                  </a:txBody>
                  <a:tcPr>
                    <a:solidFill>
                      <a:srgbClr val="FFFFFF"/>
                    </a:solidFill>
                  </a:tcPr>
                </a:tc>
              </a:tr>
              <a:tr h="286897">
                <a:tc>
                  <a:txBody>
                    <a:bodyPr/>
                    <a:lstStyle/>
                    <a:p>
                      <a:r>
                        <a:rPr lang="en-US" sz="1500" b="0" dirty="0" smtClean="0">
                          <a:solidFill>
                            <a:schemeClr val="tx2"/>
                          </a:solidFill>
                        </a:rPr>
                        <a:t>3</a:t>
                      </a:r>
                      <a:endParaRPr lang="en-US" sz="1500" b="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smtClean="0">
                          <a:solidFill>
                            <a:schemeClr val="tx2"/>
                          </a:solidFill>
                        </a:rPr>
                        <a:t>Define, Teach Classroom Routines</a:t>
                      </a:r>
                      <a:endParaRPr lang="en-US" sz="1500" b="0" dirty="0" smtClean="0">
                        <a:solidFill>
                          <a:schemeClr val="tx2"/>
                        </a:solidFill>
                        <a:latin typeface="Tw Cen MT"/>
                        <a:cs typeface="Tw Cen MT"/>
                      </a:endParaRPr>
                    </a:p>
                  </a:txBody>
                  <a:tcPr>
                    <a:solidFill>
                      <a:srgbClr val="FFFFFF"/>
                    </a:solidFill>
                  </a:tcPr>
                </a:tc>
              </a:tr>
              <a:tr h="286897">
                <a:tc>
                  <a:txBody>
                    <a:bodyPr/>
                    <a:lstStyle/>
                    <a:p>
                      <a:r>
                        <a:rPr lang="en-US" sz="1500" dirty="0" smtClean="0">
                          <a:solidFill>
                            <a:schemeClr val="tx2"/>
                          </a:solidFill>
                        </a:rPr>
                        <a:t>4</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Employ Active Supervision</a:t>
                      </a:r>
                      <a:endParaRPr lang="en-US" sz="1500" dirty="0" smtClean="0">
                        <a:solidFill>
                          <a:schemeClr val="tx2"/>
                        </a:solidFill>
                        <a:latin typeface="Tw Cen MT"/>
                        <a:cs typeface="Tw Cen MT"/>
                      </a:endParaRPr>
                    </a:p>
                  </a:txBody>
                  <a:tcPr>
                    <a:solidFill>
                      <a:srgbClr val="FFFFFF"/>
                    </a:solidFill>
                  </a:tcPr>
                </a:tc>
              </a:tr>
              <a:tr h="286897">
                <a:tc>
                  <a:txBody>
                    <a:bodyPr/>
                    <a:lstStyle/>
                    <a:p>
                      <a:r>
                        <a:rPr lang="en-US" sz="1500" dirty="0" smtClean="0">
                          <a:solidFill>
                            <a:schemeClr val="tx2"/>
                          </a:solidFill>
                        </a:rPr>
                        <a:t>5</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Provide Specific Praise for Behavior</a:t>
                      </a:r>
                      <a:endParaRPr lang="en-US" sz="1500" dirty="0" smtClean="0">
                        <a:solidFill>
                          <a:schemeClr val="tx2"/>
                        </a:solidFill>
                        <a:latin typeface="Tw Cen MT"/>
                        <a:cs typeface="Tw Cen MT"/>
                      </a:endParaRPr>
                    </a:p>
                  </a:txBody>
                  <a:tcPr>
                    <a:solidFill>
                      <a:srgbClr val="FFFFFF"/>
                    </a:solidFill>
                  </a:tcPr>
                </a:tc>
              </a:tr>
              <a:tr h="491823">
                <a:tc>
                  <a:txBody>
                    <a:bodyPr/>
                    <a:lstStyle/>
                    <a:p>
                      <a:r>
                        <a:rPr lang="en-US" sz="1500" dirty="0" smtClean="0">
                          <a:solidFill>
                            <a:schemeClr val="tx2"/>
                          </a:solidFill>
                        </a:rPr>
                        <a:t>6</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Continuum of Response Strategies for Inappropriate Behaviors</a:t>
                      </a:r>
                      <a:endParaRPr lang="en-US" sz="1500" dirty="0" smtClean="0">
                        <a:solidFill>
                          <a:schemeClr val="tx2"/>
                        </a:solidFill>
                        <a:latin typeface="Tw Cen MT"/>
                        <a:cs typeface="Tw Cen MT"/>
                      </a:endParaRPr>
                    </a:p>
                  </a:txBody>
                  <a:tcPr>
                    <a:solidFill>
                      <a:srgbClr val="FFFFFF"/>
                    </a:solidFill>
                  </a:tcPr>
                </a:tc>
              </a:tr>
              <a:tr h="286897">
                <a:tc>
                  <a:txBody>
                    <a:bodyPr/>
                    <a:lstStyle/>
                    <a:p>
                      <a:r>
                        <a:rPr lang="en-US" sz="1500" dirty="0" smtClean="0">
                          <a:solidFill>
                            <a:schemeClr val="tx2"/>
                          </a:solidFill>
                        </a:rPr>
                        <a:t>7</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Class-Wide Group Contingency</a:t>
                      </a:r>
                      <a:endParaRPr lang="en-US" sz="1500" dirty="0" smtClean="0">
                        <a:solidFill>
                          <a:schemeClr val="tx2"/>
                        </a:solidFill>
                        <a:latin typeface="Tw Cen MT"/>
                        <a:cs typeface="Tw Cen MT"/>
                      </a:endParaRPr>
                    </a:p>
                  </a:txBody>
                  <a:tcPr>
                    <a:solidFill>
                      <a:srgbClr val="FFFFFF"/>
                    </a:solidFill>
                  </a:tcPr>
                </a:tc>
              </a:tr>
              <a:tr h="286897">
                <a:tc>
                  <a:txBody>
                    <a:bodyPr/>
                    <a:lstStyle/>
                    <a:p>
                      <a:r>
                        <a:rPr lang="en-US" sz="1500" dirty="0" smtClean="0">
                          <a:solidFill>
                            <a:schemeClr val="tx2"/>
                          </a:solidFill>
                        </a:rPr>
                        <a:t>8</a:t>
                      </a:r>
                      <a:endParaRPr lang="en-US" sz="1500" dirty="0">
                        <a:solidFill>
                          <a:schemeClr val="tx2"/>
                        </a:solidFill>
                        <a:latin typeface="Tw Cen MT"/>
                        <a:cs typeface="Tw Cen MT"/>
                      </a:endParaRPr>
                    </a:p>
                  </a:txBody>
                  <a:tcP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Provide Multiple Opportunities to Respond</a:t>
                      </a:r>
                      <a:endParaRPr lang="en-US" sz="1500" dirty="0" smtClean="0">
                        <a:solidFill>
                          <a:schemeClr val="tx2"/>
                        </a:solidFill>
                        <a:latin typeface="Tw Cen MT"/>
                        <a:cs typeface="Tw Cen MT"/>
                      </a:endParaRPr>
                    </a:p>
                  </a:txBody>
                  <a:tcPr>
                    <a:solidFill>
                      <a:srgbClr val="FFFFFF"/>
                    </a:solidFill>
                  </a:tcPr>
                </a:tc>
              </a:tr>
            </a:tbl>
          </a:graphicData>
        </a:graphic>
      </p:graphicFrame>
      <p:sp>
        <p:nvSpPr>
          <p:cNvPr id="2" name="Title 1"/>
          <p:cNvSpPr>
            <a:spLocks noGrp="1"/>
          </p:cNvSpPr>
          <p:nvPr>
            <p:ph type="title"/>
          </p:nvPr>
        </p:nvSpPr>
        <p:spPr>
          <a:xfrm>
            <a:off x="1167409" y="288118"/>
            <a:ext cx="6783410" cy="713232"/>
          </a:xfrm>
        </p:spPr>
        <p:txBody>
          <a:bodyPr>
            <a:normAutofit fontScale="90000"/>
          </a:bodyPr>
          <a:lstStyle/>
          <a:p>
            <a:pPr algn="l"/>
            <a:r>
              <a:rPr lang="en-US" sz="3600" dirty="0" smtClean="0"/>
              <a:t> Tier 1: Professional Learning Roadmap</a:t>
            </a:r>
            <a:endParaRPr lang="en-US" sz="3600" dirty="0"/>
          </a:p>
        </p:txBody>
      </p:sp>
    </p:spTree>
    <p:extLst>
      <p:ext uri="{BB962C8B-B14F-4D97-AF65-F5344CB8AC3E}">
        <p14:creationId xmlns:p14="http://schemas.microsoft.com/office/powerpoint/2010/main" val="1232941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298" y="5748079"/>
            <a:ext cx="8257568" cy="451568"/>
          </a:xfrm>
        </p:spPr>
        <p:txBody>
          <a:bodyPr>
            <a:normAutofit fontScale="47500" lnSpcReduction="20000"/>
          </a:bodyPr>
          <a:lstStyle/>
          <a:p>
            <a:r>
              <a:rPr lang="en-US" dirty="0">
                <a:hlinkClick r:id="rId3"/>
              </a:rPr>
              <a:t>https://</a:t>
            </a:r>
            <a:r>
              <a:rPr lang="en-US" dirty="0" err="1">
                <a:hlinkClick r:id="rId3"/>
              </a:rPr>
              <a:t>www.pbis.org</a:t>
            </a:r>
            <a:r>
              <a:rPr lang="en-US" dirty="0">
                <a:hlinkClick r:id="rId3"/>
              </a:rPr>
              <a:t>/Common/</a:t>
            </a:r>
            <a:r>
              <a:rPr lang="en-US" dirty="0" err="1">
                <a:hlinkClick r:id="rId3"/>
              </a:rPr>
              <a:t>Cms</a:t>
            </a:r>
            <a:r>
              <a:rPr lang="en-US" dirty="0">
                <a:hlinkClick r:id="rId3"/>
              </a:rPr>
              <a:t>/files/</a:t>
            </a:r>
            <a:r>
              <a:rPr lang="en-US" dirty="0" err="1">
                <a:hlinkClick r:id="rId3"/>
              </a:rPr>
              <a:t>pbisresources</a:t>
            </a:r>
            <a:r>
              <a:rPr lang="en-US" dirty="0">
                <a:hlinkClick r:id="rId3"/>
              </a:rPr>
              <a:t>/Family%20Engagement%20in%20PBIS.pdf</a:t>
            </a:r>
            <a:endParaRPr lang="en-US" dirty="0"/>
          </a:p>
        </p:txBody>
      </p:sp>
      <p:pic>
        <p:nvPicPr>
          <p:cNvPr id="4" name="Picture 3" descr="Edited by Mark Weist, S. Andrew Garbacz and Kathleen Lane&#10;" title="Book cover: Aligning and integrating family engagement in positive behavioral intervetnions and supports: concepts and strategies for families and schools in key contex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436" y="1266172"/>
            <a:ext cx="4180202" cy="4432145"/>
          </a:xfrm>
          <a:prstGeom prst="rect">
            <a:avLst/>
          </a:prstGeom>
        </p:spPr>
      </p:pic>
      <p:sp>
        <p:nvSpPr>
          <p:cNvPr id="2" name="Title 1"/>
          <p:cNvSpPr>
            <a:spLocks noGrp="1"/>
          </p:cNvSpPr>
          <p:nvPr>
            <p:ph type="title"/>
          </p:nvPr>
        </p:nvSpPr>
        <p:spPr/>
        <p:txBody>
          <a:bodyPr>
            <a:normAutofit fontScale="90000"/>
          </a:bodyPr>
          <a:lstStyle/>
          <a:p>
            <a:pPr algn="l"/>
            <a:r>
              <a:rPr lang="en-US" b="1" dirty="0" smtClean="0">
                <a:solidFill>
                  <a:srgbClr val="C00000"/>
                </a:solidFill>
              </a:rPr>
              <a:t>Resource </a:t>
            </a:r>
            <a:r>
              <a:rPr lang="en-US" b="1" dirty="0">
                <a:solidFill>
                  <a:srgbClr val="C00000"/>
                </a:solidFill>
              </a:rPr>
              <a:t>on Family and </a:t>
            </a:r>
            <a:br>
              <a:rPr lang="en-US" b="1" dirty="0">
                <a:solidFill>
                  <a:srgbClr val="C00000"/>
                </a:solidFill>
              </a:rPr>
            </a:br>
            <a:r>
              <a:rPr lang="en-US" b="1" dirty="0">
                <a:solidFill>
                  <a:srgbClr val="C00000"/>
                </a:solidFill>
              </a:rPr>
              <a:t>Community Engagement</a:t>
            </a:r>
            <a:br>
              <a:rPr lang="en-US" b="1" dirty="0">
                <a:solidFill>
                  <a:srgbClr val="C00000"/>
                </a:solidFill>
              </a:rPr>
            </a:br>
            <a:endParaRPr lang="en-US" dirty="0"/>
          </a:p>
        </p:txBody>
      </p:sp>
    </p:spTree>
    <p:extLst>
      <p:ext uri="{BB962C8B-B14F-4D97-AF65-F5344CB8AC3E}">
        <p14:creationId xmlns:p14="http://schemas.microsoft.com/office/powerpoint/2010/main" val="1761152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0" y="1752600"/>
            <a:ext cx="8229600" cy="4343400"/>
          </a:xfrm>
          <a:prstGeom prst="rect">
            <a:avLst/>
          </a:prstGeom>
        </p:spPr>
        <p:txBody>
          <a:bodyPr rtlCol="0">
            <a:normAutofit fontScale="92500" lnSpcReduction="10000"/>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3000" dirty="0" smtClean="0"/>
              <a:t>National PTA Standards for Family-School Partnerships,</a:t>
            </a:r>
            <a:r>
              <a:rPr lang="en-US" sz="3000" dirty="0" smtClean="0">
                <a:hlinkClick r:id="rId2"/>
              </a:rPr>
              <a:t> http://www.pta.org/nationalstandards</a:t>
            </a:r>
            <a:r>
              <a:rPr lang="en-US" sz="3000" dirty="0" smtClean="0"/>
              <a:t> </a:t>
            </a:r>
          </a:p>
          <a:p>
            <a:pPr>
              <a:defRPr/>
            </a:pPr>
            <a:endParaRPr lang="en-US" sz="3000" dirty="0" smtClean="0"/>
          </a:p>
          <a:p>
            <a:pPr>
              <a:defRPr/>
            </a:pPr>
            <a:r>
              <a:rPr lang="en-US" sz="3000" dirty="0" smtClean="0"/>
              <a:t>Connecting Family and Community Engagement to Student Learning and Educator Effectiveness, Mass. Department of Elementary and Secondary Education </a:t>
            </a:r>
            <a:r>
              <a:rPr lang="en-US" sz="3000" dirty="0" smtClean="0">
                <a:hlinkClick r:id="rId3"/>
              </a:rPr>
              <a:t>http://www.doe.mass.edu/boe/sac/parent/PracticeGuide.html</a:t>
            </a:r>
            <a:r>
              <a:rPr lang="en-US" sz="3000" dirty="0" smtClean="0"/>
              <a:t> </a:t>
            </a:r>
          </a:p>
          <a:p>
            <a:pPr>
              <a:defRPr/>
            </a:pPr>
            <a:endParaRPr lang="en-US" sz="3000" dirty="0" smtClean="0"/>
          </a:p>
          <a:p>
            <a:pPr>
              <a:defRPr/>
            </a:pPr>
            <a:r>
              <a:rPr lang="en-US" sz="3000" dirty="0" smtClean="0"/>
              <a:t>Harvard Family Research Project   </a:t>
            </a:r>
            <a:r>
              <a:rPr lang="en-US" sz="3000" dirty="0" smtClean="0">
                <a:hlinkClick r:id="rId4"/>
              </a:rPr>
              <a:t>http://www.hfrp.org/</a:t>
            </a:r>
            <a:r>
              <a:rPr lang="en-US" sz="3000" dirty="0" smtClean="0"/>
              <a:t> </a:t>
            </a:r>
          </a:p>
          <a:p>
            <a:pPr>
              <a:defRPr/>
            </a:pPr>
            <a:endParaRPr lang="en-US" sz="3000" dirty="0" smtClean="0"/>
          </a:p>
          <a:p>
            <a:pPr>
              <a:defRPr/>
            </a:pPr>
            <a:endParaRPr lang="en-US" sz="3000" dirty="0" smtClean="0"/>
          </a:p>
          <a:p>
            <a:pPr>
              <a:defRPr/>
            </a:pPr>
            <a:endParaRPr lang="en-US" dirty="0" smtClean="0"/>
          </a:p>
          <a:p>
            <a:pPr>
              <a:defRPr/>
            </a:pPr>
            <a:endParaRPr lang="en-US" dirty="0"/>
          </a:p>
        </p:txBody>
      </p:sp>
      <p:pic>
        <p:nvPicPr>
          <p:cNvPr id="4" name="Picture 3" descr="Core-Content-Icon-Rev2.png" title="core content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More </a:t>
            </a:r>
            <a:r>
              <a:rPr lang="en-US" b="1" dirty="0">
                <a:solidFill>
                  <a:srgbClr val="C00000"/>
                </a:solidFill>
              </a:rPr>
              <a:t>Resources on Family and </a:t>
            </a:r>
            <a:br>
              <a:rPr lang="en-US" b="1" dirty="0">
                <a:solidFill>
                  <a:srgbClr val="C00000"/>
                </a:solidFill>
              </a:rPr>
            </a:br>
            <a:r>
              <a:rPr lang="en-US" b="1" dirty="0">
                <a:solidFill>
                  <a:srgbClr val="C00000"/>
                </a:solidFill>
              </a:rPr>
              <a:t>Community Engagement</a:t>
            </a:r>
            <a:br>
              <a:rPr lang="en-US" b="1" dirty="0">
                <a:solidFill>
                  <a:srgbClr val="C00000"/>
                </a:solidFill>
              </a:rPr>
            </a:br>
            <a:endParaRPr lang="en-US" dirty="0"/>
          </a:p>
        </p:txBody>
      </p:sp>
    </p:spTree>
    <p:extLst>
      <p:ext uri="{BB962C8B-B14F-4D97-AF65-F5344CB8AC3E}">
        <p14:creationId xmlns:p14="http://schemas.microsoft.com/office/powerpoint/2010/main" val="16494312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88885" y="5559769"/>
            <a:ext cx="1203913" cy="369332"/>
          </a:xfrm>
          <a:prstGeom prst="rect">
            <a:avLst/>
          </a:prstGeom>
          <a:solidFill>
            <a:srgbClr val="FFFFFF"/>
          </a:solidFill>
        </p:spPr>
        <p:txBody>
          <a:bodyPr wrap="none" rtlCol="0">
            <a:spAutoFit/>
          </a:bodyPr>
          <a:lstStyle/>
          <a:p>
            <a:r>
              <a:rPr lang="en-US" b="1" dirty="0" smtClean="0">
                <a:latin typeface="Tw Cen MT"/>
                <a:cs typeface="Tw Cen MT"/>
              </a:rPr>
              <a:t>Workbook:</a:t>
            </a:r>
          </a:p>
        </p:txBody>
      </p:sp>
      <p:graphicFrame>
        <p:nvGraphicFramePr>
          <p:cNvPr id="5" name="Table 4" descr="Rows are labeled: students, families, communities; Columns are labeled: universal foundations and stakeholders, expectations and rules (teaching matrices), initial and on-going instruction on expectations, acknowledgement program, disciplin (problem behavior definitions, policies, procedures)." title="Table for planning"/>
          <p:cNvGraphicFramePr>
            <a:graphicFrameLocks noGrp="1"/>
          </p:cNvGraphicFramePr>
          <p:nvPr>
            <p:extLst>
              <p:ext uri="{D42A27DB-BD31-4B8C-83A1-F6EECF244321}">
                <p14:modId xmlns:p14="http://schemas.microsoft.com/office/powerpoint/2010/main" val="2178798199"/>
              </p:ext>
            </p:extLst>
          </p:nvPr>
        </p:nvGraphicFramePr>
        <p:xfrm>
          <a:off x="153950" y="1191752"/>
          <a:ext cx="8848930" cy="5570346"/>
        </p:xfrm>
        <a:graphic>
          <a:graphicData uri="http://schemas.openxmlformats.org/drawingml/2006/table">
            <a:tbl>
              <a:tblPr firstRow="1" bandRow="1">
                <a:tableStyleId>{5C22544A-7EE6-4342-B048-85BDC9FD1C3A}</a:tableStyleId>
              </a:tblPr>
              <a:tblGrid>
                <a:gridCol w="1781720"/>
                <a:gridCol w="1757853"/>
                <a:gridCol w="1746050"/>
                <a:gridCol w="2065499"/>
                <a:gridCol w="1497808"/>
              </a:tblGrid>
              <a:tr h="1815710">
                <a:tc>
                  <a:txBody>
                    <a:bodyPr/>
                    <a:lstStyle/>
                    <a:p>
                      <a:r>
                        <a:rPr lang="en-US" sz="2000" dirty="0" smtClean="0">
                          <a:solidFill>
                            <a:srgbClr val="000000"/>
                          </a:solidFill>
                          <a:latin typeface="Tw Cen MT"/>
                          <a:cs typeface="Tw Cen MT"/>
                        </a:rPr>
                        <a:t>Universal</a:t>
                      </a:r>
                      <a:r>
                        <a:rPr lang="en-US" sz="2000" baseline="0" dirty="0" smtClean="0">
                          <a:solidFill>
                            <a:srgbClr val="000000"/>
                          </a:solidFill>
                          <a:latin typeface="Tw Cen MT"/>
                          <a:cs typeface="Tw Cen MT"/>
                        </a:rPr>
                        <a:t> Foundations and Stakeholders</a:t>
                      </a:r>
                      <a:endParaRPr lang="en-US" sz="2000" dirty="0">
                        <a:solidFill>
                          <a:srgbClr val="000000"/>
                        </a:solidFill>
                        <a:latin typeface="Tw Cen MT"/>
                        <a:cs typeface="Tw Cen MT"/>
                      </a:endParaRPr>
                    </a:p>
                  </a:txBody>
                  <a:tcPr/>
                </a:tc>
                <a:tc>
                  <a:txBody>
                    <a:bodyPr/>
                    <a:lstStyle/>
                    <a:p>
                      <a:pPr algn="ctr"/>
                      <a:r>
                        <a:rPr lang="en-US" sz="2000" dirty="0" smtClean="0">
                          <a:solidFill>
                            <a:srgbClr val="000000"/>
                          </a:solidFill>
                          <a:latin typeface="Tw Cen MT"/>
                          <a:cs typeface="Tw Cen MT"/>
                        </a:rPr>
                        <a:t>Expectations</a:t>
                      </a:r>
                      <a:r>
                        <a:rPr lang="en-US" sz="2000" baseline="0" dirty="0" smtClean="0">
                          <a:solidFill>
                            <a:srgbClr val="000000"/>
                          </a:solidFill>
                          <a:latin typeface="Tw Cen MT"/>
                          <a:cs typeface="Tw Cen MT"/>
                        </a:rPr>
                        <a:t> and Rules (Teaching Matrices)</a:t>
                      </a:r>
                      <a:endParaRPr lang="en-US" sz="2000" dirty="0">
                        <a:solidFill>
                          <a:srgbClr val="000000"/>
                        </a:solidFill>
                        <a:latin typeface="Tw Cen MT"/>
                        <a:cs typeface="Tw Cen MT"/>
                      </a:endParaRPr>
                    </a:p>
                  </a:txBody>
                  <a:tcPr/>
                </a:tc>
                <a:tc>
                  <a:txBody>
                    <a:bodyPr/>
                    <a:lstStyle/>
                    <a:p>
                      <a:pPr algn="ctr"/>
                      <a:r>
                        <a:rPr lang="en-US" sz="2000" dirty="0" smtClean="0">
                          <a:solidFill>
                            <a:srgbClr val="000000"/>
                          </a:solidFill>
                          <a:latin typeface="Tw Cen MT"/>
                          <a:cs typeface="Tw Cen MT"/>
                        </a:rPr>
                        <a:t>Initial and on-going instruction</a:t>
                      </a:r>
                      <a:r>
                        <a:rPr lang="en-US" sz="2000" baseline="0" dirty="0" smtClean="0">
                          <a:solidFill>
                            <a:srgbClr val="000000"/>
                          </a:solidFill>
                          <a:latin typeface="Tw Cen MT"/>
                          <a:cs typeface="Tw Cen MT"/>
                        </a:rPr>
                        <a:t> on expectations</a:t>
                      </a:r>
                      <a:endParaRPr lang="en-US" sz="2000" dirty="0">
                        <a:solidFill>
                          <a:srgbClr val="000000"/>
                        </a:solidFill>
                        <a:latin typeface="Tw Cen MT"/>
                        <a:cs typeface="Tw Cen MT"/>
                      </a:endParaRPr>
                    </a:p>
                  </a:txBody>
                  <a:tcPr/>
                </a:tc>
                <a:tc>
                  <a:txBody>
                    <a:bodyPr/>
                    <a:lstStyle/>
                    <a:p>
                      <a:pPr algn="ctr"/>
                      <a:r>
                        <a:rPr lang="en-US" sz="2000" dirty="0" smtClean="0">
                          <a:solidFill>
                            <a:srgbClr val="000000"/>
                          </a:solidFill>
                          <a:latin typeface="Tw Cen MT"/>
                          <a:cs typeface="Tw Cen MT"/>
                        </a:rPr>
                        <a:t>Acknowledgment Program</a:t>
                      </a:r>
                      <a:endParaRPr lang="en-US" sz="2000" dirty="0">
                        <a:solidFill>
                          <a:srgbClr val="000000"/>
                        </a:solidFill>
                        <a:latin typeface="Tw Cen MT"/>
                        <a:cs typeface="Tw Cen MT"/>
                      </a:endParaRPr>
                    </a:p>
                  </a:txBody>
                  <a:tcPr/>
                </a:tc>
                <a:tc>
                  <a:txBody>
                    <a:bodyPr/>
                    <a:lstStyle/>
                    <a:p>
                      <a:pPr algn="ctr"/>
                      <a:r>
                        <a:rPr lang="en-US" sz="2000" dirty="0" smtClean="0">
                          <a:solidFill>
                            <a:srgbClr val="000000"/>
                          </a:solidFill>
                          <a:latin typeface="Tw Cen MT"/>
                          <a:cs typeface="Tw Cen MT"/>
                        </a:rPr>
                        <a:t>Discipline (problem behavior</a:t>
                      </a:r>
                      <a:r>
                        <a:rPr lang="en-US" sz="2000" baseline="0" dirty="0" smtClean="0">
                          <a:solidFill>
                            <a:srgbClr val="000000"/>
                          </a:solidFill>
                          <a:latin typeface="Tw Cen MT"/>
                          <a:cs typeface="Tw Cen MT"/>
                        </a:rPr>
                        <a:t> definitions, policies, procedures)</a:t>
                      </a:r>
                      <a:endParaRPr lang="en-US" sz="2000" dirty="0">
                        <a:solidFill>
                          <a:srgbClr val="000000"/>
                        </a:solidFill>
                        <a:latin typeface="Tw Cen MT"/>
                        <a:cs typeface="Tw Cen MT"/>
                      </a:endParaRPr>
                    </a:p>
                  </a:txBody>
                  <a:tcPr/>
                </a:tc>
              </a:tr>
              <a:tr h="1063224">
                <a:tc>
                  <a:txBody>
                    <a:bodyPr/>
                    <a:lstStyle/>
                    <a:p>
                      <a:r>
                        <a:rPr lang="en-US" sz="2000" dirty="0" smtClean="0">
                          <a:solidFill>
                            <a:srgbClr val="000000"/>
                          </a:solidFill>
                          <a:latin typeface="Tw Cen MT"/>
                          <a:cs typeface="Tw Cen MT"/>
                        </a:rPr>
                        <a:t>Students</a:t>
                      </a:r>
                      <a:endParaRPr lang="en-US" sz="2000" dirty="0">
                        <a:solidFill>
                          <a:srgbClr val="000000"/>
                        </a:solidFill>
                        <a:latin typeface="Tw Cen MT"/>
                        <a:cs typeface="Tw Cen MT"/>
                      </a:endParaRPr>
                    </a:p>
                  </a:txBody>
                  <a:tcPr/>
                </a:tc>
                <a:tc>
                  <a:txBody>
                    <a:bodyPr/>
                    <a:lstStyle/>
                    <a:p>
                      <a:endParaRPr lang="en-US" sz="2000" dirty="0">
                        <a:latin typeface="Tw Cen MT"/>
                        <a:cs typeface="Tw Cen MT"/>
                      </a:endParaRPr>
                    </a:p>
                  </a:txBody>
                  <a:tcPr/>
                </a:tc>
                <a:tc>
                  <a:txBody>
                    <a:bodyPr/>
                    <a:lstStyle/>
                    <a:p>
                      <a:endParaRPr lang="en-US" sz="2000">
                        <a:latin typeface="Tw Cen MT"/>
                        <a:cs typeface="Tw Cen MT"/>
                      </a:endParaRPr>
                    </a:p>
                  </a:txBody>
                  <a:tcPr/>
                </a:tc>
                <a:tc>
                  <a:txBody>
                    <a:bodyPr/>
                    <a:lstStyle/>
                    <a:p>
                      <a:endParaRPr lang="en-US" sz="2000" dirty="0">
                        <a:latin typeface="Tw Cen MT"/>
                        <a:cs typeface="Tw Cen MT"/>
                      </a:endParaRPr>
                    </a:p>
                  </a:txBody>
                  <a:tcPr/>
                </a:tc>
                <a:tc>
                  <a:txBody>
                    <a:bodyPr/>
                    <a:lstStyle/>
                    <a:p>
                      <a:endParaRPr lang="en-US" sz="2000" dirty="0">
                        <a:latin typeface="Tw Cen MT"/>
                        <a:cs typeface="Tw Cen MT"/>
                      </a:endParaRPr>
                    </a:p>
                  </a:txBody>
                  <a:tcPr/>
                </a:tc>
              </a:tr>
              <a:tr h="1261457">
                <a:tc>
                  <a:txBody>
                    <a:bodyPr/>
                    <a:lstStyle/>
                    <a:p>
                      <a:r>
                        <a:rPr lang="en-US" sz="2000" dirty="0" smtClean="0">
                          <a:solidFill>
                            <a:srgbClr val="000000"/>
                          </a:solidFill>
                          <a:latin typeface="Tw Cen MT"/>
                          <a:cs typeface="Tw Cen MT"/>
                        </a:rPr>
                        <a:t>Families</a:t>
                      </a:r>
                      <a:endParaRPr lang="en-US" sz="2000" dirty="0">
                        <a:solidFill>
                          <a:srgbClr val="000000"/>
                        </a:solidFill>
                        <a:latin typeface="Tw Cen MT"/>
                        <a:cs typeface="Tw Cen MT"/>
                      </a:endParaRPr>
                    </a:p>
                  </a:txBody>
                  <a:tcPr/>
                </a:tc>
                <a:tc>
                  <a:txBody>
                    <a:bodyPr/>
                    <a:lstStyle/>
                    <a:p>
                      <a:endParaRPr lang="en-US" sz="2000">
                        <a:latin typeface="Tw Cen MT"/>
                        <a:cs typeface="Tw Cen MT"/>
                      </a:endParaRPr>
                    </a:p>
                  </a:txBody>
                  <a:tcPr/>
                </a:tc>
                <a:tc>
                  <a:txBody>
                    <a:bodyPr/>
                    <a:lstStyle/>
                    <a:p>
                      <a:endParaRPr lang="en-US" sz="2000" dirty="0">
                        <a:latin typeface="Tw Cen MT"/>
                        <a:cs typeface="Tw Cen MT"/>
                      </a:endParaRPr>
                    </a:p>
                  </a:txBody>
                  <a:tcPr/>
                </a:tc>
                <a:tc>
                  <a:txBody>
                    <a:bodyPr/>
                    <a:lstStyle/>
                    <a:p>
                      <a:endParaRPr lang="en-US" sz="2000" dirty="0">
                        <a:latin typeface="Tw Cen MT"/>
                        <a:cs typeface="Tw Cen MT"/>
                      </a:endParaRPr>
                    </a:p>
                  </a:txBody>
                  <a:tcPr/>
                </a:tc>
                <a:tc>
                  <a:txBody>
                    <a:bodyPr/>
                    <a:lstStyle/>
                    <a:p>
                      <a:endParaRPr lang="en-US" sz="2000" dirty="0">
                        <a:latin typeface="Tw Cen MT"/>
                        <a:cs typeface="Tw Cen MT"/>
                      </a:endParaRPr>
                    </a:p>
                  </a:txBody>
                  <a:tcPr/>
                </a:tc>
              </a:tr>
              <a:tr h="1325425">
                <a:tc>
                  <a:txBody>
                    <a:bodyPr/>
                    <a:lstStyle/>
                    <a:p>
                      <a:r>
                        <a:rPr lang="en-US" sz="2000" dirty="0" smtClean="0">
                          <a:solidFill>
                            <a:srgbClr val="000000"/>
                          </a:solidFill>
                          <a:latin typeface="Tw Cen MT"/>
                          <a:cs typeface="Tw Cen MT"/>
                        </a:rPr>
                        <a:t>Communities</a:t>
                      </a:r>
                      <a:endParaRPr lang="en-US" sz="2000" dirty="0">
                        <a:solidFill>
                          <a:srgbClr val="000000"/>
                        </a:solidFill>
                        <a:latin typeface="Tw Cen MT"/>
                        <a:cs typeface="Tw Cen MT"/>
                      </a:endParaRPr>
                    </a:p>
                  </a:txBody>
                  <a:tcPr/>
                </a:tc>
                <a:tc>
                  <a:txBody>
                    <a:bodyPr/>
                    <a:lstStyle/>
                    <a:p>
                      <a:endParaRPr lang="en-US" sz="2000" dirty="0">
                        <a:latin typeface="Tw Cen MT"/>
                        <a:cs typeface="Tw Cen MT"/>
                      </a:endParaRPr>
                    </a:p>
                  </a:txBody>
                  <a:tcPr/>
                </a:tc>
                <a:tc>
                  <a:txBody>
                    <a:bodyPr/>
                    <a:lstStyle/>
                    <a:p>
                      <a:endParaRPr lang="en-US" sz="2000" dirty="0">
                        <a:latin typeface="Tw Cen MT"/>
                        <a:cs typeface="Tw Cen MT"/>
                      </a:endParaRPr>
                    </a:p>
                  </a:txBody>
                  <a:tcPr/>
                </a:tc>
                <a:tc>
                  <a:txBody>
                    <a:bodyPr/>
                    <a:lstStyle/>
                    <a:p>
                      <a:endParaRPr lang="en-US" sz="2000" dirty="0">
                        <a:latin typeface="Tw Cen MT"/>
                        <a:cs typeface="Tw Cen MT"/>
                      </a:endParaRPr>
                    </a:p>
                  </a:txBody>
                  <a:tcPr/>
                </a:tc>
                <a:tc>
                  <a:txBody>
                    <a:bodyPr/>
                    <a:lstStyle/>
                    <a:p>
                      <a:endParaRPr lang="en-US" sz="2000" dirty="0">
                        <a:latin typeface="Tw Cen MT"/>
                        <a:cs typeface="Tw Cen MT"/>
                      </a:endParaRPr>
                    </a:p>
                  </a:txBody>
                  <a:tcPr/>
                </a:tc>
              </a:tr>
            </a:tbl>
          </a:graphicData>
        </a:graphic>
      </p:graphicFrame>
      <p:sp>
        <p:nvSpPr>
          <p:cNvPr id="6" name="Right Arrow 5" title="arrow pointing across the columns"/>
          <p:cNvSpPr/>
          <p:nvPr/>
        </p:nvSpPr>
        <p:spPr>
          <a:xfrm>
            <a:off x="1565160" y="1449528"/>
            <a:ext cx="269413" cy="243726"/>
          </a:xfrm>
          <a:prstGeom prst="right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title="arrow pointing down the rows"/>
          <p:cNvSpPr/>
          <p:nvPr/>
        </p:nvSpPr>
        <p:spPr>
          <a:xfrm>
            <a:off x="1654961" y="2270498"/>
            <a:ext cx="230927" cy="256553"/>
          </a:xfrm>
          <a:prstGeom prst="down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ractice-Icon-large.png" title="practi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9" name="Title 8"/>
          <p:cNvSpPr>
            <a:spLocks noGrp="1"/>
          </p:cNvSpPr>
          <p:nvPr>
            <p:ph type="title"/>
          </p:nvPr>
        </p:nvSpPr>
        <p:spPr>
          <a:xfrm>
            <a:off x="1168400" y="1"/>
            <a:ext cx="7834480" cy="1266172"/>
          </a:xfrm>
        </p:spPr>
        <p:txBody>
          <a:bodyPr>
            <a:normAutofit/>
          </a:bodyPr>
          <a:lstStyle/>
          <a:p>
            <a:r>
              <a:rPr lang="en-US" dirty="0" smtClean="0"/>
              <a:t>Plan for Stakeholder Input …</a:t>
            </a:r>
            <a:endParaRPr lang="en-US" dirty="0"/>
          </a:p>
        </p:txBody>
      </p:sp>
      <p:sp>
        <p:nvSpPr>
          <p:cNvPr id="2" name="TextBox 1"/>
          <p:cNvSpPr txBox="1"/>
          <p:nvPr/>
        </p:nvSpPr>
        <p:spPr>
          <a:xfrm>
            <a:off x="3398427" y="5783287"/>
            <a:ext cx="3449918" cy="369332"/>
          </a:xfrm>
          <a:prstGeom prst="rect">
            <a:avLst/>
          </a:prstGeom>
          <a:noFill/>
        </p:spPr>
        <p:txBody>
          <a:bodyPr wrap="square" rtlCol="0">
            <a:spAutoFit/>
          </a:bodyPr>
          <a:lstStyle/>
          <a:p>
            <a:r>
              <a:rPr lang="en-US" dirty="0" smtClean="0"/>
              <a:t>Workbook p. 75 Activity 3</a:t>
            </a:r>
            <a:endParaRPr lang="en-US" dirty="0"/>
          </a:p>
        </p:txBody>
      </p:sp>
    </p:spTree>
    <p:extLst>
      <p:ext uri="{BB962C8B-B14F-4D97-AF65-F5344CB8AC3E}">
        <p14:creationId xmlns:p14="http://schemas.microsoft.com/office/powerpoint/2010/main" val="5723625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tion-Plng-Icon-large.png" title="action planning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7693" y="3270918"/>
            <a:ext cx="2562976" cy="2562976"/>
          </a:xfrm>
          <a:prstGeom prst="rect">
            <a:avLst/>
          </a:prstGeom>
          <a:effectLst>
            <a:reflection blurRad="6350" stA="50000" endA="300" endPos="38500" dist="50800" dir="5400000" sy="-100000" algn="bl" rotWithShape="0"/>
          </a:effectLst>
        </p:spPr>
      </p:pic>
      <p:sp>
        <p:nvSpPr>
          <p:cNvPr id="8" name="TextBox 7"/>
          <p:cNvSpPr txBox="1"/>
          <p:nvPr/>
        </p:nvSpPr>
        <p:spPr>
          <a:xfrm>
            <a:off x="5077694" y="1426540"/>
            <a:ext cx="2562975" cy="1754326"/>
          </a:xfrm>
          <a:prstGeom prst="rect">
            <a:avLst/>
          </a:prstGeom>
          <a:noFill/>
        </p:spPr>
        <p:txBody>
          <a:bodyPr wrap="square" rtlCol="0">
            <a:spAutoFit/>
          </a:bodyPr>
          <a:lstStyle/>
          <a:p>
            <a:pPr algn="ctr"/>
            <a:r>
              <a:rPr lang="en-US" b="1" u="sng" dirty="0" smtClean="0">
                <a:solidFill>
                  <a:schemeClr val="accent6"/>
                </a:solidFill>
              </a:rPr>
              <a:t>ACTION PLANNING</a:t>
            </a:r>
          </a:p>
          <a:p>
            <a:pPr marL="287338" indent="-287338">
              <a:buFont typeface="+mj-lt"/>
              <a:buAutoNum type="arabicPeriod"/>
            </a:pPr>
            <a:r>
              <a:rPr lang="en-US" dirty="0" smtClean="0">
                <a:solidFill>
                  <a:schemeClr val="tx2"/>
                </a:solidFill>
              </a:rPr>
              <a:t>Add action items to Action plan</a:t>
            </a:r>
          </a:p>
          <a:p>
            <a:pPr marL="287338" indent="-287338">
              <a:buFont typeface="+mj-lt"/>
              <a:buAutoNum type="arabicPeriod"/>
            </a:pPr>
            <a:r>
              <a:rPr lang="en-US" dirty="0" smtClean="0">
                <a:solidFill>
                  <a:schemeClr val="tx2"/>
                </a:solidFill>
              </a:rPr>
              <a:t>Plan for PD</a:t>
            </a:r>
          </a:p>
          <a:p>
            <a:pPr marL="287338" indent="-287338">
              <a:buFont typeface="+mj-lt"/>
              <a:buAutoNum type="arabicPeriod"/>
            </a:pPr>
            <a:r>
              <a:rPr lang="en-US" dirty="0" smtClean="0">
                <a:solidFill>
                  <a:schemeClr val="tx2"/>
                </a:solidFill>
              </a:rPr>
              <a:t>Add to your Staff Presentation PPT</a:t>
            </a:r>
            <a:endParaRPr lang="en-US" dirty="0">
              <a:solidFill>
                <a:schemeClr val="tx2"/>
              </a:solidFill>
            </a:endParaRPr>
          </a:p>
        </p:txBody>
      </p:sp>
      <p:pic>
        <p:nvPicPr>
          <p:cNvPr id="4" name="Picture 3" descr="Self-Assessment-Icon-large.png" title="self-assessment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0546" y="3270918"/>
            <a:ext cx="2562976" cy="2562976"/>
          </a:xfrm>
          <a:prstGeom prst="rect">
            <a:avLst/>
          </a:prstGeom>
          <a:effectLst>
            <a:reflection blurRad="6350" stA="50000" endA="300" endPos="38500" dist="50800" dir="5400000" sy="-100000" algn="bl" rotWithShape="0"/>
          </a:effectLst>
        </p:spPr>
      </p:pic>
      <p:sp>
        <p:nvSpPr>
          <p:cNvPr id="7" name="TextBox 6"/>
          <p:cNvSpPr txBox="1"/>
          <p:nvPr/>
        </p:nvSpPr>
        <p:spPr>
          <a:xfrm>
            <a:off x="1470546" y="1426540"/>
            <a:ext cx="2562976" cy="1477328"/>
          </a:xfrm>
          <a:prstGeom prst="rect">
            <a:avLst/>
          </a:prstGeom>
          <a:noFill/>
        </p:spPr>
        <p:txBody>
          <a:bodyPr wrap="square" rtlCol="0">
            <a:spAutoFit/>
          </a:bodyPr>
          <a:lstStyle/>
          <a:p>
            <a:pPr algn="ctr"/>
            <a:r>
              <a:rPr lang="en-US" b="1" u="sng" dirty="0" smtClean="0">
                <a:solidFill>
                  <a:schemeClr val="accent6"/>
                </a:solidFill>
              </a:rPr>
              <a:t>SELF-ASSESSMENT</a:t>
            </a:r>
          </a:p>
          <a:p>
            <a:pPr marL="355600" indent="-355600">
              <a:buFont typeface="+mj-lt"/>
              <a:buAutoNum type="arabicPeriod"/>
            </a:pPr>
            <a:r>
              <a:rPr lang="en-US" smtClean="0">
                <a:solidFill>
                  <a:schemeClr val="tx2"/>
                </a:solidFill>
              </a:rPr>
              <a:t>Complete TFI item(s)</a:t>
            </a:r>
            <a:endParaRPr lang="en-US" dirty="0" smtClean="0">
              <a:solidFill>
                <a:schemeClr val="tx2"/>
              </a:solidFill>
            </a:endParaRPr>
          </a:p>
          <a:p>
            <a:pPr marL="355600" indent="-355600">
              <a:buFont typeface="+mj-lt"/>
              <a:buAutoNum type="arabicPeriod"/>
            </a:pPr>
            <a:r>
              <a:rPr lang="en-US" dirty="0" smtClean="0">
                <a:solidFill>
                  <a:schemeClr val="tx2"/>
                </a:solidFill>
              </a:rPr>
              <a:t>Assess additional action items at end of module</a:t>
            </a:r>
            <a:endParaRPr lang="en-US" dirty="0">
              <a:solidFill>
                <a:schemeClr val="tx2"/>
              </a:solidFill>
            </a:endParaRPr>
          </a:p>
        </p:txBody>
      </p:sp>
      <p:sp>
        <p:nvSpPr>
          <p:cNvPr id="2" name="Title 1"/>
          <p:cNvSpPr>
            <a:spLocks noGrp="1"/>
          </p:cNvSpPr>
          <p:nvPr>
            <p:ph type="title"/>
          </p:nvPr>
        </p:nvSpPr>
        <p:spPr>
          <a:xfrm>
            <a:off x="622852" y="240851"/>
            <a:ext cx="8134986" cy="915357"/>
          </a:xfrm>
        </p:spPr>
        <p:txBody>
          <a:bodyPr anchor="ctr">
            <a:noAutofit/>
          </a:bodyPr>
          <a:lstStyle/>
          <a:p>
            <a:r>
              <a:rPr lang="en-US" sz="3600" dirty="0"/>
              <a:t>TFI 1. 10 &amp; 1.11: Faculty Involvement and Student/Family/Community Involvement</a:t>
            </a:r>
          </a:p>
        </p:txBody>
      </p:sp>
    </p:spTree>
    <p:extLst>
      <p:ext uri="{BB962C8B-B14F-4D97-AF65-F5344CB8AC3E}">
        <p14:creationId xmlns:p14="http://schemas.microsoft.com/office/powerpoint/2010/main" val="1133771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lf-Assessment-Icon-large.png" title="self-assessment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prstClr val="black">
                <a:alpha val="40000"/>
              </a:prstClr>
            </a:outerShdw>
          </a:effectLst>
        </p:spPr>
      </p:pic>
      <p:graphicFrame>
        <p:nvGraphicFramePr>
          <p:cNvPr id="7" name="Table 6" title="TFI features 1.10 faculty involvement and 1.11 student/family/community involvement"/>
          <p:cNvGraphicFramePr>
            <a:graphicFrameLocks noGrp="1"/>
          </p:cNvGraphicFramePr>
          <p:nvPr>
            <p:extLst>
              <p:ext uri="{D42A27DB-BD31-4B8C-83A1-F6EECF244321}">
                <p14:modId xmlns:p14="http://schemas.microsoft.com/office/powerpoint/2010/main" val="2160768318"/>
              </p:ext>
            </p:extLst>
          </p:nvPr>
        </p:nvGraphicFramePr>
        <p:xfrm>
          <a:off x="643465" y="2209878"/>
          <a:ext cx="8013267" cy="3699857"/>
        </p:xfrm>
        <a:graphic>
          <a:graphicData uri="http://schemas.openxmlformats.org/drawingml/2006/table">
            <a:tbl>
              <a:tblPr firstRow="1" bandRow="1">
                <a:tableStyleId>{5C22544A-7EE6-4342-B048-85BDC9FD1C3A}</a:tableStyleId>
              </a:tblPr>
              <a:tblGrid>
                <a:gridCol w="2671089"/>
                <a:gridCol w="2053312"/>
                <a:gridCol w="3288866"/>
              </a:tblGrid>
              <a:tr h="283342">
                <a:tc>
                  <a:txBody>
                    <a:bodyPr/>
                    <a:lstStyle/>
                    <a:p>
                      <a:r>
                        <a:rPr lang="en-US" sz="1200" dirty="0" smtClean="0">
                          <a:solidFill>
                            <a:srgbClr val="1D2A53"/>
                          </a:solidFill>
                          <a:latin typeface="+mj-lt"/>
                          <a:cs typeface="Tw Cen MT"/>
                        </a:rPr>
                        <a:t>Features</a:t>
                      </a:r>
                      <a:endParaRPr lang="en-US" sz="1200" dirty="0">
                        <a:solidFill>
                          <a:srgbClr val="1D2A53"/>
                        </a:solidFill>
                        <a:latin typeface="+mj-lt"/>
                        <a:cs typeface="Tw Cen M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solidFill>
                            <a:srgbClr val="1D2A53"/>
                          </a:solidFill>
                          <a:latin typeface="+mj-lt"/>
                          <a:cs typeface="Tw Cen MT"/>
                        </a:rPr>
                        <a:t>Possible</a:t>
                      </a:r>
                      <a:r>
                        <a:rPr lang="en-US" sz="1200" baseline="0" dirty="0" smtClean="0">
                          <a:solidFill>
                            <a:srgbClr val="1D2A53"/>
                          </a:solidFill>
                          <a:latin typeface="+mj-lt"/>
                          <a:cs typeface="Tw Cen MT"/>
                        </a:rPr>
                        <a:t> Sources</a:t>
                      </a:r>
                      <a:endParaRPr lang="en-US" sz="1200" dirty="0">
                        <a:solidFill>
                          <a:srgbClr val="1D2A53"/>
                        </a:solidFill>
                        <a:latin typeface="+mj-lt"/>
                        <a:cs typeface="Tw Cen M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solidFill>
                            <a:srgbClr val="1D2A53"/>
                          </a:solidFill>
                          <a:latin typeface="+mj-lt"/>
                          <a:cs typeface="Tw Cen MT"/>
                        </a:rPr>
                        <a:t>Criteria</a:t>
                      </a:r>
                      <a:endParaRPr lang="en-US" sz="1200" dirty="0">
                        <a:solidFill>
                          <a:srgbClr val="1D2A53"/>
                        </a:solidFill>
                        <a:latin typeface="+mj-lt"/>
                        <a:cs typeface="Tw Cen M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595">
                <a:tc>
                  <a:txBody>
                    <a:bodyPr/>
                    <a:lstStyle/>
                    <a:p>
                      <a:pPr marL="0" marR="0">
                        <a:spcBef>
                          <a:spcPts val="0"/>
                        </a:spcBef>
                        <a:spcAft>
                          <a:spcPts val="0"/>
                        </a:spcAft>
                      </a:pPr>
                      <a:r>
                        <a:rPr lang="en-US" sz="1200" b="1" dirty="0">
                          <a:solidFill>
                            <a:srgbClr val="1D2A53"/>
                          </a:solidFill>
                          <a:effectLst/>
                          <a:latin typeface="+mj-lt"/>
                          <a:ea typeface="ＭＳ 明朝"/>
                          <a:cs typeface="Times New Roman"/>
                        </a:rPr>
                        <a:t>1.10 Faculty Involvement</a:t>
                      </a:r>
                      <a:r>
                        <a:rPr lang="en-US" sz="1200" dirty="0">
                          <a:solidFill>
                            <a:srgbClr val="1D2A53"/>
                          </a:solidFill>
                          <a:effectLst/>
                          <a:latin typeface="+mj-lt"/>
                          <a:ea typeface="ＭＳ 明朝"/>
                          <a:cs typeface="Times New Roman"/>
                        </a:rPr>
                        <a:t>:</a:t>
                      </a:r>
                    </a:p>
                    <a:p>
                      <a:pPr marL="0" marR="0">
                        <a:spcBef>
                          <a:spcPts val="0"/>
                        </a:spcBef>
                        <a:spcAft>
                          <a:spcPts val="0"/>
                        </a:spcAft>
                      </a:pPr>
                      <a:r>
                        <a:rPr lang="en-US" sz="1200" dirty="0">
                          <a:solidFill>
                            <a:srgbClr val="1D2A53"/>
                          </a:solidFill>
                          <a:effectLst/>
                          <a:latin typeface="+mj-lt"/>
                          <a:ea typeface="ＭＳ 明朝"/>
                          <a:cs typeface="Times New Roman"/>
                        </a:rPr>
                        <a:t>Faculty are shown school-wide data regularly and</a:t>
                      </a:r>
                    </a:p>
                    <a:p>
                      <a:pPr marL="0" marR="0">
                        <a:spcBef>
                          <a:spcPts val="0"/>
                        </a:spcBef>
                        <a:spcAft>
                          <a:spcPts val="0"/>
                        </a:spcAft>
                      </a:pPr>
                      <a:r>
                        <a:rPr lang="en-US" sz="1200" dirty="0">
                          <a:solidFill>
                            <a:srgbClr val="1D2A53"/>
                          </a:solidFill>
                          <a:effectLst/>
                          <a:latin typeface="+mj-lt"/>
                          <a:ea typeface="ＭＳ 明朝"/>
                          <a:cs typeface="Times New Roman"/>
                        </a:rPr>
                        <a:t>provide input on universal foundations (e.g., expectations, acknowledgements, definitions, consequences) at least every 12 months.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1D2A53"/>
                          </a:solidFill>
                          <a:effectLst/>
                          <a:latin typeface="+mj-lt"/>
                          <a:ea typeface="ＭＳ 明朝"/>
                          <a:cs typeface="Times New Roman"/>
                        </a:rPr>
                        <a:t>• PBIS Self-Assessment Survey</a:t>
                      </a:r>
                    </a:p>
                    <a:p>
                      <a:pPr marL="0" marR="0">
                        <a:spcBef>
                          <a:spcPts val="0"/>
                        </a:spcBef>
                        <a:spcAft>
                          <a:spcPts val="0"/>
                        </a:spcAft>
                      </a:pPr>
                      <a:r>
                        <a:rPr lang="en-US" sz="1200" dirty="0">
                          <a:solidFill>
                            <a:srgbClr val="1D2A53"/>
                          </a:solidFill>
                          <a:effectLst/>
                          <a:latin typeface="+mj-lt"/>
                          <a:ea typeface="ＭＳ 明朝"/>
                          <a:cs typeface="Times New Roman"/>
                        </a:rPr>
                        <a:t>• Informal surveys</a:t>
                      </a:r>
                    </a:p>
                    <a:p>
                      <a:pPr marL="0" marR="0">
                        <a:spcBef>
                          <a:spcPts val="0"/>
                        </a:spcBef>
                        <a:spcAft>
                          <a:spcPts val="0"/>
                        </a:spcAft>
                      </a:pPr>
                      <a:r>
                        <a:rPr lang="en-US" sz="1200" dirty="0">
                          <a:solidFill>
                            <a:srgbClr val="1D2A53"/>
                          </a:solidFill>
                          <a:effectLst/>
                          <a:latin typeface="+mj-lt"/>
                          <a:ea typeface="ＭＳ 明朝"/>
                          <a:cs typeface="Times New Roman"/>
                        </a:rPr>
                        <a:t>• Staff meeting minutes</a:t>
                      </a:r>
                    </a:p>
                    <a:p>
                      <a:pPr marL="0" marR="0">
                        <a:spcBef>
                          <a:spcPts val="0"/>
                        </a:spcBef>
                        <a:spcAft>
                          <a:spcPts val="0"/>
                        </a:spcAft>
                      </a:pPr>
                      <a:r>
                        <a:rPr lang="en-US" sz="1200" dirty="0">
                          <a:solidFill>
                            <a:srgbClr val="1D2A53"/>
                          </a:solidFill>
                          <a:effectLst/>
                          <a:latin typeface="+mj-lt"/>
                          <a:ea typeface="ＭＳ 明朝"/>
                          <a:cs typeface="Times New Roman"/>
                        </a:rPr>
                        <a:t>• Team meeting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1D2A53"/>
                          </a:solidFill>
                          <a:effectLst/>
                          <a:latin typeface="+mj-lt"/>
                          <a:ea typeface="ＭＳ 明朝"/>
                          <a:cs typeface="Times New Roman"/>
                        </a:rPr>
                        <a:t>0 = Faculty are not shown data at least yearly and do not provide input</a:t>
                      </a:r>
                    </a:p>
                    <a:p>
                      <a:pPr marL="0" marR="0">
                        <a:spcBef>
                          <a:spcPts val="0"/>
                        </a:spcBef>
                        <a:spcAft>
                          <a:spcPts val="0"/>
                        </a:spcAft>
                      </a:pPr>
                      <a:r>
                        <a:rPr lang="en-US" sz="1200" dirty="0">
                          <a:solidFill>
                            <a:srgbClr val="1D2A53"/>
                          </a:solidFill>
                          <a:effectLst/>
                          <a:latin typeface="+mj-lt"/>
                          <a:ea typeface="ＭＳ 明朝"/>
                          <a:cs typeface="Times New Roman"/>
                        </a:rPr>
                        <a:t> </a:t>
                      </a:r>
                      <a:r>
                        <a:rPr lang="en-US" sz="1200" dirty="0" smtClean="0">
                          <a:solidFill>
                            <a:srgbClr val="1D2A53"/>
                          </a:solidFill>
                          <a:effectLst/>
                          <a:latin typeface="+mj-lt"/>
                          <a:ea typeface="ＭＳ 明朝"/>
                          <a:cs typeface="Times New Roman"/>
                        </a:rPr>
                        <a:t>1 </a:t>
                      </a:r>
                      <a:r>
                        <a:rPr lang="en-US" sz="1200" dirty="0">
                          <a:solidFill>
                            <a:srgbClr val="1D2A53"/>
                          </a:solidFill>
                          <a:effectLst/>
                          <a:latin typeface="+mj-lt"/>
                          <a:ea typeface="ＭＳ 明朝"/>
                          <a:cs typeface="Times New Roman"/>
                        </a:rPr>
                        <a:t>= Faculty have been shown data more than yearly OR have provided feedback on Tier I foundations within the past 12 months but not both</a:t>
                      </a:r>
                    </a:p>
                    <a:p>
                      <a:pPr marL="0" marR="0">
                        <a:spcBef>
                          <a:spcPts val="0"/>
                        </a:spcBef>
                        <a:spcAft>
                          <a:spcPts val="0"/>
                        </a:spcAft>
                      </a:pPr>
                      <a:r>
                        <a:rPr lang="en-US" sz="1200" dirty="0" smtClean="0">
                          <a:solidFill>
                            <a:srgbClr val="1D2A53"/>
                          </a:solidFill>
                          <a:effectLst/>
                          <a:latin typeface="+mj-lt"/>
                          <a:ea typeface="ＭＳ 明朝"/>
                          <a:cs typeface="Times New Roman"/>
                        </a:rPr>
                        <a:t>2 </a:t>
                      </a:r>
                      <a:r>
                        <a:rPr lang="en-US" sz="1200" dirty="0">
                          <a:solidFill>
                            <a:srgbClr val="1D2A53"/>
                          </a:solidFill>
                          <a:effectLst/>
                          <a:latin typeface="+mj-lt"/>
                          <a:ea typeface="ＭＳ 明朝"/>
                          <a:cs typeface="Times New Roman"/>
                        </a:rPr>
                        <a:t>= Faculty are shown data at least 4 times per year AND have provided feedback on Tier I practices within the past 12 months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5891">
                <a:tc>
                  <a:txBody>
                    <a:bodyPr/>
                    <a:lstStyle/>
                    <a:p>
                      <a:pPr marL="0" marR="0">
                        <a:spcBef>
                          <a:spcPts val="0"/>
                        </a:spcBef>
                        <a:spcAft>
                          <a:spcPts val="0"/>
                        </a:spcAft>
                      </a:pPr>
                      <a:r>
                        <a:rPr lang="en-US" sz="1200" b="1" dirty="0">
                          <a:solidFill>
                            <a:srgbClr val="1D2A53"/>
                          </a:solidFill>
                          <a:effectLst/>
                          <a:latin typeface="+mj-lt"/>
                          <a:ea typeface="ＭＳ 明朝"/>
                          <a:cs typeface="Times New Roman"/>
                        </a:rPr>
                        <a:t>1.11 Student/Family/Community Involvement:</a:t>
                      </a:r>
                      <a:endParaRPr lang="en-US" sz="1200" dirty="0">
                        <a:solidFill>
                          <a:srgbClr val="1D2A53"/>
                        </a:solidFill>
                        <a:effectLst/>
                        <a:latin typeface="+mj-lt"/>
                        <a:ea typeface="ＭＳ 明朝"/>
                        <a:cs typeface="Times New Roman"/>
                      </a:endParaRPr>
                    </a:p>
                    <a:p>
                      <a:pPr marL="0" marR="0">
                        <a:spcBef>
                          <a:spcPts val="0"/>
                        </a:spcBef>
                        <a:spcAft>
                          <a:spcPts val="0"/>
                        </a:spcAft>
                      </a:pPr>
                      <a:r>
                        <a:rPr lang="en-US" sz="1200" dirty="0">
                          <a:solidFill>
                            <a:srgbClr val="1D2A53"/>
                          </a:solidFill>
                          <a:effectLst/>
                          <a:latin typeface="+mj-lt"/>
                          <a:ea typeface="ＭＳ 明朝"/>
                          <a:cs typeface="Times New Roman"/>
                        </a:rPr>
                        <a:t>Stakeholders (students, families, and community</a:t>
                      </a:r>
                    </a:p>
                    <a:p>
                      <a:pPr marL="0" marR="0">
                        <a:spcBef>
                          <a:spcPts val="0"/>
                        </a:spcBef>
                        <a:spcAft>
                          <a:spcPts val="0"/>
                        </a:spcAft>
                      </a:pPr>
                      <a:r>
                        <a:rPr lang="en-US" sz="1200" dirty="0">
                          <a:solidFill>
                            <a:srgbClr val="1D2A53"/>
                          </a:solidFill>
                          <a:effectLst/>
                          <a:latin typeface="+mj-lt"/>
                          <a:ea typeface="ＭＳ 明朝"/>
                          <a:cs typeface="Times New Roman"/>
                        </a:rPr>
                        <a:t>members) provide input on universal foundations (e.g.,</a:t>
                      </a:r>
                    </a:p>
                    <a:p>
                      <a:pPr marL="0" marR="0">
                        <a:spcBef>
                          <a:spcPts val="0"/>
                        </a:spcBef>
                        <a:spcAft>
                          <a:spcPts val="0"/>
                        </a:spcAft>
                      </a:pPr>
                      <a:r>
                        <a:rPr lang="en-US" sz="1200" dirty="0">
                          <a:solidFill>
                            <a:srgbClr val="1D2A53"/>
                          </a:solidFill>
                          <a:effectLst/>
                          <a:latin typeface="+mj-lt"/>
                          <a:ea typeface="ＭＳ 明朝"/>
                          <a:cs typeface="Times New Roman"/>
                        </a:rPr>
                        <a:t>expectations, consequences, acknowledgements) at</a:t>
                      </a:r>
                    </a:p>
                    <a:p>
                      <a:pPr marL="0" marR="0">
                        <a:spcBef>
                          <a:spcPts val="0"/>
                        </a:spcBef>
                        <a:spcAft>
                          <a:spcPts val="0"/>
                        </a:spcAft>
                      </a:pPr>
                      <a:r>
                        <a:rPr lang="en-US" sz="1200" dirty="0">
                          <a:solidFill>
                            <a:srgbClr val="1D2A53"/>
                          </a:solidFill>
                          <a:effectLst/>
                          <a:latin typeface="+mj-lt"/>
                          <a:ea typeface="ＭＳ 明朝"/>
                          <a:cs typeface="Times New Roman"/>
                        </a:rPr>
                        <a:t>least every 12 months.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1D2A53"/>
                          </a:solidFill>
                          <a:effectLst/>
                          <a:latin typeface="+mj-lt"/>
                          <a:ea typeface="ＭＳ 明朝"/>
                          <a:cs typeface="Times New Roman"/>
                        </a:rPr>
                        <a:t>• Surveys</a:t>
                      </a:r>
                    </a:p>
                    <a:p>
                      <a:pPr marL="0" marR="0">
                        <a:spcBef>
                          <a:spcPts val="0"/>
                        </a:spcBef>
                        <a:spcAft>
                          <a:spcPts val="0"/>
                        </a:spcAft>
                      </a:pPr>
                      <a:r>
                        <a:rPr lang="en-US" sz="1200">
                          <a:solidFill>
                            <a:srgbClr val="1D2A53"/>
                          </a:solidFill>
                          <a:effectLst/>
                          <a:latin typeface="+mj-lt"/>
                          <a:ea typeface="ＭＳ 明朝"/>
                          <a:cs typeface="Times New Roman"/>
                        </a:rPr>
                        <a:t>• Voting results from parent/</a:t>
                      </a:r>
                    </a:p>
                    <a:p>
                      <a:pPr marL="0" marR="0">
                        <a:spcBef>
                          <a:spcPts val="0"/>
                        </a:spcBef>
                        <a:spcAft>
                          <a:spcPts val="0"/>
                        </a:spcAft>
                      </a:pPr>
                      <a:r>
                        <a:rPr lang="en-US" sz="1200">
                          <a:solidFill>
                            <a:srgbClr val="1D2A53"/>
                          </a:solidFill>
                          <a:effectLst/>
                          <a:latin typeface="+mj-lt"/>
                          <a:ea typeface="ＭＳ 明朝"/>
                          <a:cs typeface="Times New Roman"/>
                        </a:rPr>
                        <a:t>family meeting</a:t>
                      </a:r>
                    </a:p>
                    <a:p>
                      <a:pPr marL="0" marR="0">
                        <a:spcBef>
                          <a:spcPts val="0"/>
                        </a:spcBef>
                        <a:spcAft>
                          <a:spcPts val="0"/>
                        </a:spcAft>
                      </a:pPr>
                      <a:r>
                        <a:rPr lang="en-US" sz="1200">
                          <a:solidFill>
                            <a:srgbClr val="1D2A53"/>
                          </a:solidFill>
                          <a:effectLst/>
                          <a:latin typeface="+mj-lt"/>
                          <a:ea typeface="ＭＳ 明朝"/>
                          <a:cs typeface="Times New Roman"/>
                        </a:rPr>
                        <a:t>• Team meeting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1D2A53"/>
                          </a:solidFill>
                          <a:effectLst/>
                          <a:latin typeface="+mj-lt"/>
                          <a:ea typeface="ＭＳ 明朝"/>
                          <a:cs typeface="Times New Roman"/>
                        </a:rPr>
                        <a:t>0 = No documentation (or no opportunities) for stakeholder feedback on Tier I foundations</a:t>
                      </a:r>
                    </a:p>
                    <a:p>
                      <a:pPr marL="0" marR="0">
                        <a:spcBef>
                          <a:spcPts val="0"/>
                        </a:spcBef>
                        <a:spcAft>
                          <a:spcPts val="0"/>
                        </a:spcAft>
                      </a:pPr>
                      <a:r>
                        <a:rPr lang="en-US" sz="1200" dirty="0">
                          <a:solidFill>
                            <a:srgbClr val="1D2A53"/>
                          </a:solidFill>
                          <a:effectLst/>
                          <a:latin typeface="+mj-lt"/>
                          <a:ea typeface="ＭＳ 明朝"/>
                          <a:cs typeface="Times New Roman"/>
                        </a:rPr>
                        <a:t> </a:t>
                      </a:r>
                      <a:r>
                        <a:rPr lang="en-US" sz="1200" dirty="0" smtClean="0">
                          <a:solidFill>
                            <a:srgbClr val="1D2A53"/>
                          </a:solidFill>
                          <a:effectLst/>
                          <a:latin typeface="+mj-lt"/>
                          <a:ea typeface="ＭＳ 明朝"/>
                          <a:cs typeface="Times New Roman"/>
                        </a:rPr>
                        <a:t>1 </a:t>
                      </a:r>
                      <a:r>
                        <a:rPr lang="en-US" sz="1200" dirty="0">
                          <a:solidFill>
                            <a:srgbClr val="1D2A53"/>
                          </a:solidFill>
                          <a:effectLst/>
                          <a:latin typeface="+mj-lt"/>
                          <a:ea typeface="ＭＳ 明朝"/>
                          <a:cs typeface="Times New Roman"/>
                        </a:rPr>
                        <a:t>= Documentation of input on Tier I foundations, but not within the past 12 months or input but not from all types of stakeholders</a:t>
                      </a:r>
                    </a:p>
                    <a:p>
                      <a:pPr marL="0" marR="0">
                        <a:spcBef>
                          <a:spcPts val="0"/>
                        </a:spcBef>
                        <a:spcAft>
                          <a:spcPts val="0"/>
                        </a:spcAft>
                      </a:pPr>
                      <a:r>
                        <a:rPr lang="en-US" sz="1200" dirty="0">
                          <a:solidFill>
                            <a:srgbClr val="1D2A53"/>
                          </a:solidFill>
                          <a:effectLst/>
                          <a:latin typeface="+mj-lt"/>
                          <a:ea typeface="ＭＳ 明朝"/>
                          <a:cs typeface="Times New Roman"/>
                        </a:rPr>
                        <a:t> </a:t>
                      </a:r>
                      <a:r>
                        <a:rPr lang="en-US" sz="1200" dirty="0" smtClean="0">
                          <a:solidFill>
                            <a:srgbClr val="1D2A53"/>
                          </a:solidFill>
                          <a:effectLst/>
                          <a:latin typeface="+mj-lt"/>
                          <a:ea typeface="ＭＳ 明朝"/>
                          <a:cs typeface="Times New Roman"/>
                        </a:rPr>
                        <a:t>2 </a:t>
                      </a:r>
                      <a:r>
                        <a:rPr lang="en-US" sz="1200" dirty="0">
                          <a:solidFill>
                            <a:srgbClr val="1D2A53"/>
                          </a:solidFill>
                          <a:effectLst/>
                          <a:latin typeface="+mj-lt"/>
                          <a:ea typeface="ＭＳ 明朝"/>
                          <a:cs typeface="Times New Roman"/>
                        </a:rPr>
                        <a:t>= Documentation exists that students, families, and community members have provided feedback on Tier I practices within the past 12 months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917267" y="290275"/>
            <a:ext cx="7461610" cy="721147"/>
          </a:xfrm>
        </p:spPr>
        <p:txBody>
          <a:bodyPr>
            <a:normAutofit fontScale="90000"/>
          </a:bodyPr>
          <a:lstStyle/>
          <a:p>
            <a:r>
              <a:rPr lang="en-US" dirty="0" smtClean="0"/>
              <a:t>TFI Self-Assessment</a:t>
            </a:r>
            <a:endParaRPr lang="en-US" dirty="0"/>
          </a:p>
        </p:txBody>
      </p:sp>
    </p:spTree>
    <p:extLst>
      <p:ext uri="{BB962C8B-B14F-4D97-AF65-F5344CB8AC3E}">
        <p14:creationId xmlns:p14="http://schemas.microsoft.com/office/powerpoint/2010/main" val="264789255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ction-Plng-Icon-large.png" title="action planning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srgbClr val="000000">
                <a:alpha val="43000"/>
              </a:srgbClr>
            </a:outerShdw>
          </a:effectLst>
        </p:spPr>
      </p:pic>
      <p:graphicFrame>
        <p:nvGraphicFramePr>
          <p:cNvPr id="6" name="Table 5" descr="1.10: school-wide behavioral data is shared with faculty regularly; faculty involved in establishing and reviewing goals; faculty feedback is obtained throughout the year&#10;1.11 plans for involving families, communities are developed and implemented&#10;Both features: data informs decisions; surveys are developed with dates to administer to staff, students and families&#10;" title="Table shows action items for 1.10 and 1.11"/>
          <p:cNvGraphicFramePr>
            <a:graphicFrameLocks noGrp="1"/>
          </p:cNvGraphicFramePr>
          <p:nvPr>
            <p:extLst>
              <p:ext uri="{D42A27DB-BD31-4B8C-83A1-F6EECF244321}">
                <p14:modId xmlns:p14="http://schemas.microsoft.com/office/powerpoint/2010/main" val="2931435723"/>
              </p:ext>
            </p:extLst>
          </p:nvPr>
        </p:nvGraphicFramePr>
        <p:xfrm>
          <a:off x="533826" y="2442621"/>
          <a:ext cx="8195184" cy="3302696"/>
        </p:xfrm>
        <a:graphic>
          <a:graphicData uri="http://schemas.openxmlformats.org/drawingml/2006/table">
            <a:tbl>
              <a:tblPr firstRow="1" bandRow="1">
                <a:tableStyleId>{E8B1032C-EA38-4F05-BA0D-38AFFFC7BED3}</a:tableStyleId>
              </a:tblPr>
              <a:tblGrid>
                <a:gridCol w="644866"/>
                <a:gridCol w="6142779"/>
                <a:gridCol w="486008"/>
                <a:gridCol w="486007"/>
                <a:gridCol w="435524"/>
              </a:tblGrid>
              <a:tr h="498791">
                <a:tc>
                  <a:txBody>
                    <a:bodyPr/>
                    <a:lstStyle/>
                    <a:p>
                      <a:r>
                        <a:rPr lang="en-US" sz="1600" dirty="0" smtClean="0"/>
                        <a:t>TFI</a:t>
                      </a:r>
                      <a:endParaRPr lang="en-US" sz="1600" dirty="0"/>
                    </a:p>
                  </a:txBody>
                  <a:tcPr/>
                </a:tc>
                <a:tc>
                  <a:txBody>
                    <a:bodyPr/>
                    <a:lstStyle/>
                    <a:p>
                      <a:r>
                        <a:rPr lang="en-US" sz="1600" dirty="0" smtClean="0"/>
                        <a:t>Action Item</a:t>
                      </a:r>
                    </a:p>
                    <a:p>
                      <a:pPr algn="r"/>
                      <a:r>
                        <a:rPr lang="en-US" sz="1600" b="0" i="1" dirty="0" smtClean="0"/>
                        <a:t>(Not In Place; Partially; Fully In Place -&gt;)</a:t>
                      </a:r>
                      <a:endParaRPr lang="en-US" sz="1600" b="0" i="1" dirty="0"/>
                    </a:p>
                  </a:txBody>
                  <a:tcPr/>
                </a:tc>
                <a:tc>
                  <a:txBody>
                    <a:bodyPr/>
                    <a:lstStyle/>
                    <a:p>
                      <a:r>
                        <a:rPr lang="en-US" sz="1600" dirty="0" smtClean="0"/>
                        <a:t>NI</a:t>
                      </a:r>
                      <a:endParaRPr lang="en-US" sz="1600" dirty="0"/>
                    </a:p>
                  </a:txBody>
                  <a:tcPr/>
                </a:tc>
                <a:tc>
                  <a:txBody>
                    <a:bodyPr/>
                    <a:lstStyle/>
                    <a:p>
                      <a:r>
                        <a:rPr lang="en-US" sz="1600" dirty="0" smtClean="0"/>
                        <a:t>PI</a:t>
                      </a:r>
                      <a:endParaRPr lang="en-US" sz="1600" dirty="0"/>
                    </a:p>
                  </a:txBody>
                  <a:tcPr/>
                </a:tc>
                <a:tc>
                  <a:txBody>
                    <a:bodyPr/>
                    <a:lstStyle/>
                    <a:p>
                      <a:r>
                        <a:rPr lang="en-US" sz="1600" dirty="0" smtClean="0"/>
                        <a:t>FI</a:t>
                      </a:r>
                      <a:endParaRPr lang="en-US" sz="1600" dirty="0"/>
                    </a:p>
                  </a:txBody>
                  <a:tcPr/>
                </a:tc>
              </a:tr>
              <a:tr h="372075">
                <a:tc>
                  <a:txBody>
                    <a:bodyPr/>
                    <a:lstStyle/>
                    <a:p>
                      <a:r>
                        <a:rPr lang="en-US" sz="1400" dirty="0" smtClean="0"/>
                        <a:t>1.10</a:t>
                      </a:r>
                      <a:endParaRPr lang="en-US" sz="1400" dirty="0"/>
                    </a:p>
                  </a:txBody>
                  <a:tcPr anchor="ctr"/>
                </a:tc>
                <a:tc>
                  <a:txBody>
                    <a:bodyPr/>
                    <a:lstStyle/>
                    <a:p>
                      <a:pPr marL="0" marR="0">
                        <a:lnSpc>
                          <a:spcPct val="110000"/>
                        </a:lnSpc>
                        <a:spcBef>
                          <a:spcPts val="0"/>
                        </a:spcBef>
                        <a:spcAft>
                          <a:spcPts val="0"/>
                        </a:spcAft>
                      </a:pPr>
                      <a:r>
                        <a:rPr lang="en-US" sz="1400" dirty="0" smtClean="0">
                          <a:solidFill>
                            <a:srgbClr val="1D2A53"/>
                          </a:solidFill>
                          <a:effectLst/>
                          <a:latin typeface="Tw Cen MT"/>
                          <a:ea typeface="Cambria"/>
                          <a:cs typeface="Tw Cen MT"/>
                        </a:rPr>
                        <a:t>School-Wide behavioral data is shared with faculty regularly </a:t>
                      </a:r>
                    </a:p>
                  </a:txBody>
                  <a:tcPr marL="58279" marR="58279"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423357">
                <a:tc>
                  <a:txBody>
                    <a:bodyPr/>
                    <a:lstStyle/>
                    <a:p>
                      <a:r>
                        <a:rPr lang="en-US" sz="1400" dirty="0" smtClean="0"/>
                        <a:t>1.10</a:t>
                      </a:r>
                      <a:endParaRPr lang="en-US"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1D2A53"/>
                          </a:solidFill>
                          <a:effectLst/>
                          <a:latin typeface="Tw Cen MT"/>
                          <a:ea typeface="Cambria"/>
                          <a:cs typeface="Tw Cen MT"/>
                        </a:rPr>
                        <a:t>Faculty involved in establishing and reviewing goals</a:t>
                      </a: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tr>
              <a:tr h="498791">
                <a:tc>
                  <a:txBody>
                    <a:bodyPr/>
                    <a:lstStyle/>
                    <a:p>
                      <a:r>
                        <a:rPr lang="en-US" sz="1400" dirty="0" smtClean="0"/>
                        <a:t>1.10</a:t>
                      </a:r>
                      <a:endParaRPr lang="en-US" sz="1400" dirty="0"/>
                    </a:p>
                  </a:txBody>
                  <a:tcPr anchor="ctr"/>
                </a:tc>
                <a:tc>
                  <a:txBody>
                    <a:bodyPr/>
                    <a:lstStyle/>
                    <a:p>
                      <a:pPr marL="0" marR="0">
                        <a:lnSpc>
                          <a:spcPct val="100000"/>
                        </a:lnSpc>
                        <a:spcBef>
                          <a:spcPts val="0"/>
                        </a:spcBef>
                        <a:spcAft>
                          <a:spcPts val="0"/>
                        </a:spcAft>
                      </a:pPr>
                      <a:r>
                        <a:rPr lang="en-US" sz="1400" dirty="0" smtClean="0">
                          <a:solidFill>
                            <a:srgbClr val="1D2A53"/>
                          </a:solidFill>
                          <a:effectLst/>
                          <a:latin typeface="Tw Cen MT"/>
                          <a:ea typeface="Cambria"/>
                          <a:cs typeface="Tw Cen MT"/>
                        </a:rPr>
                        <a:t>Faculty feedback is obtained</a:t>
                      </a:r>
                      <a:r>
                        <a:rPr lang="en-US" sz="1400" baseline="0" dirty="0" smtClean="0">
                          <a:solidFill>
                            <a:srgbClr val="1D2A53"/>
                          </a:solidFill>
                          <a:effectLst/>
                          <a:latin typeface="Tw Cen MT"/>
                          <a:ea typeface="Cambria"/>
                          <a:cs typeface="Tw Cen MT"/>
                        </a:rPr>
                        <a:t> throughout the year</a:t>
                      </a:r>
                      <a:endParaRPr lang="en-US" sz="1400" dirty="0">
                        <a:solidFill>
                          <a:srgbClr val="1D2A53"/>
                        </a:solidFill>
                        <a:effectLst/>
                        <a:latin typeface="Tw Cen MT"/>
                        <a:ea typeface="Cambria"/>
                        <a:cs typeface="Tw Cen MT"/>
                      </a:endParaRP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tr>
              <a:tr h="393034">
                <a:tc>
                  <a:txBody>
                    <a:bodyPr/>
                    <a:lstStyle/>
                    <a:p>
                      <a:r>
                        <a:rPr lang="en-US" sz="1400" dirty="0" smtClean="0"/>
                        <a:t>1.11</a:t>
                      </a:r>
                      <a:endParaRPr lang="en-US"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rgbClr val="1D2A53"/>
                          </a:solidFill>
                          <a:latin typeface="Tw Cen MT"/>
                          <a:ea typeface="+mn-ea"/>
                          <a:cs typeface="Tw Cen MT"/>
                        </a:rPr>
                        <a:t>Plans for involving families/communities are developed and implemented </a:t>
                      </a:r>
                      <a:r>
                        <a:rPr lang="en-US" sz="1400" b="0" dirty="0" smtClean="0">
                          <a:solidFill>
                            <a:srgbClr val="1D2A53"/>
                          </a:solidFill>
                          <a:latin typeface="Tw Cen MT"/>
                          <a:cs typeface="Tw Cen MT"/>
                        </a:rPr>
                        <a:t> </a:t>
                      </a:r>
                      <a:endParaRPr lang="en-US" sz="1400" b="0" dirty="0" smtClean="0">
                        <a:solidFill>
                          <a:srgbClr val="1D2A53"/>
                        </a:solidFill>
                        <a:effectLst/>
                        <a:latin typeface="Tw Cen MT"/>
                        <a:ea typeface="Cambria"/>
                        <a:cs typeface="Tw Cen MT"/>
                      </a:endParaRP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a:p>
                  </a:txBody>
                  <a:tcPr/>
                </a:tc>
              </a:tr>
              <a:tr h="360638">
                <a:tc>
                  <a:txBody>
                    <a:bodyPr/>
                    <a:lstStyle/>
                    <a:p>
                      <a:r>
                        <a:rPr lang="en-US" sz="1400" dirty="0" smtClean="0"/>
                        <a:t>1.10, 1.11</a:t>
                      </a:r>
                      <a:endParaRPr lang="en-US" sz="1400" dirty="0"/>
                    </a:p>
                  </a:txBody>
                  <a:tcPr anchor="ctr"/>
                </a:tc>
                <a:tc>
                  <a:txBody>
                    <a:bodyPr/>
                    <a:lstStyle/>
                    <a:p>
                      <a:pPr marL="0" marR="0">
                        <a:lnSpc>
                          <a:spcPct val="110000"/>
                        </a:lnSpc>
                        <a:spcBef>
                          <a:spcPts val="0"/>
                        </a:spcBef>
                        <a:spcAft>
                          <a:spcPts val="0"/>
                        </a:spcAft>
                      </a:pPr>
                      <a:r>
                        <a:rPr lang="en-US" sz="1400" i="1" dirty="0" smtClean="0">
                          <a:solidFill>
                            <a:srgbClr val="1D2A53"/>
                          </a:solidFill>
                          <a:latin typeface="Tw Cen MT"/>
                          <a:ea typeface="Cambria"/>
                          <a:cs typeface="Tw Cen MT"/>
                        </a:rPr>
                        <a:t>Data informs decisions (e.g., staff surveys, fidelity assessments, climate surveys, etc.)</a:t>
                      </a:r>
                      <a:endParaRPr lang="en-US" sz="1400" dirty="0">
                        <a:solidFill>
                          <a:srgbClr val="1D2A53"/>
                        </a:solidFill>
                        <a:latin typeface="Tw Cen MT"/>
                        <a:ea typeface="ＭＳ 明朝"/>
                        <a:cs typeface="Tw Cen MT"/>
                      </a:endParaRP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tr>
              <a:tr h="498791">
                <a:tc>
                  <a:txBody>
                    <a:bodyPr/>
                    <a:lstStyle/>
                    <a:p>
                      <a:r>
                        <a:rPr lang="en-US" sz="1400" dirty="0" smtClean="0"/>
                        <a:t>1.10, 1.11</a:t>
                      </a:r>
                      <a:endParaRPr lang="en-US" sz="1400" dirty="0"/>
                    </a:p>
                  </a:txBody>
                  <a:tcPr anchor="ctr"/>
                </a:tc>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400" i="1" dirty="0" smtClean="0">
                          <a:solidFill>
                            <a:srgbClr val="1D2A53"/>
                          </a:solidFill>
                          <a:latin typeface="Tw Cen MT"/>
                          <a:ea typeface="Cambria"/>
                          <a:cs typeface="Tw Cen MT"/>
                        </a:rPr>
                        <a:t>Surveys are developed with dates to administer to staff, students, and families</a:t>
                      </a:r>
                    </a:p>
                  </a:txBody>
                  <a:tcPr marL="58279" marR="58279"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
        <p:nvSpPr>
          <p:cNvPr id="9" name="TextBox 8"/>
          <p:cNvSpPr txBox="1"/>
          <p:nvPr/>
        </p:nvSpPr>
        <p:spPr>
          <a:xfrm>
            <a:off x="698931" y="1199710"/>
            <a:ext cx="7917552" cy="1015663"/>
          </a:xfrm>
          <a:prstGeom prst="rect">
            <a:avLst/>
          </a:prstGeom>
          <a:noFill/>
        </p:spPr>
        <p:txBody>
          <a:bodyPr wrap="none" rtlCol="0">
            <a:spAutoFit/>
          </a:bodyPr>
          <a:lstStyle/>
          <a:p>
            <a:pPr marL="342900" indent="-342900">
              <a:buFont typeface="+mj-lt"/>
              <a:buAutoNum type="arabicPeriod"/>
            </a:pPr>
            <a:r>
              <a:rPr lang="en-US" sz="2000" dirty="0" smtClean="0"/>
              <a:t>Identify action items below needed for full implementation</a:t>
            </a:r>
          </a:p>
          <a:p>
            <a:pPr marL="342900" indent="-342900">
              <a:buFont typeface="+mj-lt"/>
              <a:buAutoNum type="arabicPeriod"/>
            </a:pPr>
            <a:r>
              <a:rPr lang="en-US" sz="2000" dirty="0" smtClean="0"/>
              <a:t>Add action items to the Action Plan in your </a:t>
            </a:r>
            <a:r>
              <a:rPr lang="en-US" sz="2000" dirty="0"/>
              <a:t>workbook</a:t>
            </a:r>
          </a:p>
          <a:p>
            <a:pPr marL="342900" indent="-342900">
              <a:buFont typeface="+mj-lt"/>
              <a:buAutoNum type="arabicPeriod"/>
            </a:pPr>
            <a:r>
              <a:rPr lang="en-US" sz="2000" dirty="0"/>
              <a:t>Add completed items and artifacts to the PPT Overview for your </a:t>
            </a:r>
            <a:r>
              <a:rPr lang="en-US" sz="2000" dirty="0" smtClean="0"/>
              <a:t>school</a:t>
            </a:r>
            <a:endParaRPr lang="en-US" sz="2000" dirty="0"/>
          </a:p>
        </p:txBody>
      </p:sp>
      <p:sp>
        <p:nvSpPr>
          <p:cNvPr id="2" name="Title 1"/>
          <p:cNvSpPr>
            <a:spLocks noGrp="1"/>
          </p:cNvSpPr>
          <p:nvPr>
            <p:ph type="title"/>
          </p:nvPr>
        </p:nvSpPr>
        <p:spPr>
          <a:xfrm>
            <a:off x="1205371" y="274320"/>
            <a:ext cx="6987106" cy="636737"/>
          </a:xfrm>
        </p:spPr>
        <p:txBody>
          <a:bodyPr>
            <a:normAutofit fontScale="90000"/>
          </a:bodyPr>
          <a:lstStyle/>
          <a:p>
            <a:r>
              <a:rPr lang="en-US" dirty="0" smtClean="0"/>
              <a:t>Action Items and Planning</a:t>
            </a:r>
            <a:endParaRPr lang="en-US" dirty="0"/>
          </a:p>
        </p:txBody>
      </p:sp>
    </p:spTree>
    <p:extLst>
      <p:ext uri="{BB962C8B-B14F-4D97-AF65-F5344CB8AC3E}">
        <p14:creationId xmlns:p14="http://schemas.microsoft.com/office/powerpoint/2010/main" val="303731756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ffective schoolwide interventions&#10;" title="Logo for OSEP Center on Positive Behavioral Interventions and Supports"/>
          <p:cNvPicPr>
            <a:picLocks noChangeAspect="1" noChangeArrowheads="1"/>
          </p:cNvPicPr>
          <p:nvPr>
            <p:custDataLst>
              <p:tags r:id="rId2"/>
            </p:custDataLst>
          </p:nvPr>
        </p:nvPicPr>
        <p:blipFill>
          <a:blip r:embed="rId6">
            <a:extLst>
              <a:ext uri="{28A0092B-C50C-407E-A947-70E740481C1C}">
                <a14:useLocalDpi xmlns:a14="http://schemas.microsoft.com/office/drawing/2010/main"/>
              </a:ext>
            </a:extLst>
          </a:blip>
          <a:srcRect/>
          <a:stretch>
            <a:fillRect/>
          </a:stretch>
        </p:blipFill>
        <p:spPr bwMode="auto">
          <a:xfrm>
            <a:off x="3136900" y="3685093"/>
            <a:ext cx="2870200" cy="873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2" name="Picture 6" title="Logo for Illinois PBIS Network"/>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6462458" y="2874312"/>
            <a:ext cx="1412240" cy="575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3" name="Picture 9" descr="PBIS_Letterhead-Top.jpg" title="Logo for Wisconsin PBIS network"/>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2618" r="2689"/>
          <a:stretch/>
        </p:blipFill>
        <p:spPr bwMode="auto">
          <a:xfrm>
            <a:off x="4256273" y="5009342"/>
            <a:ext cx="3559859" cy="105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4" name="Picture 1" title="Logo for Florida's Positive Behavior Support Project RTI for behavio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4211" y="5538491"/>
            <a:ext cx="3043502" cy="641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10;" title="Logo for Virginia tiered systems of support"/>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94509" y="3927944"/>
            <a:ext cx="1931242" cy="855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title="Logo for Missouri Schoolwide Positive Behavior Support"/>
          <p:cNvPicPr>
            <a:picLocks noChangeAspect="1"/>
          </p:cNvPicPr>
          <p:nvPr/>
        </p:nvPicPr>
        <p:blipFill>
          <a:blip r:embed="rId11"/>
          <a:stretch>
            <a:fillRect/>
          </a:stretch>
        </p:blipFill>
        <p:spPr>
          <a:xfrm>
            <a:off x="850786" y="3867502"/>
            <a:ext cx="1581697" cy="1381349"/>
          </a:xfrm>
          <a:prstGeom prst="rect">
            <a:avLst/>
          </a:prstGeom>
        </p:spPr>
      </p:pic>
      <p:pic>
        <p:nvPicPr>
          <p:cNvPr id="6" name="Picture 5" title="PBIS Maryland"/>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73144" y="2778944"/>
            <a:ext cx="1185764" cy="670748"/>
          </a:xfrm>
          <a:prstGeom prst="rect">
            <a:avLst/>
          </a:prstGeom>
        </p:spPr>
      </p:pic>
      <p:grpSp>
        <p:nvGrpSpPr>
          <p:cNvPr id="18" name="Group 17" title="Midwest PBIS Network/Mid-Atlantic PBIS Network"/>
          <p:cNvGrpSpPr/>
          <p:nvPr/>
        </p:nvGrpSpPr>
        <p:grpSpPr>
          <a:xfrm>
            <a:off x="3293533" y="2202848"/>
            <a:ext cx="2556934" cy="1177310"/>
            <a:chOff x="2834308" y="2395711"/>
            <a:chExt cx="3475384" cy="1600200"/>
          </a:xfrm>
        </p:grpSpPr>
        <p:pic>
          <p:nvPicPr>
            <p:cNvPr id="9" name="Picture 8" title="Mid-Atlantic PBIS Network"/>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0" name="Picture 9" title="Midwest PBIS Network"/>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pic>
        <p:nvPicPr>
          <p:cNvPr id="2" name="Picture 1" title="Minnesota PBIS Logo"/>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1168" y="1765391"/>
            <a:ext cx="1523763" cy="668551"/>
          </a:xfrm>
          <a:prstGeom prst="rect">
            <a:avLst/>
          </a:prstGeom>
        </p:spPr>
      </p:pic>
      <p:pic>
        <p:nvPicPr>
          <p:cNvPr id="17" name="Picture 16" title="Thank you!"/>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175">
            <a:off x="6679519" y="311189"/>
            <a:ext cx="2345339" cy="1334694"/>
          </a:xfrm>
          <a:prstGeom prst="rect">
            <a:avLst/>
          </a:prstGeom>
        </p:spPr>
      </p:pic>
      <p:sp>
        <p:nvSpPr>
          <p:cNvPr id="3" name="Title 2"/>
          <p:cNvSpPr>
            <a:spLocks noGrp="1"/>
          </p:cNvSpPr>
          <p:nvPr>
            <p:ph type="title"/>
          </p:nvPr>
        </p:nvSpPr>
        <p:spPr>
          <a:xfrm>
            <a:off x="425004" y="350815"/>
            <a:ext cx="6269506" cy="915357"/>
          </a:xfrm>
        </p:spPr>
        <p:txBody>
          <a:bodyPr>
            <a:noAutofit/>
          </a:bodyPr>
          <a:lstStyle/>
          <a:p>
            <a:r>
              <a:rPr lang="en-US" sz="3200" b="1" i="1" dirty="0" smtClean="0"/>
              <a:t/>
            </a:r>
            <a:br>
              <a:rPr lang="en-US" sz="3200" b="1" i="1" dirty="0" smtClean="0"/>
            </a:br>
            <a:r>
              <a:rPr lang="en-US" sz="3200" b="1" i="1" dirty="0"/>
              <a:t/>
            </a:r>
            <a:br>
              <a:rPr lang="en-US" sz="3200" b="1" i="1" dirty="0"/>
            </a:br>
            <a:r>
              <a:rPr lang="en-US" sz="3200" b="1" i="1" dirty="0" smtClean="0"/>
              <a:t>Appreciation</a:t>
            </a:r>
            <a:r>
              <a:rPr lang="en-US" sz="3200" b="1" dirty="0" smtClean="0"/>
              <a:t> </a:t>
            </a:r>
            <a:r>
              <a:rPr lang="en-US" sz="3200" dirty="0">
                <a:solidFill>
                  <a:srgbClr val="000000"/>
                </a:solidFill>
              </a:rPr>
              <a:t>is given to the following</a:t>
            </a:r>
            <a:br>
              <a:rPr lang="en-US" sz="3200" dirty="0">
                <a:solidFill>
                  <a:srgbClr val="000000"/>
                </a:solidFill>
              </a:rPr>
            </a:br>
            <a:r>
              <a:rPr lang="en-US" sz="3200" dirty="0">
                <a:solidFill>
                  <a:srgbClr val="000000"/>
                </a:solidFill>
              </a:rPr>
              <a:t>for their contributions to this Professional Learning:</a:t>
            </a:r>
            <a:br>
              <a:rPr lang="en-US" sz="3200" dirty="0">
                <a:solidFill>
                  <a:srgbClr val="000000"/>
                </a:solidFill>
              </a:rPr>
            </a:br>
            <a:endParaRPr lang="en-US" sz="3200" dirty="0"/>
          </a:p>
        </p:txBody>
      </p:sp>
    </p:spTree>
    <p:custDataLst>
      <p:tags r:id="rId1"/>
    </p:custDataLst>
    <p:extLst>
      <p:ext uri="{BB962C8B-B14F-4D97-AF65-F5344CB8AC3E}">
        <p14:creationId xmlns:p14="http://schemas.microsoft.com/office/powerpoint/2010/main" val="193588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36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98" y="368110"/>
            <a:ext cx="6987106" cy="915357"/>
          </a:xfrm>
        </p:spPr>
        <p:txBody>
          <a:bodyPr/>
          <a:lstStyle/>
          <a:p>
            <a:pPr algn="l"/>
            <a:r>
              <a:rPr lang="en-US" dirty="0" err="1" smtClean="0"/>
              <a:t>Worktime</a:t>
            </a:r>
            <a:endParaRPr lang="en-US" dirty="0"/>
          </a:p>
        </p:txBody>
      </p:sp>
      <p:sp>
        <p:nvSpPr>
          <p:cNvPr id="3" name="Content Placeholder 2"/>
          <p:cNvSpPr>
            <a:spLocks noGrp="1"/>
          </p:cNvSpPr>
          <p:nvPr>
            <p:ph idx="1"/>
          </p:nvPr>
        </p:nvSpPr>
        <p:spPr/>
        <p:txBody>
          <a:bodyPr/>
          <a:lstStyle/>
          <a:p>
            <a:r>
              <a:rPr lang="en-US" dirty="0" smtClean="0"/>
              <a:t>Workbook Activity plan for stakeholder input</a:t>
            </a:r>
          </a:p>
          <a:p>
            <a:r>
              <a:rPr lang="en-US" dirty="0" smtClean="0"/>
              <a:t>Discuss and plan how to involve faculty/students/families/community</a:t>
            </a:r>
          </a:p>
          <a:p>
            <a:r>
              <a:rPr lang="en-US" dirty="0" smtClean="0"/>
              <a:t>TFI Action Planning</a:t>
            </a:r>
            <a:endParaRPr lang="en-US" dirty="0"/>
          </a:p>
        </p:txBody>
      </p:sp>
    </p:spTree>
    <p:extLst>
      <p:ext uri="{BB962C8B-B14F-4D97-AF65-F5344CB8AC3E}">
        <p14:creationId xmlns:p14="http://schemas.microsoft.com/office/powerpoint/2010/main" val="2330692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Picture of raised ha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957" y="1014320"/>
            <a:ext cx="3563687" cy="1727200"/>
          </a:xfrm>
          <a:prstGeom prst="rect">
            <a:avLst/>
          </a:prstGeom>
        </p:spPr>
      </p:pic>
      <p:sp>
        <p:nvSpPr>
          <p:cNvPr id="10" name="Content Placeholder 2"/>
          <p:cNvSpPr txBox="1">
            <a:spLocks/>
          </p:cNvSpPr>
          <p:nvPr/>
        </p:nvSpPr>
        <p:spPr>
          <a:xfrm>
            <a:off x="316351" y="1608004"/>
            <a:ext cx="7772400" cy="44311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tx1">
                  <a:lumMod val="75000"/>
                </a:schemeClr>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tx1">
                  <a:lumMod val="60000"/>
                  <a:lumOff val="40000"/>
                </a:schemeClr>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ClrTx/>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spcAft>
                <a:spcPts val="600"/>
              </a:spcAft>
              <a:buFont typeface="Wingdings" charset="2"/>
              <a:buNone/>
            </a:pPr>
            <a:r>
              <a:rPr lang="en-US" sz="2000" b="1" dirty="0" smtClean="0"/>
              <a:t>Purpose: </a:t>
            </a:r>
          </a:p>
          <a:p>
            <a:pPr marL="57150" indent="0">
              <a:spcBef>
                <a:spcPts val="0"/>
              </a:spcBef>
              <a:spcAft>
                <a:spcPts val="600"/>
              </a:spcAft>
              <a:buFont typeface="Wingdings" charset="2"/>
              <a:buNone/>
            </a:pPr>
            <a:r>
              <a:rPr lang="en-US" sz="2000" dirty="0" smtClean="0"/>
              <a:t>Prepare and plan for involving all stake holders </a:t>
            </a:r>
            <a:br>
              <a:rPr lang="en-US" sz="2000" dirty="0" smtClean="0"/>
            </a:br>
            <a:r>
              <a:rPr lang="en-US" sz="2000" dirty="0" smtClean="0"/>
              <a:t>in decision-making and implementation</a:t>
            </a:r>
          </a:p>
          <a:p>
            <a:pPr marL="57150" indent="0">
              <a:spcBef>
                <a:spcPts val="0"/>
              </a:spcBef>
              <a:spcAft>
                <a:spcPts val="600"/>
              </a:spcAft>
              <a:buFont typeface="Wingdings" charset="2"/>
              <a:buNone/>
            </a:pPr>
            <a:endParaRPr lang="en-US" sz="1800" b="1" dirty="0" smtClean="0"/>
          </a:p>
          <a:p>
            <a:pPr marL="57150" indent="0">
              <a:spcBef>
                <a:spcPts val="0"/>
              </a:spcBef>
              <a:spcAft>
                <a:spcPts val="600"/>
              </a:spcAft>
              <a:buFont typeface="Wingdings" charset="2"/>
              <a:buNone/>
            </a:pPr>
            <a:r>
              <a:rPr lang="en-US" sz="2000" b="1" dirty="0" smtClean="0"/>
              <a:t>Objectives:</a:t>
            </a:r>
          </a:p>
          <a:p>
            <a:pPr marL="457200" indent="0" fontAlgn="t">
              <a:buNone/>
            </a:pPr>
            <a:r>
              <a:rPr lang="en-US" sz="2000" b="1" dirty="0"/>
              <a:t>1.10 Faculty </a:t>
            </a:r>
            <a:r>
              <a:rPr lang="en-US" sz="2000" b="1" dirty="0" smtClean="0"/>
              <a:t>Involvement:</a:t>
            </a:r>
            <a:r>
              <a:rPr lang="en-US" sz="2000" b="1" dirty="0"/>
              <a:t> </a:t>
            </a:r>
            <a:r>
              <a:rPr lang="en-US" sz="2000" dirty="0" smtClean="0"/>
              <a:t>Faculty </a:t>
            </a:r>
            <a:r>
              <a:rPr lang="en-US" sz="2000" dirty="0"/>
              <a:t>are shown school-wide data regularly </a:t>
            </a:r>
            <a:r>
              <a:rPr lang="en-US" sz="2000" dirty="0" smtClean="0"/>
              <a:t>and</a:t>
            </a:r>
            <a:r>
              <a:rPr lang="en-US" sz="2000" dirty="0"/>
              <a:t> </a:t>
            </a:r>
            <a:r>
              <a:rPr lang="en-US" sz="2000" dirty="0" smtClean="0"/>
              <a:t>provide </a:t>
            </a:r>
            <a:r>
              <a:rPr lang="en-US" sz="2000" dirty="0"/>
              <a:t>input on universal foundations (e.g., expectations, acknowledgements, definitions, consequences) at least every 12 months</a:t>
            </a:r>
            <a:r>
              <a:rPr lang="en-US" sz="2000" dirty="0" smtClean="0"/>
              <a:t>.</a:t>
            </a:r>
          </a:p>
          <a:p>
            <a:pPr marL="457200" indent="0" fontAlgn="t">
              <a:buNone/>
            </a:pPr>
            <a:endParaRPr lang="en-US" sz="2000" dirty="0"/>
          </a:p>
          <a:p>
            <a:pPr marL="457200" indent="0" fontAlgn="t">
              <a:buNone/>
            </a:pPr>
            <a:r>
              <a:rPr lang="en-US" sz="2000" b="1" dirty="0"/>
              <a:t>1.11 Student/Family/Community </a:t>
            </a:r>
            <a:r>
              <a:rPr lang="en-US" sz="2000" b="1" dirty="0" smtClean="0"/>
              <a:t>Involvement:</a:t>
            </a:r>
            <a:r>
              <a:rPr lang="en-US" sz="2000" b="1" dirty="0"/>
              <a:t> </a:t>
            </a:r>
            <a:r>
              <a:rPr lang="en-US" sz="2000" dirty="0" smtClean="0"/>
              <a:t>Stakeholders </a:t>
            </a:r>
            <a:r>
              <a:rPr lang="en-US" sz="2000" dirty="0"/>
              <a:t>(students, families, and </a:t>
            </a:r>
            <a:r>
              <a:rPr lang="en-US" sz="2000" dirty="0" smtClean="0"/>
              <a:t>community members</a:t>
            </a:r>
            <a:r>
              <a:rPr lang="en-US" sz="2000" dirty="0"/>
              <a:t>) provide input on universal foundations (e.g.</a:t>
            </a:r>
            <a:r>
              <a:rPr lang="en-US" sz="2000" dirty="0" smtClean="0"/>
              <a:t>, expectations</a:t>
            </a:r>
            <a:r>
              <a:rPr lang="en-US" sz="2000" dirty="0"/>
              <a:t>, consequences, acknowledgements) </a:t>
            </a:r>
            <a:r>
              <a:rPr lang="en-US" sz="2000" dirty="0" smtClean="0"/>
              <a:t>at least </a:t>
            </a:r>
            <a:r>
              <a:rPr lang="en-US" sz="2000" dirty="0"/>
              <a:t>every 12 months.</a:t>
            </a:r>
          </a:p>
          <a:p>
            <a:pPr fontAlgn="t"/>
            <a:endParaRPr lang="en-US" sz="1800" dirty="0" smtClean="0"/>
          </a:p>
        </p:txBody>
      </p:sp>
      <p:pic>
        <p:nvPicPr>
          <p:cNvPr id="6" name="Picture 5" descr="Core-Content-Icon-Rev2.png" title="core conten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Title 3"/>
          <p:cNvSpPr>
            <a:spLocks noGrp="1"/>
          </p:cNvSpPr>
          <p:nvPr>
            <p:ph type="title"/>
          </p:nvPr>
        </p:nvSpPr>
        <p:spPr/>
        <p:txBody>
          <a:bodyPr/>
          <a:lstStyle/>
          <a:p>
            <a:r>
              <a:rPr lang="en-US" dirty="0" smtClean="0">
                <a:solidFill>
                  <a:schemeClr val="accent6"/>
                </a:solidFill>
              </a:rPr>
              <a:t>TFI </a:t>
            </a:r>
            <a:r>
              <a:rPr lang="en-US" smtClean="0">
                <a:solidFill>
                  <a:schemeClr val="accent6"/>
                </a:solidFill>
              </a:rPr>
              <a:t>1.10 Purpose &amp; Outcomes</a:t>
            </a:r>
            <a:endParaRPr lang="en-US" dirty="0">
              <a:solidFill>
                <a:schemeClr val="accent6"/>
              </a:solidFill>
            </a:endParaRPr>
          </a:p>
        </p:txBody>
      </p:sp>
    </p:spTree>
    <p:extLst>
      <p:ext uri="{BB962C8B-B14F-4D97-AF65-F5344CB8AC3E}">
        <p14:creationId xmlns:p14="http://schemas.microsoft.com/office/powerpoint/2010/main" val="61057207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767666" y="1517906"/>
            <a:ext cx="3962401" cy="4373663"/>
          </a:xfrm>
        </p:spPr>
        <p:txBody>
          <a:bodyPr anchor="ctr">
            <a:normAutofit/>
          </a:bodyPr>
          <a:lstStyle/>
          <a:p>
            <a:pPr marL="58738" algn="ctr">
              <a:buNone/>
            </a:pPr>
            <a:r>
              <a:rPr lang="en-US" sz="2400" b="1" dirty="0" smtClean="0">
                <a:solidFill>
                  <a:schemeClr val="accent6"/>
                </a:solidFill>
              </a:rPr>
              <a:t>		CORE </a:t>
            </a:r>
            <a:r>
              <a:rPr lang="en-US" sz="2400" b="1" dirty="0">
                <a:solidFill>
                  <a:schemeClr val="accent6"/>
                </a:solidFill>
              </a:rPr>
              <a:t>CONTENT: </a:t>
            </a:r>
            <a:r>
              <a:rPr lang="en-US" sz="2400" dirty="0">
                <a:solidFill>
                  <a:schemeClr val="accent6"/>
                </a:solidFill>
              </a:rPr>
              <a:t/>
            </a:r>
            <a:br>
              <a:rPr lang="en-US" sz="2400" dirty="0">
                <a:solidFill>
                  <a:schemeClr val="accent6"/>
                </a:solidFill>
              </a:rPr>
            </a:br>
            <a:r>
              <a:rPr lang="en-US" sz="2400" dirty="0" smtClean="0">
                <a:solidFill>
                  <a:schemeClr val="accent6"/>
                </a:solidFill>
              </a:rPr>
              <a:t>					Definition</a:t>
            </a:r>
            <a:r>
              <a:rPr lang="en-US" sz="2400" dirty="0">
                <a:solidFill>
                  <a:schemeClr val="accent6"/>
                </a:solidFill>
              </a:rPr>
              <a:t>, Rationale &amp; </a:t>
            </a:r>
            <a:r>
              <a:rPr lang="en-US" sz="2400" dirty="0" smtClean="0">
                <a:solidFill>
                  <a:schemeClr val="accent6"/>
                </a:solidFill>
              </a:rPr>
              <a:t>Examples</a:t>
            </a:r>
            <a:endParaRPr lang="en-US" sz="2400" dirty="0">
              <a:solidFill>
                <a:schemeClr val="accent6"/>
              </a:solidFill>
            </a:endParaRPr>
          </a:p>
        </p:txBody>
      </p:sp>
      <p:pic>
        <p:nvPicPr>
          <p:cNvPr id="5" name="Picture 4"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94" y="2218838"/>
            <a:ext cx="2971800" cy="2971800"/>
          </a:xfrm>
          <a:prstGeom prst="rect">
            <a:avLst/>
          </a:prstGeom>
          <a:effectLst>
            <a:reflection blurRad="6350" stA="50000" endA="300" endPos="38500" dist="50800" dir="5400000" sy="-100000" algn="bl" rotWithShape="0"/>
          </a:effectLst>
        </p:spPr>
      </p:pic>
      <p:sp>
        <p:nvSpPr>
          <p:cNvPr id="4" name="Title 3"/>
          <p:cNvSpPr>
            <a:spLocks noGrp="1"/>
          </p:cNvSpPr>
          <p:nvPr>
            <p:ph type="title"/>
          </p:nvPr>
        </p:nvSpPr>
        <p:spPr/>
        <p:txBody>
          <a:bodyPr>
            <a:normAutofit/>
          </a:bodyPr>
          <a:lstStyle/>
          <a:p>
            <a:r>
              <a:rPr lang="en-US" dirty="0"/>
              <a:t>TFI 1.10: Faculty Involvement</a:t>
            </a:r>
          </a:p>
        </p:txBody>
      </p:sp>
    </p:spTree>
    <p:extLst>
      <p:ext uri="{BB962C8B-B14F-4D97-AF65-F5344CB8AC3E}">
        <p14:creationId xmlns:p14="http://schemas.microsoft.com/office/powerpoint/2010/main" val="144556069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53904" y="1762812"/>
            <a:ext cx="7657949" cy="3892921"/>
          </a:xfrm>
        </p:spPr>
        <p:txBody>
          <a:bodyPr>
            <a:normAutofit/>
          </a:bodyPr>
          <a:lstStyle/>
          <a:p>
            <a:pPr marL="0" indent="0" algn="ctr">
              <a:lnSpc>
                <a:spcPct val="130000"/>
              </a:lnSpc>
              <a:buNone/>
            </a:pPr>
            <a:r>
              <a:rPr lang="en-US" sz="2800" dirty="0" smtClean="0"/>
              <a:t>Open and honest communication is </a:t>
            </a:r>
            <a:br>
              <a:rPr lang="en-US" sz="2800" dirty="0" smtClean="0"/>
            </a:br>
            <a:r>
              <a:rPr lang="en-US" sz="2800" dirty="0" smtClean="0"/>
              <a:t>established among stakeholders to </a:t>
            </a:r>
            <a:br>
              <a:rPr lang="en-US" sz="2800" dirty="0" smtClean="0"/>
            </a:br>
            <a:r>
              <a:rPr lang="en-US" sz="2800" dirty="0" smtClean="0"/>
              <a:t>secure buy-in and commitment to change</a:t>
            </a:r>
          </a:p>
          <a:p>
            <a:pPr marL="0" indent="0" algn="ctr">
              <a:lnSpc>
                <a:spcPct val="130000"/>
              </a:lnSpc>
              <a:buNone/>
            </a:pPr>
            <a:endParaRPr lang="en-US" sz="2800" dirty="0"/>
          </a:p>
          <a:p>
            <a:pPr marL="0" indent="0" algn="ctr">
              <a:lnSpc>
                <a:spcPct val="130000"/>
              </a:lnSpc>
              <a:buNone/>
            </a:pPr>
            <a:r>
              <a:rPr lang="en-US" sz="2800" dirty="0" smtClean="0">
                <a:solidFill>
                  <a:schemeClr val="accent6"/>
                </a:solidFill>
              </a:rPr>
              <a:t>Is it good to have cognitive conflict?</a:t>
            </a:r>
          </a:p>
          <a:p>
            <a:pPr marL="0" indent="0" algn="ctr">
              <a:lnSpc>
                <a:spcPct val="130000"/>
              </a:lnSpc>
              <a:buNone/>
            </a:pPr>
            <a:r>
              <a:rPr lang="en-US" sz="2800" dirty="0" smtClean="0">
                <a:solidFill>
                  <a:schemeClr val="accent6"/>
                </a:solidFill>
              </a:rPr>
              <a:t>Do you have an honest critic in your group?</a:t>
            </a:r>
          </a:p>
        </p:txBody>
      </p:sp>
      <p:pic>
        <p:nvPicPr>
          <p:cNvPr id="7" name="Picture 6"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393181" y="288119"/>
            <a:ext cx="6170507" cy="713232"/>
          </a:xfrm>
        </p:spPr>
        <p:txBody>
          <a:bodyPr>
            <a:normAutofit fontScale="90000"/>
          </a:bodyPr>
          <a:lstStyle/>
          <a:p>
            <a:r>
              <a:rPr lang="en-US" dirty="0" smtClean="0"/>
              <a:t>Definition</a:t>
            </a:r>
            <a:endParaRPr lang="en-US" dirty="0"/>
          </a:p>
        </p:txBody>
      </p:sp>
    </p:spTree>
    <p:extLst>
      <p:ext uri="{BB962C8B-B14F-4D97-AF65-F5344CB8AC3E}">
        <p14:creationId xmlns:p14="http://schemas.microsoft.com/office/powerpoint/2010/main" val="3670468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8447" y="2700215"/>
            <a:ext cx="6832600" cy="3505518"/>
          </a:xfrm>
        </p:spPr>
        <p:txBody>
          <a:bodyPr>
            <a:normAutofit/>
          </a:bodyPr>
          <a:lstStyle/>
          <a:p>
            <a:pPr marL="0" indent="0">
              <a:buNone/>
            </a:pPr>
            <a:r>
              <a:rPr lang="en-US" sz="2800" dirty="0" smtClean="0"/>
              <a:t>Collectively, staff will: </a:t>
            </a:r>
          </a:p>
          <a:p>
            <a:pPr lvl="1"/>
            <a:r>
              <a:rPr lang="en-US" dirty="0"/>
              <a:t>i</a:t>
            </a:r>
            <a:r>
              <a:rPr lang="en-US" dirty="0" smtClean="0"/>
              <a:t>dentify focus </a:t>
            </a:r>
          </a:p>
          <a:p>
            <a:pPr lvl="1"/>
            <a:r>
              <a:rPr lang="en-US" dirty="0"/>
              <a:t>i</a:t>
            </a:r>
            <a:r>
              <a:rPr lang="en-US" dirty="0" smtClean="0"/>
              <a:t>dentify ways to monitor progress</a:t>
            </a:r>
          </a:p>
          <a:p>
            <a:pPr lvl="1"/>
            <a:r>
              <a:rPr lang="en-US" dirty="0"/>
              <a:t>i</a:t>
            </a:r>
            <a:r>
              <a:rPr lang="en-US" dirty="0" smtClean="0"/>
              <a:t>dentify goals  </a:t>
            </a:r>
          </a:p>
          <a:p>
            <a:pPr lvl="1"/>
            <a:r>
              <a:rPr lang="en-US" dirty="0" smtClean="0"/>
              <a:t>Identify ways to evaluate outcomes</a:t>
            </a:r>
          </a:p>
          <a:p>
            <a:pPr lvl="1"/>
            <a:r>
              <a:rPr lang="en-US" dirty="0" smtClean="0"/>
              <a:t>Identify how to engage resistant staff</a:t>
            </a:r>
          </a:p>
        </p:txBody>
      </p:sp>
      <p:pic>
        <p:nvPicPr>
          <p:cNvPr id="7" name="Picture 6"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Rectangle 1"/>
          <p:cNvSpPr/>
          <p:nvPr/>
        </p:nvSpPr>
        <p:spPr>
          <a:xfrm>
            <a:off x="1075870" y="1930400"/>
            <a:ext cx="6992268" cy="553998"/>
          </a:xfrm>
          <a:prstGeom prst="rect">
            <a:avLst/>
          </a:prstGeom>
        </p:spPr>
        <p:txBody>
          <a:bodyPr wrap="none">
            <a:spAutoFit/>
          </a:bodyPr>
          <a:lstStyle/>
          <a:p>
            <a:pPr algn="ctr">
              <a:lnSpc>
                <a:spcPct val="130000"/>
              </a:lnSpc>
            </a:pPr>
            <a:r>
              <a:rPr lang="en-US" sz="2400" b="1" dirty="0" smtClean="0">
                <a:solidFill>
                  <a:schemeClr val="accent6"/>
                </a:solidFill>
              </a:rPr>
              <a:t>Turn and Talk: Why do we need faculty involvement?</a:t>
            </a:r>
            <a:endParaRPr lang="en-US" sz="2400" b="1" dirty="0">
              <a:solidFill>
                <a:schemeClr val="accent6"/>
              </a:solidFill>
            </a:endParaRPr>
          </a:p>
        </p:txBody>
      </p:sp>
      <p:sp>
        <p:nvSpPr>
          <p:cNvPr id="5" name="Title 4"/>
          <p:cNvSpPr>
            <a:spLocks noGrp="1"/>
          </p:cNvSpPr>
          <p:nvPr>
            <p:ph type="title"/>
          </p:nvPr>
        </p:nvSpPr>
        <p:spPr>
          <a:xfrm>
            <a:off x="1078447" y="223501"/>
            <a:ext cx="6987106" cy="1384948"/>
          </a:xfrm>
        </p:spPr>
        <p:txBody>
          <a:bodyPr>
            <a:normAutofit fontScale="90000"/>
          </a:bodyPr>
          <a:lstStyle/>
          <a:p>
            <a:r>
              <a:rPr lang="en-US" dirty="0" smtClean="0"/>
              <a:t/>
            </a:r>
            <a:br>
              <a:rPr lang="en-US" dirty="0" smtClean="0"/>
            </a:br>
            <a:r>
              <a:rPr lang="en-US" dirty="0" smtClean="0"/>
              <a:t>Faculty Involvement </a:t>
            </a:r>
            <a:r>
              <a:rPr lang="en-US" dirty="0"/>
              <a:t>Involves at least 80% buy-in</a:t>
            </a:r>
            <a:br>
              <a:rPr lang="en-US" dirty="0"/>
            </a:br>
            <a:endParaRPr lang="en-US" b="1" dirty="0">
              <a:latin typeface="Tw Cen MT"/>
              <a:cs typeface="Tw Cen MT"/>
            </a:endParaRPr>
          </a:p>
        </p:txBody>
      </p:sp>
    </p:spTree>
    <p:extLst>
      <p:ext uri="{BB962C8B-B14F-4D97-AF65-F5344CB8AC3E}">
        <p14:creationId xmlns:p14="http://schemas.microsoft.com/office/powerpoint/2010/main" val="29964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71" y="5205133"/>
            <a:ext cx="8363857" cy="1271867"/>
          </a:xfrm>
        </p:spPr>
        <p:txBody>
          <a:bodyPr>
            <a:normAutofit fontScale="40000" lnSpcReduction="20000"/>
          </a:bodyPr>
          <a:lstStyle/>
          <a:p>
            <a:pPr marL="0" indent="0" algn="ctr">
              <a:spcBef>
                <a:spcPct val="0"/>
              </a:spcBef>
              <a:buNone/>
            </a:pPr>
            <a:r>
              <a:rPr lang="en-US" sz="8000" i="1" dirty="0" smtClean="0">
                <a:latin typeface="Tw Cen MT"/>
                <a:cs typeface="Tw Cen MT"/>
              </a:rPr>
              <a:t>… and Implementation of PBIS involves all faculty and staff</a:t>
            </a:r>
          </a:p>
          <a:p>
            <a:pPr marL="0" indent="0">
              <a:spcBef>
                <a:spcPct val="0"/>
              </a:spcBef>
              <a:buNone/>
            </a:pPr>
            <a:endParaRPr lang="en-US" sz="2800" dirty="0">
              <a:latin typeface="Arial" pitchFamily="34" charset="0"/>
              <a:ea typeface="MS PGothic" pitchFamily="34" charset="-128"/>
            </a:endParaRPr>
          </a:p>
          <a:p>
            <a:pPr marL="0" indent="0" algn="ctr">
              <a:buNone/>
            </a:pPr>
            <a:r>
              <a:rPr lang="en-US" sz="2800" dirty="0" smtClean="0">
                <a:latin typeface="Tw Cen MT"/>
                <a:cs typeface="Tw Cen MT"/>
              </a:rPr>
              <a:t> </a:t>
            </a:r>
            <a:endParaRPr lang="en-US" sz="2800" dirty="0">
              <a:latin typeface="Tw Cen MT"/>
              <a:cs typeface="Tw Cen MT"/>
            </a:endParaRPr>
          </a:p>
        </p:txBody>
      </p:sp>
      <p:pic>
        <p:nvPicPr>
          <p:cNvPr id="7" name="Picture 2" title="Quote &quot;Unless commitment is made, there are only promises and hopes but no plans.&quot; Peter Dru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05" y="1273430"/>
            <a:ext cx="5501692" cy="3653122"/>
          </a:xfrm>
          <a:prstGeom prst="rect">
            <a:avLst/>
          </a:prstGeom>
          <a:noFill/>
          <a:ln w="28575" cmpd="sng">
            <a:solidFill>
              <a:srgbClr val="1D2A53"/>
            </a:solidFill>
            <a:miter lim="800000"/>
            <a:headEnd/>
            <a:tailEnd/>
          </a:ln>
          <a:extLst>
            <a:ext uri="{909E8E84-426E-40dd-AFC4-6F175D3DCCD1}">
              <a14:hiddenFill xmlns:a14="http://schemas.microsoft.com/office/drawing/2010/main" xmlns="">
                <a:solidFill>
                  <a:schemeClr val="accent1"/>
                </a:solidFill>
              </a14:hiddenFill>
            </a:ext>
          </a:extLst>
        </p:spPr>
      </p:pic>
      <p:pic>
        <p:nvPicPr>
          <p:cNvPr id="6" name="Picture 5" descr="Core-Content-Icon-Rev2.png" title="core 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Title 3"/>
          <p:cNvSpPr>
            <a:spLocks noGrp="1"/>
          </p:cNvSpPr>
          <p:nvPr>
            <p:ph type="title"/>
          </p:nvPr>
        </p:nvSpPr>
        <p:spPr/>
        <p:txBody>
          <a:bodyPr/>
          <a:lstStyle/>
          <a:p>
            <a:r>
              <a:rPr lang="en-US" dirty="0" smtClean="0"/>
              <a:t>Rationale</a:t>
            </a:r>
            <a:endParaRPr lang="en-US" dirty="0"/>
          </a:p>
        </p:txBody>
      </p:sp>
    </p:spTree>
    <p:extLst>
      <p:ext uri="{BB962C8B-B14F-4D97-AF65-F5344CB8AC3E}">
        <p14:creationId xmlns:p14="http://schemas.microsoft.com/office/powerpoint/2010/main" val="37970830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ags/tag2.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3.xml><?xml version="1.0" encoding="utf-8"?>
<p:tagLst xmlns:a="http://schemas.openxmlformats.org/drawingml/2006/main" xmlns:r="http://schemas.openxmlformats.org/officeDocument/2006/relationships" xmlns:p="http://schemas.openxmlformats.org/presentationml/2006/main">
  <p:tag name="DVSHAPEID" val="LKlIe3wKysZH3ssn5ESBok"/>
</p:tagLst>
</file>

<file path=ppt/theme/theme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Final_MWBIS 4</Template>
  <TotalTime>4714</TotalTime>
  <Words>2240</Words>
  <Application>Microsoft Office PowerPoint</Application>
  <PresentationFormat>On-screen Show (4:3)</PresentationFormat>
  <Paragraphs>411</Paragraphs>
  <Slides>47</Slides>
  <Notes>28</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62" baseType="lpstr">
      <vt:lpstr>MS Mincho</vt:lpstr>
      <vt:lpstr>ＭＳ Ｐゴシック</vt:lpstr>
      <vt:lpstr>ＭＳ Ｐゴシック</vt:lpstr>
      <vt:lpstr>Arial</vt:lpstr>
      <vt:lpstr>Calibri</vt:lpstr>
      <vt:lpstr>Cambria</vt:lpstr>
      <vt:lpstr>Perpetua</vt:lpstr>
      <vt:lpstr>Times New Roman</vt:lpstr>
      <vt:lpstr>Tw Cen MT</vt:lpstr>
      <vt:lpstr>Wingdings</vt:lpstr>
      <vt:lpstr>Final_MWBIS 4</vt:lpstr>
      <vt:lpstr>1_Final_MWBIS 4</vt:lpstr>
      <vt:lpstr>2_Final_MWBIS 4</vt:lpstr>
      <vt:lpstr>3_Final_MWBIS 4</vt:lpstr>
      <vt:lpstr>Document</vt:lpstr>
      <vt:lpstr>PBIS Team Training 6B  </vt:lpstr>
      <vt:lpstr>Learning Expectations</vt:lpstr>
      <vt:lpstr>Organization of Modules</vt:lpstr>
      <vt:lpstr> Tier 1: Professional Learning Roadmap</vt:lpstr>
      <vt:lpstr>TFI 1.10 Purpose &amp; Outcomes</vt:lpstr>
      <vt:lpstr>TFI 1.10: Faculty Involvement</vt:lpstr>
      <vt:lpstr>Definition</vt:lpstr>
      <vt:lpstr> Faculty Involvement Involves at least 80% buy-in </vt:lpstr>
      <vt:lpstr>Rationale</vt:lpstr>
      <vt:lpstr> What data will you share?</vt:lpstr>
      <vt:lpstr>How and when will you share data?</vt:lpstr>
      <vt:lpstr>Staff Ppoint Templates</vt:lpstr>
      <vt:lpstr>Input and Feedback:   Communication and Feedback Loops</vt:lpstr>
      <vt:lpstr>How will you engage staff in the implementation of PBIS?</vt:lpstr>
      <vt:lpstr>Input and Feedback:  Create a Communication System</vt:lpstr>
      <vt:lpstr>School Created Staff Survey</vt:lpstr>
      <vt:lpstr>Communication Systems</vt:lpstr>
      <vt:lpstr>TFI 1.11: Student/Family/Community Involvement</vt:lpstr>
      <vt:lpstr>School-Family Partnership</vt:lpstr>
      <vt:lpstr> Families and teachers engage in meaningful communication </vt:lpstr>
      <vt:lpstr>Outcome …</vt:lpstr>
      <vt:lpstr>Question </vt:lpstr>
      <vt:lpstr>Families and Students</vt:lpstr>
      <vt:lpstr>Family Kick Off</vt:lpstr>
      <vt:lpstr>Family Examples</vt:lpstr>
      <vt:lpstr>Available Templates-pbismn.org</vt:lpstr>
      <vt:lpstr>Help Wanted</vt:lpstr>
      <vt:lpstr>Include in Celebrations</vt:lpstr>
      <vt:lpstr>Secondary Level</vt:lpstr>
      <vt:lpstr>Student Voice</vt:lpstr>
      <vt:lpstr> “SW-PBIS is something we do WITH students not to them.”  -Tim Lewis</vt:lpstr>
      <vt:lpstr>Perception</vt:lpstr>
      <vt:lpstr>Student Survey</vt:lpstr>
      <vt:lpstr>Ways to “Hear” Students</vt:lpstr>
      <vt:lpstr>Communities</vt:lpstr>
      <vt:lpstr>Connecting with Culture</vt:lpstr>
      <vt:lpstr> Community-wide PBIS Implementation Who is involved?</vt:lpstr>
      <vt:lpstr>Business Awareness</vt:lpstr>
      <vt:lpstr>Community Examples</vt:lpstr>
      <vt:lpstr>Resource on Family and  Community Engagement </vt:lpstr>
      <vt:lpstr> More Resources on Family and  Community Engagement </vt:lpstr>
      <vt:lpstr>Plan for Stakeholder Input …</vt:lpstr>
      <vt:lpstr>TFI 1. 10 &amp; 1.11: Faculty Involvement and Student/Family/Community Involvement</vt:lpstr>
      <vt:lpstr>TFI Self-Assessment</vt:lpstr>
      <vt:lpstr>Action Items and Planning</vt:lpstr>
      <vt:lpstr>  Appreciation is given to the following for their contributions to this Professional Learning: </vt:lpstr>
      <vt:lpstr>Worktime</vt:lpstr>
    </vt:vector>
  </TitlesOfParts>
  <Company>IL PBIS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Sheri Luecking</dc:creator>
  <cp:lastModifiedBy>Petrie, Garrett (MDE)</cp:lastModifiedBy>
  <cp:revision>152</cp:revision>
  <cp:lastPrinted>2017-02-08T01:54:18Z</cp:lastPrinted>
  <dcterms:created xsi:type="dcterms:W3CDTF">2014-11-24T17:40:55Z</dcterms:created>
  <dcterms:modified xsi:type="dcterms:W3CDTF">2018-01-25T18:34:47Z</dcterms:modified>
</cp:coreProperties>
</file>