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 id="2147483689" r:id="rId4"/>
    <p:sldMasterId id="2147483690" r:id="rId5"/>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Libre Baskerville" panose="020B0604020202020204" charset="0"/>
      <p:regular r:id="rId48"/>
      <p:bold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6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AF9E29-EA70-4C6F-9A97-887B628A0516}">
  <a:tblStyle styleId="{13AF9E29-EA70-4C6F-9A97-887B628A05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F5D340-D0EC-4E15-A1CD-4C59286EE19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595"/>
  </p:normalViewPr>
  <p:slideViewPr>
    <p:cSldViewPr snapToGrid="0">
      <p:cViewPr varScale="1">
        <p:scale>
          <a:sx n="61" d="100"/>
          <a:sy n="61" d="100"/>
        </p:scale>
        <p:origin x="489" y="36"/>
      </p:cViewPr>
      <p:guideLst>
        <p:guide orient="horz" pos="2160"/>
        <p:guide pos="56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d61fd5d4b_5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6d61fd5d4b_5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rgbClr val="DD8047"/>
                </a:solidFill>
                <a:latin typeface="Twentieth Century"/>
                <a:ea typeface="Twentieth Century"/>
                <a:cs typeface="Twentieth Century"/>
                <a:sym typeface="Twentieth Century"/>
              </a:rPr>
              <a:t>Updated January 2020</a:t>
            </a:r>
          </a:p>
        </p:txBody>
      </p:sp>
      <p:sp>
        <p:nvSpPr>
          <p:cNvPr id="162" name="Google Shape;162;g6d61fd5d4b_5_1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en-US" sz="1200">
                <a:latin typeface="Arial"/>
                <a:ea typeface="Arial"/>
                <a:cs typeface="Arial"/>
                <a:sym typeface="Arial"/>
              </a:rPr>
              <a:t>We all like to hear positive feedback – so what could possibly be wrong about saying to a student, “raising your hand, and waiting to be called upon is so respectful, thank you.” – (then we have to reinforce that behavior so that we can increase the likelihood that it will occur again in similar circumstances.  </a:t>
            </a:r>
            <a:endParaRPr sz="1200">
              <a:latin typeface="Calibri"/>
              <a:ea typeface="Calibri"/>
              <a:cs typeface="Calibri"/>
              <a:sym typeface="Calibri"/>
            </a:endParaRPr>
          </a:p>
          <a:p>
            <a:pPr marL="0" lvl="0" indent="0" algn="l" rtl="0">
              <a:lnSpc>
                <a:spcPct val="100000"/>
              </a:lnSpc>
              <a:spcBef>
                <a:spcPts val="0"/>
              </a:spcBef>
              <a:spcAft>
                <a:spcPts val="0"/>
              </a:spcAft>
              <a:buNone/>
            </a:pPr>
            <a:endParaRPr sz="12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teams 3 minutes to talk about role of recognition in building a positive community where students are willing to fail, take risks and feel seen and valued for their worth as an individual who is learning and growing.</a:t>
            </a:r>
            <a:endParaRPr/>
          </a:p>
        </p:txBody>
      </p:sp>
      <p:sp>
        <p:nvSpPr>
          <p:cNvPr id="274" name="Google Shape;2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teams pair up and practice recognition.  </a:t>
            </a:r>
            <a:endParaRPr/>
          </a:p>
        </p:txBody>
      </p:sp>
      <p:sp>
        <p:nvSpPr>
          <p:cNvPr id="282" name="Google Shape;28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13</a:t>
            </a:fld>
            <a:endParaRPr sz="12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teams practice in pairs</a:t>
            </a:r>
            <a:endParaRPr/>
          </a:p>
        </p:txBody>
      </p:sp>
      <p:sp>
        <p:nvSpPr>
          <p:cNvPr id="290" name="Google Shape;2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a:latin typeface="Arial"/>
                <a:ea typeface="Arial"/>
                <a:cs typeface="Arial"/>
                <a:sym typeface="Arial"/>
              </a:rPr>
              <a:t>Studies show that in order to be successful the positives need to exceed the negatives by a ratio of more than 4 to 1 (family &amp; marriage therapy research).   The BOQ recommends at least 5:1.</a:t>
            </a: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If the consequence was access to technology and the behavior increased, then the access was a reinforcer.</a:t>
            </a:r>
            <a:endParaRPr/>
          </a:p>
          <a:p>
            <a:pPr marL="0" lvl="0" indent="0" algn="l" rtl="0">
              <a:lnSpc>
                <a:spcPct val="100000"/>
              </a:lnSpc>
              <a:spcBef>
                <a:spcPts val="0"/>
              </a:spcBef>
              <a:spcAft>
                <a:spcPts val="0"/>
              </a:spcAft>
              <a:buNone/>
            </a:pPr>
            <a:r>
              <a:rPr lang="en-US" sz="1200">
                <a:latin typeface="Calibri"/>
                <a:ea typeface="Calibri"/>
                <a:cs typeface="Calibri"/>
                <a:sym typeface="Calibri"/>
              </a:rPr>
              <a:t>If the consequence was sending the student to the office and the behavior increased, then the removal was a reinforcer.</a:t>
            </a:r>
            <a:endParaRPr/>
          </a:p>
          <a:p>
            <a:pPr marL="0" lvl="0" indent="0" algn="l" rtl="0">
              <a:lnSpc>
                <a:spcPct val="100000"/>
              </a:lnSpc>
              <a:spcBef>
                <a:spcPts val="0"/>
              </a:spcBef>
              <a:spcAft>
                <a:spcPts val="0"/>
              </a:spcAft>
              <a:buNone/>
            </a:pPr>
            <a:r>
              <a:rPr lang="en-US" sz="1200">
                <a:latin typeface="Calibri"/>
                <a:ea typeface="Calibri"/>
                <a:cs typeface="Calibri"/>
                <a:sym typeface="Calibri"/>
              </a:rPr>
              <a:t>If the consequence was a reprimand (which included adult attention), and the behavior increased, then the reprimand was a reinforcer.</a:t>
            </a:r>
            <a:endParaRPr/>
          </a:p>
          <a:p>
            <a:pPr marL="0" lvl="0" indent="0" algn="l" rtl="0">
              <a:lnSpc>
                <a:spcPct val="100000"/>
              </a:lnSpc>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i="1"/>
          </a:p>
          <a:p>
            <a:pPr marL="0" lvl="0" indent="0" algn="l" rtl="0">
              <a:spcBef>
                <a:spcPts val="0"/>
              </a:spcBef>
              <a:spcAft>
                <a:spcPts val="0"/>
              </a:spcAft>
              <a:buNone/>
            </a:pPr>
            <a:endParaRPr sz="1200" b="1" i="1"/>
          </a:p>
          <a:p>
            <a:pPr marL="0" lvl="0" indent="0" algn="l" rtl="0">
              <a:spcBef>
                <a:spcPts val="0"/>
              </a:spcBef>
              <a:spcAft>
                <a:spcPts val="0"/>
              </a:spcAft>
              <a:buNone/>
            </a:pPr>
            <a:endParaRPr sz="1200" b="1" i="1"/>
          </a:p>
          <a:p>
            <a:pPr marL="0" lvl="0" indent="0" algn="l" rtl="0">
              <a:spcBef>
                <a:spcPts val="0"/>
              </a:spcBef>
              <a:spcAft>
                <a:spcPts val="0"/>
              </a:spcAft>
              <a:buNone/>
            </a:pPr>
            <a:endParaRPr sz="1200" b="1"/>
          </a:p>
          <a:p>
            <a:pPr marL="0" lvl="0" indent="0" algn="l" rtl="0">
              <a:spcBef>
                <a:spcPts val="0"/>
              </a:spcBef>
              <a:spcAft>
                <a:spcPts val="0"/>
              </a:spcAft>
              <a:buNone/>
            </a:pPr>
            <a:endParaRPr sz="1200"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Emphasize that the FEEDBACK is the most important piece, not the “thing” that you are handing out</a:t>
            </a:r>
            <a:endParaRPr/>
          </a:p>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18</a:t>
            </a:fld>
            <a:endParaRPr sz="1200">
              <a:solidFill>
                <a:schemeClr val="dk1"/>
              </a:solidFill>
              <a:latin typeface="Times New Roman"/>
              <a:ea typeface="Times New Roman"/>
              <a:cs typeface="Times New Roman"/>
              <a:sym typeface="Times New Roman"/>
            </a:endParaRPr>
          </a:p>
        </p:txBody>
      </p:sp>
      <p:sp>
        <p:nvSpPr>
          <p:cNvPr id="335" name="Google Shape;3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19</a:t>
            </a:fld>
            <a:endParaRPr sz="1200">
              <a:solidFill>
                <a:srgbClr val="000000"/>
              </a:solidFill>
              <a:latin typeface="Arial"/>
              <a:ea typeface="Arial"/>
              <a:cs typeface="Arial"/>
              <a:sym typeface="Arial"/>
            </a:endParaRPr>
          </a:p>
        </p:txBody>
      </p:sp>
      <p:sp>
        <p:nvSpPr>
          <p:cNvPr id="343" name="Google Shape;3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19:notes"/>
          <p:cNvSpPr txBox="1">
            <a:spLocks noGrp="1"/>
          </p:cNvSpPr>
          <p:nvPr>
            <p:ph type="body" idx="1"/>
          </p:nvPr>
        </p:nvSpPr>
        <p:spPr>
          <a:xfrm>
            <a:off x="914711" y="4344025"/>
            <a:ext cx="5028579" cy="4114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teams read through the frequently asked questions </a:t>
            </a:r>
            <a:r>
              <a:rPr lang="en-US" b="1"/>
              <a:t>handout</a:t>
            </a:r>
            <a:r>
              <a:rPr lang="en-US"/>
              <a:t>.  Give them time to talk about thoughts/questions that came up as they read. (10 minutes)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d61fd5d4b_5_6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69" name="Google Shape;169;g6d61fd5d4b_5_69:notes"/>
          <p:cNvSpPr txBox="1"/>
          <p:nvPr/>
        </p:nvSpPr>
        <p:spPr>
          <a:xfrm>
            <a:off x="3884613" y="8684927"/>
            <a:ext cx="2971800" cy="457513"/>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70" name="Google Shape;170;g6d61fd5d4b_5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g6d61fd5d4b_5_69:notes"/>
          <p:cNvSpPr txBox="1">
            <a:spLocks noGrp="1"/>
          </p:cNvSpPr>
          <p:nvPr>
            <p:ph type="body" idx="1"/>
          </p:nvPr>
        </p:nvSpPr>
        <p:spPr>
          <a:xfrm>
            <a:off x="914400" y="4344025"/>
            <a:ext cx="5029200" cy="4114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d61fd5d4b_5_13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6d61fd5d4b_5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Could be a handout or a link- showcase just a few</a:t>
            </a:r>
            <a:endParaRPr/>
          </a:p>
          <a:p>
            <a:pPr marL="0" lvl="0" indent="0" algn="l" rtl="0">
              <a:spcBef>
                <a:spcPts val="0"/>
              </a:spcBef>
              <a:spcAft>
                <a:spcPts val="0"/>
              </a:spcAft>
              <a:buNone/>
            </a:pPr>
            <a:endParaRPr/>
          </a:p>
        </p:txBody>
      </p:sp>
      <p:sp>
        <p:nvSpPr>
          <p:cNvPr id="362" name="Google Shape;362;g6d61fd5d4b_5_13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end this is the desired outcome</a:t>
            </a:r>
            <a:endParaRPr/>
          </a:p>
        </p:txBody>
      </p:sp>
      <p:sp>
        <p:nvSpPr>
          <p:cNvPr id="370" name="Google Shape;37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23</a:t>
            </a:fld>
            <a:endParaRPr sz="1200">
              <a:solidFill>
                <a:srgbClr val="000000"/>
              </a:solidFill>
              <a:latin typeface="Arial"/>
              <a:ea typeface="Arial"/>
              <a:cs typeface="Arial"/>
              <a:sym typeface="Arial"/>
            </a:endParaRPr>
          </a:p>
        </p:txBody>
      </p:sp>
      <p:sp>
        <p:nvSpPr>
          <p:cNvPr id="378" name="Google Shape;378;p23:notes"/>
          <p:cNvSpPr txBox="1"/>
          <p:nvPr/>
        </p:nvSpPr>
        <p:spPr>
          <a:xfrm>
            <a:off x="3884027" y="8684926"/>
            <a:ext cx="2972421" cy="4575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23</a:t>
            </a:fld>
            <a:endParaRPr sz="1200">
              <a:solidFill>
                <a:srgbClr val="000000"/>
              </a:solidFill>
              <a:latin typeface="Arial"/>
              <a:ea typeface="Arial"/>
              <a:cs typeface="Arial"/>
              <a:sym typeface="Arial"/>
            </a:endParaRPr>
          </a:p>
        </p:txBody>
      </p:sp>
      <p:sp>
        <p:nvSpPr>
          <p:cNvPr id="379" name="Google Shape;37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Emphasize 3 different types/ 3 different purposes and when to use</a:t>
            </a:r>
            <a:endParaRPr/>
          </a:p>
          <a:p>
            <a:pPr marL="0" lvl="0" indent="0" algn="l" rtl="0">
              <a:spcBef>
                <a:spcPts val="0"/>
              </a:spcBef>
              <a:spcAft>
                <a:spcPts val="0"/>
              </a:spcAft>
              <a:buNone/>
            </a:pPr>
            <a:r>
              <a:rPr lang="en-US"/>
              <a:t>Long term celebrations are for ALL students….referral free parties DO NOT count!!!!! </a:t>
            </a:r>
            <a:endParaRPr/>
          </a:p>
          <a:p>
            <a:pPr marL="0" lvl="0" indent="0" algn="l" rtl="0">
              <a:spcBef>
                <a:spcPts val="0"/>
              </a:spcBef>
              <a:spcAft>
                <a:spcPts val="0"/>
              </a:spcAft>
              <a:buNone/>
            </a:pPr>
            <a:r>
              <a:rPr lang="en-US"/>
              <a:t>Information from George Sugai:</a:t>
            </a:r>
            <a:endParaRPr/>
          </a:p>
          <a:p>
            <a:pPr marL="0" lvl="0" indent="0" algn="l" rtl="0">
              <a:spcBef>
                <a:spcPts val="0"/>
              </a:spcBef>
              <a:spcAft>
                <a:spcPts val="0"/>
              </a:spcAft>
              <a:buNone/>
            </a:pPr>
            <a:r>
              <a:rPr lang="en-US"/>
              <a:t>The discussion was about long-term celebrations that all kids attend vs. long term celebrations that have criteria (0-1 referrals for a semester) for attendance. </a:t>
            </a:r>
            <a:endParaRPr/>
          </a:p>
          <a:p>
            <a:pPr marL="0" lvl="0" indent="0" algn="l" rtl="0">
              <a:spcBef>
                <a:spcPts val="0"/>
              </a:spcBef>
              <a:spcAft>
                <a:spcPts val="0"/>
              </a:spcAft>
              <a:buNone/>
            </a:pPr>
            <a:r>
              <a:rPr lang="en-US"/>
              <a:t>1. Contingencies that link reinforcer to whole group behavior performance (e.g., If more than 80% of students have perfect attendance, whole school gets special assembly).</a:t>
            </a:r>
            <a:endParaRPr/>
          </a:p>
          <a:p>
            <a:pPr marL="0" lvl="0" indent="0" algn="l" rtl="0">
              <a:spcBef>
                <a:spcPts val="0"/>
              </a:spcBef>
              <a:spcAft>
                <a:spcPts val="0"/>
              </a:spcAft>
              <a:buNone/>
            </a:pPr>
            <a:r>
              <a:rPr lang="en-US"/>
              <a:t>2. For kids with challenges, I like having separate individualized criteria and reinforcers (e.g., If </a:t>
            </a:r>
            <a:r>
              <a:rPr lang="en-US" u="sng"/>
              <a:t>Steve</a:t>
            </a:r>
            <a:r>
              <a:rPr lang="en-US"/>
              <a:t> attends school 70% of days, he can also sit with friends of his choice).</a:t>
            </a:r>
            <a:endParaRPr/>
          </a:p>
          <a:p>
            <a:pPr marL="0" lvl="0" indent="0" algn="l" rtl="0">
              <a:spcBef>
                <a:spcPts val="0"/>
              </a:spcBef>
              <a:spcAft>
                <a:spcPts val="0"/>
              </a:spcAft>
              <a:buNone/>
            </a:pPr>
            <a:r>
              <a:rPr lang="en-US"/>
              <a:t>3. Students with 100% can get some additional acknowledgement beyond what whole group get.</a:t>
            </a:r>
            <a:endParaRPr/>
          </a:p>
          <a:p>
            <a:pPr marL="0" lvl="0" indent="0" algn="l" rtl="0">
              <a:spcBef>
                <a:spcPts val="0"/>
              </a:spcBef>
              <a:spcAft>
                <a:spcPts val="0"/>
              </a:spcAft>
              <a:buNone/>
            </a:pPr>
            <a:r>
              <a:rPr lang="en-US"/>
              <a:t>Etc.</a:t>
            </a:r>
            <a:endParaRPr/>
          </a:p>
          <a:p>
            <a:pPr marL="0" lvl="0" indent="0" algn="l" rtl="0">
              <a:spcBef>
                <a:spcPts val="0"/>
              </a:spcBef>
              <a:spcAft>
                <a:spcPts val="0"/>
              </a:spcAft>
              <a:buNone/>
            </a:pPr>
            <a:r>
              <a:rPr lang="en-US"/>
              <a:t>The general big idea is that all kids get what the collective earns. Some kids (100% AND specialized needs kids) get extra for exceptional performance</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d61fd5d4b_5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6d61fd5d4b_5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390" name="Google Shape;390;g6d61fd5d4b_5_13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bc4fd40f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bc4fd40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7bc4fd40f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Have teams share their acknowledgement matrix in their template and then share one recognition idea for staff or student recognition they are going to propose to their colleagues.</a:t>
            </a:r>
            <a:endParaRPr/>
          </a:p>
          <a:p>
            <a:pPr marL="0" lvl="0" indent="0" algn="l" rtl="0">
              <a:spcBef>
                <a:spcPts val="0"/>
              </a:spcBef>
              <a:spcAft>
                <a:spcPts val="0"/>
              </a:spcAft>
              <a:buNone/>
            </a:pPr>
            <a:endParaRPr/>
          </a:p>
        </p:txBody>
      </p:sp>
      <p:sp>
        <p:nvSpPr>
          <p:cNvPr id="405" name="Google Shape;40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d61fd5d4b_5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6d61fd5d4b_5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6d61fd5d4b_5_14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d61fd5d4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6d61fd5d4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6d61fd5d4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d61fd5d4b_1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6d61fd5d4b_1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http://youtu.be/Hzgzim5m7oU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d61fd5d4b_5_7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6d61fd5d4b_5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178" name="Google Shape;178;g6d61fd5d4b_5_7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d61fd5d4b_1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6d61fd5d4b_1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a:latin typeface="Calibri"/>
                <a:ea typeface="Calibri"/>
                <a:cs typeface="Calibri"/>
                <a:sym typeface="Calibri"/>
              </a:rPr>
              <a:t>Each person draws a line down the middle of the card and writes 2-3 negative statements they have heard in their building, said by teachers to students; (e.g., Don’t run in the hallway!  How many times do I have to tell you…) on the left side of the card.</a:t>
            </a:r>
            <a:endParaRPr/>
          </a:p>
          <a:p>
            <a:pPr marL="0" lvl="0" indent="0" algn="l" rtl="0">
              <a:lnSpc>
                <a:spcPct val="100000"/>
              </a:lnSpc>
              <a:spcBef>
                <a:spcPts val="0"/>
              </a:spcBef>
              <a:spcAft>
                <a:spcPts val="0"/>
              </a:spcAft>
              <a:buNone/>
            </a:pPr>
            <a:r>
              <a:rPr lang="en-US" sz="1200">
                <a:latin typeface="Calibri"/>
                <a:ea typeface="Calibri"/>
                <a:cs typeface="Calibri"/>
                <a:sym typeface="Calibri"/>
              </a:rPr>
              <a:t>Stand when completed.</a:t>
            </a:r>
            <a:endParaRPr/>
          </a:p>
          <a:p>
            <a:pPr marL="0" lvl="0" indent="0" algn="l" rtl="0">
              <a:lnSpc>
                <a:spcPct val="100000"/>
              </a:lnSpc>
              <a:spcBef>
                <a:spcPts val="0"/>
              </a:spcBef>
              <a:spcAft>
                <a:spcPts val="0"/>
              </a:spcAft>
              <a:buNone/>
            </a:pPr>
            <a:r>
              <a:rPr lang="en-US" sz="1200">
                <a:latin typeface="Calibri"/>
                <a:ea typeface="Calibri"/>
                <a:cs typeface="Calibri"/>
                <a:sym typeface="Calibri"/>
              </a:rPr>
              <a:t>Exchange card with a person from another school.</a:t>
            </a:r>
            <a:endParaRPr/>
          </a:p>
          <a:p>
            <a:pPr marL="0" lvl="0" indent="0" algn="l" rtl="0">
              <a:lnSpc>
                <a:spcPct val="100000"/>
              </a:lnSpc>
              <a:spcBef>
                <a:spcPts val="0"/>
              </a:spcBef>
              <a:spcAft>
                <a:spcPts val="0"/>
              </a:spcAft>
              <a:buNone/>
            </a:pPr>
            <a:r>
              <a:rPr lang="en-US" sz="1200">
                <a:latin typeface="Calibri"/>
                <a:ea typeface="Calibri"/>
                <a:cs typeface="Calibri"/>
                <a:sym typeface="Calibri"/>
              </a:rPr>
              <a:t>Re-write the statement to a positive direction.  Return card to owner.</a:t>
            </a:r>
            <a:endParaRPr/>
          </a:p>
          <a:p>
            <a:pPr marL="0" lvl="0" indent="0" algn="l" rtl="0">
              <a:lnSpc>
                <a:spcPct val="100000"/>
              </a:lnSpc>
              <a:spcBef>
                <a:spcPts val="0"/>
              </a:spcBef>
              <a:spcAft>
                <a:spcPts val="0"/>
              </a:spcAft>
              <a:buNone/>
            </a:pPr>
            <a:r>
              <a:rPr lang="en-US" sz="1200">
                <a:latin typeface="Calibri"/>
                <a:ea typeface="Calibri"/>
                <a:cs typeface="Calibri"/>
                <a:sym typeface="Calibri"/>
              </a:rPr>
              <a:t>Share out with the large group.</a:t>
            </a:r>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Ask:  Would this be a useful activity in your school?</a:t>
            </a:r>
            <a:endParaRPr/>
          </a:p>
          <a:p>
            <a:pPr marL="0" lvl="0" indent="0" algn="l" rtl="0">
              <a:lnSpc>
                <a:spcPct val="100000"/>
              </a:lnSpc>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d61fd5d4b_1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6d61fd5d4b_1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d61fd5d4b_1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6d61fd5d4b_1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a:latin typeface="Calibri"/>
                <a:ea typeface="Calibri"/>
                <a:cs typeface="Calibri"/>
                <a:sym typeface="Calibri"/>
              </a:rPr>
              <a:t>Students collect tickets to spend on a menu of items. This menu could include tangible items or items that promote social connections. Some schools include things students may need such as school supplies, socks, beanie hats, or even blankets.</a:t>
            </a:r>
            <a:endParaRPr sz="1200">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0" lvl="0" indent="0" algn="l" rtl="0">
              <a:lnSpc>
                <a:spcPct val="100000"/>
              </a:lnSpc>
              <a:spcBef>
                <a:spcPts val="0"/>
              </a:spcBef>
              <a:spcAft>
                <a:spcPts val="0"/>
              </a:spcAft>
              <a:buNone/>
            </a:pPr>
            <a:endParaRPr sz="1200">
              <a:solidFill>
                <a:srgbClr val="3C8A9E"/>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d61fd5d4b_10_7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
        <p:nvSpPr>
          <p:cNvPr id="472" name="Google Shape;472;g6d61fd5d4b_1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g6d61fd5d4b_1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New examples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6d61fd5d4b_1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6d61fd5d4b_1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School-wide celebrations after so many tickets are collected.</a:t>
            </a:r>
            <a:endParaRPr/>
          </a:p>
        </p:txBody>
      </p:sp>
      <p:sp>
        <p:nvSpPr>
          <p:cNvPr id="481" name="Google Shape;481;g6d61fd5d4b_10_8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6d61fd5d4b_1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6d61fd5d4b_1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d61fd5d4b_1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6d61fd5d4b_1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a:latin typeface="Arial"/>
                <a:ea typeface="Arial"/>
                <a:cs typeface="Arial"/>
                <a:sym typeface="Arial"/>
              </a:rPr>
              <a:t>Incentives for staff:  survey staff for ideas and suggestions</a:t>
            </a:r>
            <a:endParaRPr sz="1200">
              <a:latin typeface="Calibri"/>
              <a:ea typeface="Calibri"/>
              <a:cs typeface="Calibri"/>
              <a:sym typeface="Calibri"/>
            </a:endParaRPr>
          </a:p>
          <a:p>
            <a:pPr marL="166683" lvl="0" indent="-166683"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Tangibles: school spirit t-shirt, coffee mug with school name on it</a:t>
            </a:r>
            <a:endParaRPr sz="1200">
              <a:latin typeface="Calibri"/>
              <a:ea typeface="Calibri"/>
              <a:cs typeface="Calibri"/>
              <a:sym typeface="Calibri"/>
            </a:endParaRPr>
          </a:p>
          <a:p>
            <a:pPr marL="166683" lvl="0" indent="-166683"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Tokens: raffle ticket for chance to “win” a free gas card, meal from a restaurant, salon pass</a:t>
            </a:r>
            <a:endParaRPr sz="1200">
              <a:latin typeface="Calibri"/>
              <a:ea typeface="Calibri"/>
              <a:cs typeface="Calibri"/>
              <a:sym typeface="Calibri"/>
            </a:endParaRPr>
          </a:p>
          <a:p>
            <a:pPr marL="166683" lvl="0" indent="-166683"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Symbolic:  thank you note from principal, golden hand award for catching kids being respectful, </a:t>
            </a:r>
            <a:endParaRPr sz="1200">
              <a:latin typeface="Calibri"/>
              <a:ea typeface="Calibri"/>
              <a:cs typeface="Calibri"/>
              <a:sym typeface="Calibri"/>
            </a:endParaRPr>
          </a:p>
          <a:p>
            <a:pPr marL="166683" lvl="0" indent="-166683"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Celebrations: ice cream social, dinner as a team, jeans day (the most popular!)</a:t>
            </a:r>
            <a:endParaRPr sz="1200">
              <a:latin typeface="Arial"/>
              <a:ea typeface="Arial"/>
              <a:cs typeface="Arial"/>
              <a:sym typeface="Arial"/>
            </a:endParaRPr>
          </a:p>
          <a:p>
            <a:pPr marL="166683" lvl="0" indent="-90482" algn="l" rtl="0">
              <a:lnSpc>
                <a:spcPct val="100000"/>
              </a:lnSpc>
              <a:spcBef>
                <a:spcPts val="0"/>
              </a:spcBef>
              <a:spcAft>
                <a:spcPts val="0"/>
              </a:spcAft>
              <a:buClr>
                <a:schemeClr val="dk1"/>
              </a:buClr>
              <a:buSzPts val="1200"/>
              <a:buFont typeface="Arial"/>
              <a:buNone/>
            </a:pPr>
            <a:endParaRPr sz="1200">
              <a:latin typeface="Arial"/>
              <a:ea typeface="Arial"/>
              <a:cs typeface="Arial"/>
              <a:sym typeface="Arial"/>
            </a:endParaRPr>
          </a:p>
          <a:p>
            <a:pPr marL="166683" lvl="0" indent="-166683"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New examples</a:t>
            </a:r>
            <a:endParaRPr sz="120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6d61fd5d4b_5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6d61fd5d4b_5_12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d61fd5d4b_5_10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6d61fd5d4b_5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6d61fd5d4b_5_10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d61fd5d4b_5_1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6d61fd5d4b_5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6d61fd5d4b_5_11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participants connect to their understanding of recognition first.  </a:t>
            </a:r>
            <a:endParaRPr/>
          </a:p>
        </p:txBody>
      </p:sp>
      <p:sp>
        <p:nvSpPr>
          <p:cNvPr id="230" name="Google Shape;23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come to a common definition for the training session.  Explain that together we will explore the purpose rationale for using recognition in the PBIS framework.  </a:t>
            </a:r>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246" name="Google Shape;246;p9:notes"/>
          <p:cNvSpPr txBox="1"/>
          <p:nvPr/>
        </p:nvSpPr>
        <p:spPr>
          <a:xfrm>
            <a:off x="3884027" y="8684926"/>
            <a:ext cx="2972421" cy="4575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
        <p:nvSpPr>
          <p:cNvPr id="247" name="Google Shape;247;p9: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9:notes"/>
          <p:cNvSpPr txBox="1">
            <a:spLocks noGrp="1"/>
          </p:cNvSpPr>
          <p:nvPr>
            <p:ph type="body" idx="1"/>
          </p:nvPr>
        </p:nvSpPr>
        <p:spPr>
          <a:xfrm>
            <a:off x="914711" y="4345587"/>
            <a:ext cx="5028579" cy="41129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of acknowledgements to reinforce behavior is research based however, it is really about how we want to spend out time with students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1269896"/>
            <a:ext cx="7772400" cy="3652355"/>
          </a:xfrm>
          <a:prstGeom prst="rect">
            <a:avLst/>
          </a:prstGeom>
          <a:solidFill>
            <a:srgbClr val="FFFFFF"/>
          </a:solidFill>
          <a:ln>
            <a:noFill/>
          </a:ln>
        </p:spPr>
        <p:txBody>
          <a:bodyPr spcFirstLastPara="1" wrap="square" lIns="91425" tIns="45700" rIns="91425" bIns="45700" anchor="t" anchorCtr="0">
            <a:noAutofit/>
          </a:bodyPr>
          <a:lstStyle>
            <a:lvl1pPr lvl="0" algn="ctr">
              <a:spcBef>
                <a:spcPts val="0"/>
              </a:spcBef>
              <a:spcAft>
                <a:spcPts val="0"/>
              </a:spcAft>
              <a:buClr>
                <a:schemeClr val="dk2"/>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5911197"/>
            <a:ext cx="6400800" cy="699813"/>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None/>
              <a:defRPr sz="2000">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solidFill>
                  <a:srgbClr val="DD8047"/>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2"/>
          <p:cNvSpPr txBox="1">
            <a:spLocks noGrp="1"/>
          </p:cNvSpPr>
          <p:nvPr>
            <p:ph type="body" idx="3"/>
          </p:nvPr>
        </p:nvSpPr>
        <p:spPr>
          <a:xfrm>
            <a:off x="4580179"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solidFill>
                  <a:srgbClr val="DD8047"/>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4580179"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2"/>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911678" y="486892"/>
            <a:ext cx="7317927" cy="10371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3"/>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3"/>
          <p:cNvSpPr txBox="1">
            <a:spLocks noGrp="1"/>
          </p:cNvSpPr>
          <p:nvPr>
            <p:ph type="ftr" idx="11"/>
          </p:nvPr>
        </p:nvSpPr>
        <p:spPr>
          <a:xfrm>
            <a:off x="457200" y="6247924"/>
            <a:ext cx="7468077" cy="365760"/>
          </a:xfrm>
          <a:prstGeom prst="rect">
            <a:avLst/>
          </a:prstGeom>
          <a:noFill/>
          <a:ln>
            <a:noFill/>
          </a:ln>
        </p:spPr>
        <p:txBody>
          <a:bodyPr spcFirstLastPara="1" wrap="square" lIns="82275" tIns="41125" rIns="82275" bIns="41125" anchor="t"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4081124" y="2219218"/>
            <a:ext cx="4500333" cy="2983615"/>
          </a:xfrm>
          <a:prstGeom prst="rect">
            <a:avLst/>
          </a:prstGeom>
          <a:noFill/>
          <a:ln>
            <a:noFill/>
          </a:ln>
        </p:spPr>
        <p:txBody>
          <a:bodyPr spcFirstLastPara="1" wrap="square" lIns="91425" tIns="45700" rIns="91425" bIns="45700" anchor="ctr" anchorCtr="0">
            <a:noAutofit/>
          </a:bodyPr>
          <a:lstStyle>
            <a:lvl1pPr marL="457200" lvl="0" indent="-228600" algn="ctr">
              <a:spcBef>
                <a:spcPts val="640"/>
              </a:spcBef>
              <a:spcAft>
                <a:spcPts val="0"/>
              </a:spcAft>
              <a:buSzPts val="3200"/>
              <a:buNone/>
              <a:defRPr>
                <a:solidFill>
                  <a:srgbClr val="DD8047"/>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
          <p:cNvSpPr txBox="1">
            <a:spLocks noGrp="1"/>
          </p:cNvSpPr>
          <p:nvPr>
            <p:ph type="title"/>
          </p:nvPr>
        </p:nvSpPr>
        <p:spPr>
          <a:xfrm>
            <a:off x="1045575" y="319998"/>
            <a:ext cx="6732021" cy="637707"/>
          </a:xfrm>
          <a:prstGeom prst="rect">
            <a:avLst/>
          </a:prstGeom>
          <a:solidFill>
            <a:srgbClr val="FFFFFF"/>
          </a:solid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2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4"/>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24"/>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0"/>
        <p:cNvGrpSpPr/>
        <p:nvPr/>
      </p:nvGrpSpPr>
      <p:grpSpPr>
        <a:xfrm>
          <a:off x="0" y="0"/>
          <a:ext cx="0" cy="0"/>
          <a:chOff x="0" y="0"/>
          <a:chExt cx="0" cy="0"/>
        </a:xfrm>
      </p:grpSpPr>
      <p:sp>
        <p:nvSpPr>
          <p:cNvPr id="91" name="Google Shape;91;p26"/>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26"/>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93" name="Google Shape;93;p26"/>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6"/>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6"/>
        <p:cNvGrpSpPr/>
        <p:nvPr/>
      </p:nvGrpSpPr>
      <p:grpSpPr>
        <a:xfrm>
          <a:off x="0" y="0"/>
          <a:ext cx="0" cy="0"/>
          <a:chOff x="0" y="0"/>
          <a:chExt cx="0" cy="0"/>
        </a:xfrm>
      </p:grpSpPr>
      <p:sp>
        <p:nvSpPr>
          <p:cNvPr id="97" name="Google Shape;97;p27"/>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7"/>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7"/>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100" name="Google Shape;100;p27"/>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29"/>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7" name="Google Shape;107;p2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8" name="Google Shape;108;p2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9" name="Google Shape;109;p2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7"/>
        <p:cNvGrpSpPr/>
        <p:nvPr/>
      </p:nvGrpSpPr>
      <p:grpSpPr>
        <a:xfrm>
          <a:off x="0" y="0"/>
          <a:ext cx="0" cy="0"/>
          <a:chOff x="0" y="0"/>
          <a:chExt cx="0" cy="0"/>
        </a:xfrm>
      </p:grpSpPr>
      <p:sp>
        <p:nvSpPr>
          <p:cNvPr id="128" name="Google Shape;128;p36"/>
          <p:cNvSpPr txBox="1">
            <a:spLocks noGrp="1"/>
          </p:cNvSpPr>
          <p:nvPr>
            <p:ph type="title"/>
          </p:nvPr>
        </p:nvSpPr>
        <p:spPr>
          <a:xfrm>
            <a:off x="911678" y="486892"/>
            <a:ext cx="7317927" cy="10371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6"/>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36"/>
          <p:cNvSpPr txBox="1">
            <a:spLocks noGrp="1"/>
          </p:cNvSpPr>
          <p:nvPr>
            <p:ph type="ftr" idx="11"/>
          </p:nvPr>
        </p:nvSpPr>
        <p:spPr>
          <a:xfrm>
            <a:off x="457200" y="6247924"/>
            <a:ext cx="7468077" cy="365760"/>
          </a:xfrm>
          <a:prstGeom prst="rect">
            <a:avLst/>
          </a:prstGeom>
          <a:noFill/>
          <a:ln>
            <a:noFill/>
          </a:ln>
        </p:spPr>
        <p:txBody>
          <a:bodyPr spcFirstLastPara="1" wrap="square" lIns="82275" tIns="41125" rIns="82275" bIns="41125" anchor="t"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3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7"/>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37"/>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35"/>
        <p:cNvGrpSpPr/>
        <p:nvPr/>
      </p:nvGrpSpPr>
      <p:grpSpPr>
        <a:xfrm>
          <a:off x="0" y="0"/>
          <a:ext cx="0" cy="0"/>
          <a:chOff x="0" y="0"/>
          <a:chExt cx="0" cy="0"/>
        </a:xfrm>
      </p:grpSpPr>
      <p:sp>
        <p:nvSpPr>
          <p:cNvPr id="136" name="Google Shape;136;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8"/>
        <p:cNvGrpSpPr/>
        <p:nvPr/>
      </p:nvGrpSpPr>
      <p:grpSpPr>
        <a:xfrm>
          <a:off x="0" y="0"/>
          <a:ext cx="0" cy="0"/>
          <a:chOff x="0" y="0"/>
          <a:chExt cx="0" cy="0"/>
        </a:xfrm>
      </p:grpSpPr>
      <p:sp>
        <p:nvSpPr>
          <p:cNvPr id="139" name="Google Shape;139;p39"/>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39"/>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41" name="Google Shape;141;p39"/>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39"/>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9"/>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4"/>
        <p:cNvGrpSpPr/>
        <p:nvPr/>
      </p:nvGrpSpPr>
      <p:grpSpPr>
        <a:xfrm>
          <a:off x="0" y="0"/>
          <a:ext cx="0" cy="0"/>
          <a:chOff x="0" y="0"/>
          <a:chExt cx="0" cy="0"/>
        </a:xfrm>
      </p:grpSpPr>
      <p:sp>
        <p:nvSpPr>
          <p:cNvPr id="145" name="Google Shape;145;p40"/>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0"/>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0"/>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148" name="Google Shape;148;p40"/>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9"/>
        <p:cNvGrpSpPr/>
        <p:nvPr/>
      </p:nvGrpSpPr>
      <p:grpSpPr>
        <a:xfrm>
          <a:off x="0" y="0"/>
          <a:ext cx="0" cy="0"/>
          <a:chOff x="0" y="0"/>
          <a:chExt cx="0" cy="0"/>
        </a:xfrm>
      </p:grpSpPr>
      <p:sp>
        <p:nvSpPr>
          <p:cNvPr id="150" name="Google Shape;150;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Google Shape;153;p42"/>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4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6" name="Google Shape;156;p4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4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34261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7"/>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8"/>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jp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382212" y="1245228"/>
            <a:ext cx="8199246" cy="51411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2B3F7B"/>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accent6"/>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rgbClr val="7E93D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
          <p:cNvSpPr/>
          <p:nvPr/>
        </p:nvSpPr>
        <p:spPr>
          <a:xfrm>
            <a:off x="8273747" y="597386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sp>
        <p:nvSpPr>
          <p:cNvPr id="12" name="Google Shape;12;p1"/>
          <p:cNvSpPr txBox="1">
            <a:spLocks noGrp="1"/>
          </p:cNvSpPr>
          <p:nvPr>
            <p:ph type="title"/>
          </p:nvPr>
        </p:nvSpPr>
        <p:spPr>
          <a:xfrm>
            <a:off x="1045575" y="319998"/>
            <a:ext cx="6732021" cy="637707"/>
          </a:xfrm>
          <a:prstGeom prst="rect">
            <a:avLst/>
          </a:prstGeom>
          <a:solidFill>
            <a:srgbClr val="FFFFFF"/>
          </a:solid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600"/>
              <a:buFont typeface="Twentieth Century"/>
              <a:buNone/>
              <a:defRPr sz="3600" b="1"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1" descr="Minnesota PBIS Logo.jpg"/>
          <p:cNvPicPr preferRelativeResize="0"/>
          <p:nvPr/>
        </p:nvPicPr>
        <p:blipFill rotWithShape="1">
          <a:blip r:embed="rId5">
            <a:alphaModFix/>
          </a:blip>
          <a:srcRect/>
          <a:stretch/>
        </p:blipFill>
        <p:spPr>
          <a:xfrm>
            <a:off x="7303140" y="6050322"/>
            <a:ext cx="1840860" cy="8076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600"/>
              <a:buFont typeface="Twentieth Century"/>
              <a:buNone/>
              <a:defRPr sz="3600" b="1"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34261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2B3F7B"/>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accent6"/>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rgbClr val="7E93D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p:nvPr/>
        </p:nvSpPr>
        <p:spPr>
          <a:xfrm>
            <a:off x="8273747" y="597386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sp>
        <p:nvSpPr>
          <p:cNvPr id="25" name="Google Shape;25;p5"/>
          <p:cNvSpPr/>
          <p:nvPr/>
        </p:nvSpPr>
        <p:spPr>
          <a:xfrm>
            <a:off x="3906106" y="6416002"/>
            <a:ext cx="32175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TFI 1.9: Feedback &amp; Acknowledgement</a:t>
            </a:r>
            <a:endParaRPr/>
          </a:p>
        </p:txBody>
      </p:sp>
      <p:pic>
        <p:nvPicPr>
          <p:cNvPr id="26" name="Google Shape;26;p5" descr="Minnesota PBIS Logo.jpg"/>
          <p:cNvPicPr preferRelativeResize="0"/>
          <p:nvPr/>
        </p:nvPicPr>
        <p:blipFill rotWithShape="1">
          <a:blip r:embed="rId10">
            <a:alphaModFix/>
          </a:blip>
          <a:srcRect/>
          <a:stretch/>
        </p:blipFill>
        <p:spPr>
          <a:xfrm>
            <a:off x="7303140" y="6050322"/>
            <a:ext cx="1840860" cy="8076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14" descr="Minnesota PBIS Logo (4).jpg"/>
          <p:cNvPicPr preferRelativeResize="0"/>
          <p:nvPr/>
        </p:nvPicPr>
        <p:blipFill rotWithShape="1">
          <a:blip r:embed="rId5">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8"/>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8"/>
          <p:cNvSpPr/>
          <p:nvPr/>
        </p:nvSpPr>
        <p:spPr>
          <a:xfrm>
            <a:off x="1635760" y="6050323"/>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5</a:t>
            </a:r>
            <a:r>
              <a:rPr lang="en-US" sz="1400" b="0" i="0" u="none" strike="noStrike" cap="none">
                <a:solidFill>
                  <a:srgbClr val="3A53A5"/>
                </a:solidFill>
                <a:latin typeface="Twentieth Century"/>
                <a:ea typeface="Twentieth Century"/>
                <a:cs typeface="Twentieth Century"/>
                <a:sym typeface="Twentieth Century"/>
              </a:rPr>
              <a:t> Feedback and Acknowledgement (TFI 1.9) </a:t>
            </a:r>
            <a:endParaRPr/>
          </a:p>
        </p:txBody>
      </p:sp>
      <p:pic>
        <p:nvPicPr>
          <p:cNvPr id="67" name="Google Shape;67;p18" descr="Minnesota PBIS Logo.jpg"/>
          <p:cNvPicPr preferRelativeResize="0"/>
          <p:nvPr/>
        </p:nvPicPr>
        <p:blipFill rotWithShape="1">
          <a:blip r:embed="rId14">
            <a:alphaModFix/>
          </a:blip>
          <a:srcRect/>
          <a:stretch/>
        </p:blipFill>
        <p:spPr>
          <a:xfrm>
            <a:off x="7303140" y="6050322"/>
            <a:ext cx="1840859" cy="8076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3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31"/>
          <p:cNvSpPr/>
          <p:nvPr/>
        </p:nvSpPr>
        <p:spPr>
          <a:xfrm>
            <a:off x="1635760" y="6050323"/>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dirty="0">
                <a:solidFill>
                  <a:srgbClr val="3A53A5"/>
                </a:solidFill>
                <a:latin typeface="Twentieth Century"/>
                <a:ea typeface="Twentieth Century"/>
                <a:cs typeface="Twentieth Century"/>
                <a:sym typeface="Twentieth Century"/>
              </a:rPr>
              <a:t>Day 5 Feedback and Acknowledgement (TFI 1.9) </a:t>
            </a:r>
            <a:endParaRPr dirty="0"/>
          </a:p>
        </p:txBody>
      </p:sp>
      <p:pic>
        <p:nvPicPr>
          <p:cNvPr id="115" name="Google Shape;115;p31" descr="Minnesota PBIS Logo.jpg"/>
          <p:cNvPicPr preferRelativeResize="0"/>
          <p:nvPr/>
        </p:nvPicPr>
        <p:blipFill rotWithShape="1">
          <a:blip r:embed="rId14">
            <a:alphaModFix/>
          </a:blip>
          <a:srcRect/>
          <a:stretch/>
        </p:blipFill>
        <p:spPr>
          <a:xfrm>
            <a:off x="7303140" y="6050322"/>
            <a:ext cx="1840859" cy="8076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positivecoach.org/the-power-of-positiv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6.jp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hyperlink" Target="http://youtu.be/Hzgzim5m7oU"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hyperlink" Target="https://docs.google.com/document/d/1uyHVSrd5rBQpklNuZBkbKTPxwXh8PF_alhh6Jw3D9lQ/edit?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hyperlink" Target="https://usm.maine.edu/sites/default/files/smart/freerewards4studentsnstaf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4"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2041" y="290928"/>
            <a:ext cx="5653944" cy="2480668"/>
          </a:xfrm>
          <a:prstGeom prst="rect">
            <a:avLst/>
          </a:prstGeom>
          <a:noFill/>
          <a:ln>
            <a:noFill/>
          </a:ln>
        </p:spPr>
      </p:pic>
      <p:sp>
        <p:nvSpPr>
          <p:cNvPr id="165" name="Google Shape;165;p44"/>
          <p:cNvSpPr/>
          <p:nvPr/>
        </p:nvSpPr>
        <p:spPr>
          <a:xfrm>
            <a:off x="1305495" y="4231677"/>
            <a:ext cx="7355464"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Feedback and Acknowledgement</a:t>
            </a:r>
            <a:endParaRPr dirty="0"/>
          </a:p>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 (TFI 1.9)</a:t>
            </a:r>
            <a:endParaRPr sz="3600" b="1" i="0" u="none" strike="noStrike" cap="none" dirty="0">
              <a:solidFill>
                <a:srgbClr val="DD8047"/>
              </a:solidFill>
              <a:latin typeface="Twentieth Century"/>
              <a:ea typeface="Twentieth Century"/>
              <a:cs typeface="Twentieth Century"/>
              <a:sym typeface="Twentieth Century"/>
            </a:endParaRPr>
          </a:p>
        </p:txBody>
      </p:sp>
      <p:sp>
        <p:nvSpPr>
          <p:cNvPr id="166" name="Google Shape;166;p44"/>
          <p:cNvSpPr txBox="1">
            <a:spLocks noGrp="1"/>
          </p:cNvSpPr>
          <p:nvPr>
            <p:ph type="ctrTitle"/>
          </p:nvPr>
        </p:nvSpPr>
        <p:spPr>
          <a:xfrm>
            <a:off x="685800" y="3430295"/>
            <a:ext cx="7772400" cy="8013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PBIS Team Training</a:t>
            </a:r>
            <a:br>
              <a:rPr lang="en-US" sz="3959"/>
            </a:br>
            <a:r>
              <a:rPr lang="en-US" sz="3959"/>
              <a:t>5B</a:t>
            </a:r>
            <a:br>
              <a:rPr lang="en-US" sz="3959"/>
            </a:br>
            <a:br>
              <a:rPr lang="en-US" sz="3959"/>
            </a:br>
            <a:endParaRPr sz="3959">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53" descr="What really matters is the positive social acknowledgement and interaction. "/>
          <p:cNvGrpSpPr/>
          <p:nvPr/>
        </p:nvGrpSpPr>
        <p:grpSpPr>
          <a:xfrm>
            <a:off x="1732568" y="1042713"/>
            <a:ext cx="5404341" cy="4053257"/>
            <a:chOff x="2931459" y="1764243"/>
            <a:chExt cx="9144001" cy="6858002"/>
          </a:xfrm>
        </p:grpSpPr>
        <p:sp>
          <p:nvSpPr>
            <p:cNvPr id="261" name="Google Shape;261;p53"/>
            <p:cNvSpPr/>
            <p:nvPr/>
          </p:nvSpPr>
          <p:spPr>
            <a:xfrm>
              <a:off x="2931459" y="1764243"/>
              <a:ext cx="9144001" cy="685800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57150" cap="flat" cmpd="sng">
              <a:solidFill>
                <a:srgbClr val="1D2A53"/>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53"/>
            <p:cNvSpPr/>
            <p:nvPr/>
          </p:nvSpPr>
          <p:spPr>
            <a:xfrm>
              <a:off x="4489164" y="3318549"/>
              <a:ext cx="6028591" cy="3749397"/>
            </a:xfrm>
            <a:prstGeom prst="rect">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600" b="1" i="1">
                  <a:solidFill>
                    <a:srgbClr val="1D2A53"/>
                  </a:solidFill>
                  <a:latin typeface="Twentieth Century"/>
                  <a:ea typeface="Twentieth Century"/>
                  <a:cs typeface="Twentieth Century"/>
                  <a:sym typeface="Twentieth Century"/>
                </a:rPr>
                <a:t>What really matters</a:t>
              </a:r>
              <a:endParaRPr/>
            </a:p>
            <a:p>
              <a:pPr marL="0" marR="0" lvl="0" indent="0" algn="ctr" rtl="0">
                <a:spcBef>
                  <a:spcPts val="0"/>
                </a:spcBef>
                <a:spcAft>
                  <a:spcPts val="0"/>
                </a:spcAft>
                <a:buNone/>
              </a:pPr>
              <a:r>
                <a:rPr lang="en-US" sz="3600" b="1" i="1">
                  <a:solidFill>
                    <a:srgbClr val="1D2A53"/>
                  </a:solidFill>
                  <a:latin typeface="Twentieth Century"/>
                  <a:ea typeface="Twentieth Century"/>
                  <a:cs typeface="Twentieth Century"/>
                  <a:sym typeface="Twentieth Century"/>
                </a:rPr>
                <a:t>is the positive social</a:t>
              </a:r>
              <a:endParaRPr/>
            </a:p>
            <a:p>
              <a:pPr marL="0" marR="0" lvl="0" indent="0" algn="ctr" rtl="0">
                <a:spcBef>
                  <a:spcPts val="0"/>
                </a:spcBef>
                <a:spcAft>
                  <a:spcPts val="0"/>
                </a:spcAft>
                <a:buNone/>
              </a:pPr>
              <a:r>
                <a:rPr lang="en-US" sz="3600" b="1" i="1">
                  <a:solidFill>
                    <a:srgbClr val="1D2A53"/>
                  </a:solidFill>
                  <a:latin typeface="Twentieth Century"/>
                  <a:ea typeface="Twentieth Century"/>
                  <a:cs typeface="Twentieth Century"/>
                  <a:sym typeface="Twentieth Century"/>
                </a:rPr>
                <a:t>acknowledgement </a:t>
              </a:r>
              <a:endParaRPr/>
            </a:p>
            <a:p>
              <a:pPr marL="0" marR="0" lvl="0" indent="0" algn="ctr" rtl="0">
                <a:spcBef>
                  <a:spcPts val="0"/>
                </a:spcBef>
                <a:spcAft>
                  <a:spcPts val="0"/>
                </a:spcAft>
                <a:buNone/>
              </a:pPr>
              <a:r>
                <a:rPr lang="en-US" sz="3600" b="1" i="1">
                  <a:solidFill>
                    <a:srgbClr val="1D2A53"/>
                  </a:solidFill>
                  <a:latin typeface="Twentieth Century"/>
                  <a:ea typeface="Twentieth Century"/>
                  <a:cs typeface="Twentieth Century"/>
                  <a:sym typeface="Twentieth Century"/>
                </a:rPr>
                <a:t>and interaction</a:t>
              </a:r>
              <a:endParaRPr/>
            </a:p>
          </p:txBody>
        </p:sp>
      </p:grpSp>
      <p:pic>
        <p:nvPicPr>
          <p:cNvPr id="263" name="Google Shape;263;p5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 name="Title 1" hidden="1">
            <a:extLst>
              <a:ext uri="{FF2B5EF4-FFF2-40B4-BE49-F238E27FC236}">
                <a16:creationId xmlns:a16="http://schemas.microsoft.com/office/drawing/2014/main" id="{0625CE17-114A-1C49-831F-7CC4C5581A49}"/>
              </a:ext>
            </a:extLst>
          </p:cNvPr>
          <p:cNvSpPr>
            <a:spLocks noGrp="1"/>
          </p:cNvSpPr>
          <p:nvPr>
            <p:ph type="title"/>
          </p:nvPr>
        </p:nvSpPr>
        <p:spPr/>
        <p:txBody>
          <a:bodyPr/>
          <a:lstStyle/>
          <a:p>
            <a:r>
              <a:rPr lang="en-US" dirty="0"/>
              <a:t>What really matters</a:t>
            </a:r>
          </a:p>
        </p:txBody>
      </p:sp>
      <p:sp>
        <p:nvSpPr>
          <p:cNvPr id="3" name="Text Placeholder 2">
            <a:extLst>
              <a:ext uri="{FF2B5EF4-FFF2-40B4-BE49-F238E27FC236}">
                <a16:creationId xmlns:a16="http://schemas.microsoft.com/office/drawing/2014/main" id="{B10C8235-B41F-9244-A44B-FE51A9A812E9}"/>
              </a:ext>
            </a:extLst>
          </p:cNvPr>
          <p:cNvSpPr>
            <a:spLocks noGrp="1"/>
          </p:cNvSpPr>
          <p:nvPr>
            <p:ph type="body" idx="1"/>
          </p:nvPr>
        </p:nvSpPr>
        <p:spPr/>
        <p:txBody>
          <a:bodyPr/>
          <a:lstStyle/>
          <a:p>
            <a:endParaRPr lang="en-US"/>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4"/>
          <p:cNvSpPr txBox="1">
            <a:spLocks noGrp="1"/>
          </p:cNvSpPr>
          <p:nvPr>
            <p:ph type="title"/>
          </p:nvPr>
        </p:nvSpPr>
        <p:spPr>
          <a:xfrm>
            <a:off x="1090143" y="290275"/>
            <a:ext cx="7864286"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2600"/>
              <a:buFont typeface="Twentieth Century"/>
              <a:buNone/>
            </a:pPr>
            <a:r>
              <a:rPr lang="en-US" sz="2600"/>
              <a:t>Research Recommendations for Providing Recognition</a:t>
            </a:r>
            <a:endParaRPr/>
          </a:p>
        </p:txBody>
      </p:sp>
      <p:sp>
        <p:nvSpPr>
          <p:cNvPr id="269" name="Google Shape;269;p54"/>
          <p:cNvSpPr txBox="1">
            <a:spLocks noGrp="1"/>
          </p:cNvSpPr>
          <p:nvPr>
            <p:ph type="body" idx="1"/>
          </p:nvPr>
        </p:nvSpPr>
        <p:spPr>
          <a:xfrm>
            <a:off x="34261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Recognize both effort and mastery</a:t>
            </a:r>
            <a:endParaRPr/>
          </a:p>
          <a:p>
            <a:pPr marL="342900" lvl="0" indent="-342900" algn="l" rtl="0">
              <a:spcBef>
                <a:spcPts val="640"/>
              </a:spcBef>
              <a:spcAft>
                <a:spcPts val="0"/>
              </a:spcAft>
              <a:buSzPts val="3200"/>
              <a:buChar char="▪"/>
            </a:pPr>
            <a:r>
              <a:rPr lang="en-US"/>
              <a:t>Make recognition specific and aligned with expected performance and behavior</a:t>
            </a:r>
            <a:endParaRPr/>
          </a:p>
          <a:p>
            <a:pPr marL="342900" lvl="0" indent="-342900" algn="l" rtl="0">
              <a:spcBef>
                <a:spcPts val="640"/>
              </a:spcBef>
              <a:spcAft>
                <a:spcPts val="0"/>
              </a:spcAft>
              <a:buSzPts val="3200"/>
              <a:buChar char="▪"/>
            </a:pPr>
            <a:r>
              <a:rPr lang="en-US"/>
              <a:t>More recognition than correction occurs</a:t>
            </a:r>
            <a:endParaRPr/>
          </a:p>
          <a:p>
            <a:pPr marL="342900" lvl="0" indent="-342900" algn="l" rtl="0">
              <a:spcBef>
                <a:spcPts val="640"/>
              </a:spcBef>
              <a:spcAft>
                <a:spcPts val="0"/>
              </a:spcAft>
              <a:buSzPts val="3200"/>
              <a:buChar char="▪"/>
            </a:pPr>
            <a:r>
              <a:rPr lang="en-US"/>
              <a:t>Pair recognition with a concrete symbol</a:t>
            </a:r>
            <a:endParaRPr/>
          </a:p>
        </p:txBody>
      </p:sp>
      <p:pic>
        <p:nvPicPr>
          <p:cNvPr id="270" name="Google Shape;270;p5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a:spLocks noGrp="1"/>
          </p:cNvSpPr>
          <p:nvPr>
            <p:ph type="body" idx="1"/>
          </p:nvPr>
        </p:nvSpPr>
        <p:spPr>
          <a:xfrm>
            <a:off x="34261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u="sng">
                <a:solidFill>
                  <a:schemeClr val="hlink"/>
                </a:solidFill>
                <a:hlinkClick r:id="rId3"/>
              </a:rPr>
              <a:t>Focus in on the positive</a:t>
            </a:r>
            <a:endParaRPr/>
          </a:p>
          <a:p>
            <a:pPr marL="342900" lvl="0" indent="-139700" algn="l" rtl="0">
              <a:spcBef>
                <a:spcPts val="640"/>
              </a:spcBef>
              <a:spcAft>
                <a:spcPts val="0"/>
              </a:spcAft>
              <a:buSzPts val="3200"/>
              <a:buNone/>
            </a:pPr>
            <a:endParaRPr/>
          </a:p>
          <a:p>
            <a:pPr marL="342900" lvl="0" indent="-342900" algn="l" rtl="0">
              <a:spcBef>
                <a:spcPts val="640"/>
              </a:spcBef>
              <a:spcAft>
                <a:spcPts val="0"/>
              </a:spcAft>
              <a:buSzPts val="3200"/>
              <a:buChar char="▪"/>
            </a:pPr>
            <a:r>
              <a:rPr lang="en-US"/>
              <a:t>How this applies to the school setting?</a:t>
            </a:r>
            <a:endParaRPr/>
          </a:p>
        </p:txBody>
      </p:sp>
      <p:sp>
        <p:nvSpPr>
          <p:cNvPr id="277" name="Google Shape;277;p55"/>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Recognition both effort and mastery</a:t>
            </a:r>
            <a:endParaRPr/>
          </a:p>
        </p:txBody>
      </p:sp>
      <p:pic>
        <p:nvPicPr>
          <p:cNvPr id="278" name="Google Shape;278;p55" title="Core-Content-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Recognition is Aligned and Specific</a:t>
            </a:r>
            <a:endParaRPr/>
          </a:p>
        </p:txBody>
      </p:sp>
      <p:sp>
        <p:nvSpPr>
          <p:cNvPr id="285" name="Google Shape;285;p56"/>
          <p:cNvSpPr txBox="1">
            <a:spLocks noGrp="1"/>
          </p:cNvSpPr>
          <p:nvPr>
            <p:ph type="body" idx="1"/>
          </p:nvPr>
        </p:nvSpPr>
        <p:spPr>
          <a:xfrm>
            <a:off x="342618" y="1412041"/>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720"/>
              <a:buFont typeface="Twentieth Century"/>
              <a:buNone/>
            </a:pPr>
            <a:r>
              <a:rPr lang="en-US" sz="2720" b="1" u="sng"/>
              <a:t>Example:</a:t>
            </a:r>
            <a:endParaRPr/>
          </a:p>
          <a:p>
            <a:pPr marL="0" lvl="0" indent="0" algn="l" rtl="0">
              <a:lnSpc>
                <a:spcPct val="80000"/>
              </a:lnSpc>
              <a:spcBef>
                <a:spcPts val="544"/>
              </a:spcBef>
              <a:spcAft>
                <a:spcPts val="0"/>
              </a:spcAft>
              <a:buSzPts val="2720"/>
              <a:buFont typeface="Twentieth Century"/>
              <a:buNone/>
            </a:pPr>
            <a:r>
              <a:rPr lang="en-US" sz="2720"/>
              <a:t>	Step 1: Use the student’s name</a:t>
            </a:r>
            <a:endParaRPr/>
          </a:p>
          <a:p>
            <a:pPr marL="0" lvl="0" indent="0" algn="l" rtl="0">
              <a:lnSpc>
                <a:spcPct val="80000"/>
              </a:lnSpc>
              <a:spcBef>
                <a:spcPts val="544"/>
              </a:spcBef>
              <a:spcAft>
                <a:spcPts val="0"/>
              </a:spcAft>
              <a:buSzPts val="2720"/>
              <a:buFont typeface="Twentieth Century"/>
              <a:buNone/>
            </a:pPr>
            <a:r>
              <a:rPr lang="en-US" sz="2720"/>
              <a:t>	Step 2: Name the behavior observed</a:t>
            </a:r>
            <a:endParaRPr/>
          </a:p>
          <a:p>
            <a:pPr marL="0" lvl="0" indent="0" algn="l" rtl="0">
              <a:lnSpc>
                <a:spcPct val="80000"/>
              </a:lnSpc>
              <a:spcBef>
                <a:spcPts val="544"/>
              </a:spcBef>
              <a:spcAft>
                <a:spcPts val="0"/>
              </a:spcAft>
              <a:buSzPts val="2720"/>
              <a:buFont typeface="Twentieth Century"/>
              <a:buNone/>
            </a:pPr>
            <a:r>
              <a:rPr lang="en-US" sz="2720"/>
              <a:t>	Step 3: Tie back to school-wide expectations</a:t>
            </a:r>
            <a:endParaRPr/>
          </a:p>
          <a:p>
            <a:pPr marL="0" lvl="0" indent="0" algn="l" rtl="0">
              <a:lnSpc>
                <a:spcPct val="80000"/>
              </a:lnSpc>
              <a:spcBef>
                <a:spcPts val="544"/>
              </a:spcBef>
              <a:spcAft>
                <a:spcPts val="0"/>
              </a:spcAft>
              <a:buSzPts val="2720"/>
              <a:buFont typeface="Twentieth Century"/>
              <a:buNone/>
            </a:pPr>
            <a:r>
              <a:rPr lang="en-US" sz="2720"/>
              <a:t>	</a:t>
            </a:r>
            <a:r>
              <a:rPr lang="en-US" sz="2720">
                <a:highlight>
                  <a:srgbClr val="FFFF00"/>
                </a:highlight>
              </a:rPr>
              <a:t>Example: Nice job sitting in your seat Jay when the bell rang.  Way to be there, be ready.</a:t>
            </a:r>
            <a:br>
              <a:rPr lang="en-US" sz="2720">
                <a:highlight>
                  <a:srgbClr val="FFFF00"/>
                </a:highlight>
              </a:rPr>
            </a:br>
            <a:endParaRPr sz="2720">
              <a:highlight>
                <a:srgbClr val="FFFF00"/>
              </a:highlight>
            </a:endParaRPr>
          </a:p>
          <a:p>
            <a:pPr marL="0" lvl="0" indent="0" algn="l" rtl="0">
              <a:lnSpc>
                <a:spcPct val="80000"/>
              </a:lnSpc>
              <a:spcBef>
                <a:spcPts val="544"/>
              </a:spcBef>
              <a:spcAft>
                <a:spcPts val="0"/>
              </a:spcAft>
              <a:buSzPts val="2720"/>
              <a:buFont typeface="Twentieth Century"/>
              <a:buNone/>
            </a:pPr>
            <a:r>
              <a:rPr lang="en-US" sz="2720" u="sng"/>
              <a:t>Non-example:</a:t>
            </a:r>
            <a:endParaRPr/>
          </a:p>
          <a:p>
            <a:pPr marL="0" lvl="0" indent="0" algn="l" rtl="0">
              <a:lnSpc>
                <a:spcPct val="80000"/>
              </a:lnSpc>
              <a:spcBef>
                <a:spcPts val="544"/>
              </a:spcBef>
              <a:spcAft>
                <a:spcPts val="0"/>
              </a:spcAft>
              <a:buSzPts val="2720"/>
              <a:buFont typeface="Twentieth Century"/>
              <a:buNone/>
            </a:pPr>
            <a:r>
              <a:rPr lang="en-US" sz="2720"/>
              <a:t>	Giving ticket without saying anything</a:t>
            </a:r>
            <a:endParaRPr/>
          </a:p>
          <a:p>
            <a:pPr marL="0" lvl="0" indent="0" algn="l" rtl="0">
              <a:lnSpc>
                <a:spcPct val="80000"/>
              </a:lnSpc>
              <a:spcBef>
                <a:spcPts val="544"/>
              </a:spcBef>
              <a:spcAft>
                <a:spcPts val="0"/>
              </a:spcAft>
              <a:buSzPts val="2720"/>
              <a:buFont typeface="Twentieth Century"/>
              <a:buNone/>
            </a:pPr>
            <a:r>
              <a:rPr lang="en-US" sz="2720"/>
              <a:t>	Giving ticket for non-school wide expectations</a:t>
            </a:r>
            <a:endParaRPr/>
          </a:p>
          <a:p>
            <a:pPr marL="0" lvl="0" indent="0" algn="l" rtl="0">
              <a:lnSpc>
                <a:spcPct val="80000"/>
              </a:lnSpc>
              <a:spcBef>
                <a:spcPts val="544"/>
              </a:spcBef>
              <a:spcAft>
                <a:spcPts val="0"/>
              </a:spcAft>
              <a:buSzPts val="2720"/>
              <a:buFont typeface="Twentieth Century"/>
              <a:buNone/>
            </a:pPr>
            <a:r>
              <a:rPr lang="en-US" sz="2720"/>
              <a:t>	Only giving for “above and beyond” behavior</a:t>
            </a:r>
            <a:endParaRPr/>
          </a:p>
        </p:txBody>
      </p:sp>
      <p:pic>
        <p:nvPicPr>
          <p:cNvPr id="286" name="Google Shape;286;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7"/>
          <p:cNvSpPr txBox="1">
            <a:spLocks noGrp="1"/>
          </p:cNvSpPr>
          <p:nvPr>
            <p:ph type="body" idx="1"/>
          </p:nvPr>
        </p:nvSpPr>
        <p:spPr>
          <a:xfrm>
            <a:off x="291818" y="1083465"/>
            <a:ext cx="8852182"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Pair up at your table</a:t>
            </a:r>
            <a:endParaRPr/>
          </a:p>
          <a:p>
            <a:pPr marL="342900" lvl="0" indent="-342900" algn="l" rtl="0">
              <a:spcBef>
                <a:spcPts val="640"/>
              </a:spcBef>
              <a:spcAft>
                <a:spcPts val="0"/>
              </a:spcAft>
              <a:buSzPts val="3200"/>
              <a:buChar char="▪"/>
            </a:pPr>
            <a:r>
              <a:rPr lang="en-US"/>
              <a:t>Choose an example and practice using aligned and specific recognition</a:t>
            </a:r>
            <a:endParaRPr/>
          </a:p>
          <a:p>
            <a:pPr marL="742950" lvl="1" indent="-285750" algn="l" rtl="0">
              <a:spcBef>
                <a:spcPts val="560"/>
              </a:spcBef>
              <a:spcAft>
                <a:spcPts val="0"/>
              </a:spcAft>
              <a:buSzPts val="2800"/>
              <a:buChar char="▪"/>
            </a:pPr>
            <a:r>
              <a:rPr lang="en-US"/>
              <a:t>Student is on time for class</a:t>
            </a:r>
            <a:endParaRPr/>
          </a:p>
          <a:p>
            <a:pPr marL="742950" lvl="1" indent="-285750" algn="l" rtl="0">
              <a:spcBef>
                <a:spcPts val="560"/>
              </a:spcBef>
              <a:spcAft>
                <a:spcPts val="0"/>
              </a:spcAft>
              <a:buSzPts val="2800"/>
              <a:buChar char="▪"/>
            </a:pPr>
            <a:r>
              <a:rPr lang="en-US"/>
              <a:t>Student is helping clean up in the cafeteria</a:t>
            </a:r>
            <a:endParaRPr/>
          </a:p>
          <a:p>
            <a:pPr marL="742950" lvl="1" indent="-285750" algn="l" rtl="0">
              <a:spcBef>
                <a:spcPts val="560"/>
              </a:spcBef>
              <a:spcAft>
                <a:spcPts val="0"/>
              </a:spcAft>
              <a:buSzPts val="2800"/>
              <a:buChar char="▪"/>
            </a:pPr>
            <a:r>
              <a:rPr lang="en-US"/>
              <a:t>Student follows the morning routine</a:t>
            </a:r>
            <a:endParaRPr/>
          </a:p>
          <a:p>
            <a:pPr marL="742950" lvl="1" indent="-285750" algn="l" rtl="0">
              <a:spcBef>
                <a:spcPts val="560"/>
              </a:spcBef>
              <a:spcAft>
                <a:spcPts val="0"/>
              </a:spcAft>
              <a:buSzPts val="2800"/>
              <a:buChar char="▪"/>
            </a:pPr>
            <a:r>
              <a:rPr lang="en-US"/>
              <a:t>Student is walking in the hallway</a:t>
            </a:r>
            <a:endParaRPr/>
          </a:p>
          <a:p>
            <a:pPr marL="57150" lvl="0" indent="0" algn="l" rtl="0">
              <a:spcBef>
                <a:spcPts val="640"/>
              </a:spcBef>
              <a:spcAft>
                <a:spcPts val="0"/>
              </a:spcAft>
              <a:buSzPts val="3200"/>
              <a:buNone/>
            </a:pPr>
            <a:r>
              <a:rPr lang="en-US"/>
              <a:t>Include: </a:t>
            </a:r>
            <a:endParaRPr/>
          </a:p>
          <a:p>
            <a:pPr marL="57150" lvl="0" indent="0" algn="l" rtl="0">
              <a:spcBef>
                <a:spcPts val="480"/>
              </a:spcBef>
              <a:spcAft>
                <a:spcPts val="0"/>
              </a:spcAft>
              <a:buSzPts val="2400"/>
              <a:buNone/>
            </a:pPr>
            <a:r>
              <a:rPr lang="en-US" sz="2400"/>
              <a:t>student name • what you saw • how that aligns to your expectations</a:t>
            </a:r>
            <a:endParaRPr/>
          </a:p>
        </p:txBody>
      </p:sp>
      <p:sp>
        <p:nvSpPr>
          <p:cNvPr id="293" name="Google Shape;293;p57"/>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Choose an example and practice</a:t>
            </a:r>
            <a:endParaRPr/>
          </a:p>
        </p:txBody>
      </p:sp>
      <p:pic>
        <p:nvPicPr>
          <p:cNvPr id="294" name="Google Shape;294;p5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title"/>
          </p:nvPr>
        </p:nvSpPr>
        <p:spPr>
          <a:xfrm>
            <a:off x="1076037" y="249036"/>
            <a:ext cx="806796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2800"/>
              <a:buFont typeface="Twentieth Century"/>
              <a:buNone/>
            </a:pPr>
            <a:r>
              <a:rPr lang="en-US" sz="2800"/>
              <a:t>Recognition Occurs more Frequently than Correction</a:t>
            </a:r>
            <a:br>
              <a:rPr lang="en-US" sz="2400"/>
            </a:br>
            <a:r>
              <a:rPr lang="en-US" sz="2400" b="0">
                <a:solidFill>
                  <a:schemeClr val="accent6"/>
                </a:solidFill>
              </a:rPr>
              <a:t>(across ALL school settings, including the classroom)</a:t>
            </a:r>
            <a:endParaRPr/>
          </a:p>
        </p:txBody>
      </p:sp>
      <p:grpSp>
        <p:nvGrpSpPr>
          <p:cNvPr id="300" name="Google Shape;300;p58" descr="Shows a scale with a large success/reinforcement on one side and smaller failure/punishment on the other side.  5 to 1 ratio in the middle."/>
          <p:cNvGrpSpPr/>
          <p:nvPr/>
        </p:nvGrpSpPr>
        <p:grpSpPr>
          <a:xfrm>
            <a:off x="304800" y="2617785"/>
            <a:ext cx="8610601" cy="3558884"/>
            <a:chOff x="0" y="-1"/>
            <a:chExt cx="8610600" cy="3558882"/>
          </a:xfrm>
        </p:grpSpPr>
        <p:grpSp>
          <p:nvGrpSpPr>
            <p:cNvPr id="301" name="Google Shape;301;p58"/>
            <p:cNvGrpSpPr/>
            <p:nvPr/>
          </p:nvGrpSpPr>
          <p:grpSpPr>
            <a:xfrm>
              <a:off x="5867400" y="152399"/>
              <a:ext cx="2743200" cy="1981202"/>
              <a:chOff x="0" y="-1"/>
              <a:chExt cx="2743200" cy="1981201"/>
            </a:xfrm>
          </p:grpSpPr>
          <p:sp>
            <p:nvSpPr>
              <p:cNvPr id="302" name="Google Shape;302;p58"/>
              <p:cNvSpPr/>
              <p:nvPr/>
            </p:nvSpPr>
            <p:spPr>
              <a:xfrm>
                <a:off x="228600" y="-1"/>
                <a:ext cx="2209800" cy="198120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0D9"/>
              </a:solidFill>
              <a:ln w="2857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58"/>
              <p:cNvSpPr/>
              <p:nvPr/>
            </p:nvSpPr>
            <p:spPr>
              <a:xfrm>
                <a:off x="0" y="419100"/>
                <a:ext cx="2743200" cy="954104"/>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US" sz="2800" b="1">
                    <a:solidFill>
                      <a:srgbClr val="1D2A53"/>
                    </a:solidFill>
                    <a:latin typeface="Twentieth Century"/>
                    <a:ea typeface="Twentieth Century"/>
                    <a:cs typeface="Twentieth Century"/>
                    <a:sym typeface="Twentieth Century"/>
                  </a:rPr>
                  <a:t>Failure</a:t>
                </a:r>
                <a:endParaRPr sz="4000" b="1">
                  <a:solidFill>
                    <a:srgbClr val="1D2A53"/>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2800" b="1">
                    <a:solidFill>
                      <a:srgbClr val="1D2A53"/>
                    </a:solidFill>
                    <a:latin typeface="Twentieth Century"/>
                    <a:ea typeface="Twentieth Century"/>
                    <a:cs typeface="Twentieth Century"/>
                    <a:sym typeface="Twentieth Century"/>
                  </a:rPr>
                  <a:t>(punishment)</a:t>
                </a:r>
                <a:endParaRPr/>
              </a:p>
            </p:txBody>
          </p:sp>
        </p:grpSp>
        <p:grpSp>
          <p:nvGrpSpPr>
            <p:cNvPr id="304" name="Google Shape;304;p58"/>
            <p:cNvGrpSpPr/>
            <p:nvPr/>
          </p:nvGrpSpPr>
          <p:grpSpPr>
            <a:xfrm>
              <a:off x="0" y="-1"/>
              <a:ext cx="3429002" cy="3198816"/>
              <a:chOff x="0" y="-1"/>
              <a:chExt cx="3429001" cy="3198815"/>
            </a:xfrm>
          </p:grpSpPr>
          <p:sp>
            <p:nvSpPr>
              <p:cNvPr id="305" name="Google Shape;305;p58"/>
              <p:cNvSpPr/>
              <p:nvPr/>
            </p:nvSpPr>
            <p:spPr>
              <a:xfrm>
                <a:off x="0" y="-1"/>
                <a:ext cx="3429001" cy="319881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9593"/>
              </a:solidFill>
              <a:ln w="28575" cap="flat" cmpd="sng">
                <a:solidFill>
                  <a:srgbClr val="1D2A53"/>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58"/>
              <p:cNvSpPr/>
              <p:nvPr/>
            </p:nvSpPr>
            <p:spPr>
              <a:xfrm>
                <a:off x="304800" y="1066800"/>
                <a:ext cx="2895600" cy="954104"/>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US" sz="2800" b="1">
                    <a:solidFill>
                      <a:schemeClr val="dk2"/>
                    </a:solidFill>
                    <a:latin typeface="Twentieth Century"/>
                    <a:ea typeface="Twentieth Century"/>
                    <a:cs typeface="Twentieth Century"/>
                    <a:sym typeface="Twentieth Century"/>
                  </a:rPr>
                  <a:t>Success</a:t>
                </a:r>
                <a:br>
                  <a:rPr lang="en-US" sz="2800" b="1">
                    <a:solidFill>
                      <a:schemeClr val="dk2"/>
                    </a:solidFill>
                    <a:latin typeface="Twentieth Century"/>
                    <a:ea typeface="Twentieth Century"/>
                    <a:cs typeface="Twentieth Century"/>
                    <a:sym typeface="Twentieth Century"/>
                  </a:rPr>
                </a:br>
                <a:r>
                  <a:rPr lang="en-US" sz="2800" b="1">
                    <a:solidFill>
                      <a:schemeClr val="dk2"/>
                    </a:solidFill>
                    <a:latin typeface="Twentieth Century"/>
                    <a:ea typeface="Twentieth Century"/>
                    <a:cs typeface="Twentieth Century"/>
                    <a:sym typeface="Twentieth Century"/>
                  </a:rPr>
                  <a:t>(reinforcement)</a:t>
                </a:r>
                <a:endParaRPr/>
              </a:p>
            </p:txBody>
          </p:sp>
        </p:grpSp>
        <p:sp>
          <p:nvSpPr>
            <p:cNvPr id="307" name="Google Shape;307;p58"/>
            <p:cNvSpPr/>
            <p:nvPr/>
          </p:nvSpPr>
          <p:spPr>
            <a:xfrm>
              <a:off x="4267200" y="2743200"/>
              <a:ext cx="1057275" cy="762001"/>
            </a:xfrm>
            <a:prstGeom prst="triangle">
              <a:avLst>
                <a:gd name="adj" fmla="val 50000"/>
              </a:avLst>
            </a:prstGeom>
            <a:solidFill>
              <a:srgbClr val="4C69C1"/>
            </a:solidFill>
            <a:ln w="28575" cap="flat" cmpd="sng">
              <a:solidFill>
                <a:srgbClr val="1D2A53"/>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08" name="Google Shape;308;p58"/>
            <p:cNvCxnSpPr/>
            <p:nvPr/>
          </p:nvCxnSpPr>
          <p:spPr>
            <a:xfrm rot="10800000" flipH="1">
              <a:off x="639682" y="2016419"/>
              <a:ext cx="7648736" cy="1542462"/>
            </a:xfrm>
            <a:prstGeom prst="straightConnector1">
              <a:avLst/>
            </a:prstGeom>
            <a:noFill/>
            <a:ln w="57150" cap="flat" cmpd="sng">
              <a:solidFill>
                <a:srgbClr val="1D2A53"/>
              </a:solidFill>
              <a:prstDash val="solid"/>
              <a:round/>
              <a:headEnd type="none" w="sm" len="sm"/>
              <a:tailEnd type="none" w="sm" len="sm"/>
            </a:ln>
          </p:spPr>
        </p:cxnSp>
        <p:sp>
          <p:nvSpPr>
            <p:cNvPr id="309" name="Google Shape;309;p58"/>
            <p:cNvSpPr/>
            <p:nvPr/>
          </p:nvSpPr>
          <p:spPr>
            <a:xfrm rot="-565959">
              <a:off x="4033383" y="1259406"/>
              <a:ext cx="1752601" cy="101566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US" sz="6000" b="1">
                  <a:solidFill>
                    <a:srgbClr val="B85B22"/>
                  </a:solidFill>
                  <a:latin typeface="Arial"/>
                  <a:ea typeface="Arial"/>
                  <a:cs typeface="Arial"/>
                  <a:sym typeface="Arial"/>
                </a:rPr>
                <a:t>5 : 1</a:t>
              </a:r>
              <a:endParaRPr/>
            </a:p>
          </p:txBody>
        </p:sp>
      </p:grpSp>
      <p:sp>
        <p:nvSpPr>
          <p:cNvPr id="310" name="Google Shape;310;p58"/>
          <p:cNvSpPr/>
          <p:nvPr/>
        </p:nvSpPr>
        <p:spPr>
          <a:xfrm>
            <a:off x="6448552" y="6164944"/>
            <a:ext cx="1447800" cy="288824"/>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(Scott, 2008)</a:t>
            </a:r>
            <a:endParaRPr/>
          </a:p>
        </p:txBody>
      </p:sp>
      <p:pic>
        <p:nvPicPr>
          <p:cNvPr id="311" name="Google Shape;311;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body" idx="1"/>
          </p:nvPr>
        </p:nvSpPr>
        <p:spPr>
          <a:xfrm>
            <a:off x="457200" y="1203371"/>
            <a:ext cx="8229600" cy="52856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a:solidFill>
                  <a:srgbClr val="DD8047"/>
                </a:solidFill>
              </a:rPr>
              <a:t>All Staff are expected to:</a:t>
            </a:r>
            <a:endParaRPr/>
          </a:p>
          <a:p>
            <a:pPr marL="342900" lvl="0" indent="-342900" algn="l" rtl="0">
              <a:spcBef>
                <a:spcPts val="480"/>
              </a:spcBef>
              <a:spcAft>
                <a:spcPts val="0"/>
              </a:spcAft>
              <a:buSzPts val="2400"/>
              <a:buChar char="▪"/>
            </a:pPr>
            <a:r>
              <a:rPr lang="en-US" sz="2400"/>
              <a:t>Interact in a friendly, supportive manner at all times---students, parents, guests and colleagues      </a:t>
            </a:r>
            <a:endParaRPr/>
          </a:p>
          <a:p>
            <a:pPr marL="342900" lvl="0" indent="-342900" algn="l" rtl="0">
              <a:spcBef>
                <a:spcPts val="480"/>
              </a:spcBef>
              <a:spcAft>
                <a:spcPts val="0"/>
              </a:spcAft>
              <a:buSzPts val="2400"/>
              <a:buChar char="▪"/>
            </a:pPr>
            <a:r>
              <a:rPr lang="en-US" sz="2400"/>
              <a:t>Initiate positive interactions by:</a:t>
            </a:r>
            <a:endParaRPr/>
          </a:p>
          <a:p>
            <a:pPr marL="857204" lvl="1" indent="-342899" algn="l" rtl="0">
              <a:spcBef>
                <a:spcPts val="480"/>
              </a:spcBef>
              <a:spcAft>
                <a:spcPts val="0"/>
              </a:spcAft>
              <a:buSzPts val="2400"/>
              <a:buChar char="▪"/>
            </a:pPr>
            <a:r>
              <a:rPr lang="en-US" sz="2400"/>
              <a:t>Making eye contact</a:t>
            </a:r>
            <a:endParaRPr/>
          </a:p>
          <a:p>
            <a:pPr marL="857204" lvl="1" indent="-342899" algn="l" rtl="0">
              <a:spcBef>
                <a:spcPts val="480"/>
              </a:spcBef>
              <a:spcAft>
                <a:spcPts val="0"/>
              </a:spcAft>
              <a:buSzPts val="2400"/>
              <a:buChar char="▪"/>
            </a:pPr>
            <a:r>
              <a:rPr lang="en-US" sz="2400"/>
              <a:t>Welcoming</a:t>
            </a:r>
            <a:endParaRPr/>
          </a:p>
          <a:p>
            <a:pPr marL="857204" lvl="1" indent="-342899" algn="l" rtl="0">
              <a:spcBef>
                <a:spcPts val="480"/>
              </a:spcBef>
              <a:spcAft>
                <a:spcPts val="0"/>
              </a:spcAft>
              <a:buSzPts val="2400"/>
              <a:buChar char="▪"/>
            </a:pPr>
            <a:r>
              <a:rPr lang="en-US" sz="2400"/>
              <a:t>Offering a greeting</a:t>
            </a:r>
            <a:endParaRPr/>
          </a:p>
          <a:p>
            <a:pPr marL="857204" lvl="1" indent="-342899" algn="l" rtl="0">
              <a:spcBef>
                <a:spcPts val="480"/>
              </a:spcBef>
              <a:spcAft>
                <a:spcPts val="0"/>
              </a:spcAft>
              <a:buSzPts val="2400"/>
              <a:buChar char="▪"/>
            </a:pPr>
            <a:r>
              <a:rPr lang="en-US" sz="2400"/>
              <a:t>Asking if assistance is required</a:t>
            </a:r>
            <a:endParaRPr/>
          </a:p>
          <a:p>
            <a:pPr marL="857204" lvl="1" indent="-342899" algn="l" rtl="0">
              <a:spcBef>
                <a:spcPts val="480"/>
              </a:spcBef>
              <a:spcAft>
                <a:spcPts val="0"/>
              </a:spcAft>
              <a:buSzPts val="2400"/>
              <a:buChar char="▪"/>
            </a:pPr>
            <a:r>
              <a:rPr lang="en-US" sz="2400"/>
              <a:t>Providing positive feedback regarding appropriate student behavior</a:t>
            </a:r>
            <a:endParaRPr/>
          </a:p>
          <a:p>
            <a:pPr marL="857204" lvl="1" indent="-342899" algn="l" rtl="0">
              <a:spcBef>
                <a:spcPts val="480"/>
              </a:spcBef>
              <a:spcAft>
                <a:spcPts val="0"/>
              </a:spcAft>
              <a:buSzPts val="2400"/>
              <a:buChar char="▪"/>
            </a:pPr>
            <a:r>
              <a:rPr lang="en-US" sz="2400"/>
              <a:t>Maintaining an attitude of respect and support, even when correcting student behavior</a:t>
            </a:r>
            <a:endParaRPr/>
          </a:p>
        </p:txBody>
      </p:sp>
      <p:pic>
        <p:nvPicPr>
          <p:cNvPr id="317" name="Google Shape;317;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18" name="Google Shape;318;p59"/>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How Does 5 to 1 Happen?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1090143" y="290275"/>
            <a:ext cx="8053857"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Twentieth Century"/>
              <a:buNone/>
            </a:pPr>
            <a:r>
              <a:rPr lang="en-US" sz="3200"/>
              <a:t>Pair Recognition with a Concrete Symbol</a:t>
            </a:r>
            <a:endParaRPr/>
          </a:p>
        </p:txBody>
      </p:sp>
      <p:pic>
        <p:nvPicPr>
          <p:cNvPr id="324" name="Google Shape;324;p60" descr="High 5 home sheet."/>
          <p:cNvPicPr preferRelativeResize="0"/>
          <p:nvPr/>
        </p:nvPicPr>
        <p:blipFill rotWithShape="1">
          <a:blip r:embed="rId3">
            <a:alphaModFix/>
          </a:blip>
          <a:srcRect/>
          <a:stretch/>
        </p:blipFill>
        <p:spPr>
          <a:xfrm>
            <a:off x="275622" y="1344778"/>
            <a:ext cx="1629041" cy="1972239"/>
          </a:xfrm>
          <a:prstGeom prst="rect">
            <a:avLst/>
          </a:prstGeom>
          <a:solidFill>
            <a:srgbClr val="CCC1DA"/>
          </a:solidFill>
          <a:ln w="28575" cap="flat" cmpd="sng">
            <a:solidFill>
              <a:srgbClr val="1D2A53"/>
            </a:solidFill>
            <a:prstDash val="solid"/>
            <a:miter lim="400000"/>
            <a:headEnd type="none" w="sm" len="sm"/>
            <a:tailEnd type="none" w="sm" len="sm"/>
          </a:ln>
        </p:spPr>
      </p:pic>
      <p:pic>
        <p:nvPicPr>
          <p:cNvPr id="325" name="Google Shape;325;p60" descr="Wildcats phone home"/>
          <p:cNvPicPr preferRelativeResize="0"/>
          <p:nvPr/>
        </p:nvPicPr>
        <p:blipFill rotWithShape="1">
          <a:blip r:embed="rId4">
            <a:alphaModFix/>
          </a:blip>
          <a:srcRect/>
          <a:stretch/>
        </p:blipFill>
        <p:spPr>
          <a:xfrm>
            <a:off x="2077620" y="1177413"/>
            <a:ext cx="1629041" cy="2478756"/>
          </a:xfrm>
          <a:prstGeom prst="rect">
            <a:avLst/>
          </a:prstGeom>
          <a:noFill/>
          <a:ln w="28575" cap="flat" cmpd="sng">
            <a:solidFill>
              <a:srgbClr val="1D2A53"/>
            </a:solidFill>
            <a:prstDash val="solid"/>
            <a:miter lim="400000"/>
            <a:headEnd type="none" w="sm" len="sm"/>
            <a:tailEnd type="none" w="sm" len="sm"/>
          </a:ln>
          <a:effectLst>
            <a:outerShdw blurRad="292100" dist="139700" dir="2700000" rotWithShape="0">
              <a:srgbClr val="333333">
                <a:alpha val="64705"/>
              </a:srgbClr>
            </a:outerShdw>
          </a:effectLst>
        </p:spPr>
      </p:pic>
      <p:pic>
        <p:nvPicPr>
          <p:cNvPr id="326" name="Google Shape;326;p60" descr="You soared today!"/>
          <p:cNvPicPr preferRelativeResize="0"/>
          <p:nvPr/>
        </p:nvPicPr>
        <p:blipFill rotWithShape="1">
          <a:blip r:embed="rId5">
            <a:alphaModFix/>
          </a:blip>
          <a:srcRect t="2684" b="3005"/>
          <a:stretch/>
        </p:blipFill>
        <p:spPr>
          <a:xfrm rot="-301697">
            <a:off x="4261024" y="1159370"/>
            <a:ext cx="1936539" cy="2233667"/>
          </a:xfrm>
          <a:prstGeom prst="rect">
            <a:avLst/>
          </a:prstGeom>
          <a:noFill/>
          <a:ln w="28575" cap="flat" cmpd="sng">
            <a:solidFill>
              <a:srgbClr val="1D2A53"/>
            </a:solidFill>
            <a:prstDash val="solid"/>
            <a:miter lim="400000"/>
            <a:headEnd type="none" w="sm" len="sm"/>
            <a:tailEnd type="none" w="sm" len="sm"/>
          </a:ln>
        </p:spPr>
      </p:pic>
      <p:pic>
        <p:nvPicPr>
          <p:cNvPr id="327" name="Google Shape;327;p60" descr="2001_0413_194152AA"/>
          <p:cNvPicPr preferRelativeResize="0"/>
          <p:nvPr/>
        </p:nvPicPr>
        <p:blipFill rotWithShape="1">
          <a:blip r:embed="rId6">
            <a:alphaModFix/>
          </a:blip>
          <a:srcRect l="30597" t="7396" r="31641" b="7741"/>
          <a:stretch/>
        </p:blipFill>
        <p:spPr>
          <a:xfrm rot="-712780">
            <a:off x="7280367" y="1075535"/>
            <a:ext cx="1662298" cy="2642839"/>
          </a:xfrm>
          <a:prstGeom prst="rect">
            <a:avLst/>
          </a:prstGeom>
          <a:noFill/>
          <a:ln w="28575" cap="flat" cmpd="sng">
            <a:solidFill>
              <a:srgbClr val="1D2A53"/>
            </a:solidFill>
            <a:prstDash val="solid"/>
            <a:miter lim="400000"/>
            <a:headEnd type="none" w="sm" len="sm"/>
            <a:tailEnd type="none" w="sm" len="sm"/>
          </a:ln>
          <a:effectLst>
            <a:outerShdw blurRad="292100" dist="139700" dir="2700000" rotWithShape="0">
              <a:srgbClr val="333333">
                <a:alpha val="64705"/>
              </a:srgbClr>
            </a:outerShdw>
          </a:effectLst>
        </p:spPr>
      </p:pic>
      <p:pic>
        <p:nvPicPr>
          <p:cNvPr id="328" name="Google Shape;328;p60" descr="DSCN0099"/>
          <p:cNvPicPr preferRelativeResize="0"/>
          <p:nvPr/>
        </p:nvPicPr>
        <p:blipFill rotWithShape="1">
          <a:blip r:embed="rId7">
            <a:alphaModFix/>
          </a:blip>
          <a:srcRect/>
          <a:stretch/>
        </p:blipFill>
        <p:spPr>
          <a:xfrm rot="1221899">
            <a:off x="403435" y="3879606"/>
            <a:ext cx="2441316" cy="2757085"/>
          </a:xfrm>
          <a:prstGeom prst="rect">
            <a:avLst/>
          </a:prstGeom>
          <a:noFill/>
          <a:ln w="12700" cap="flat" cmpd="sng">
            <a:solidFill>
              <a:srgbClr val="1D2A53"/>
            </a:solidFill>
            <a:prstDash val="solid"/>
            <a:miter lim="400000"/>
            <a:headEnd type="none" w="sm" len="sm"/>
            <a:tailEnd type="none" w="sm" len="sm"/>
          </a:ln>
          <a:effectLst>
            <a:outerShdw blurRad="292100" dist="139700" dir="2700000" rotWithShape="0">
              <a:srgbClr val="333333">
                <a:alpha val="64705"/>
              </a:srgbClr>
            </a:outerShdw>
          </a:effectLst>
        </p:spPr>
      </p:pic>
      <p:pic>
        <p:nvPicPr>
          <p:cNvPr id="329" name="Google Shape;329;p60" descr="Tiger paws - Being a good learner"/>
          <p:cNvPicPr preferRelativeResize="0"/>
          <p:nvPr/>
        </p:nvPicPr>
        <p:blipFill rotWithShape="1">
          <a:blip r:embed="rId8">
            <a:alphaModFix/>
          </a:blip>
          <a:srcRect/>
          <a:stretch/>
        </p:blipFill>
        <p:spPr>
          <a:xfrm rot="719961">
            <a:off x="5491372" y="2547024"/>
            <a:ext cx="1629041" cy="1763951"/>
          </a:xfrm>
          <a:prstGeom prst="rect">
            <a:avLst/>
          </a:prstGeom>
          <a:gradFill>
            <a:gsLst>
              <a:gs pos="0">
                <a:srgbClr val="A2AEF3"/>
              </a:gs>
              <a:gs pos="35000">
                <a:srgbClr val="BFC5F4"/>
              </a:gs>
              <a:gs pos="100000">
                <a:srgbClr val="E6E6FB"/>
              </a:gs>
            </a:gsLst>
            <a:lin ang="16200000" scaled="0"/>
          </a:gradFill>
          <a:ln w="28575" cap="flat" cmpd="sng">
            <a:solidFill>
              <a:schemeClr val="dk2"/>
            </a:solidFill>
            <a:prstDash val="solid"/>
            <a:round/>
            <a:headEnd type="none" w="sm" len="sm"/>
            <a:tailEnd type="none" w="sm" len="sm"/>
          </a:ln>
          <a:effectLst>
            <a:outerShdw blurRad="40000" dist="20000" dir="5400000" rotWithShape="0">
              <a:srgbClr val="000000">
                <a:alpha val="37647"/>
              </a:srgbClr>
            </a:outerShdw>
          </a:effectLst>
        </p:spPr>
      </p:pic>
      <p:pic>
        <p:nvPicPr>
          <p:cNvPr id="330" name="Google Shape;330;p60" descr="Golden spatula award"/>
          <p:cNvPicPr preferRelativeResize="0"/>
          <p:nvPr/>
        </p:nvPicPr>
        <p:blipFill rotWithShape="1">
          <a:blip r:embed="rId9">
            <a:alphaModFix/>
          </a:blip>
          <a:srcRect/>
          <a:stretch/>
        </p:blipFill>
        <p:spPr>
          <a:xfrm>
            <a:off x="7119027" y="4215701"/>
            <a:ext cx="1325896" cy="2352024"/>
          </a:xfrm>
          <a:prstGeom prst="rect">
            <a:avLst/>
          </a:prstGeom>
          <a:noFill/>
          <a:ln>
            <a:noFill/>
          </a:ln>
        </p:spPr>
      </p:pic>
      <p:pic>
        <p:nvPicPr>
          <p:cNvPr id="331" name="Google Shape;331;p60" descr="Golden broom and dustpan award"/>
          <p:cNvPicPr preferRelativeResize="0"/>
          <p:nvPr/>
        </p:nvPicPr>
        <p:blipFill rotWithShape="1">
          <a:blip r:embed="rId10">
            <a:alphaModFix/>
          </a:blip>
          <a:srcRect/>
          <a:stretch/>
        </p:blipFill>
        <p:spPr>
          <a:xfrm>
            <a:off x="3742200" y="4238095"/>
            <a:ext cx="1548067" cy="2064089"/>
          </a:xfrm>
          <a:prstGeom prst="rect">
            <a:avLst/>
          </a:prstGeom>
          <a:noFill/>
          <a:ln>
            <a:noFill/>
          </a:ln>
        </p:spPr>
      </p:pic>
      <p:pic>
        <p:nvPicPr>
          <p:cNvPr id="332" name="Google Shape;332;p60" title="Core-Content-Icon"/>
          <p:cNvPicPr preferRelativeResize="0"/>
          <p:nvPr/>
        </p:nvPicPr>
        <p:blipFill rotWithShape="1">
          <a:blip r:embed="rId11">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1"/>
          <p:cNvSpPr txBox="1">
            <a:spLocks noGrp="1"/>
          </p:cNvSpPr>
          <p:nvPr>
            <p:ph type="body" idx="1"/>
          </p:nvPr>
        </p:nvSpPr>
        <p:spPr>
          <a:xfrm>
            <a:off x="653101" y="1540682"/>
            <a:ext cx="814204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2"/>
              </a:buClr>
              <a:buSzPts val="2400"/>
              <a:buChar char="▪"/>
            </a:pPr>
            <a:r>
              <a:rPr lang="en-US" sz="2400" b="1">
                <a:solidFill>
                  <a:schemeClr val="accent6"/>
                </a:solidFill>
              </a:rPr>
              <a:t>Restaurant coupons</a:t>
            </a:r>
            <a:r>
              <a:rPr lang="en-US" sz="2400">
                <a:solidFill>
                  <a:schemeClr val="accent6"/>
                </a:solidFill>
              </a:rPr>
              <a:t> </a:t>
            </a:r>
            <a:r>
              <a:rPr lang="en-US" sz="2400"/>
              <a:t>for staff who gave winning student coupon</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Auto detailing</a:t>
            </a:r>
            <a:r>
              <a:rPr lang="en-US" sz="2400">
                <a:solidFill>
                  <a:srgbClr val="DD8047"/>
                </a:solidFill>
              </a:rPr>
              <a:t> </a:t>
            </a:r>
            <a:r>
              <a:rPr lang="en-US" sz="2400"/>
              <a:t>for staff member</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Starbucks</a:t>
            </a:r>
            <a:r>
              <a:rPr lang="en-US" sz="2400">
                <a:solidFill>
                  <a:srgbClr val="0000FF"/>
                </a:solidFill>
              </a:rPr>
              <a:t> </a:t>
            </a:r>
            <a:r>
              <a:rPr lang="en-US" sz="2400"/>
              <a:t>delivered to class</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“Rock Star”</a:t>
            </a:r>
            <a:r>
              <a:rPr lang="en-US" sz="2400">
                <a:solidFill>
                  <a:srgbClr val="DD8047"/>
                </a:solidFill>
              </a:rPr>
              <a:t> </a:t>
            </a:r>
            <a:r>
              <a:rPr lang="en-US" sz="2400"/>
              <a:t>(parking closest to school)</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“Whale Done” Trophy</a:t>
            </a:r>
            <a:r>
              <a:rPr lang="en-US" sz="2400">
                <a:solidFill>
                  <a:srgbClr val="DD8047"/>
                </a:solidFill>
              </a:rPr>
              <a:t> </a:t>
            </a:r>
            <a:r>
              <a:rPr lang="en-US" sz="2400"/>
              <a:t>- The principal presents it to the first winner at the first faculty meeting, modeling how it was to be presented.  After that each winner looks for a colleague to whom the trophy can be given the next time</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Extra planning period coupon</a:t>
            </a:r>
            <a:endParaRPr/>
          </a:p>
          <a:p>
            <a:pPr marL="342900" lvl="0" indent="-342900" algn="l" rtl="0">
              <a:lnSpc>
                <a:spcPct val="80000"/>
              </a:lnSpc>
              <a:spcBef>
                <a:spcPts val="480"/>
              </a:spcBef>
              <a:spcAft>
                <a:spcPts val="0"/>
              </a:spcAft>
              <a:buClr>
                <a:schemeClr val="dk2"/>
              </a:buClr>
              <a:buSzPts val="2400"/>
              <a:buChar char="▪"/>
            </a:pPr>
            <a:r>
              <a:rPr lang="en-US" sz="2400" b="1">
                <a:solidFill>
                  <a:srgbClr val="DD8047"/>
                </a:solidFill>
              </a:rPr>
              <a:t>Thank you cards</a:t>
            </a:r>
            <a:r>
              <a:rPr lang="en-US" sz="2400">
                <a:solidFill>
                  <a:srgbClr val="DD8047"/>
                </a:solidFill>
              </a:rPr>
              <a:t> </a:t>
            </a:r>
            <a:r>
              <a:rPr lang="en-US" sz="2400"/>
              <a:t>to teachers for support</a:t>
            </a:r>
            <a:endParaRPr/>
          </a:p>
          <a:p>
            <a:pPr marL="342900" lvl="0" indent="-190500" algn="l" rtl="0">
              <a:lnSpc>
                <a:spcPct val="80000"/>
              </a:lnSpc>
              <a:spcBef>
                <a:spcPts val="480"/>
              </a:spcBef>
              <a:spcAft>
                <a:spcPts val="0"/>
              </a:spcAft>
              <a:buClr>
                <a:schemeClr val="dk1"/>
              </a:buClr>
              <a:buSzPts val="2400"/>
              <a:buFont typeface="Noto Sans Symbols"/>
              <a:buNone/>
            </a:pPr>
            <a:endParaRPr sz="2400">
              <a:latin typeface="Calibri"/>
              <a:ea typeface="Calibri"/>
              <a:cs typeface="Calibri"/>
              <a:sym typeface="Calibri"/>
            </a:endParaRPr>
          </a:p>
          <a:p>
            <a:pPr marL="340043" lvl="0" indent="-187643" algn="l" rtl="0">
              <a:lnSpc>
                <a:spcPct val="80000"/>
              </a:lnSpc>
              <a:spcBef>
                <a:spcPts val="480"/>
              </a:spcBef>
              <a:spcAft>
                <a:spcPts val="0"/>
              </a:spcAft>
              <a:buSzPts val="2400"/>
              <a:buFont typeface="Noto Sans Symbols"/>
              <a:buNone/>
            </a:pPr>
            <a:endParaRPr sz="2400">
              <a:latin typeface="Calibri"/>
              <a:ea typeface="Calibri"/>
              <a:cs typeface="Calibri"/>
              <a:sym typeface="Calibri"/>
            </a:endParaRPr>
          </a:p>
          <a:p>
            <a:pPr marL="340043" lvl="0" indent="-187643" algn="l" rtl="0">
              <a:lnSpc>
                <a:spcPct val="80000"/>
              </a:lnSpc>
              <a:spcBef>
                <a:spcPts val="480"/>
              </a:spcBef>
              <a:spcAft>
                <a:spcPts val="0"/>
              </a:spcAft>
              <a:buSzPts val="2400"/>
              <a:buFont typeface="Noto Sans Symbols"/>
              <a:buNone/>
            </a:pPr>
            <a:endParaRPr sz="2400">
              <a:latin typeface="Calibri"/>
              <a:ea typeface="Calibri"/>
              <a:cs typeface="Calibri"/>
              <a:sym typeface="Calibri"/>
            </a:endParaRPr>
          </a:p>
        </p:txBody>
      </p:sp>
      <p:pic>
        <p:nvPicPr>
          <p:cNvPr id="339" name="Google Shape;339;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40" name="Google Shape;340;p61"/>
          <p:cNvSpPr txBox="1">
            <a:spLocks noGrp="1"/>
          </p:cNvSpPr>
          <p:nvPr>
            <p:ph type="title"/>
          </p:nvPr>
        </p:nvSpPr>
        <p:spPr>
          <a:xfrm>
            <a:off x="1090143" y="361715"/>
            <a:ext cx="8053857"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A53"/>
              </a:buClr>
              <a:buSzPts val="3000"/>
              <a:buFont typeface="Twentieth Century"/>
              <a:buNone/>
            </a:pPr>
            <a:r>
              <a:rPr lang="en-US" sz="3000">
                <a:solidFill>
                  <a:srgbClr val="1D2A53"/>
                </a:solidFill>
              </a:rPr>
              <a:t>Staff Recognition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2"/>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Frequently Asked Questions:</a:t>
            </a:r>
            <a:endParaRPr/>
          </a:p>
        </p:txBody>
      </p:sp>
      <p:sp>
        <p:nvSpPr>
          <p:cNvPr id="347" name="Google Shape;347;p62"/>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Read through the Frequently Asked Questions handout.</a:t>
            </a:r>
            <a:endParaRPr/>
          </a:p>
          <a:p>
            <a:pPr marL="342900" lvl="0" indent="-342900" algn="l" rtl="0">
              <a:spcBef>
                <a:spcPts val="560"/>
              </a:spcBef>
              <a:spcAft>
                <a:spcPts val="0"/>
              </a:spcAft>
              <a:buSzPts val="2800"/>
              <a:buChar char="▪"/>
            </a:pPr>
            <a:r>
              <a:rPr lang="en-US"/>
              <a:t>What thoughts or questions did you have as you read?</a:t>
            </a:r>
            <a:endParaRPr/>
          </a:p>
          <a:p>
            <a:pPr marL="342900" lvl="0" indent="-342900" algn="l" rtl="0">
              <a:spcBef>
                <a:spcPts val="560"/>
              </a:spcBef>
              <a:spcAft>
                <a:spcPts val="0"/>
              </a:spcAft>
              <a:buSzPts val="2800"/>
              <a:buChar char="▪"/>
            </a:pPr>
            <a:r>
              <a:rPr lang="en-US"/>
              <a:t>Talk with your team about it.</a:t>
            </a:r>
            <a:endParaRPr/>
          </a:p>
        </p:txBody>
      </p:sp>
      <p:sp>
        <p:nvSpPr>
          <p:cNvPr id="348" name="Google Shape;348;p62"/>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SzPts val="2800"/>
              <a:buNone/>
            </a:pPr>
            <a:endParaRPr/>
          </a:p>
        </p:txBody>
      </p:sp>
      <p:pic>
        <p:nvPicPr>
          <p:cNvPr id="349" name="Google Shape;349;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0638" y="288663"/>
            <a:ext cx="713232" cy="713232"/>
          </a:xfrm>
          <a:prstGeom prst="rect">
            <a:avLst/>
          </a:prstGeom>
          <a:noFill/>
          <a:ln>
            <a:noFill/>
          </a:ln>
          <a:effectLst>
            <a:outerShdw blurRad="50800" dist="38100" dir="2700000" algn="tl" rotWithShape="0">
              <a:srgbClr val="000000">
                <a:alpha val="42745"/>
              </a:srgbClr>
            </a:outerShdw>
          </a:effectLst>
        </p:spPr>
      </p:pic>
      <p:pic>
        <p:nvPicPr>
          <p:cNvPr id="350" name="Google Shape;350;p62" descr="A screenshot of a cell phone&#10;&#10;Description automatically generated"/>
          <p:cNvPicPr preferRelativeResize="0"/>
          <p:nvPr/>
        </p:nvPicPr>
        <p:blipFill rotWithShape="1">
          <a:blip r:embed="rId4">
            <a:alphaModFix/>
          </a:blip>
          <a:srcRect/>
          <a:stretch/>
        </p:blipFill>
        <p:spPr>
          <a:xfrm>
            <a:off x="4678804" y="1001895"/>
            <a:ext cx="4465196" cy="5706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45"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p:cNvGraphicFramePr/>
          <p:nvPr>
            <p:extLst>
              <p:ext uri="{D42A27DB-BD31-4B8C-83A1-F6EECF244321}">
                <p14:modId xmlns:p14="http://schemas.microsoft.com/office/powerpoint/2010/main" val="3230117989"/>
              </p:ext>
            </p:extLst>
          </p:nvPr>
        </p:nvGraphicFramePr>
        <p:xfrm>
          <a:off x="465029" y="1301028"/>
          <a:ext cx="8218600" cy="4500425"/>
        </p:xfrm>
        <a:graphic>
          <a:graphicData uri="http://schemas.openxmlformats.org/drawingml/2006/table">
            <a:tbl>
              <a:tblPr firstRow="1">
                <a:noFill/>
                <a:tableStyleId>{13AF9E29-EA70-4C6F-9A97-887B628A0516}</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74" name="Google Shape;174;p45"/>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body" idx="1"/>
          </p:nvPr>
        </p:nvSpPr>
        <p:spPr>
          <a:xfrm>
            <a:off x="4081124" y="2219218"/>
            <a:ext cx="4500333" cy="298361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4000"/>
              <a:buNone/>
            </a:pPr>
            <a:r>
              <a:rPr lang="en-US" sz="4000" b="1">
                <a:solidFill>
                  <a:schemeClr val="accent6"/>
                </a:solidFill>
              </a:rPr>
              <a:t>Implementing With Fidelity: </a:t>
            </a:r>
            <a:br>
              <a:rPr lang="en-US" sz="2400">
                <a:solidFill>
                  <a:schemeClr val="accent6"/>
                </a:solidFill>
              </a:rPr>
            </a:br>
            <a:r>
              <a:rPr lang="en-US" sz="2400">
                <a:solidFill>
                  <a:schemeClr val="accent6"/>
                </a:solidFill>
              </a:rPr>
              <a:t>Guidelines for School Wide Recognition</a:t>
            </a:r>
            <a:endParaRPr/>
          </a:p>
        </p:txBody>
      </p:sp>
      <p:sp>
        <p:nvSpPr>
          <p:cNvPr id="357" name="Google Shape;357;p63"/>
          <p:cNvSpPr txBox="1">
            <a:spLocks noGrp="1"/>
          </p:cNvSpPr>
          <p:nvPr>
            <p:ph type="title"/>
          </p:nvPr>
        </p:nvSpPr>
        <p:spPr>
          <a:xfrm>
            <a:off x="1045576" y="319998"/>
            <a:ext cx="6886946" cy="637707"/>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40"/>
              <a:buFont typeface="Twentieth Century"/>
              <a:buNone/>
            </a:pPr>
            <a:r>
              <a:rPr lang="en-US" sz="3240"/>
              <a:t>TFI 1.9: Feedback &amp; Acknowledgement</a:t>
            </a:r>
            <a:endParaRPr/>
          </a:p>
        </p:txBody>
      </p:sp>
      <p:pic>
        <p:nvPicPr>
          <p:cNvPr id="358" name="Google Shape;358;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5576" y="2411063"/>
            <a:ext cx="2550404" cy="2550404"/>
          </a:xfrm>
          <a:prstGeom prst="rect">
            <a:avLst/>
          </a:prstGeom>
          <a:noFill/>
          <a:ln>
            <a:noFill/>
          </a:ln>
          <a:effectLst>
            <a:outerShdw blurRad="50800" dist="38100" dir="2700000" sx="104999" sy="104999" algn="tl"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6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65" name="Google Shape;365;p64"/>
          <p:cNvSpPr txBox="1">
            <a:spLocks noGrp="1"/>
          </p:cNvSpPr>
          <p:nvPr>
            <p:ph type="body" idx="1"/>
          </p:nvPr>
        </p:nvSpPr>
        <p:spPr>
          <a:xfrm>
            <a:off x="284481" y="1724790"/>
            <a:ext cx="8314866" cy="43312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000" b="1"/>
              <a:t>Recognition</a:t>
            </a:r>
            <a:r>
              <a:rPr lang="en-US" sz="3000"/>
              <a:t> is for </a:t>
            </a:r>
            <a:r>
              <a:rPr lang="en-US" sz="3000" b="1" u="sng"/>
              <a:t>EVERY</a:t>
            </a:r>
            <a:r>
              <a:rPr lang="en-US" sz="3000"/>
              <a:t> student </a:t>
            </a:r>
            <a:endParaRPr sz="3000"/>
          </a:p>
          <a:p>
            <a:pPr marL="300037" lvl="0" indent="-300037" algn="l" rtl="0">
              <a:lnSpc>
                <a:spcPct val="90000"/>
              </a:lnSpc>
              <a:spcBef>
                <a:spcPts val="640"/>
              </a:spcBef>
              <a:spcAft>
                <a:spcPts val="0"/>
              </a:spcAft>
              <a:buClr>
                <a:srgbClr val="2B3F7B"/>
              </a:buClr>
              <a:buSzPts val="2800"/>
              <a:buChar char="▪"/>
            </a:pPr>
            <a:r>
              <a:rPr lang="en-US" sz="2800"/>
              <a:t>Recognize the </a:t>
            </a:r>
            <a:r>
              <a:rPr lang="en-US" b="1" u="sng"/>
              <a:t>behavior-connect </a:t>
            </a:r>
            <a:r>
              <a:rPr lang="en-US"/>
              <a:t>to SW expectation</a:t>
            </a:r>
            <a:endParaRPr/>
          </a:p>
          <a:p>
            <a:pPr marL="300037" lvl="0" indent="-300037" algn="l" rtl="0">
              <a:lnSpc>
                <a:spcPct val="90000"/>
              </a:lnSpc>
              <a:spcBef>
                <a:spcPts val="560"/>
              </a:spcBef>
              <a:spcAft>
                <a:spcPts val="0"/>
              </a:spcAft>
              <a:buClr>
                <a:srgbClr val="2B3F7B"/>
              </a:buClr>
              <a:buSzPts val="2800"/>
              <a:buChar char="▪"/>
            </a:pPr>
            <a:r>
              <a:rPr lang="en-US" sz="2800"/>
              <a:t>Recognition</a:t>
            </a:r>
            <a:r>
              <a:rPr lang="en-US" sz="2800">
                <a:solidFill>
                  <a:srgbClr val="3C8A9E"/>
                </a:solidFill>
              </a:rPr>
              <a:t> </a:t>
            </a:r>
            <a:r>
              <a:rPr lang="en-US" sz="2800" b="1" u="sng"/>
              <a:t>closely follows </a:t>
            </a:r>
            <a:r>
              <a:rPr lang="en-US" sz="2800"/>
              <a:t>the desired behavior</a:t>
            </a:r>
            <a:endParaRPr sz="2800" b="1" u="sng"/>
          </a:p>
          <a:p>
            <a:pPr marL="300037" lvl="0" indent="-300037" algn="l" rtl="0">
              <a:lnSpc>
                <a:spcPct val="90000"/>
              </a:lnSpc>
              <a:spcBef>
                <a:spcPts val="640"/>
              </a:spcBef>
              <a:spcAft>
                <a:spcPts val="0"/>
              </a:spcAft>
              <a:buClr>
                <a:srgbClr val="2B3F7B"/>
              </a:buClr>
              <a:buSzPts val="2800"/>
              <a:buChar char="▪"/>
            </a:pPr>
            <a:r>
              <a:rPr lang="en-US" sz="2800"/>
              <a:t>Include the </a:t>
            </a:r>
            <a:r>
              <a:rPr lang="en-US" b="1" u="sng"/>
              <a:t>students</a:t>
            </a:r>
            <a:r>
              <a:rPr lang="en-US"/>
              <a:t> </a:t>
            </a:r>
            <a:r>
              <a:rPr lang="en-US" sz="2800"/>
              <a:t>in identifying possible </a:t>
            </a:r>
            <a:r>
              <a:rPr lang="en-US" sz="2800" b="1"/>
              <a:t>recognitions</a:t>
            </a:r>
            <a:endParaRPr b="1" u="sng"/>
          </a:p>
          <a:p>
            <a:pPr marL="300037" lvl="0" indent="-300037" algn="l" rtl="0">
              <a:lnSpc>
                <a:spcPct val="90000"/>
              </a:lnSpc>
              <a:spcBef>
                <a:spcPts val="560"/>
              </a:spcBef>
              <a:spcAft>
                <a:spcPts val="0"/>
              </a:spcAft>
              <a:buClr>
                <a:srgbClr val="2B3F7B"/>
              </a:buClr>
              <a:buSzPts val="2800"/>
              <a:buChar char="▪"/>
            </a:pPr>
            <a:r>
              <a:rPr lang="en-US" sz="2800"/>
              <a:t>Create a </a:t>
            </a:r>
            <a:r>
              <a:rPr lang="en-US" sz="2800" b="1" u="sng"/>
              <a:t>system</a:t>
            </a:r>
            <a:r>
              <a:rPr lang="en-US" sz="2800"/>
              <a:t> that is </a:t>
            </a:r>
            <a:r>
              <a:rPr lang="en-US" sz="2800" b="1" u="sng"/>
              <a:t>easy</a:t>
            </a:r>
            <a:r>
              <a:rPr lang="en-US" sz="2800"/>
              <a:t> to implement consistently across the school campus</a:t>
            </a:r>
            <a:endParaRPr/>
          </a:p>
          <a:p>
            <a:pPr marL="300037" lvl="0" indent="-300037" algn="l" rtl="0">
              <a:lnSpc>
                <a:spcPct val="90000"/>
              </a:lnSpc>
              <a:spcBef>
                <a:spcPts val="560"/>
              </a:spcBef>
              <a:spcAft>
                <a:spcPts val="0"/>
              </a:spcAft>
              <a:buClr>
                <a:srgbClr val="2B3F7B"/>
              </a:buClr>
              <a:buSzPts val="2800"/>
              <a:buChar char="▪"/>
            </a:pPr>
            <a:r>
              <a:rPr lang="en-US" sz="2800"/>
              <a:t>Create a </a:t>
            </a:r>
            <a:r>
              <a:rPr lang="en-US" sz="2800" b="1"/>
              <a:t>communication</a:t>
            </a:r>
            <a:r>
              <a:rPr lang="en-US" sz="2800"/>
              <a:t> plan</a:t>
            </a:r>
            <a:endParaRPr sz="2400"/>
          </a:p>
        </p:txBody>
      </p:sp>
      <p:sp>
        <p:nvSpPr>
          <p:cNvPr id="366" name="Google Shape;366;p64"/>
          <p:cNvSpPr txBox="1">
            <a:spLocks noGrp="1"/>
          </p:cNvSpPr>
          <p:nvPr>
            <p:ph type="title"/>
          </p:nvPr>
        </p:nvSpPr>
        <p:spPr>
          <a:xfrm>
            <a:off x="1090151" y="188350"/>
            <a:ext cx="8053800" cy="13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wentieth Century"/>
              <a:buNone/>
            </a:pPr>
            <a:r>
              <a:rPr lang="en-US" sz="3600" b="1"/>
              <a:t>Guidelines for School Wide Recognition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5"/>
          <p:cNvSpPr txBox="1">
            <a:spLocks noGrp="1"/>
          </p:cNvSpPr>
          <p:nvPr>
            <p:ph type="title"/>
          </p:nvPr>
        </p:nvSpPr>
        <p:spPr>
          <a:xfrm>
            <a:off x="1126104" y="269806"/>
            <a:ext cx="7722029" cy="9153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000"/>
              <a:buFont typeface="Twentieth Century"/>
              <a:buNone/>
            </a:pPr>
            <a:r>
              <a:rPr lang="en-US" sz="4000"/>
              <a:t>Planning with the Outcome in Mind</a:t>
            </a:r>
            <a:br>
              <a:rPr lang="en-US" sz="4000"/>
            </a:br>
            <a:endParaRPr sz="4000" b="1"/>
          </a:p>
        </p:txBody>
      </p:sp>
      <p:sp>
        <p:nvSpPr>
          <p:cNvPr id="373" name="Google Shape;373;p65"/>
          <p:cNvSpPr txBox="1"/>
          <p:nvPr/>
        </p:nvSpPr>
        <p:spPr>
          <a:xfrm>
            <a:off x="926442" y="1052542"/>
            <a:ext cx="7291200" cy="48936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We have a system of recognition that is being implemented consistently across campus for students and staff</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We use a variety of methods to recognition student effort and mastery </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Staff provide immediate and specific recognition </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Our concrete symbols are linked to our expectations and goals</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Our concrete symbols are varied to maintain student interest</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The ratio of recognition to correction is high</a:t>
            </a:r>
            <a:endParaRPr/>
          </a:p>
          <a:p>
            <a:pPr marL="285750" marR="0" lvl="0" indent="-285750" algn="l" rtl="0">
              <a:spcBef>
                <a:spcPts val="0"/>
              </a:spcBef>
              <a:spcAft>
                <a:spcPts val="0"/>
              </a:spcAft>
              <a:buClr>
                <a:srgbClr val="1D2A53"/>
              </a:buClr>
              <a:buSzPts val="2400"/>
              <a:buFont typeface="Noto Sans Symbols"/>
              <a:buChar char="❑"/>
            </a:pPr>
            <a:r>
              <a:rPr lang="en-US" sz="2400">
                <a:solidFill>
                  <a:srgbClr val="1D2A53"/>
                </a:solidFill>
                <a:latin typeface="Twentieth Century"/>
                <a:ea typeface="Twentieth Century"/>
                <a:cs typeface="Twentieth Century"/>
                <a:sym typeface="Twentieth Century"/>
              </a:rPr>
              <a:t>Students are involved in identifying/developing incentives</a:t>
            </a:r>
            <a:endParaRPr/>
          </a:p>
        </p:txBody>
      </p:sp>
      <p:pic>
        <p:nvPicPr>
          <p:cNvPr id="375" name="Google Shape;375;p6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5866" y="285647"/>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6"/>
          <p:cNvSpPr txBox="1">
            <a:spLocks noGrp="1"/>
          </p:cNvSpPr>
          <p:nvPr>
            <p:ph type="title" idx="4294967295"/>
          </p:nvPr>
        </p:nvSpPr>
        <p:spPr>
          <a:xfrm>
            <a:off x="1150121" y="393238"/>
            <a:ext cx="7784546" cy="3679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2800"/>
              <a:buFont typeface="Twentieth Century"/>
              <a:buNone/>
            </a:pPr>
            <a:r>
              <a:rPr lang="en-US" sz="2800"/>
              <a:t>Planning Tool for Designing Your Recognition Tool</a:t>
            </a:r>
            <a:endParaRPr/>
          </a:p>
        </p:txBody>
      </p:sp>
      <p:graphicFrame>
        <p:nvGraphicFramePr>
          <p:cNvPr id="383" name="Google Shape;383;p66"/>
          <p:cNvGraphicFramePr/>
          <p:nvPr>
            <p:extLst>
              <p:ext uri="{D42A27DB-BD31-4B8C-83A1-F6EECF244321}">
                <p14:modId xmlns:p14="http://schemas.microsoft.com/office/powerpoint/2010/main" val="942828252"/>
              </p:ext>
            </p:extLst>
          </p:nvPr>
        </p:nvGraphicFramePr>
        <p:xfrm>
          <a:off x="197931" y="1243053"/>
          <a:ext cx="8774950" cy="4462730"/>
        </p:xfrm>
        <a:graphic>
          <a:graphicData uri="http://schemas.openxmlformats.org/drawingml/2006/table">
            <a:tbl>
              <a:tblPr firstRow="1">
                <a:noFill/>
                <a:tableStyleId>{13AF9E29-EA70-4C6F-9A97-887B628A0516}</a:tableStyleId>
              </a:tblPr>
              <a:tblGrid>
                <a:gridCol w="3326625">
                  <a:extLst>
                    <a:ext uri="{9D8B030D-6E8A-4147-A177-3AD203B41FA5}">
                      <a16:colId xmlns:a16="http://schemas.microsoft.com/office/drawing/2014/main" val="20000"/>
                    </a:ext>
                  </a:extLst>
                </a:gridCol>
                <a:gridCol w="1254875">
                  <a:extLst>
                    <a:ext uri="{9D8B030D-6E8A-4147-A177-3AD203B41FA5}">
                      <a16:colId xmlns:a16="http://schemas.microsoft.com/office/drawing/2014/main" val="20001"/>
                    </a:ext>
                  </a:extLst>
                </a:gridCol>
                <a:gridCol w="1492550">
                  <a:extLst>
                    <a:ext uri="{9D8B030D-6E8A-4147-A177-3AD203B41FA5}">
                      <a16:colId xmlns:a16="http://schemas.microsoft.com/office/drawing/2014/main" val="20002"/>
                    </a:ext>
                  </a:extLst>
                </a:gridCol>
                <a:gridCol w="1204675">
                  <a:extLst>
                    <a:ext uri="{9D8B030D-6E8A-4147-A177-3AD203B41FA5}">
                      <a16:colId xmlns:a16="http://schemas.microsoft.com/office/drawing/2014/main" val="20003"/>
                    </a:ext>
                  </a:extLst>
                </a:gridCol>
                <a:gridCol w="1496225">
                  <a:extLst>
                    <a:ext uri="{9D8B030D-6E8A-4147-A177-3AD203B41FA5}">
                      <a16:colId xmlns:a16="http://schemas.microsoft.com/office/drawing/2014/main" val="20004"/>
                    </a:ext>
                  </a:extLst>
                </a:gridCol>
              </a:tblGrid>
              <a:tr h="329700">
                <a:tc>
                  <a:txBody>
                    <a:bodyPr/>
                    <a:lstStyle/>
                    <a:p>
                      <a:pPr marL="0" marR="0" lvl="0" indent="0" algn="l" rtl="0">
                        <a:lnSpc>
                          <a:spcPct val="100000"/>
                        </a:lnSpc>
                        <a:spcBef>
                          <a:spcPts val="0"/>
                        </a:spcBef>
                        <a:spcAft>
                          <a:spcPts val="0"/>
                        </a:spcAft>
                        <a:buClr>
                          <a:schemeClr val="dk2"/>
                        </a:buClr>
                        <a:buSzPts val="1400"/>
                        <a:buFont typeface="Twentieth Century"/>
                        <a:buNone/>
                      </a:pPr>
                      <a:r>
                        <a:rPr lang="en-US" sz="1400" b="1" i="0" u="none" strike="noStrike" cap="none">
                          <a:solidFill>
                            <a:schemeClr val="dk2"/>
                          </a:solidFill>
                          <a:latin typeface="Twentieth Century"/>
                          <a:ea typeface="Twentieth Century"/>
                          <a:cs typeface="Twentieth Century"/>
                          <a:sym typeface="Twentieth Century"/>
                        </a:rPr>
                        <a:t>TYPE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chemeClr val="dk2"/>
                        </a:buClr>
                        <a:buSzPts val="1400"/>
                        <a:buFont typeface="Twentieth Century"/>
                        <a:buNone/>
                      </a:pPr>
                      <a:r>
                        <a:rPr lang="en-US" sz="1400" b="1" i="0" u="none" strike="noStrike" cap="none">
                          <a:solidFill>
                            <a:schemeClr val="dk2"/>
                          </a:solidFill>
                          <a:latin typeface="Twentieth Century"/>
                          <a:ea typeface="Twentieth Century"/>
                          <a:cs typeface="Twentieth Century"/>
                          <a:sym typeface="Twentieth Century"/>
                        </a:rPr>
                        <a:t>WHAT</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2"/>
                        </a:buClr>
                        <a:buSzPts val="1400"/>
                        <a:buFont typeface="Twentieth Century"/>
                        <a:buNone/>
                      </a:pPr>
                      <a:r>
                        <a:rPr lang="en-US" sz="1400" b="1" i="0" u="none" strike="noStrike" cap="none">
                          <a:solidFill>
                            <a:schemeClr val="dk2"/>
                          </a:solidFill>
                          <a:latin typeface="Twentieth Century"/>
                          <a:ea typeface="Twentieth Century"/>
                          <a:cs typeface="Twentieth Century"/>
                          <a:sym typeface="Twentieth Century"/>
                        </a:rPr>
                        <a:t>WHEN</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2"/>
                        </a:buClr>
                        <a:buSzPts val="1400"/>
                        <a:buFont typeface="Twentieth Century"/>
                        <a:buNone/>
                      </a:pPr>
                      <a:r>
                        <a:rPr lang="en-US" sz="1400" b="1" i="0" u="none" strike="noStrike" cap="none" dirty="0">
                          <a:solidFill>
                            <a:schemeClr val="dk2"/>
                          </a:solidFill>
                          <a:latin typeface="Twentieth Century"/>
                          <a:ea typeface="Twentieth Century"/>
                          <a:cs typeface="Twentieth Century"/>
                          <a:sym typeface="Twentieth Century"/>
                        </a:rPr>
                        <a:t>WHERE</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2"/>
                        </a:buClr>
                        <a:buSzPts val="1400"/>
                        <a:buFont typeface="Twentieth Century"/>
                        <a:buNone/>
                      </a:pPr>
                      <a:r>
                        <a:rPr lang="en-US" sz="1400" b="1" i="0" u="none" strike="noStrike" cap="none">
                          <a:solidFill>
                            <a:schemeClr val="dk2"/>
                          </a:solidFill>
                          <a:latin typeface="Twentieth Century"/>
                          <a:ea typeface="Twentieth Century"/>
                          <a:cs typeface="Twentieth Century"/>
                          <a:sym typeface="Twentieth Century"/>
                        </a:rPr>
                        <a:t>WHO</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12350">
                <a:tc>
                  <a:txBody>
                    <a:bodyPr/>
                    <a:lstStyle/>
                    <a:p>
                      <a:pPr marL="0" marR="0" lvl="0" indent="0" algn="l"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Immediate/High Frequency </a:t>
                      </a:r>
                      <a:endParaRPr sz="1100" b="0" i="0" u="none" strike="noStrike" cap="none">
                        <a:solidFill>
                          <a:schemeClr val="dk2"/>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In the moment, predictable</a:t>
                      </a:r>
                      <a:r>
                        <a:rPr lang="en-US" sz="1100" b="1" i="0" u="none" strike="noStrike" cap="none">
                          <a:solidFill>
                            <a:schemeClr val="dk2"/>
                          </a:solidFill>
                          <a:latin typeface="Twentieth Century"/>
                          <a:ea typeface="Twentieth Century"/>
                          <a:cs typeface="Twentieth Century"/>
                          <a:sym typeface="Twentieth Century"/>
                        </a:rPr>
                        <a:t>, </a:t>
                      </a:r>
                      <a:r>
                        <a:rPr lang="en-US" sz="1100" b="0">
                          <a:solidFill>
                            <a:schemeClr val="dk2"/>
                          </a:solidFill>
                          <a:latin typeface="Twentieth Century"/>
                          <a:ea typeface="Twentieth Century"/>
                          <a:cs typeface="Twentieth Century"/>
                          <a:sym typeface="Twentieth Century"/>
                        </a:rPr>
                        <a:t>Delivered at a high rate for a short period </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(e.g., Gotchas, Paws, High Fives)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chemeClr val="dk1"/>
                        </a:buClr>
                        <a:buSzPts val="1100"/>
                        <a:buFont typeface="Calibri"/>
                        <a:buNone/>
                      </a:pPr>
                      <a:endParaRPr sz="1100" b="1"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ADULTS:</a:t>
                      </a:r>
                      <a:endParaRPr/>
                    </a:p>
                    <a:p>
                      <a:pPr marL="0" marR="0" lvl="0" indent="0" algn="ctr" rtl="0">
                        <a:lnSpc>
                          <a:spcPct val="100000"/>
                        </a:lnSpc>
                        <a:spcBef>
                          <a:spcPts val="22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High frequency for a short time when first teaching desired behavior or </a:t>
                      </a:r>
                      <a:endParaRPr/>
                    </a:p>
                    <a:p>
                      <a:pPr marL="0" marR="0" lvl="0" indent="0" algn="ctr" rtl="0">
                        <a:lnSpc>
                          <a:spcPct val="100000"/>
                        </a:lnSpc>
                        <a:spcBef>
                          <a:spcPts val="22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re-teaching identified problem behavior from data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chemeClr val="dk2"/>
                        </a:buClr>
                        <a:buSzPts val="1100"/>
                        <a:buFont typeface="Twentieth Century"/>
                        <a:buNone/>
                      </a:pPr>
                      <a:r>
                        <a:rPr lang="en-US" sz="1100" b="1" i="1" u="none" strike="noStrike" cap="none">
                          <a:solidFill>
                            <a:schemeClr val="dk2"/>
                          </a:solidFill>
                          <a:latin typeface="Twentieth Century"/>
                          <a:ea typeface="Twentieth Century"/>
                          <a:cs typeface="Twentieth Century"/>
                          <a:sym typeface="Twentieth Century"/>
                        </a:rPr>
                        <a:t>Redemption of  high frequency </a:t>
                      </a:r>
                      <a:endParaRPr sz="1100" b="1" i="0" u="none" strike="noStrike" cap="none">
                        <a:solidFill>
                          <a:schemeClr val="dk2"/>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2"/>
                        </a:buClr>
                        <a:buSzPts val="1100"/>
                        <a:buFont typeface="Twentieth Century"/>
                        <a:buNone/>
                      </a:pPr>
                      <a:r>
                        <a:rPr lang="en-US" sz="1100" b="0" i="1" u="none" strike="noStrike" cap="none">
                          <a:solidFill>
                            <a:schemeClr val="dk2"/>
                          </a:solidFill>
                          <a:latin typeface="Twentieth Century"/>
                          <a:ea typeface="Twentieth Century"/>
                          <a:cs typeface="Twentieth Century"/>
                          <a:sym typeface="Twentieth Century"/>
                        </a:rPr>
                        <a:t>(e.g., school store, drawings)</a:t>
                      </a: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chemeClr val="dk1"/>
                        </a:buClr>
                        <a:buSzPts val="1100"/>
                        <a:buFont typeface="Calibri"/>
                        <a:buNone/>
                      </a:pPr>
                      <a:endParaRPr sz="1100" b="1"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1"/>
                        </a:buClr>
                        <a:buSzPts val="1100"/>
                        <a:buFont typeface="Calibri"/>
                        <a:buNone/>
                      </a:pPr>
                      <a:endParaRPr sz="1100" b="1"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At least monthly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0475">
                <a:tc>
                  <a:txBody>
                    <a:bodyPr/>
                    <a:lstStyle/>
                    <a:p>
                      <a:pPr marL="0" marR="0" lvl="0" indent="0" algn="l"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Intermittent/Unpredictable </a:t>
                      </a:r>
                      <a:r>
                        <a:rPr lang="en-US" sz="1100" b="0" i="1" u="none" strike="noStrike" cap="none">
                          <a:solidFill>
                            <a:schemeClr val="dk2"/>
                          </a:solidFill>
                          <a:latin typeface="Twentieth Century"/>
                          <a:ea typeface="Twentieth Century"/>
                          <a:cs typeface="Twentieth Century"/>
                          <a:sym typeface="Twentieth Century"/>
                        </a:rPr>
                        <a:t>(e.g., surprise homework completion treat, random use of gotchas in hallway)</a:t>
                      </a: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chemeClr val="dk1"/>
                        </a:buClr>
                        <a:buSzPts val="1100"/>
                        <a:buFont typeface="Calibri"/>
                        <a:buNone/>
                      </a:pPr>
                      <a:endParaRPr sz="1100" b="1" i="0" u="none" strike="noStrike" cap="none">
                        <a:solidFill>
                          <a:schemeClr val="dk2"/>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Maintaining a taught behavior (fading)</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50550">
                <a:tc>
                  <a:txBody>
                    <a:bodyPr/>
                    <a:lstStyle/>
                    <a:p>
                      <a:pPr marL="0" marR="0" lvl="0" indent="0" algn="l"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Long-term School-wide Celebrations (school-wide not individually based)</a:t>
                      </a:r>
                      <a:endParaRPr sz="1100" b="0" i="0" u="none" strike="noStrike" cap="none">
                        <a:solidFill>
                          <a:schemeClr val="dk2"/>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FOR:</a:t>
                      </a:r>
                      <a:r>
                        <a:rPr lang="en-US" sz="1100" b="0" i="0" u="none" strike="noStrike" cap="none">
                          <a:solidFill>
                            <a:schemeClr val="dk2"/>
                          </a:solidFill>
                          <a:latin typeface="Twentieth Century"/>
                          <a:ea typeface="Twentieth Century"/>
                          <a:cs typeface="Twentieth Century"/>
                          <a:sym typeface="Twentieth Century"/>
                        </a:rPr>
                        <a:t>  Ex:  ODR reduction, school-wide target met for certain setting/behavior area</a:t>
                      </a:r>
                      <a:endParaRPr/>
                    </a:p>
                    <a:p>
                      <a:pPr marL="0" marR="0" lvl="0" indent="0" algn="l"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ACTIVITY:</a:t>
                      </a:r>
                      <a:r>
                        <a:rPr lang="en-US" sz="1100" b="0" i="0" u="none" strike="noStrike" cap="none">
                          <a:solidFill>
                            <a:schemeClr val="dk2"/>
                          </a:solidFill>
                          <a:latin typeface="Twentieth Century"/>
                          <a:ea typeface="Twentieth Century"/>
                          <a:cs typeface="Twentieth Century"/>
                          <a:sym typeface="Twentieth Century"/>
                        </a:rPr>
                        <a:t>  (e.g., ice cream social, dance, game day)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1" i="0" u="none" strike="noStrike" cap="none">
                          <a:solidFill>
                            <a:schemeClr val="dk2"/>
                          </a:solidFill>
                          <a:latin typeface="Twentieth Century"/>
                          <a:ea typeface="Twentieth Century"/>
                          <a:cs typeface="Twentieth Century"/>
                          <a:sym typeface="Twentieth Century"/>
                        </a:rPr>
                        <a:t>BOTH TOGETHER:</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0" i="0" u="none" strike="noStrike" cap="none">
                          <a:solidFill>
                            <a:schemeClr val="dk2"/>
                          </a:solidFill>
                          <a:latin typeface="Twentieth Century"/>
                          <a:ea typeface="Twentieth Century"/>
                          <a:cs typeface="Twentieth Century"/>
                          <a:sym typeface="Twentieth Century"/>
                        </a:rPr>
                        <a:t>At least quarterly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1100"/>
                        <a:buFont typeface="Twentieth Century"/>
                        <a:buNone/>
                      </a:pPr>
                      <a:r>
                        <a:rPr lang="en-US" sz="1100" b="1" i="0" u="sng" strike="noStrike" cap="none" dirty="0">
                          <a:solidFill>
                            <a:schemeClr val="dk2"/>
                          </a:solidFill>
                          <a:latin typeface="Twentieth Century"/>
                          <a:ea typeface="Twentieth Century"/>
                          <a:cs typeface="Twentieth Century"/>
                          <a:sym typeface="Twentieth Century"/>
                        </a:rPr>
                        <a:t>ALL</a:t>
                      </a:r>
                      <a:r>
                        <a:rPr lang="en-US" sz="1100" b="1" i="0" u="none" strike="noStrike" cap="none" dirty="0">
                          <a:solidFill>
                            <a:schemeClr val="dk2"/>
                          </a:solidFill>
                          <a:latin typeface="Twentieth Century"/>
                          <a:ea typeface="Twentieth Century"/>
                          <a:cs typeface="Twentieth Century"/>
                          <a:sym typeface="Twentieth Century"/>
                        </a:rPr>
                        <a:t> STUDENTS</a:t>
                      </a:r>
                      <a:r>
                        <a:rPr lang="en-US" sz="1100" b="0" i="0" u="none" strike="noStrike" cap="none" dirty="0">
                          <a:solidFill>
                            <a:schemeClr val="dk2"/>
                          </a:solidFill>
                          <a:latin typeface="Twentieth Century"/>
                          <a:ea typeface="Twentieth Century"/>
                          <a:cs typeface="Twentieth Century"/>
                          <a:sym typeface="Twentieth Century"/>
                        </a:rPr>
                        <a:t>, ALL ADULTS</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pic>
        <p:nvPicPr>
          <p:cNvPr id="385" name="Google Shape;385;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86" name="Google Shape;386;p66"/>
          <p:cNvSpPr txBox="1"/>
          <p:nvPr/>
        </p:nvSpPr>
        <p:spPr>
          <a:xfrm>
            <a:off x="184150" y="5819775"/>
            <a:ext cx="79269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Acknowledgement Matrix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7" title="Self-Assessment-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graphicFrame>
        <p:nvGraphicFramePr>
          <p:cNvPr id="393" name="Google Shape;393;p67" descr="A formal system (i.e., written set of procedures for specific behavior feedback that is [a] linked to school-wide expectations and [b] used across settings and within&#10;classrooms) is in place and used by at least 90% of a sample of staff and received by at least 50% of a sample of students.  Table also includes possible sources and criteria.&#10;" title="Feature 1.9 Feedback and Acknowledgement"/>
          <p:cNvGraphicFramePr/>
          <p:nvPr/>
        </p:nvGraphicFramePr>
        <p:xfrm>
          <a:off x="862786" y="2229600"/>
          <a:ext cx="7504325" cy="3540770"/>
        </p:xfrm>
        <a:graphic>
          <a:graphicData uri="http://schemas.openxmlformats.org/drawingml/2006/table">
            <a:tbl>
              <a:tblPr firstRow="1" bandRow="1">
                <a:noFill/>
                <a:tableStyleId>{3BF5D340-D0EC-4E15-A1CD-4C59286EE193}</a:tableStyleId>
              </a:tblPr>
              <a:tblGrid>
                <a:gridCol w="2854125">
                  <a:extLst>
                    <a:ext uri="{9D8B030D-6E8A-4147-A177-3AD203B41FA5}">
                      <a16:colId xmlns:a16="http://schemas.microsoft.com/office/drawing/2014/main" val="20000"/>
                    </a:ext>
                  </a:extLst>
                </a:gridCol>
                <a:gridCol w="1796100">
                  <a:extLst>
                    <a:ext uri="{9D8B030D-6E8A-4147-A177-3AD203B41FA5}">
                      <a16:colId xmlns:a16="http://schemas.microsoft.com/office/drawing/2014/main" val="20001"/>
                    </a:ext>
                  </a:extLst>
                </a:gridCol>
                <a:gridCol w="28541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a:solidFill>
                            <a:srgbClr val="1D2A53"/>
                          </a:solidFill>
                          <a:latin typeface="Calibri"/>
                          <a:ea typeface="Calibri"/>
                          <a:cs typeface="Calibri"/>
                          <a:sym typeface="Calibri"/>
                        </a:rPr>
                        <a:t>1.9 Feedback and</a:t>
                      </a:r>
                      <a:endParaRPr sz="1600">
                        <a:solidFill>
                          <a:srgbClr val="1D2A53"/>
                        </a:solidFill>
                        <a:latin typeface="Calibri"/>
                        <a:ea typeface="Calibri"/>
                        <a:cs typeface="Calibri"/>
                        <a:sym typeface="Calibri"/>
                      </a:endParaRPr>
                    </a:p>
                    <a:p>
                      <a:pPr marL="0" marR="0" lvl="0" indent="0" algn="l" rtl="0">
                        <a:spcBef>
                          <a:spcPts val="0"/>
                        </a:spcBef>
                        <a:spcAft>
                          <a:spcPts val="0"/>
                        </a:spcAft>
                        <a:buNone/>
                      </a:pPr>
                      <a:r>
                        <a:rPr lang="en-US" sz="1600" b="1">
                          <a:solidFill>
                            <a:srgbClr val="1D2A53"/>
                          </a:solidFill>
                          <a:latin typeface="Calibri"/>
                          <a:ea typeface="Calibri"/>
                          <a:cs typeface="Calibri"/>
                          <a:sym typeface="Calibri"/>
                        </a:rPr>
                        <a:t>Acknowledgement:</a:t>
                      </a:r>
                      <a:endParaRPr sz="1600">
                        <a:solidFill>
                          <a:srgbClr val="1D2A53"/>
                        </a:solidFill>
                        <a:latin typeface="Calibri"/>
                        <a:ea typeface="Calibri"/>
                        <a:cs typeface="Calibri"/>
                        <a:sym typeface="Calibri"/>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A formal system (i.e., written set of procedures for specific behavior feedback that is [a] linked to school-wide expectations and [b] used across settings and within</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classrooms) is in place and used by at least 90% of a sample of staff and received by at least 50% of a sample of students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 TFI Walkthrough Tool or Staff Handbook </a:t>
                      </a:r>
                      <a:endParaRPr sz="1600">
                        <a:solidFill>
                          <a:srgbClr val="1D2A5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0 = No formal system for acknowledging students</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1 = Formal system is in place and is used by at least 90% of staff OR received by at least 50% of students</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2 = Formal system for acknowledging student behavior</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is used by at least 90% of staff AND received by at least 50% of students</a:t>
                      </a:r>
                      <a:endParaRPr/>
                    </a:p>
                  </a:txBody>
                  <a:tcPr marL="68575" marR="68575" marT="0" marB="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4" name="Google Shape;394;p67"/>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68" descr="TFI 1.9 items"/>
          <p:cNvPicPr preferRelativeResize="0"/>
          <p:nvPr/>
        </p:nvPicPr>
        <p:blipFill>
          <a:blip r:embed="rId3">
            <a:alphaModFix/>
          </a:blip>
          <a:stretch>
            <a:fillRect/>
          </a:stretch>
        </p:blipFill>
        <p:spPr>
          <a:xfrm>
            <a:off x="1567375" y="1060900"/>
            <a:ext cx="5460400" cy="5522100"/>
          </a:xfrm>
          <a:prstGeom prst="rect">
            <a:avLst/>
          </a:prstGeom>
          <a:noFill/>
          <a:ln>
            <a:noFill/>
          </a:ln>
        </p:spPr>
      </p:pic>
      <p:sp>
        <p:nvSpPr>
          <p:cNvPr id="401" name="Google Shape;401;p68"/>
          <p:cNvSpPr txBox="1">
            <a:spLocks noGrp="1"/>
          </p:cNvSpPr>
          <p:nvPr>
            <p:ph type="title" idx="4294967295"/>
          </p:nvPr>
        </p:nvSpPr>
        <p:spPr>
          <a:xfrm>
            <a:off x="1090143" y="290275"/>
            <a:ext cx="8053800" cy="72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sz="3000"/>
              <a:t>Dig Deeper into Feedback &amp; Acknowledgement</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txBox="1">
            <a:spLocks noGrp="1"/>
          </p:cNvSpPr>
          <p:nvPr>
            <p:ph type="body" idx="1"/>
          </p:nvPr>
        </p:nvSpPr>
        <p:spPr>
          <a:xfrm>
            <a:off x="338200" y="2332209"/>
            <a:ext cx="8805800" cy="400126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2"/>
              </a:buClr>
              <a:buSzPts val="2800"/>
              <a:buFont typeface="Calibri"/>
              <a:buAutoNum type="arabicPeriod"/>
            </a:pPr>
            <a:r>
              <a:rPr lang="en-US" sz="2800"/>
              <a:t>Brainstorm Ideas for acknowledging both staff and students.  </a:t>
            </a:r>
            <a:endParaRPr/>
          </a:p>
          <a:p>
            <a:pPr marL="228600" lvl="0" indent="-152400" algn="l" rtl="0">
              <a:spcBef>
                <a:spcPts val="240"/>
              </a:spcBef>
              <a:spcAft>
                <a:spcPts val="0"/>
              </a:spcAft>
              <a:buClr>
                <a:schemeClr val="dk2"/>
              </a:buClr>
              <a:buSzPts val="1200"/>
              <a:buFont typeface="Calibri"/>
              <a:buNone/>
            </a:pPr>
            <a:endParaRPr sz="1200"/>
          </a:p>
          <a:p>
            <a:pPr marL="514350" lvl="0" indent="-514350" algn="l" rtl="0">
              <a:spcBef>
                <a:spcPts val="560"/>
              </a:spcBef>
              <a:spcAft>
                <a:spcPts val="0"/>
              </a:spcAft>
              <a:buClr>
                <a:schemeClr val="dk2"/>
              </a:buClr>
              <a:buSzPts val="2800"/>
              <a:buFont typeface="Calibri"/>
              <a:buAutoNum type="arabicPeriod"/>
            </a:pPr>
            <a:r>
              <a:rPr lang="en-US" sz="2800"/>
              <a:t>Complete the acknowledgement matrix for staff and students (high frequency, intermittent, long term).</a:t>
            </a:r>
            <a:endParaRPr/>
          </a:p>
          <a:p>
            <a:pPr marL="228600" lvl="0" indent="-152400" algn="l" rtl="0">
              <a:spcBef>
                <a:spcPts val="240"/>
              </a:spcBef>
              <a:spcAft>
                <a:spcPts val="0"/>
              </a:spcAft>
              <a:buClr>
                <a:schemeClr val="dk2"/>
              </a:buClr>
              <a:buSzPts val="1200"/>
              <a:buFont typeface="Calibri"/>
              <a:buNone/>
            </a:pPr>
            <a:endParaRPr sz="1200"/>
          </a:p>
          <a:p>
            <a:pPr marL="514350" lvl="0" indent="-514350" algn="l" rtl="0">
              <a:spcBef>
                <a:spcPts val="560"/>
              </a:spcBef>
              <a:spcAft>
                <a:spcPts val="0"/>
              </a:spcAft>
              <a:buClr>
                <a:schemeClr val="dk2"/>
              </a:buClr>
              <a:buSzPts val="2800"/>
              <a:buFont typeface="Calibri"/>
              <a:buAutoNum type="arabicPeriod"/>
            </a:pPr>
            <a:r>
              <a:rPr lang="en-US" sz="2800"/>
              <a:t>Be ready to share your work here and back home.</a:t>
            </a:r>
            <a:endParaRPr/>
          </a:p>
          <a:p>
            <a:pPr marL="0" lvl="0" indent="0" algn="l" rtl="0">
              <a:spcBef>
                <a:spcPts val="240"/>
              </a:spcBef>
              <a:spcAft>
                <a:spcPts val="0"/>
              </a:spcAft>
              <a:buClr>
                <a:schemeClr val="dk2"/>
              </a:buClr>
              <a:buSzPts val="1200"/>
              <a:buNone/>
            </a:pPr>
            <a:endParaRPr sz="1200"/>
          </a:p>
        </p:txBody>
      </p:sp>
      <p:sp>
        <p:nvSpPr>
          <p:cNvPr id="408" name="Google Shape;408;p69"/>
          <p:cNvSpPr txBox="1">
            <a:spLocks noGrp="1"/>
          </p:cNvSpPr>
          <p:nvPr>
            <p:ph type="title"/>
          </p:nvPr>
        </p:nvSpPr>
        <p:spPr>
          <a:xfrm>
            <a:off x="1090143" y="290275"/>
            <a:ext cx="7153773"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a:t>Team Time Task</a:t>
            </a:r>
            <a:endParaRPr/>
          </a:p>
        </p:txBody>
      </p:sp>
      <p:pic>
        <p:nvPicPr>
          <p:cNvPr id="409" name="Google Shape;409;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10" name="Google Shape;410;p69" descr="A screenshot of a cell phone&#10;&#10;Description automatically generated"/>
          <p:cNvPicPr preferRelativeResize="0"/>
          <p:nvPr/>
        </p:nvPicPr>
        <p:blipFill rotWithShape="1">
          <a:blip r:embed="rId4">
            <a:alphaModFix/>
          </a:blip>
          <a:srcRect/>
          <a:stretch/>
        </p:blipFill>
        <p:spPr>
          <a:xfrm rot="487342">
            <a:off x="4535721" y="531374"/>
            <a:ext cx="2993427" cy="15502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70" title="OSEP Center on Positive Behavioral Interventions and Supports logo"/>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17" name="Google Shape;417;p70" title="Illinois PBIS network logo"/>
          <p:cNvPicPr preferRelativeResize="0"/>
          <p:nvPr/>
        </p:nvPicPr>
        <p:blipFill rotWithShape="1">
          <a:blip r:embed="rId4">
            <a:alphaModFix/>
          </a:blip>
          <a:srcRect/>
          <a:stretch/>
        </p:blipFill>
        <p:spPr>
          <a:xfrm>
            <a:off x="6560376" y="3162002"/>
            <a:ext cx="1412240" cy="575380"/>
          </a:xfrm>
          <a:prstGeom prst="rect">
            <a:avLst/>
          </a:prstGeom>
          <a:noFill/>
          <a:ln>
            <a:noFill/>
          </a:ln>
        </p:spPr>
      </p:pic>
      <p:pic>
        <p:nvPicPr>
          <p:cNvPr id="418" name="Google Shape;418;p70" title="Wisconsin PBIS network logo"/>
          <p:cNvPicPr preferRelativeResize="0"/>
          <p:nvPr/>
        </p:nvPicPr>
        <p:blipFill rotWithShape="1">
          <a:blip r:embed="rId5">
            <a:alphaModFix/>
          </a:blip>
          <a:srcRect/>
          <a:stretch/>
        </p:blipFill>
        <p:spPr>
          <a:xfrm>
            <a:off x="4256273" y="5009342"/>
            <a:ext cx="3559859" cy="1059337"/>
          </a:xfrm>
          <a:prstGeom prst="rect">
            <a:avLst/>
          </a:prstGeom>
          <a:noFill/>
          <a:ln>
            <a:noFill/>
          </a:ln>
        </p:spPr>
      </p:pic>
      <p:pic>
        <p:nvPicPr>
          <p:cNvPr id="419" name="Google Shape;419;p70" descr="RTI for behavior" title="Florida's Positive Behavior Support Project logo"/>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20" name="Google Shape;420;p70" title="Virginia tiered systems of support logo"/>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21" name="Google Shape;421;p70" title="Missouri schoolwide positive behavior support logo"/>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22" name="Google Shape;422;p70" title="PBIS Maryland logo"/>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423" name="Google Shape;423;p70" title="Midwest PBIS network and Mid-Atlantic PBIS network logos"/>
          <p:cNvGrpSpPr/>
          <p:nvPr/>
        </p:nvGrpSpPr>
        <p:grpSpPr>
          <a:xfrm>
            <a:off x="3293533" y="2202848"/>
            <a:ext cx="2556934" cy="1177310"/>
            <a:chOff x="2834308" y="2395711"/>
            <a:chExt cx="3475384" cy="1600200"/>
          </a:xfrm>
        </p:grpSpPr>
        <p:pic>
          <p:nvPicPr>
            <p:cNvPr id="424" name="Google Shape;424;p70" title="Mid-Atlantic PBIS network logo"/>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425" name="Google Shape;425;p70" title="Midwest PBIS network logo"/>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426" name="Google Shape;426;p70" title="Minnesota PBIS Logo"/>
          <p:cNvPicPr preferRelativeResize="0"/>
          <p:nvPr/>
        </p:nvPicPr>
        <p:blipFill rotWithShape="1">
          <a:blip r:embed="rId12">
            <a:alphaModFix/>
          </a:blip>
          <a:srcRect/>
          <a:stretch/>
        </p:blipFill>
        <p:spPr>
          <a:xfrm>
            <a:off x="6560376" y="1794842"/>
            <a:ext cx="2242967" cy="984102"/>
          </a:xfrm>
          <a:prstGeom prst="rect">
            <a:avLst/>
          </a:prstGeom>
          <a:noFill/>
          <a:ln>
            <a:noFill/>
          </a:ln>
        </p:spPr>
      </p:pic>
      <p:pic>
        <p:nvPicPr>
          <p:cNvPr id="427" name="Google Shape;427;p70" title="Thank you!"/>
          <p:cNvPicPr preferRelativeResize="0"/>
          <p:nvPr/>
        </p:nvPicPr>
        <p:blipFill rotWithShape="1">
          <a:blip r:embed="rId13">
            <a:alphaModFix/>
          </a:blip>
          <a:srcRect/>
          <a:stretch/>
        </p:blipFill>
        <p:spPr>
          <a:xfrm rot="-771825">
            <a:off x="6679519" y="311189"/>
            <a:ext cx="2345339" cy="1334694"/>
          </a:xfrm>
          <a:prstGeom prst="rect">
            <a:avLst/>
          </a:prstGeom>
          <a:noFill/>
          <a:ln>
            <a:noFill/>
          </a:ln>
        </p:spPr>
      </p:pic>
      <p:sp>
        <p:nvSpPr>
          <p:cNvPr id="428" name="Google Shape;428;p70"/>
          <p:cNvSpPr txBox="1">
            <a:spLocks noGrp="1"/>
          </p:cNvSpPr>
          <p:nvPr>
            <p:ph type="title"/>
          </p:nvPr>
        </p:nvSpPr>
        <p:spPr>
          <a:xfrm>
            <a:off x="225468" y="350815"/>
            <a:ext cx="6764055" cy="14440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790"/>
              <a:buFont typeface="Twentieth Century"/>
              <a:buNone/>
            </a:pPr>
            <a:r>
              <a:rPr lang="en-US" sz="2790" b="1" i="1"/>
              <a:t>Appreciation</a:t>
            </a:r>
            <a:r>
              <a:rPr lang="en-US" sz="2790" b="1"/>
              <a:t> </a:t>
            </a:r>
            <a:r>
              <a:rPr lang="en-US" sz="2790">
                <a:solidFill>
                  <a:srgbClr val="000000"/>
                </a:solidFill>
              </a:rPr>
              <a:t>is given to the following</a:t>
            </a:r>
            <a:br>
              <a:rPr lang="en-US" sz="2790">
                <a:solidFill>
                  <a:srgbClr val="000000"/>
                </a:solidFill>
              </a:rPr>
            </a:br>
            <a:r>
              <a:rPr lang="en-US" sz="2790">
                <a:solidFill>
                  <a:srgbClr val="000000"/>
                </a:solidFill>
              </a:rPr>
              <a:t>for their contributions to this Professional Learning:</a:t>
            </a:r>
            <a:br>
              <a:rPr lang="en-US" sz="3959">
                <a:solidFill>
                  <a:srgbClr val="000000"/>
                </a:solidFill>
              </a:rPr>
            </a:br>
            <a:endParaRPr sz="3959"/>
          </a:p>
        </p:txBody>
      </p:sp>
      <p:pic>
        <p:nvPicPr>
          <p:cNvPr id="429" name="Google Shape;429;p70" descr="Minnesota Department of Education"/>
          <p:cNvPicPr preferRelativeResize="0"/>
          <p:nvPr/>
        </p:nvPicPr>
        <p:blipFill>
          <a:blip r:embed="rId14">
            <a:alphaModFix/>
          </a:blip>
          <a:stretch>
            <a:fillRect/>
          </a:stretch>
        </p:blipFill>
        <p:spPr>
          <a:xfrm>
            <a:off x="177600" y="1487675"/>
            <a:ext cx="1782731" cy="117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2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1"/>
          <p:cNvSpPr txBox="1">
            <a:spLocks noGrp="1"/>
          </p:cNvSpPr>
          <p:nvPr>
            <p:ph type="title"/>
          </p:nvPr>
        </p:nvSpPr>
        <p:spPr>
          <a:xfrm>
            <a:off x="709360" y="2971340"/>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following slides are example ideas. You can add them to your presentation if you are looking for ideas.</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are going to move these, please make a copy of the presentation and then make the changes.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2"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41" name="Google Shape;441;p72" descr="The picture shows a man sitting on the sidewalk.  There is a tin can and sign which is not readable next to him." title="Homeless man picture"/>
          <p:cNvPicPr preferRelativeResize="0"/>
          <p:nvPr/>
        </p:nvPicPr>
        <p:blipFill rotWithShape="1">
          <a:blip r:embed="rId4">
            <a:alphaModFix/>
          </a:blip>
          <a:srcRect/>
          <a:stretch/>
        </p:blipFill>
        <p:spPr>
          <a:xfrm>
            <a:off x="549698" y="1372841"/>
            <a:ext cx="8081963" cy="4525963"/>
          </a:xfrm>
          <a:prstGeom prst="rect">
            <a:avLst/>
          </a:prstGeom>
          <a:noFill/>
          <a:ln>
            <a:noFill/>
          </a:ln>
        </p:spPr>
      </p:pic>
      <p:sp>
        <p:nvSpPr>
          <p:cNvPr id="442" name="Google Shape;442;p72"/>
          <p:cNvSpPr/>
          <p:nvPr/>
        </p:nvSpPr>
        <p:spPr>
          <a:xfrm>
            <a:off x="533400" y="6324600"/>
            <a:ext cx="2324262" cy="307777"/>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US" sz="1400" u="sng">
                <a:solidFill>
                  <a:schemeClr val="dk2"/>
                </a:solidFill>
                <a:latin typeface="Twentieth Century"/>
                <a:ea typeface="Twentieth Century"/>
                <a:cs typeface="Twentieth Century"/>
                <a:sym typeface="Twentieth Century"/>
                <a:hlinkClick r:id="rId5"/>
              </a:rPr>
              <a:t>http://youtu.be/Hzgzim5m7oU</a:t>
            </a:r>
            <a:r>
              <a:rPr lang="en-US" sz="1400">
                <a:solidFill>
                  <a:schemeClr val="dk2"/>
                </a:solidFill>
                <a:latin typeface="Twentieth Century"/>
                <a:ea typeface="Twentieth Century"/>
                <a:cs typeface="Twentieth Century"/>
                <a:sym typeface="Twentieth Century"/>
              </a:rPr>
              <a:t> </a:t>
            </a:r>
            <a:endParaRPr/>
          </a:p>
        </p:txBody>
      </p:sp>
      <p:sp>
        <p:nvSpPr>
          <p:cNvPr id="443" name="Google Shape;443;p7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Change your words, change your world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6" descr="This picture shows part of an action plan with the following columnt headings: What needs to be completed? Resources needed? Who? When?" title="Action plan"/>
          <p:cNvPicPr preferRelativeResize="0"/>
          <p:nvPr/>
        </p:nvPicPr>
        <p:blipFill rotWithShape="1">
          <a:blip r:embed="rId3">
            <a:alphaModFix/>
          </a:blip>
          <a:srcRect/>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81" name="Google Shape;181;p46"/>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182" name="Google Shape;182;p46" descr=" Blue and white logo of an arrow point up and to the right." title="Action-Planning-Icon "/>
          <p:cNvPicPr preferRelativeResize="0"/>
          <p:nvPr/>
        </p:nvPicPr>
        <p:blipFill rotWithShape="1">
          <a:blip r:embed="rId4">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183" name="Google Shape;183;p46" descr="This a screenshot of the TFI logo from a website. " title="School-wide PBIS Tiered Fidelity Inventory"/>
          <p:cNvPicPr preferRelativeResize="0"/>
          <p:nvPr/>
        </p:nvPicPr>
        <p:blipFill rotWithShape="1">
          <a:blip r:embed="rId5">
            <a:alphaModFix/>
          </a:blip>
          <a:srcRect/>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84" name="Google Shape;184;p46"/>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b="0" i="0" u="none" strike="noStrike" cap="none">
                <a:solidFill>
                  <a:srgbClr val="1D2A53"/>
                </a:solidFill>
                <a:latin typeface="Twentieth Century"/>
                <a:ea typeface="Twentieth Century"/>
                <a:cs typeface="Twentieth Century"/>
                <a:sym typeface="Twentieth Century"/>
              </a:rPr>
              <a:t>Tiered Fidelity Inventory</a:t>
            </a:r>
            <a:endParaRPr sz="1800" b="0" i="0" u="none" strike="noStrike" cap="none">
              <a:solidFill>
                <a:srgbClr val="1D2A53"/>
              </a:solidFill>
              <a:latin typeface="Calibri"/>
              <a:ea typeface="Calibri"/>
              <a:cs typeface="Calibri"/>
              <a:sym typeface="Calibri"/>
            </a:endParaRPr>
          </a:p>
        </p:txBody>
      </p:sp>
      <p:pic>
        <p:nvPicPr>
          <p:cNvPr id="185" name="Google Shape;185;p46" descr="Blue and white logo of a vertical bar graph." title="Self-Assessment-Icon "/>
          <p:cNvPicPr preferRelativeResize="0"/>
          <p:nvPr/>
        </p:nvPicPr>
        <p:blipFill rotWithShape="1">
          <a:blip r:embed="rId6">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186" name="Google Shape;186;p46" descr="This picture shows two men and two women seated and looking at materials together." title="Team meeting picture"/>
          <p:cNvPicPr preferRelativeResize="0"/>
          <p:nvPr/>
        </p:nvPicPr>
        <p:blipFill rotWithShape="1">
          <a:blip r:embed="rId7">
            <a:alphaModFix/>
          </a:blip>
          <a:srcRect r="-23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87" name="Google Shape;187;p46"/>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Twentieth Century"/>
                <a:ea typeface="Twentieth Century"/>
                <a:cs typeface="Twentieth Century"/>
                <a:sym typeface="Twentieth Century"/>
              </a:rPr>
              <a:t>Activities/Team Time: </a:t>
            </a:r>
            <a:br>
              <a:rPr lang="en-US" sz="20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Activities for Fluency</a:t>
            </a:r>
            <a:endParaRPr sz="1800" b="0" i="0" u="none" strike="noStrike" cap="none">
              <a:solidFill>
                <a:srgbClr val="3A54A5"/>
              </a:solidFill>
              <a:latin typeface="Calibri"/>
              <a:ea typeface="Calibri"/>
              <a:cs typeface="Calibri"/>
              <a:sym typeface="Calibri"/>
            </a:endParaRPr>
          </a:p>
        </p:txBody>
      </p:sp>
      <p:pic>
        <p:nvPicPr>
          <p:cNvPr id="188" name="Google Shape;188;p46" descr=" Blue and white logo of a pencil." title="Practice-Icon"/>
          <p:cNvPicPr preferRelativeResize="0"/>
          <p:nvPr/>
        </p:nvPicPr>
        <p:blipFill rotWithShape="1">
          <a:blip r:embed="rId8">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189" name="Google Shape;189;p46" descr="This map shows roads but cities are not distinguishable. " title="Road map"/>
          <p:cNvPicPr preferRelativeResize="0">
            <a:picLocks noGrp="1"/>
          </p:cNvPicPr>
          <p:nvPr>
            <p:ph type="body" idx="1"/>
          </p:nvPr>
        </p:nvPicPr>
        <p:blipFill rotWithShape="1">
          <a:blip r:embed="rId9">
            <a:alphaModFix/>
          </a:blip>
          <a:srcRect/>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90" name="Google Shape;190;p46"/>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b="0" i="0" u="none" strike="noStrike" cap="none">
                <a:solidFill>
                  <a:srgbClr val="1D2A53"/>
                </a:solidFill>
                <a:latin typeface="Twentieth Century"/>
                <a:ea typeface="Twentieth Century"/>
                <a:cs typeface="Twentieth Century"/>
                <a:sym typeface="Twentieth Century"/>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pic>
        <p:nvPicPr>
          <p:cNvPr id="191" name="Google Shape;191;p46" descr="  Blue and white logo of an open book." title="Core-Content-Icon"/>
          <p:cNvPicPr preferRelativeResize="0"/>
          <p:nvPr/>
        </p:nvPicPr>
        <p:blipFill rotWithShape="1">
          <a:blip r:embed="rId10">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grpSp>
        <p:nvGrpSpPr>
          <p:cNvPr id="192" name="Google Shape;192;p46" descr="Blue square comprised of four smaller squares. " title="Decorative icon"/>
          <p:cNvGrpSpPr/>
          <p:nvPr/>
        </p:nvGrpSpPr>
        <p:grpSpPr>
          <a:xfrm>
            <a:off x="156117" y="156117"/>
            <a:ext cx="925551" cy="947854"/>
            <a:chOff x="156117" y="156117"/>
            <a:chExt cx="925551" cy="947854"/>
          </a:xfrm>
        </p:grpSpPr>
        <p:sp>
          <p:nvSpPr>
            <p:cNvPr id="193" name="Google Shape;193;p46"/>
            <p:cNvSpPr/>
            <p:nvPr/>
          </p:nvSpPr>
          <p:spPr>
            <a:xfrm>
              <a:off x="156117" y="156117"/>
              <a:ext cx="925551" cy="94785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4" name="Google Shape;194;p46"/>
            <p:cNvGrpSpPr/>
            <p:nvPr/>
          </p:nvGrpSpPr>
          <p:grpSpPr>
            <a:xfrm>
              <a:off x="313062" y="313386"/>
              <a:ext cx="664580" cy="653098"/>
              <a:chOff x="313062" y="313386"/>
              <a:chExt cx="664580" cy="653098"/>
            </a:xfrm>
          </p:grpSpPr>
          <p:sp>
            <p:nvSpPr>
              <p:cNvPr id="195" name="Google Shape;195;p46"/>
              <p:cNvSpPr/>
              <p:nvPr/>
            </p:nvSpPr>
            <p:spPr>
              <a:xfrm>
                <a:off x="313062" y="313386"/>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6" name="Google Shape;196;p46"/>
              <p:cNvSpPr/>
              <p:nvPr/>
            </p:nvSpPr>
            <p:spPr>
              <a:xfrm>
                <a:off x="662181" y="652195"/>
                <a:ext cx="315461" cy="314289"/>
              </a:xfrm>
              <a:prstGeom prst="roundRect">
                <a:avLst>
                  <a:gd name="adj" fmla="val 16667"/>
                </a:avLst>
              </a:prstGeom>
              <a:solidFill>
                <a:srgbClr val="A9B6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sp>
            <p:nvSpPr>
              <p:cNvPr id="197" name="Google Shape;197;p46"/>
              <p:cNvSpPr/>
              <p:nvPr/>
            </p:nvSpPr>
            <p:spPr>
              <a:xfrm>
                <a:off x="662181" y="313386"/>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8" name="Google Shape;198;p46"/>
              <p:cNvSpPr/>
              <p:nvPr/>
            </p:nvSpPr>
            <p:spPr>
              <a:xfrm>
                <a:off x="313062" y="652195"/>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grpSp>
      </p:grpSp>
      <p:sp>
        <p:nvSpPr>
          <p:cNvPr id="199" name="Google Shape;199;p46"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a:gradFill>
            <a:gsLst>
              <a:gs pos="0">
                <a:srgbClr val="F37A30"/>
              </a:gs>
              <a:gs pos="100000">
                <a:srgbClr val="FFB083"/>
              </a:gs>
            </a:gsLst>
            <a:lin ang="16200000" scaled="0"/>
          </a:gradFill>
          <a:ln w="9525" cap="flat" cmpd="sng">
            <a:solidFill>
              <a:srgbClr val="DA7C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54A5"/>
              </a:solidFill>
              <a:latin typeface="Calibri"/>
              <a:ea typeface="Calibri"/>
              <a:cs typeface="Calibri"/>
              <a:sym typeface="Calibri"/>
            </a:endParaRPr>
          </a:p>
        </p:txBody>
      </p:sp>
      <p:sp>
        <p:nvSpPr>
          <p:cNvPr id="200" name="Google Shape;200;p46"/>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a:solidFill>
                  <a:schemeClr val="accent6"/>
                </a:solidFill>
              </a:rPr>
              <a:t>Organization of Modules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73"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49" name="Google Shape;449;p73" descr="There is no content in the T Chart." title="Negative/Positive T Chart"/>
          <p:cNvPicPr preferRelativeResize="0"/>
          <p:nvPr/>
        </p:nvPicPr>
        <p:blipFill rotWithShape="1">
          <a:blip r:embed="rId4">
            <a:alphaModFix/>
          </a:blip>
          <a:srcRect/>
          <a:stretch/>
        </p:blipFill>
        <p:spPr>
          <a:xfrm>
            <a:off x="691443" y="1305421"/>
            <a:ext cx="7467600" cy="4480561"/>
          </a:xfrm>
          <a:prstGeom prst="rect">
            <a:avLst/>
          </a:prstGeom>
          <a:noFill/>
          <a:ln w="28575" cap="flat" cmpd="sng">
            <a:solidFill>
              <a:schemeClr val="dk2"/>
            </a:solidFill>
            <a:prstDash val="solid"/>
            <a:round/>
            <a:headEnd type="none" w="sm" len="sm"/>
            <a:tailEnd type="none" w="sm" len="sm"/>
          </a:ln>
        </p:spPr>
      </p:pic>
      <p:cxnSp>
        <p:nvCxnSpPr>
          <p:cNvPr id="450" name="Google Shape;450;p73" title="Vertical line in the T chart."/>
          <p:cNvCxnSpPr/>
          <p:nvPr/>
        </p:nvCxnSpPr>
        <p:spPr>
          <a:xfrm flipH="1">
            <a:off x="4425243" y="1305422"/>
            <a:ext cx="1" cy="4480560"/>
          </a:xfrm>
          <a:prstGeom prst="straightConnector1">
            <a:avLst/>
          </a:prstGeom>
          <a:noFill/>
          <a:ln w="9525" cap="flat" cmpd="sng">
            <a:solidFill>
              <a:srgbClr val="4A7EBB"/>
            </a:solidFill>
            <a:prstDash val="solid"/>
            <a:round/>
            <a:headEnd type="none" w="sm" len="sm"/>
            <a:tailEnd type="none" w="sm" len="sm"/>
          </a:ln>
        </p:spPr>
      </p:cxnSp>
      <p:sp>
        <p:nvSpPr>
          <p:cNvPr id="451" name="Google Shape;451;p73"/>
          <p:cNvSpPr/>
          <p:nvPr/>
        </p:nvSpPr>
        <p:spPr>
          <a:xfrm>
            <a:off x="1072443" y="1305421"/>
            <a:ext cx="2819400" cy="369332"/>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US" sz="1800" b="1">
                <a:solidFill>
                  <a:srgbClr val="1D2A53"/>
                </a:solidFill>
                <a:latin typeface="Twentieth Century"/>
                <a:ea typeface="Twentieth Century"/>
                <a:cs typeface="Twentieth Century"/>
                <a:sym typeface="Twentieth Century"/>
              </a:rPr>
              <a:t>Negative</a:t>
            </a:r>
            <a:endParaRPr/>
          </a:p>
        </p:txBody>
      </p:sp>
      <p:sp>
        <p:nvSpPr>
          <p:cNvPr id="452" name="Google Shape;452;p73"/>
          <p:cNvSpPr/>
          <p:nvPr/>
        </p:nvSpPr>
        <p:spPr>
          <a:xfrm>
            <a:off x="4806243" y="1311097"/>
            <a:ext cx="2819400" cy="369332"/>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US" sz="1800" b="1">
                <a:solidFill>
                  <a:srgbClr val="1D2A53"/>
                </a:solidFill>
                <a:latin typeface="Twentieth Century"/>
                <a:ea typeface="Twentieth Century"/>
                <a:cs typeface="Twentieth Century"/>
                <a:sym typeface="Twentieth Century"/>
              </a:rPr>
              <a:t>Positive</a:t>
            </a:r>
            <a:endParaRPr/>
          </a:p>
        </p:txBody>
      </p:sp>
      <p:sp>
        <p:nvSpPr>
          <p:cNvPr id="453" name="Google Shape;453;p73"/>
          <p:cNvSpPr txBox="1"/>
          <p:nvPr/>
        </p:nvSpPr>
        <p:spPr>
          <a:xfrm>
            <a:off x="483832" y="6063056"/>
            <a:ext cx="28951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1.9 Activity 1</a:t>
            </a:r>
            <a:endParaRPr sz="1800" b="1">
              <a:solidFill>
                <a:schemeClr val="dk1"/>
              </a:solidFill>
              <a:latin typeface="Calibri"/>
              <a:ea typeface="Calibri"/>
              <a:cs typeface="Calibri"/>
              <a:sym typeface="Calibri"/>
            </a:endParaRPr>
          </a:p>
        </p:txBody>
      </p:sp>
      <p:sp>
        <p:nvSpPr>
          <p:cNvPr id="454" name="Google Shape;454;p73"/>
          <p:cNvSpPr txBox="1">
            <a:spLocks noGrp="1"/>
          </p:cNvSpPr>
          <p:nvPr>
            <p:ph type="title"/>
          </p:nvPr>
        </p:nvSpPr>
        <p:spPr>
          <a:xfrm>
            <a:off x="1312690" y="284481"/>
            <a:ext cx="6987106"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Activity: Changing our words</a:t>
            </a:r>
            <a:endParaRPr sz="3959"/>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7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60" name="Google Shape;460;p74" descr="Grid on window with heading Tiger Paw.  Spin-a-Prize wheel spells out Tiger Paw." title="Picture collage"/>
          <p:cNvPicPr preferRelativeResize="0"/>
          <p:nvPr/>
        </p:nvPicPr>
        <p:blipFill rotWithShape="1">
          <a:blip r:embed="rId4">
            <a:alphaModFix/>
          </a:blip>
          <a:srcRect/>
          <a:stretch/>
        </p:blipFill>
        <p:spPr>
          <a:xfrm>
            <a:off x="296485" y="1420480"/>
            <a:ext cx="8571025" cy="4978633"/>
          </a:xfrm>
          <a:prstGeom prst="rect">
            <a:avLst/>
          </a:prstGeom>
          <a:noFill/>
          <a:ln>
            <a:noFill/>
          </a:ln>
        </p:spPr>
      </p:pic>
      <p:sp>
        <p:nvSpPr>
          <p:cNvPr id="461" name="Google Shape;461;p7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Make it Fun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75"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67" name="Google Shape;467;p75"/>
          <p:cNvSpPr txBox="1"/>
          <p:nvPr/>
        </p:nvSpPr>
        <p:spPr>
          <a:xfrm>
            <a:off x="296485" y="6216694"/>
            <a:ext cx="71514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rPr>
              <a:t>Link to example menu </a:t>
            </a:r>
            <a:endParaRPr sz="1800">
              <a:solidFill>
                <a:schemeClr val="dk1"/>
              </a:solidFill>
              <a:latin typeface="Calibri"/>
              <a:ea typeface="Calibri"/>
              <a:cs typeface="Calibri"/>
              <a:sym typeface="Calibri"/>
            </a:endParaRPr>
          </a:p>
        </p:txBody>
      </p:sp>
      <p:pic>
        <p:nvPicPr>
          <p:cNvPr id="468" name="Google Shape;468;p75" descr=" " title="Menu of reinforements from Patrick Henry High School, Minnesota"/>
          <p:cNvPicPr preferRelativeResize="0"/>
          <p:nvPr/>
        </p:nvPicPr>
        <p:blipFill rotWithShape="1">
          <a:blip r:embed="rId5">
            <a:alphaModFix/>
          </a:blip>
          <a:srcRect/>
          <a:stretch/>
        </p:blipFill>
        <p:spPr>
          <a:xfrm>
            <a:off x="296485" y="1001350"/>
            <a:ext cx="8726375" cy="5114465"/>
          </a:xfrm>
          <a:prstGeom prst="rect">
            <a:avLst/>
          </a:prstGeom>
          <a:noFill/>
          <a:ln>
            <a:noFill/>
          </a:ln>
        </p:spPr>
      </p:pic>
      <p:sp>
        <p:nvSpPr>
          <p:cNvPr id="469" name="Google Shape;469;p75"/>
          <p:cNvSpPr txBox="1">
            <a:spLocks noGrp="1"/>
          </p:cNvSpPr>
          <p:nvPr>
            <p:ph type="title"/>
          </p:nvPr>
        </p:nvSpPr>
        <p:spPr>
          <a:xfrm>
            <a:off x="1167908" y="85993"/>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Social Reinforcements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76"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76" name="Google Shape;476;p76" descr="Monthly recognition, pizza party with principal, team nominations, public recognition in newspaper, certificates, displays within school.  There is a picture of a school disply case filled with certificates." title="Star Student"/>
          <p:cNvPicPr preferRelativeResize="0"/>
          <p:nvPr/>
        </p:nvPicPr>
        <p:blipFill rotWithShape="1">
          <a:blip r:embed="rId4">
            <a:alphaModFix/>
          </a:blip>
          <a:srcRect/>
          <a:stretch/>
        </p:blipFill>
        <p:spPr>
          <a:xfrm>
            <a:off x="181975" y="1286700"/>
            <a:ext cx="8962026" cy="4284600"/>
          </a:xfrm>
          <a:prstGeom prst="rect">
            <a:avLst/>
          </a:prstGeom>
          <a:noFill/>
          <a:ln>
            <a:noFill/>
          </a:ln>
        </p:spPr>
      </p:pic>
      <p:sp>
        <p:nvSpPr>
          <p:cNvPr id="477" name="Google Shape;477;p76"/>
          <p:cNvSpPr txBox="1">
            <a:spLocks noGrp="1"/>
          </p:cNvSpPr>
          <p:nvPr>
            <p:ph type="title" idx="4294967295"/>
          </p:nvPr>
        </p:nvSpPr>
        <p:spPr>
          <a:xfrm>
            <a:off x="937260" y="205740"/>
            <a:ext cx="3658491" cy="10372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Twentieth Century"/>
              <a:buNone/>
            </a:pPr>
            <a:r>
              <a:rPr lang="en-US" sz="3959">
                <a:solidFill>
                  <a:schemeClr val="dk1"/>
                </a:solidFill>
                <a:latin typeface="Twentieth Century"/>
                <a:ea typeface="Twentieth Century"/>
                <a:cs typeface="Twentieth Century"/>
                <a:sym typeface="Twentieth Century"/>
              </a:rPr>
              <a:t>Monthly</a:t>
            </a:r>
            <a:br>
              <a:rPr lang="en-US" sz="1440">
                <a:solidFill>
                  <a:schemeClr val="dk1"/>
                </a:solidFill>
                <a:latin typeface="Twentieth Century"/>
                <a:ea typeface="Twentieth Century"/>
                <a:cs typeface="Twentieth Century"/>
                <a:sym typeface="Twentieth Century"/>
              </a:rPr>
            </a:br>
            <a:endParaRPr sz="3959">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7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84" name="Google Shape;484;p77" descr="Screen Shot 2017-09-22 at 1.31.00 PM.png" title="Picture of a school display case which is about one fourth full of yellow recognition slips."/>
          <p:cNvPicPr preferRelativeResize="0"/>
          <p:nvPr/>
        </p:nvPicPr>
        <p:blipFill rotWithShape="1">
          <a:blip r:embed="rId4">
            <a:alphaModFix/>
          </a:blip>
          <a:srcRect/>
          <a:stretch/>
        </p:blipFill>
        <p:spPr>
          <a:xfrm>
            <a:off x="180772" y="1299468"/>
            <a:ext cx="8708590" cy="4499438"/>
          </a:xfrm>
          <a:prstGeom prst="rect">
            <a:avLst/>
          </a:prstGeom>
          <a:noFill/>
          <a:ln>
            <a:noFill/>
          </a:ln>
        </p:spPr>
      </p:pic>
      <p:sp>
        <p:nvSpPr>
          <p:cNvPr id="485" name="Google Shape;485;p7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Quarterly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78"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91" name="Google Shape;491;p78" descr="Teacher points to 5 positive sign above classroom door. Visual reminders for staff shows 5 red rings on a white board above 5 positives sign. Teachers show tickets and pen on lanyard.  Computer printed stickers pictured. Stacks of tickets glued on edge pictured." title="Collage of pictures"/>
          <p:cNvPicPr preferRelativeResize="0"/>
          <p:nvPr/>
        </p:nvPicPr>
        <p:blipFill rotWithShape="1">
          <a:blip r:embed="rId4">
            <a:alphaModFix/>
          </a:blip>
          <a:srcRect/>
          <a:stretch/>
        </p:blipFill>
        <p:spPr>
          <a:xfrm>
            <a:off x="0" y="1440612"/>
            <a:ext cx="9144000" cy="5417388"/>
          </a:xfrm>
          <a:prstGeom prst="rect">
            <a:avLst/>
          </a:prstGeom>
          <a:noFill/>
          <a:ln>
            <a:noFill/>
          </a:ln>
        </p:spPr>
      </p:pic>
      <p:sp>
        <p:nvSpPr>
          <p:cNvPr id="492" name="Google Shape;492;p7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Make It Easy!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9"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98" name="Google Shape;498;p79" descr="DSCN0099"/>
          <p:cNvPicPr preferRelativeResize="0"/>
          <p:nvPr/>
        </p:nvPicPr>
        <p:blipFill rotWithShape="1">
          <a:blip r:embed="rId4">
            <a:alphaModFix/>
          </a:blip>
          <a:srcRect/>
          <a:stretch/>
        </p:blipFill>
        <p:spPr>
          <a:xfrm rot="1221899">
            <a:off x="6421550" y="2500959"/>
            <a:ext cx="2136165" cy="2757085"/>
          </a:xfrm>
          <a:prstGeom prst="rect">
            <a:avLst/>
          </a:prstGeom>
          <a:noFill/>
          <a:ln w="12700" cap="flat" cmpd="sng">
            <a:solidFill>
              <a:srgbClr val="1D2A53"/>
            </a:solidFill>
            <a:prstDash val="solid"/>
            <a:miter lim="400000"/>
            <a:headEnd type="none" w="sm" len="sm"/>
            <a:tailEnd type="none" w="sm" len="sm"/>
          </a:ln>
          <a:effectLst>
            <a:outerShdw blurRad="292100" dist="139700" dir="2700000" rotWithShape="0">
              <a:srgbClr val="333333">
                <a:alpha val="64705"/>
              </a:srgbClr>
            </a:outerShdw>
          </a:effectLst>
        </p:spPr>
      </p:pic>
      <p:pic>
        <p:nvPicPr>
          <p:cNvPr id="499" name="Google Shape;499;p79" descr="2001_0413_194152AA"/>
          <p:cNvPicPr preferRelativeResize="0"/>
          <p:nvPr/>
        </p:nvPicPr>
        <p:blipFill rotWithShape="1">
          <a:blip r:embed="rId5">
            <a:alphaModFix/>
          </a:blip>
          <a:srcRect/>
          <a:stretch/>
        </p:blipFill>
        <p:spPr>
          <a:xfrm rot="-712780">
            <a:off x="4038930" y="3972624"/>
            <a:ext cx="1750879" cy="2307616"/>
          </a:xfrm>
          <a:prstGeom prst="rect">
            <a:avLst/>
          </a:prstGeom>
          <a:noFill/>
          <a:ln w="28575" cap="flat" cmpd="sng">
            <a:solidFill>
              <a:srgbClr val="1D2A53"/>
            </a:solidFill>
            <a:prstDash val="solid"/>
            <a:miter lim="400000"/>
            <a:headEnd type="none" w="sm" len="sm"/>
            <a:tailEnd type="none" w="sm" len="sm"/>
          </a:ln>
          <a:effectLst>
            <a:outerShdw blurRad="292100" dist="139700" dir="2700000" rotWithShape="0">
              <a:srgbClr val="333333">
                <a:alpha val="64705"/>
              </a:srgbClr>
            </a:outerShdw>
          </a:effectLst>
        </p:spPr>
      </p:pic>
      <p:pic>
        <p:nvPicPr>
          <p:cNvPr id="500" name="Google Shape;500;p79" title="You SOAREd today! slip"/>
          <p:cNvPicPr preferRelativeResize="0"/>
          <p:nvPr/>
        </p:nvPicPr>
        <p:blipFill rotWithShape="1">
          <a:blip r:embed="rId6">
            <a:alphaModFix/>
          </a:blip>
          <a:srcRect/>
          <a:stretch/>
        </p:blipFill>
        <p:spPr>
          <a:xfrm rot="-1896116">
            <a:off x="589401" y="3053060"/>
            <a:ext cx="2580799" cy="3211035"/>
          </a:xfrm>
          <a:prstGeom prst="rect">
            <a:avLst/>
          </a:prstGeom>
          <a:noFill/>
          <a:ln w="28575" cap="flat" cmpd="sng">
            <a:solidFill>
              <a:srgbClr val="1D2A53"/>
            </a:solidFill>
            <a:prstDash val="solid"/>
            <a:miter lim="400000"/>
            <a:headEnd type="none" w="sm" len="sm"/>
            <a:tailEnd type="none" w="sm" len="sm"/>
          </a:ln>
        </p:spPr>
      </p:pic>
      <p:sp>
        <p:nvSpPr>
          <p:cNvPr id="501" name="Google Shape;501;p79"/>
          <p:cNvSpPr txBox="1">
            <a:spLocks noGrp="1"/>
          </p:cNvSpPr>
          <p:nvPr>
            <p:ph type="body" idx="1"/>
          </p:nvPr>
        </p:nvSpPr>
        <p:spPr>
          <a:xfrm>
            <a:off x="2138578" y="1014156"/>
            <a:ext cx="8257568" cy="44147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t>Keep staff motivated and appreciated!</a:t>
            </a:r>
            <a:endParaRPr/>
          </a:p>
          <a:p>
            <a:pPr marL="0" lvl="0" indent="0" algn="l" rtl="0">
              <a:lnSpc>
                <a:spcPct val="90000"/>
              </a:lnSpc>
              <a:spcBef>
                <a:spcPts val="480"/>
              </a:spcBef>
              <a:spcAft>
                <a:spcPts val="0"/>
              </a:spcAft>
              <a:buSzPts val="2400"/>
              <a:buNone/>
            </a:pPr>
            <a:r>
              <a:rPr lang="en-US" sz="2400"/>
              <a:t>Use community resources and local businesses</a:t>
            </a:r>
            <a:endParaRPr/>
          </a:p>
          <a:p>
            <a:pPr marL="0" lvl="0" indent="0" algn="l" rtl="0">
              <a:lnSpc>
                <a:spcPct val="90000"/>
              </a:lnSpc>
              <a:spcBef>
                <a:spcPts val="480"/>
              </a:spcBef>
              <a:spcAft>
                <a:spcPts val="0"/>
              </a:spcAft>
              <a:buSzPts val="2400"/>
              <a:buNone/>
            </a:pPr>
            <a:r>
              <a:rPr lang="en-US" sz="2400"/>
              <a:t>Incentives for staff could include:</a:t>
            </a:r>
            <a:endParaRPr/>
          </a:p>
          <a:p>
            <a:pPr marL="742950" lvl="1" indent="-285750" algn="l" rtl="0">
              <a:lnSpc>
                <a:spcPct val="90000"/>
              </a:lnSpc>
              <a:spcBef>
                <a:spcPts val="480"/>
              </a:spcBef>
              <a:spcAft>
                <a:spcPts val="0"/>
              </a:spcAft>
              <a:buSzPts val="2400"/>
              <a:buChar char="▪"/>
            </a:pPr>
            <a:r>
              <a:rPr lang="en-US" sz="2400"/>
              <a:t>Tangibles</a:t>
            </a:r>
            <a:endParaRPr/>
          </a:p>
          <a:p>
            <a:pPr marL="742950" lvl="1" indent="-285750" algn="l" rtl="0">
              <a:lnSpc>
                <a:spcPct val="90000"/>
              </a:lnSpc>
              <a:spcBef>
                <a:spcPts val="480"/>
              </a:spcBef>
              <a:spcAft>
                <a:spcPts val="0"/>
              </a:spcAft>
              <a:buSzPts val="2400"/>
              <a:buChar char="▪"/>
            </a:pPr>
            <a:r>
              <a:rPr lang="en-US" sz="2400"/>
              <a:t>Tokens</a:t>
            </a:r>
            <a:endParaRPr/>
          </a:p>
          <a:p>
            <a:pPr marL="742950" lvl="1" indent="-285750" algn="l" rtl="0">
              <a:lnSpc>
                <a:spcPct val="90000"/>
              </a:lnSpc>
              <a:spcBef>
                <a:spcPts val="480"/>
              </a:spcBef>
              <a:spcAft>
                <a:spcPts val="0"/>
              </a:spcAft>
              <a:buSzPts val="2400"/>
              <a:buChar char="▪"/>
            </a:pPr>
            <a:r>
              <a:rPr lang="en-US" sz="2400"/>
              <a:t>Symbolic</a:t>
            </a:r>
            <a:endParaRPr/>
          </a:p>
          <a:p>
            <a:pPr marL="742950" lvl="1" indent="-285750" algn="l" rtl="0">
              <a:lnSpc>
                <a:spcPct val="90000"/>
              </a:lnSpc>
              <a:spcBef>
                <a:spcPts val="480"/>
              </a:spcBef>
              <a:spcAft>
                <a:spcPts val="0"/>
              </a:spcAft>
              <a:buSzPts val="2400"/>
              <a:buChar char="▪"/>
            </a:pPr>
            <a:r>
              <a:rPr lang="en-US" sz="2400"/>
              <a:t>Celebrations</a:t>
            </a:r>
            <a:endParaRPr/>
          </a:p>
        </p:txBody>
      </p:sp>
      <p:sp>
        <p:nvSpPr>
          <p:cNvPr id="502" name="Google Shape;502;p79"/>
          <p:cNvSpPr txBox="1">
            <a:spLocks noGrp="1"/>
          </p:cNvSpPr>
          <p:nvPr>
            <p:ph type="title"/>
          </p:nvPr>
        </p:nvSpPr>
        <p:spPr>
          <a:xfrm>
            <a:off x="1167908" y="118533"/>
            <a:ext cx="6987106" cy="114763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Recognizing Staff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8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08" name="Google Shape;508;p80"/>
          <p:cNvSpPr/>
          <p:nvPr/>
        </p:nvSpPr>
        <p:spPr>
          <a:xfrm>
            <a:off x="403412" y="6001816"/>
            <a:ext cx="787399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Source, Laura Riffel: </a:t>
            </a:r>
            <a:r>
              <a:rPr lang="en-US" sz="1400" u="sng">
                <a:solidFill>
                  <a:schemeClr val="dk1"/>
                </a:solidFill>
                <a:latin typeface="Calibri"/>
                <a:ea typeface="Calibri"/>
                <a:cs typeface="Calibri"/>
                <a:sym typeface="Calibri"/>
                <a:hlinkClick r:id="rId4"/>
              </a:rPr>
              <a:t>https://usm.maine.edu/sites/default/files/smart/freerewards4studentsnstaff.pdf</a:t>
            </a:r>
            <a:r>
              <a:rPr lang="en-US" sz="1400">
                <a:solidFill>
                  <a:schemeClr val="dk1"/>
                </a:solidFill>
                <a:latin typeface="Calibri"/>
                <a:ea typeface="Calibri"/>
                <a:cs typeface="Calibri"/>
                <a:sym typeface="Calibri"/>
              </a:rPr>
              <a:t> </a:t>
            </a:r>
            <a:endParaRPr/>
          </a:p>
        </p:txBody>
      </p:sp>
      <p:pic>
        <p:nvPicPr>
          <p:cNvPr id="509" name="Google Shape;509;p80" descr="freerewards4studentsnstaff.pdf"/>
          <p:cNvPicPr preferRelativeResize="0">
            <a:picLocks noGrp="1"/>
          </p:cNvPicPr>
          <p:nvPr>
            <p:ph type="body" idx="1"/>
          </p:nvPr>
        </p:nvPicPr>
        <p:blipFill rotWithShape="1">
          <a:blip r:embed="rId5">
            <a:alphaModFix/>
          </a:blip>
          <a:srcRect l="7732" t="10029" r="6608" b="43443"/>
          <a:stretch/>
        </p:blipFill>
        <p:spPr>
          <a:xfrm>
            <a:off x="1203950" y="881822"/>
            <a:ext cx="7073459" cy="4972513"/>
          </a:xfrm>
          <a:prstGeom prst="rect">
            <a:avLst/>
          </a:prstGeom>
          <a:noFill/>
          <a:ln w="9525" cap="flat" cmpd="sng">
            <a:solidFill>
              <a:schemeClr val="dk1"/>
            </a:solidFill>
            <a:prstDash val="solid"/>
            <a:round/>
            <a:headEnd type="none" w="sm" len="sm"/>
            <a:tailEnd type="none" w="sm" len="sm"/>
          </a:ln>
        </p:spPr>
      </p:pic>
      <p:sp>
        <p:nvSpPr>
          <p:cNvPr id="510" name="Google Shape;510;p80"/>
          <p:cNvSpPr txBox="1">
            <a:spLocks noGrp="1"/>
          </p:cNvSpPr>
          <p:nvPr>
            <p:ph type="title"/>
          </p:nvPr>
        </p:nvSpPr>
        <p:spPr>
          <a:xfrm>
            <a:off x="1096070" y="231287"/>
            <a:ext cx="6987106" cy="65053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n-US" sz="2800"/>
              <a:t>35 No or Low Cost Rewards for Staff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4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207" name="Google Shape;207;p47" descr="1.12 discipline data, 1.13 data-based decision making, 1.14 fidelity data, 1.15 annual evaluation" title="TFI sub-scale: evaluation"/>
          <p:cNvGraphicFramePr/>
          <p:nvPr/>
        </p:nvGraphicFramePr>
        <p:xfrm>
          <a:off x="4460241" y="1229597"/>
          <a:ext cx="4059300" cy="1737410"/>
        </p:xfrm>
        <a:graphic>
          <a:graphicData uri="http://schemas.openxmlformats.org/drawingml/2006/table">
            <a:tbl>
              <a:tblPr firstRow="1" bandRow="1">
                <a:noFill/>
                <a:tableStyleId>{3BF5D340-D0EC-4E15-A1CD-4C59286EE193}</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208" name="Google Shape;208;p47"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{3BF5D340-D0EC-4E15-A1CD-4C59286EE193}</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b="1">
                          <a:solidFill>
                            <a:schemeClr val="accent6"/>
                          </a:solidFill>
                        </a:rPr>
                        <a:t>TFI 1.9</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Feedback and Acknowledgement</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209" name="Google Shape;209;p47" descr="1.1 Team composition; 1.2 Team operating procedures" title="TFI Sub-scale: team"/>
          <p:cNvGraphicFramePr/>
          <p:nvPr/>
        </p:nvGraphicFramePr>
        <p:xfrm>
          <a:off x="724108" y="1229597"/>
          <a:ext cx="3591425" cy="1066830"/>
        </p:xfrm>
        <a:graphic>
          <a:graphicData uri="http://schemas.openxmlformats.org/drawingml/2006/table">
            <a:tbl>
              <a:tblPr firstRow="1" bandRow="1">
                <a:noFill/>
                <a:tableStyleId>{3BF5D340-D0EC-4E15-A1CD-4C59286EE193}</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210" name="Google Shape;210;p47"/>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8"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17" name="Google Shape;217;p48"/>
          <p:cNvSpPr txBox="1">
            <a:spLocks noGrp="1"/>
          </p:cNvSpPr>
          <p:nvPr>
            <p:ph type="body" idx="1"/>
          </p:nvPr>
        </p:nvSpPr>
        <p:spPr>
          <a:xfrm>
            <a:off x="694267" y="1422400"/>
            <a:ext cx="7518400" cy="4590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75"/>
              <a:buFont typeface="Arial"/>
              <a:buNone/>
            </a:pPr>
            <a:r>
              <a:rPr lang="en-US" sz="2775" b="1"/>
              <a:t>Purpose: </a:t>
            </a:r>
            <a:br>
              <a:rPr lang="en-US" sz="2960" b="1"/>
            </a:br>
            <a:r>
              <a:rPr lang="en-US" sz="2405"/>
              <a:t>Prepare and plan for facilitating</a:t>
            </a:r>
            <a:br>
              <a:rPr lang="en-US" sz="2405"/>
            </a:br>
            <a:r>
              <a:rPr lang="en-US" sz="2405"/>
              <a:t>implementation of acknowledging</a:t>
            </a:r>
            <a:br>
              <a:rPr lang="en-US" sz="2405"/>
            </a:br>
            <a:r>
              <a:rPr lang="en-US" sz="2405"/>
              <a:t>behavior</a:t>
            </a:r>
            <a:endParaRPr/>
          </a:p>
          <a:p>
            <a:pPr marL="0" lvl="0" indent="0" algn="l" rtl="0">
              <a:lnSpc>
                <a:spcPct val="90000"/>
              </a:lnSpc>
              <a:spcBef>
                <a:spcPts val="592"/>
              </a:spcBef>
              <a:spcAft>
                <a:spcPts val="0"/>
              </a:spcAft>
              <a:buClr>
                <a:srgbClr val="000000"/>
              </a:buClr>
              <a:buSzPts val="2960"/>
              <a:buFont typeface="Arial"/>
              <a:buNone/>
            </a:pPr>
            <a:br>
              <a:rPr lang="en-US" sz="2960"/>
            </a:br>
            <a:endParaRPr sz="2960"/>
          </a:p>
          <a:p>
            <a:pPr marL="0" lvl="0" indent="0" algn="l" rtl="0">
              <a:lnSpc>
                <a:spcPct val="90000"/>
              </a:lnSpc>
              <a:spcBef>
                <a:spcPts val="555"/>
              </a:spcBef>
              <a:spcAft>
                <a:spcPts val="0"/>
              </a:spcAft>
              <a:buClr>
                <a:srgbClr val="000000"/>
              </a:buClr>
              <a:buSzPts val="2775"/>
              <a:buFont typeface="Arial"/>
              <a:buNone/>
            </a:pPr>
            <a:r>
              <a:rPr lang="en-US" sz="2775" b="1"/>
              <a:t>You should be able to:</a:t>
            </a:r>
            <a:endParaRPr/>
          </a:p>
          <a:p>
            <a:pPr marL="342900" lvl="0" indent="-342900" algn="l" rtl="0">
              <a:lnSpc>
                <a:spcPct val="90000"/>
              </a:lnSpc>
              <a:spcBef>
                <a:spcPts val="481"/>
              </a:spcBef>
              <a:spcAft>
                <a:spcPts val="0"/>
              </a:spcAft>
              <a:buClr>
                <a:srgbClr val="2B3F7B"/>
              </a:buClr>
              <a:buSzPts val="2405"/>
              <a:buChar char="▪"/>
            </a:pPr>
            <a:r>
              <a:rPr lang="en-US" sz="2405"/>
              <a:t>Develop a school-wide and classroom-wide acknowledgement system for students and staff</a:t>
            </a:r>
            <a:endParaRPr/>
          </a:p>
          <a:p>
            <a:pPr marL="342900" lvl="0" indent="-342900" algn="l" rtl="0">
              <a:lnSpc>
                <a:spcPct val="90000"/>
              </a:lnSpc>
              <a:spcBef>
                <a:spcPts val="481"/>
              </a:spcBef>
              <a:spcAft>
                <a:spcPts val="0"/>
              </a:spcAft>
              <a:buClr>
                <a:srgbClr val="2B3F7B"/>
              </a:buClr>
              <a:buSzPts val="2405"/>
              <a:buChar char="▪"/>
            </a:pPr>
            <a:r>
              <a:rPr lang="en-US" sz="2405"/>
              <a:t>Link acknowledgements to the expectations</a:t>
            </a:r>
            <a:endParaRPr/>
          </a:p>
          <a:p>
            <a:pPr marL="342900" lvl="0" indent="-342900" algn="l" rtl="0">
              <a:lnSpc>
                <a:spcPct val="90000"/>
              </a:lnSpc>
              <a:spcBef>
                <a:spcPts val="481"/>
              </a:spcBef>
              <a:spcAft>
                <a:spcPts val="0"/>
              </a:spcAft>
              <a:buClr>
                <a:srgbClr val="2B3F7B"/>
              </a:buClr>
              <a:buSzPts val="2405"/>
              <a:buChar char="▪"/>
            </a:pPr>
            <a:r>
              <a:rPr lang="en-US" sz="2405"/>
              <a:t>Involve staff and students in developing acknowledgements</a:t>
            </a:r>
            <a:endParaRPr sz="2800" b="1"/>
          </a:p>
        </p:txBody>
      </p:sp>
      <p:sp>
        <p:nvSpPr>
          <p:cNvPr id="218" name="Google Shape;218;p48"/>
          <p:cNvSpPr txBox="1">
            <a:spLocks noGrp="1"/>
          </p:cNvSpPr>
          <p:nvPr>
            <p:ph type="title"/>
          </p:nvPr>
        </p:nvSpPr>
        <p:spPr>
          <a:xfrm>
            <a:off x="1009717" y="288118"/>
            <a:ext cx="6987106"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a:solidFill>
                  <a:schemeClr val="accent6"/>
                </a:solidFill>
              </a:rPr>
              <a:t>TFI 1.9 Purpose &amp;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9"/>
          <p:cNvSpPr txBox="1">
            <a:spLocks noGrp="1"/>
          </p:cNvSpPr>
          <p:nvPr>
            <p:ph type="body" idx="4294967295"/>
          </p:nvPr>
        </p:nvSpPr>
        <p:spPr>
          <a:xfrm>
            <a:off x="4081124" y="2219218"/>
            <a:ext cx="4500333" cy="298361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400"/>
              <a:buNone/>
            </a:pPr>
            <a:r>
              <a:rPr lang="en-US" sz="2400" b="1">
                <a:solidFill>
                  <a:schemeClr val="accent6"/>
                </a:solidFill>
              </a:rPr>
              <a:t>CORE CONTENT: </a:t>
            </a:r>
            <a:br>
              <a:rPr lang="en-US" sz="2400">
                <a:solidFill>
                  <a:schemeClr val="accent6"/>
                </a:solidFill>
              </a:rPr>
            </a:br>
            <a:r>
              <a:rPr lang="en-US" sz="2400">
                <a:solidFill>
                  <a:schemeClr val="accent6"/>
                </a:solidFill>
              </a:rPr>
              <a:t>Definition, Rationale &amp; Examples</a:t>
            </a:r>
            <a:endParaRPr/>
          </a:p>
        </p:txBody>
      </p:sp>
      <p:sp>
        <p:nvSpPr>
          <p:cNvPr id="225" name="Google Shape;225;p49"/>
          <p:cNvSpPr txBox="1">
            <a:spLocks noGrp="1"/>
          </p:cNvSpPr>
          <p:nvPr>
            <p:ph type="title" idx="4294967295"/>
          </p:nvPr>
        </p:nvSpPr>
        <p:spPr>
          <a:xfrm>
            <a:off x="1045575" y="319998"/>
            <a:ext cx="6866126" cy="637707"/>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40"/>
              <a:buFont typeface="Twentieth Century"/>
              <a:buNone/>
            </a:pPr>
            <a:r>
              <a:rPr lang="en-US" sz="3240"/>
              <a:t>TFI 1.9: Feedback &amp; Acknowledgement</a:t>
            </a:r>
            <a:endParaRPr/>
          </a:p>
        </p:txBody>
      </p:sp>
      <p:pic>
        <p:nvPicPr>
          <p:cNvPr id="226" name="Google Shape;226;p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7494" y="2218838"/>
            <a:ext cx="2971800" cy="2971800"/>
          </a:xfrm>
          <a:prstGeom prst="rect">
            <a:avLst/>
          </a:prstGeom>
          <a:noFill/>
          <a:ln>
            <a:noFill/>
          </a:ln>
          <a:effectLst>
            <a:reflection stA="50000" endA="300" endPos="38500" dist="508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0"/>
          <p:cNvSpPr txBox="1">
            <a:spLocks noGrp="1"/>
          </p:cNvSpPr>
          <p:nvPr>
            <p:ph type="title"/>
          </p:nvPr>
        </p:nvSpPr>
        <p:spPr>
          <a:xfrm>
            <a:off x="1090143" y="290275"/>
            <a:ext cx="8307857"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Twentieth Century"/>
              <a:buNone/>
            </a:pPr>
            <a:r>
              <a:rPr lang="en-US" sz="3200"/>
              <a:t>What is Acknowledgement/Recognition?</a:t>
            </a:r>
            <a:endParaRPr/>
          </a:p>
        </p:txBody>
      </p:sp>
      <p:sp>
        <p:nvSpPr>
          <p:cNvPr id="233" name="Google Shape;233;p5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Quick Write</a:t>
            </a:r>
            <a:endParaRPr/>
          </a:p>
          <a:p>
            <a:pPr marL="742950" lvl="1" indent="-285750" algn="l" rtl="0">
              <a:spcBef>
                <a:spcPts val="560"/>
              </a:spcBef>
              <a:spcAft>
                <a:spcPts val="0"/>
              </a:spcAft>
              <a:buSzPts val="2800"/>
              <a:buChar char="▪"/>
            </a:pPr>
            <a:r>
              <a:rPr lang="en-US" sz="2800"/>
              <a:t>Write for 1 minute whatever comes to your mind when you think about acknowledge also called recognition.</a:t>
            </a:r>
            <a:endParaRPr/>
          </a:p>
          <a:p>
            <a:pPr marL="742950" lvl="1" indent="-285750" algn="l" rtl="0">
              <a:spcBef>
                <a:spcPts val="560"/>
              </a:spcBef>
              <a:spcAft>
                <a:spcPts val="0"/>
              </a:spcAft>
              <a:buSzPts val="2800"/>
              <a:buChar char="▪"/>
            </a:pPr>
            <a:r>
              <a:rPr lang="en-US" sz="2800"/>
              <a:t>When you hear the signal stop writing.</a:t>
            </a:r>
            <a:endParaRPr/>
          </a:p>
          <a:p>
            <a:pPr marL="742950" lvl="1" indent="-133350" algn="l" rtl="0">
              <a:spcBef>
                <a:spcPts val="480"/>
              </a:spcBef>
              <a:spcAft>
                <a:spcPts val="0"/>
              </a:spcAft>
              <a:buSzPts val="2400"/>
              <a:buNone/>
            </a:pPr>
            <a:endParaRPr/>
          </a:p>
        </p:txBody>
      </p:sp>
      <p:sp>
        <p:nvSpPr>
          <p:cNvPr id="234" name="Google Shape;234;p5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Choose one thing you wrote in a round table fashion (one person at a time), with your team.</a:t>
            </a:r>
            <a:endParaRPr/>
          </a:p>
        </p:txBody>
      </p:sp>
      <p:pic>
        <p:nvPicPr>
          <p:cNvPr id="235" name="Google Shape;235;p5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1"/>
          <p:cNvSpPr txBox="1">
            <a:spLocks noGrp="1"/>
          </p:cNvSpPr>
          <p:nvPr>
            <p:ph type="title"/>
          </p:nvPr>
        </p:nvSpPr>
        <p:spPr>
          <a:xfrm>
            <a:off x="1069015" y="325537"/>
            <a:ext cx="6987106" cy="9153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600"/>
              <a:buFont typeface="Twentieth Century"/>
              <a:buNone/>
            </a:pPr>
            <a:r>
              <a:rPr lang="en-US" b="1">
                <a:latin typeface="Twentieth Century"/>
                <a:ea typeface="Twentieth Century"/>
                <a:cs typeface="Twentieth Century"/>
                <a:sym typeface="Twentieth Century"/>
              </a:rPr>
              <a:t>Definition</a:t>
            </a:r>
            <a:endParaRPr/>
          </a:p>
        </p:txBody>
      </p:sp>
      <p:sp>
        <p:nvSpPr>
          <p:cNvPr id="242" name="Google Shape;242;p51"/>
          <p:cNvSpPr txBox="1">
            <a:spLocks noGrp="1"/>
          </p:cNvSpPr>
          <p:nvPr>
            <p:ph type="body" idx="1"/>
          </p:nvPr>
        </p:nvSpPr>
        <p:spPr>
          <a:xfrm>
            <a:off x="365298" y="1358280"/>
            <a:ext cx="8257568" cy="469106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a:t>Positive acknowledgement is the presentation of something pleasant or rewarding immediately following a behavior.</a:t>
            </a:r>
            <a:endParaRPr/>
          </a:p>
          <a:p>
            <a:pPr marL="0" lvl="0" indent="0" algn="ctr" rtl="0">
              <a:spcBef>
                <a:spcPts val="640"/>
              </a:spcBef>
              <a:spcAft>
                <a:spcPts val="0"/>
              </a:spcAft>
              <a:buSzPts val="3200"/>
              <a:buNone/>
            </a:pPr>
            <a:endParaRPr/>
          </a:p>
          <a:p>
            <a:pPr marL="0" lvl="0" indent="0" algn="ctr" rtl="0">
              <a:spcBef>
                <a:spcPts val="640"/>
              </a:spcBef>
              <a:spcAft>
                <a:spcPts val="0"/>
              </a:spcAft>
              <a:buSzPts val="3200"/>
              <a:buNone/>
            </a:pPr>
            <a:r>
              <a:rPr lang="en-US"/>
              <a:t>It makes that behavior more likely to occur in the future, and is one of the most powerful tools for shaping or changing behavior.</a:t>
            </a:r>
            <a:endParaRPr sz="2400">
              <a:latin typeface="Twentieth Century"/>
              <a:ea typeface="Twentieth Century"/>
              <a:cs typeface="Twentieth Century"/>
              <a:sym typeface="Twentieth Century"/>
            </a:endParaRPr>
          </a:p>
          <a:p>
            <a:pPr marL="0" lvl="0" indent="0" algn="r" rtl="0">
              <a:spcBef>
                <a:spcPts val="280"/>
              </a:spcBef>
              <a:spcAft>
                <a:spcPts val="0"/>
              </a:spcAft>
              <a:buSzPts val="1400"/>
              <a:buNone/>
            </a:pPr>
            <a:r>
              <a:rPr lang="en-US" sz="1400"/>
              <a:t>(SBCUSD Positive Behavior Support Initiative)</a:t>
            </a:r>
            <a:endParaRPr sz="1400">
              <a:latin typeface="Twentieth Century"/>
              <a:ea typeface="Twentieth Century"/>
              <a:cs typeface="Twentieth Century"/>
              <a:sym typeface="Twentieth Century"/>
            </a:endParaRPr>
          </a:p>
        </p:txBody>
      </p:sp>
      <p:pic>
        <p:nvPicPr>
          <p:cNvPr id="243" name="Google Shape;243;p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2"/>
          <p:cNvSpPr txBox="1">
            <a:spLocks noGrp="1"/>
          </p:cNvSpPr>
          <p:nvPr>
            <p:ph type="body" idx="1"/>
          </p:nvPr>
        </p:nvSpPr>
        <p:spPr>
          <a:xfrm>
            <a:off x="476029" y="1392079"/>
            <a:ext cx="8382000" cy="5105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Twentieth Century"/>
              <a:buNone/>
            </a:pPr>
            <a:endParaRPr sz="2400"/>
          </a:p>
          <a:p>
            <a:pPr marL="342900" lvl="0" indent="-342900" algn="l" rtl="0">
              <a:lnSpc>
                <a:spcPct val="90000"/>
              </a:lnSpc>
              <a:spcBef>
                <a:spcPts val="480"/>
              </a:spcBef>
              <a:spcAft>
                <a:spcPts val="0"/>
              </a:spcAft>
              <a:buSzPts val="2400"/>
              <a:buChar char="▪"/>
            </a:pPr>
            <a:r>
              <a:rPr lang="en-US" sz="2400"/>
              <a:t>Reinforce the teaching of new behaviors</a:t>
            </a:r>
            <a:endParaRPr/>
          </a:p>
          <a:p>
            <a:pPr marL="342900" lvl="0" indent="-19050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a:t>Strengthen and encourage the behaviors we want to occur again in the future</a:t>
            </a:r>
            <a:endParaRPr/>
          </a:p>
          <a:p>
            <a:pPr marL="0" lvl="0" indent="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b="1">
                <a:solidFill>
                  <a:srgbClr val="DD8047"/>
                </a:solidFill>
              </a:rPr>
              <a:t>Every adult interaction with a student is an instructional moment that influences what happens next.</a:t>
            </a:r>
            <a:br>
              <a:rPr lang="en-US" sz="2400" b="1">
                <a:solidFill>
                  <a:srgbClr val="DD8047"/>
                </a:solidFill>
              </a:rPr>
            </a:br>
            <a:endParaRPr sz="2400" b="1">
              <a:solidFill>
                <a:srgbClr val="DD8047"/>
              </a:solidFill>
            </a:endParaRPr>
          </a:p>
          <a:p>
            <a:pPr marL="342900" lvl="0" indent="-190500" algn="l" rtl="0">
              <a:lnSpc>
                <a:spcPct val="90000"/>
              </a:lnSpc>
              <a:spcBef>
                <a:spcPts val="480"/>
              </a:spcBef>
              <a:spcAft>
                <a:spcPts val="0"/>
              </a:spcAft>
              <a:buSzPts val="2400"/>
              <a:buNone/>
            </a:pPr>
            <a:endParaRPr sz="2400" b="1">
              <a:solidFill>
                <a:schemeClr val="accent6"/>
              </a:solidFill>
            </a:endParaRPr>
          </a:p>
          <a:p>
            <a:pPr marL="0" lvl="0" indent="0" algn="l" rtl="0">
              <a:lnSpc>
                <a:spcPct val="90000"/>
              </a:lnSpc>
              <a:spcBef>
                <a:spcPts val="480"/>
              </a:spcBef>
              <a:spcAft>
                <a:spcPts val="0"/>
              </a:spcAft>
              <a:buSzPts val="2400"/>
              <a:buNone/>
            </a:pPr>
            <a:endParaRPr sz="2400"/>
          </a:p>
          <a:p>
            <a:pPr marL="342900" lvl="0" indent="-165100" algn="l" rtl="0">
              <a:lnSpc>
                <a:spcPct val="90000"/>
              </a:lnSpc>
              <a:spcBef>
                <a:spcPts val="560"/>
              </a:spcBef>
              <a:spcAft>
                <a:spcPts val="0"/>
              </a:spcAft>
              <a:buSzPts val="2800"/>
              <a:buNone/>
            </a:pPr>
            <a:endParaRPr sz="2800"/>
          </a:p>
        </p:txBody>
      </p:sp>
      <p:pic>
        <p:nvPicPr>
          <p:cNvPr id="251" name="Google Shape;251;p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52" name="Google Shape;252;p52"/>
          <p:cNvSpPr txBox="1">
            <a:spLocks noGrp="1"/>
          </p:cNvSpPr>
          <p:nvPr>
            <p:ph type="title"/>
          </p:nvPr>
        </p:nvSpPr>
        <p:spPr>
          <a:xfrm>
            <a:off x="1090143" y="290275"/>
            <a:ext cx="7953496" cy="721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A53"/>
              </a:buClr>
              <a:buSzPts val="2800"/>
              <a:buFont typeface="Twentieth Century"/>
              <a:buNone/>
            </a:pPr>
            <a:r>
              <a:rPr lang="en-US" sz="2800">
                <a:solidFill>
                  <a:srgbClr val="1D2A53"/>
                </a:solidFill>
              </a:rPr>
              <a:t>Purposes &amp; Rationale for using Acknowledgment</a:t>
            </a:r>
            <a:endParaRPr sz="2800"/>
          </a:p>
        </p:txBody>
      </p:sp>
      <p:grpSp>
        <p:nvGrpSpPr>
          <p:cNvPr id="253" name="Google Shape;253;p52" descr="Research indicates that you can improve behavior by 80 percent just by pointing out what someone is doing correctly.  Laura Riffel"/>
          <p:cNvGrpSpPr/>
          <p:nvPr/>
        </p:nvGrpSpPr>
        <p:grpSpPr>
          <a:xfrm>
            <a:off x="2340408" y="1690065"/>
            <a:ext cx="4463183" cy="3918354"/>
            <a:chOff x="482431" y="-668412"/>
            <a:chExt cx="6172201" cy="6263634"/>
          </a:xfrm>
        </p:grpSpPr>
        <p:sp>
          <p:nvSpPr>
            <p:cNvPr id="254" name="Google Shape;254;p52"/>
            <p:cNvSpPr/>
            <p:nvPr/>
          </p:nvSpPr>
          <p:spPr>
            <a:xfrm>
              <a:off x="482431" y="-668412"/>
              <a:ext cx="6172201" cy="626363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28575" cap="flat" cmpd="sng">
              <a:solidFill>
                <a:srgbClr val="1D2A53"/>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52"/>
            <p:cNvSpPr/>
            <p:nvPr/>
          </p:nvSpPr>
          <p:spPr>
            <a:xfrm>
              <a:off x="1123706" y="497048"/>
              <a:ext cx="5081653" cy="413273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Research indicates that you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can improve behavior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by 80% just by pointing out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what someone is doing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correctly.</a:t>
              </a:r>
              <a:endParaRPr sz="2400" b="1">
                <a:solidFill>
                  <a:schemeClr val="dk2"/>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b="1">
                <a:solidFill>
                  <a:schemeClr val="dk2"/>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Laura Riffel, OSEP</a:t>
              </a:r>
              <a:endParaRPr sz="2400" b="1">
                <a:solidFill>
                  <a:schemeClr val="dk2"/>
                </a:solidFill>
                <a:latin typeface="Twentieth Century"/>
                <a:ea typeface="Twentieth Century"/>
                <a:cs typeface="Twentieth Century"/>
                <a:sym typeface="Twentieth Century"/>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W-MA Titles and Transitions">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W-MA Content Slides">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2454</Words>
  <Application>Microsoft Office PowerPoint</Application>
  <PresentationFormat>On-screen Show (4:3)</PresentationFormat>
  <Paragraphs>338</Paragraphs>
  <Slides>37</Slides>
  <Notes>37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Arial</vt:lpstr>
      <vt:lpstr>Noto Sans Symbols</vt:lpstr>
      <vt:lpstr>Times New Roman</vt:lpstr>
      <vt:lpstr>Libre Baskerville</vt:lpstr>
      <vt:lpstr>Calibri</vt:lpstr>
      <vt:lpstr>Twentieth Century</vt:lpstr>
      <vt:lpstr>MW-MA Titles and Transitions</vt:lpstr>
      <vt:lpstr>MW-MA Content Slides</vt:lpstr>
      <vt:lpstr>6_Final_MWBIS 4</vt:lpstr>
      <vt:lpstr>Final_MWBIS 4</vt:lpstr>
      <vt:lpstr>Final_MWBIS 4</vt:lpstr>
      <vt:lpstr>PBIS Team Training 5B  </vt:lpstr>
      <vt:lpstr>Learning Expectations</vt:lpstr>
      <vt:lpstr>Organization of Modules</vt:lpstr>
      <vt:lpstr> Tier 1: Professional Learning Roadmap</vt:lpstr>
      <vt:lpstr>TFI 1.9 Purpose &amp; Outcomes</vt:lpstr>
      <vt:lpstr>TFI 1.9: Feedback &amp; Acknowledgement</vt:lpstr>
      <vt:lpstr>What is Acknowledgement/Recognition?</vt:lpstr>
      <vt:lpstr>Definition</vt:lpstr>
      <vt:lpstr>Purposes &amp; Rationale for using Acknowledgment</vt:lpstr>
      <vt:lpstr>What really matters</vt:lpstr>
      <vt:lpstr>Research Recommendations for Providing Recognition</vt:lpstr>
      <vt:lpstr>Recognition both effort and mastery</vt:lpstr>
      <vt:lpstr>Recognition is Aligned and Specific</vt:lpstr>
      <vt:lpstr>Choose an example and practice</vt:lpstr>
      <vt:lpstr>Recognition Occurs more Frequently than Correction (across ALL school settings, including the classroom)</vt:lpstr>
      <vt:lpstr>How Does 5 to 1 Happen?</vt:lpstr>
      <vt:lpstr>Pair Recognition with a Concrete Symbol</vt:lpstr>
      <vt:lpstr>Staff Recognition </vt:lpstr>
      <vt:lpstr>Frequently Asked Questions:</vt:lpstr>
      <vt:lpstr>TFI 1.9: Feedback &amp; Acknowledgement</vt:lpstr>
      <vt:lpstr>Guidelines for School Wide Recognition</vt:lpstr>
      <vt:lpstr>Planning with the Outcome in Mind </vt:lpstr>
      <vt:lpstr>Planning Tool for Designing Your Recognition Tool</vt:lpstr>
      <vt:lpstr>TFI Self-Assessment</vt:lpstr>
      <vt:lpstr>Dig Deeper into Feedback &amp; Acknowledgement</vt:lpstr>
      <vt:lpstr>Team Time Task</vt:lpstr>
      <vt:lpstr>Appreciation is given to the following for their contributions to this Professional Learning: </vt:lpstr>
      <vt:lpstr>The following slides are example ideas. You can add them to your presentation if you are looking for ideas.  **If you are going to move these, please make a copy of the presentation and then make the changes.</vt:lpstr>
      <vt:lpstr>Change your words, change your world</vt:lpstr>
      <vt:lpstr>Activity: Changing our words</vt:lpstr>
      <vt:lpstr>Make it Fun</vt:lpstr>
      <vt:lpstr>Social Reinforcements</vt:lpstr>
      <vt:lpstr>Monthly </vt:lpstr>
      <vt:lpstr>Quarterly</vt:lpstr>
      <vt:lpstr>Make It Easy!</vt:lpstr>
      <vt:lpstr>Recognizing Staff</vt:lpstr>
      <vt:lpstr>35 No or Low Cost Rewards for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5B  </dc:title>
  <cp:lastModifiedBy>Garrett Petrie</cp:lastModifiedBy>
  <cp:revision>4</cp:revision>
  <dcterms:modified xsi:type="dcterms:W3CDTF">2020-02-13T06:23:51Z</dcterms:modified>
</cp:coreProperties>
</file>