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0" r:id="rId1"/>
    <p:sldMasterId id="2147483681" r:id="rId2"/>
    <p:sldMasterId id="2147483682" r:id="rId3"/>
  </p:sldMasterIdLst>
  <p:notesMasterIdLst>
    <p:notesMasterId r:id="rId5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D2452B-5841-4387-B264-6EADB0A29703}">
  <a:tblStyle styleId="{CBD2452B-5841-4387-B264-6EADB0A2970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AE5ABC6-33C8-4558-9E3D-305DE401E24F}"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1F3F9"/>
          </a:solidFill>
        </a:fill>
      </a:tcStyle>
    </a:wholeTbl>
    <a:band1H>
      <a:tcTxStyle/>
      <a:tcStyle>
        <a:tcBdr/>
        <a:fill>
          <a:solidFill>
            <a:srgbClr val="E2E5F4"/>
          </a:solidFill>
        </a:fill>
      </a:tcStyle>
    </a:band1H>
    <a:band2H>
      <a:tcTxStyle/>
      <a:tcStyle>
        <a:tcBdr/>
      </a:tcStyle>
    </a:band2H>
    <a:band1V>
      <a:tcTxStyle/>
      <a:tcStyle>
        <a:tcBdr/>
        <a:fill>
          <a:solidFill>
            <a:srgbClr val="E2E5F4"/>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94"/>
    <p:restoredTop sz="94508"/>
  </p:normalViewPr>
  <p:slideViewPr>
    <p:cSldViewPr snapToGrid="0">
      <p:cViewPr varScale="1">
        <p:scale>
          <a:sx n="89" d="100"/>
          <a:sy n="89" d="100"/>
        </p:scale>
        <p:origin x="672" y="4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Updated October 2019</a:t>
            </a:r>
            <a:endParaRPr b="1" dirty="0"/>
          </a:p>
        </p:txBody>
      </p:sp>
      <p:sp>
        <p:nvSpPr>
          <p:cNvPr id="145" name="Google Shape;145;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64863c1474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64863c1474_0_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g64863c1474_0_2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64863c1474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64863c1474_0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r>
              <a:rPr lang="en-US"/>
              <a:t>https://www.youtube.com/watch?v=yKJMpfxFjH8</a:t>
            </a:r>
            <a:endParaRPr/>
          </a:p>
          <a:p>
            <a:pPr marL="0" lvl="0" indent="0" algn="l" rtl="0">
              <a:spcBef>
                <a:spcPts val="0"/>
              </a:spcBef>
              <a:spcAft>
                <a:spcPts val="0"/>
              </a:spcAft>
              <a:buClr>
                <a:srgbClr val="000000"/>
              </a:buClr>
              <a:buFont typeface="Arial"/>
              <a:buNone/>
            </a:pPr>
            <a:r>
              <a:rPr lang="en-US"/>
              <a:t>36 seconds</a:t>
            </a:r>
            <a:endParaRPr/>
          </a:p>
          <a:p>
            <a:pPr marL="0" lvl="0" indent="0" algn="l" rtl="0">
              <a:spcBef>
                <a:spcPts val="0"/>
              </a:spcBef>
              <a:spcAft>
                <a:spcPts val="0"/>
              </a:spcAft>
              <a:buClr>
                <a:srgbClr val="000000"/>
              </a:buClr>
              <a:buFont typeface="Arial"/>
              <a:buNone/>
            </a:pPr>
            <a:r>
              <a:rPr lang="en-US"/>
              <a:t>This video will be played again after the ABC explanation.</a:t>
            </a:r>
            <a:endParaRPr/>
          </a:p>
          <a:p>
            <a:pPr marL="0" lvl="0" indent="0" algn="l" rtl="0">
              <a:spcBef>
                <a:spcPts val="0"/>
              </a:spcBef>
              <a:spcAft>
                <a:spcPts val="0"/>
              </a:spcAft>
              <a:buClr>
                <a:srgbClr val="000000"/>
              </a:buClr>
              <a:buFont typeface="Arial"/>
              <a:buNone/>
            </a:pPr>
            <a:r>
              <a:rPr lang="en-US"/>
              <a:t>First play - ask attendees to pay attention to the behavior and events surrounding.  </a:t>
            </a:r>
            <a:endParaRPr/>
          </a:p>
        </p:txBody>
      </p:sp>
      <p:sp>
        <p:nvSpPr>
          <p:cNvPr id="239" name="Google Shape;239;g64863c1474_0_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64863c1474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64863c1474_0_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g64863c1474_0_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64863c1474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64863c1474_0_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g64863c1474_0_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64863c1474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64863c1474_0_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g64863c1474_0_6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64863c1474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64863c1474_0_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g64863c1474_0_6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64863c1474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64863c1474_0_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r>
              <a:rPr lang="en-US"/>
              <a:t>Each of the antecedent strategies will be talked about in following slides.</a:t>
            </a:r>
            <a:endParaRPr/>
          </a:p>
        </p:txBody>
      </p:sp>
      <p:sp>
        <p:nvSpPr>
          <p:cNvPr id="285" name="Google Shape;285;g64863c1474_0_8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64863c1474_0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64863c1474_0_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g64863c1474_0_9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64cd1d448f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64cd1d448f_0_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62e4aeb69e_0_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g62e4aeb69e_0_112:notes"/>
          <p:cNvSpPr txBox="1">
            <a:spLocks noGrp="1"/>
          </p:cNvSpPr>
          <p:nvPr>
            <p:ph type="body" idx="1"/>
          </p:nvPr>
        </p:nvSpPr>
        <p:spPr>
          <a:xfrm>
            <a:off x="476869" y="5739691"/>
            <a:ext cx="4114800" cy="578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Arial"/>
                <a:ea typeface="Arial"/>
                <a:cs typeface="Arial"/>
                <a:sym typeface="Arial"/>
              </a:rPr>
              <a:t>These are the 6 Classroom Management Practices that research has shown has a  positive impact on students. </a:t>
            </a:r>
            <a:endParaRPr/>
          </a:p>
          <a:p>
            <a:pPr marL="0" lvl="0" indent="0" algn="l" rtl="0">
              <a:spcBef>
                <a:spcPts val="0"/>
              </a:spcBef>
              <a:spcAft>
                <a:spcPts val="0"/>
              </a:spcAft>
              <a:buNone/>
            </a:pPr>
            <a:r>
              <a:rPr lang="en-US">
                <a:latin typeface="Arial"/>
                <a:ea typeface="Arial"/>
                <a:cs typeface="Arial"/>
                <a:sym typeface="Arial"/>
              </a:rPr>
              <a:t>We want your teachers to have effective strategies that they are all using consistently.  Tier I features are implemented within classrooms and are consistent with school-wide systems.</a:t>
            </a:r>
            <a:endParaRPr/>
          </a:p>
          <a:p>
            <a:pPr marL="0" lvl="0" indent="0" algn="l" rtl="0">
              <a:spcBef>
                <a:spcPts val="0"/>
              </a:spcBef>
              <a:spcAft>
                <a:spcPts val="0"/>
              </a:spcAft>
              <a:buNone/>
            </a:pPr>
            <a:r>
              <a:rPr lang="en-US">
                <a:latin typeface="Arial"/>
                <a:ea typeface="Arial"/>
                <a:cs typeface="Arial"/>
                <a:sym typeface="Arial"/>
              </a:rPr>
              <a:t> </a:t>
            </a:r>
            <a:endParaRPr/>
          </a:p>
          <a:p>
            <a:pPr marL="0" lvl="0" indent="0" algn="l" rtl="0">
              <a:spcBef>
                <a:spcPts val="0"/>
              </a:spcBef>
              <a:spcAft>
                <a:spcPts val="0"/>
              </a:spcAft>
              <a:buNone/>
            </a:pPr>
            <a:r>
              <a:rPr lang="en-US" sz="1200" i="1">
                <a:solidFill>
                  <a:schemeClr val="dk1"/>
                </a:solidFill>
                <a:latin typeface="Arial"/>
                <a:ea typeface="Arial"/>
                <a:cs typeface="Arial"/>
                <a:sym typeface="Arial"/>
              </a:rPr>
              <a:t>(The classroom is a critical  aspect of Tier I training and includes 8 key components. These strategies maximize classroom management to allow for instructional time and less teacher stress!</a:t>
            </a:r>
            <a:endParaRPr>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308" name="Google Shape;308;g62e4aeb69e_0_112: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19</a:t>
            </a:fld>
            <a:endParaRPr>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a:t>
            </a:fld>
            <a:endParaRPr>
              <a:solidFill>
                <a:srgbClr val="000000"/>
              </a:solidFill>
            </a:endParaRPr>
          </a:p>
        </p:txBody>
      </p:sp>
      <p:sp>
        <p:nvSpPr>
          <p:cNvPr id="152" name="Google Shape;152;p2:notes"/>
          <p:cNvSpPr txBox="1"/>
          <p:nvPr/>
        </p:nvSpPr>
        <p:spPr>
          <a:xfrm>
            <a:off x="3884613" y="8684928"/>
            <a:ext cx="2971800" cy="457513"/>
          </a:xfrm>
          <a:prstGeom prst="rect">
            <a:avLst/>
          </a:prstGeom>
          <a:noFill/>
          <a:ln>
            <a:noFill/>
          </a:ln>
        </p:spPr>
        <p:txBody>
          <a:bodyPr spcFirstLastPara="1" wrap="square" lIns="93125" tIns="46550" rIns="93125" bIns="465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2</a:t>
            </a:fld>
            <a:endParaRPr sz="1200" b="0" i="0" u="none" strike="noStrike" cap="none">
              <a:solidFill>
                <a:srgbClr val="000000"/>
              </a:solidFill>
              <a:latin typeface="Times New Roman"/>
              <a:ea typeface="Times New Roman"/>
              <a:cs typeface="Times New Roman"/>
              <a:sym typeface="Times New Roman"/>
            </a:endParaRPr>
          </a:p>
        </p:txBody>
      </p:sp>
      <p:sp>
        <p:nvSpPr>
          <p:cNvPr id="153" name="Google Shape;15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4" name="Google Shape;154;p2:notes"/>
          <p:cNvSpPr txBox="1">
            <a:spLocks noGrp="1"/>
          </p:cNvSpPr>
          <p:nvPr>
            <p:ph type="body" idx="1"/>
          </p:nvPr>
        </p:nvSpPr>
        <p:spPr>
          <a:xfrm>
            <a:off x="914400" y="4344025"/>
            <a:ext cx="5029200" cy="41144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64863c1474_0_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64863c1474_0_1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g64863c1474_0_10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64863c1474_0_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64863c1474_0_1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g64863c1474_0_1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64cd1d448f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64cd1d448f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 we explore the 6 classroom practices, we want to make a link to how each practices is trauma informed.  In this strategy, a well designed environment promotes a sense of safety and security for students who have been impacted by trauma.  It helps students be able to be less focused on survival and regulation and more focused on social emotional and cognitive learning.  </a:t>
            </a:r>
            <a:endParaRPr/>
          </a:p>
        </p:txBody>
      </p:sp>
      <p:sp>
        <p:nvSpPr>
          <p:cNvPr id="353" name="Google Shape;353;g64cd1d448f_0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64863c1474_0_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64863c1474_0_1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g64863c1474_0_12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62e4aeb69e_0_1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62e4aeb69e_0_183:notes"/>
          <p:cNvSpPr txBox="1">
            <a:spLocks noGrp="1"/>
          </p:cNvSpPr>
          <p:nvPr>
            <p:ph type="body" idx="1"/>
          </p:nvPr>
        </p:nvSpPr>
        <p:spPr>
          <a:xfrm>
            <a:off x="476869" y="5739691"/>
            <a:ext cx="4114800" cy="578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Arial"/>
                <a:ea typeface="Arial"/>
                <a:cs typeface="Arial"/>
                <a:sym typeface="Arial"/>
              </a:rPr>
              <a:t>These are the 6 Classroom Management Practices that research has shown has a  positive impact on students. </a:t>
            </a:r>
            <a:endParaRPr/>
          </a:p>
          <a:p>
            <a:pPr marL="0" lvl="0" indent="0" algn="l" rtl="0">
              <a:spcBef>
                <a:spcPts val="0"/>
              </a:spcBef>
              <a:spcAft>
                <a:spcPts val="0"/>
              </a:spcAft>
              <a:buNone/>
            </a:pPr>
            <a:r>
              <a:rPr lang="en-US">
                <a:latin typeface="Arial"/>
                <a:ea typeface="Arial"/>
                <a:cs typeface="Arial"/>
                <a:sym typeface="Arial"/>
              </a:rPr>
              <a:t>We want your teachers to have effective strategies that they are all using consistently.  Tier I features are implemented within classrooms and are consistent with school-wide systems.</a:t>
            </a:r>
            <a:endParaRPr/>
          </a:p>
          <a:p>
            <a:pPr marL="0" lvl="0" indent="0" algn="l" rtl="0">
              <a:spcBef>
                <a:spcPts val="0"/>
              </a:spcBef>
              <a:spcAft>
                <a:spcPts val="0"/>
              </a:spcAft>
              <a:buNone/>
            </a:pPr>
            <a:r>
              <a:rPr lang="en-US">
                <a:latin typeface="Arial"/>
                <a:ea typeface="Arial"/>
                <a:cs typeface="Arial"/>
                <a:sym typeface="Arial"/>
              </a:rPr>
              <a:t> </a:t>
            </a:r>
            <a:endParaRPr/>
          </a:p>
          <a:p>
            <a:pPr marL="0" lvl="0" indent="0" algn="l" rtl="0">
              <a:spcBef>
                <a:spcPts val="0"/>
              </a:spcBef>
              <a:spcAft>
                <a:spcPts val="0"/>
              </a:spcAft>
              <a:buNone/>
            </a:pPr>
            <a:r>
              <a:rPr lang="en-US" sz="1200" i="1">
                <a:solidFill>
                  <a:schemeClr val="dk1"/>
                </a:solidFill>
                <a:latin typeface="Arial"/>
                <a:ea typeface="Arial"/>
                <a:cs typeface="Arial"/>
                <a:sym typeface="Arial"/>
              </a:rPr>
              <a:t>(The classroom is a critical  aspect of Tier I training and includes 8 key components. These strategies maximize classroom management to allow for instructional time and less teacher stress!</a:t>
            </a:r>
            <a:endParaRPr>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371" name="Google Shape;371;g62e4aeb69e_0_183: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25</a:t>
            </a:fld>
            <a:endParaRPr>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64863c1474_0_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64863c1474_0_1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g64863c1474_0_1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64863c1474_0_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64863c1474_0_1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400"/>
              <a:buFont typeface="Arial"/>
              <a:buNone/>
            </a:pPr>
            <a:r>
              <a:rPr lang="en-US">
                <a:latin typeface="Times New Roman"/>
                <a:ea typeface="Times New Roman"/>
                <a:cs typeface="Times New Roman"/>
                <a:sym typeface="Times New Roman"/>
              </a:rPr>
              <a:t>Procedures are the steps we take to complete a task.  Routines are the habits we form by repeating the same set of steps over and over.</a:t>
            </a:r>
            <a:endParaRPr/>
          </a:p>
          <a:p>
            <a:pPr marL="0" lvl="0" indent="0" algn="l" rtl="0">
              <a:spcBef>
                <a:spcPts val="0"/>
              </a:spcBef>
              <a:spcAft>
                <a:spcPts val="0"/>
              </a:spcAft>
              <a:buClr>
                <a:srgbClr val="000000"/>
              </a:buClr>
              <a:buSzPts val="1400"/>
              <a:buFont typeface="Arial"/>
              <a:buNone/>
            </a:pPr>
            <a:endParaRPr>
              <a:latin typeface="Times New Roman"/>
              <a:ea typeface="Times New Roman"/>
              <a:cs typeface="Times New Roman"/>
              <a:sym typeface="Times New Roman"/>
            </a:endParaRPr>
          </a:p>
          <a:p>
            <a:pPr marL="0" lvl="0" indent="0" algn="l" rtl="0">
              <a:spcBef>
                <a:spcPts val="0"/>
              </a:spcBef>
              <a:spcAft>
                <a:spcPts val="0"/>
              </a:spcAft>
              <a:buClr>
                <a:srgbClr val="000000"/>
              </a:buClr>
              <a:buSzPts val="1400"/>
              <a:buFont typeface="Arial"/>
              <a:buNone/>
            </a:pPr>
            <a:r>
              <a:rPr lang="en-US">
                <a:latin typeface="Times New Roman"/>
                <a:ea typeface="Times New Roman"/>
                <a:cs typeface="Times New Roman"/>
                <a:sym typeface="Times New Roman"/>
              </a:rPr>
              <a:t>Procedures are how we do something.  Routines develop from consistent use of procedures.</a:t>
            </a:r>
            <a:endParaRPr/>
          </a:p>
          <a:p>
            <a:pPr marL="0" lvl="0" indent="0" algn="l" rtl="0">
              <a:spcBef>
                <a:spcPts val="0"/>
              </a:spcBef>
              <a:spcAft>
                <a:spcPts val="0"/>
              </a:spcAft>
              <a:buClr>
                <a:srgbClr val="000000"/>
              </a:buClr>
              <a:buSzPts val="1400"/>
              <a:buFont typeface="Arial"/>
              <a:buNone/>
            </a:pPr>
            <a:r>
              <a:rPr lang="en-US">
                <a:latin typeface="Times New Roman"/>
                <a:ea typeface="Times New Roman"/>
                <a:cs typeface="Times New Roman"/>
                <a:sym typeface="Times New Roman"/>
              </a:rPr>
              <a:t>Procedures and routines are important because they help students follow rules and meet expectations.</a:t>
            </a:r>
            <a:endParaRPr/>
          </a:p>
          <a:p>
            <a:pPr marL="0" lvl="0" indent="0" algn="l" rtl="0">
              <a:spcBef>
                <a:spcPts val="0"/>
              </a:spcBef>
              <a:spcAft>
                <a:spcPts val="0"/>
              </a:spcAft>
              <a:buClr>
                <a:srgbClr val="000000"/>
              </a:buClr>
              <a:buSzPts val="1400"/>
              <a:buFont typeface="Arial"/>
              <a:buNone/>
            </a:pPr>
            <a:r>
              <a:rPr lang="en-US">
                <a:latin typeface="Times New Roman"/>
                <a:ea typeface="Times New Roman"/>
                <a:cs typeface="Times New Roman"/>
                <a:sym typeface="Times New Roman"/>
              </a:rPr>
              <a:t>(Newcomer, 2008)</a:t>
            </a:r>
            <a:endParaRPr/>
          </a:p>
        </p:txBody>
      </p:sp>
      <p:sp>
        <p:nvSpPr>
          <p:cNvPr id="391" name="Google Shape;391;g64863c1474_0_14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Elementary Routines  https://www.stcloudstate.edu/ignite/_files/documents/classroom-management/procedures-elementary.pdf</a:t>
            </a:r>
            <a:endParaRPr/>
          </a:p>
          <a:p>
            <a:pPr marL="0" lvl="0" indent="0" algn="l" rtl="0">
              <a:spcBef>
                <a:spcPts val="0"/>
              </a:spcBef>
              <a:spcAft>
                <a:spcPts val="0"/>
              </a:spcAft>
              <a:buNone/>
            </a:pPr>
            <a:r>
              <a:rPr lang="en-US"/>
              <a:t>Secondary Routines  https://www.stcloudstate.edu/ignite/_files/documents/classroom-management/procedures-secondary.pdf</a:t>
            </a:r>
            <a:endParaRPr/>
          </a:p>
        </p:txBody>
      </p:sp>
      <p:sp>
        <p:nvSpPr>
          <p:cNvPr id="406" name="Google Shape;406;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b="0"/>
              <a:t>These are the icons that you will see throughout the training and will serve as a guide and a prompt to the content of each slide. </a:t>
            </a:r>
            <a:endParaRPr b="0"/>
          </a:p>
        </p:txBody>
      </p:sp>
      <p:sp>
        <p:nvSpPr>
          <p:cNvPr id="161" name="Google Shape;161;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3</a:t>
            </a:fld>
            <a:endParaRPr>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64863c1474_0_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64863c1474_0_1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Calibri"/>
              <a:buNone/>
            </a:pPr>
            <a:r>
              <a:rPr lang="en-US"/>
              <a:t>From the list of procedures you will teach students, which one will occur every day and are core routines that prevent problem behaviors from happening.  Develop a matrix with students if possible on how to demonstrate your expectations within the routines of the classroom. These are the ones that a teacher needs to include on the classroom procedures matrix and M.A.P. out for students.</a:t>
            </a:r>
            <a:endParaRPr/>
          </a:p>
          <a:p>
            <a:pPr marL="0" lvl="0" indent="0" algn="l" rtl="0">
              <a:spcBef>
                <a:spcPts val="0"/>
              </a:spcBef>
              <a:spcAft>
                <a:spcPts val="0"/>
              </a:spcAft>
              <a:buNone/>
            </a:pPr>
            <a:endParaRPr/>
          </a:p>
        </p:txBody>
      </p:sp>
      <p:sp>
        <p:nvSpPr>
          <p:cNvPr id="419" name="Google Shape;419;g64863c1474_0_15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4863c1474_0_1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4863c1474_0_1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g64863c1474_0_16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64863c1474_6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g64863c1474_6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0" u="none"/>
              <a:t>The classroom teaching matrix is trauma informed because it allows for consistency and predictability, offers routines to support regulation and can develop social emotional competencies, and when teachers are consistent, it results in a predictable environment and can allow students to operate in a state of calm. </a:t>
            </a:r>
            <a:endParaRPr/>
          </a:p>
          <a:p>
            <a:pPr marL="0" lvl="0" indent="0" algn="l" rtl="0">
              <a:spcBef>
                <a:spcPts val="0"/>
              </a:spcBef>
              <a:spcAft>
                <a:spcPts val="0"/>
              </a:spcAft>
              <a:buClr>
                <a:schemeClr val="dk1"/>
              </a:buClr>
              <a:buSzPts val="1200"/>
              <a:buFont typeface="Calibri"/>
              <a:buNone/>
            </a:pPr>
            <a:endParaRPr b="0" u="none"/>
          </a:p>
          <a:p>
            <a:pPr marL="0" lvl="0" indent="0" algn="l" rtl="0">
              <a:spcBef>
                <a:spcPts val="0"/>
              </a:spcBef>
              <a:spcAft>
                <a:spcPts val="0"/>
              </a:spcAft>
              <a:buClr>
                <a:schemeClr val="dk1"/>
              </a:buClr>
              <a:buSzPts val="1200"/>
              <a:buFont typeface="Calibri"/>
              <a:buNone/>
            </a:pPr>
            <a:r>
              <a:rPr lang="en-US" b="0" i="1" u="none"/>
              <a:t>For the recorder/webinar lead:  You could go into the following in more detail.  Resources are included</a:t>
            </a:r>
            <a:r>
              <a:rPr lang="en-US" b="0" u="none"/>
              <a:t>. </a:t>
            </a:r>
            <a:endParaRPr b="0" u="none"/>
          </a:p>
          <a:p>
            <a:pPr marL="0" lvl="0" indent="0" algn="l" rtl="0">
              <a:spcBef>
                <a:spcPts val="0"/>
              </a:spcBef>
              <a:spcAft>
                <a:spcPts val="0"/>
              </a:spcAft>
              <a:buClr>
                <a:schemeClr val="dk1"/>
              </a:buClr>
              <a:buSzPts val="1200"/>
              <a:buFont typeface="Calibri"/>
              <a:buNone/>
            </a:pPr>
            <a:endParaRPr b="1" u="sng"/>
          </a:p>
          <a:p>
            <a:pPr marL="0" lvl="0" indent="0" algn="l" rtl="0">
              <a:spcBef>
                <a:spcPts val="0"/>
              </a:spcBef>
              <a:spcAft>
                <a:spcPts val="0"/>
              </a:spcAft>
              <a:buClr>
                <a:schemeClr val="dk1"/>
              </a:buClr>
              <a:buSzPts val="1200"/>
              <a:buFont typeface="Calibri"/>
              <a:buNone/>
            </a:pPr>
            <a:r>
              <a:rPr lang="en-US"/>
              <a:t>Some regulation activities could include rhythmic and might be music, dance, drumming.  Also note that not all students regulate at the same beat and it is actually based on their resting heart rate.  Classical music may be regulating to one while a fast tempo may be more regulating to another.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Movement activities could be running/walking, dancing.</a:t>
            </a:r>
            <a:endParaRPr/>
          </a:p>
          <a:p>
            <a:pPr marL="0" lvl="0" indent="0" algn="l" rtl="0">
              <a:spcBef>
                <a:spcPts val="0"/>
              </a:spcBef>
              <a:spcAft>
                <a:spcPts val="0"/>
              </a:spcAft>
              <a:buClr>
                <a:schemeClr val="dk1"/>
              </a:buClr>
              <a:buSzPts val="1400"/>
              <a:buFont typeface="Calibri"/>
              <a:buNone/>
            </a:pPr>
            <a:endParaRPr sz="140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b="0" u="none"/>
              <a:t>Relationship Development Activities might include </a:t>
            </a:r>
            <a:endParaRPr b="0" u="none"/>
          </a:p>
          <a:p>
            <a:pPr marL="0" lvl="0" indent="0" algn="l" rtl="0">
              <a:spcBef>
                <a:spcPts val="0"/>
              </a:spcBef>
              <a:spcAft>
                <a:spcPts val="0"/>
              </a:spcAft>
              <a:buClr>
                <a:schemeClr val="dk1"/>
              </a:buClr>
              <a:buSzPts val="1200"/>
              <a:buFont typeface="Calibri"/>
              <a:buNone/>
            </a:pPr>
            <a:r>
              <a:rPr lang="en-US"/>
              <a:t>-Classroom professions such as being the giver, story teller, noticer, kindness keeper, resource manager, collaborator (</a:t>
            </a:r>
            <a:r>
              <a:rPr lang="en-US" i="1"/>
              <a:t>Unwritten, The Story of a Living System:  A Pathway to Enlivening and Transforming Education</a:t>
            </a:r>
            <a:r>
              <a:rPr lang="en-US"/>
              <a:t> Dr. Lori Desautels)</a:t>
            </a:r>
            <a:endParaRPr/>
          </a:p>
          <a:p>
            <a:pPr marL="0" lvl="0" indent="0" algn="l" rtl="0">
              <a:spcBef>
                <a:spcPts val="0"/>
              </a:spcBef>
              <a:spcAft>
                <a:spcPts val="0"/>
              </a:spcAft>
              <a:buClr>
                <a:schemeClr val="dk1"/>
              </a:buClr>
              <a:buSzPts val="1200"/>
              <a:buFont typeface="Calibri"/>
              <a:buNone/>
            </a:pPr>
            <a:r>
              <a:rPr lang="en-US"/>
              <a:t>-Copy Cat --- mirroring the actions of a partner</a:t>
            </a:r>
            <a:endParaRPr/>
          </a:p>
          <a:p>
            <a:pPr marL="0" lvl="0" indent="0" algn="l" rtl="0">
              <a:spcBef>
                <a:spcPts val="0"/>
              </a:spcBef>
              <a:spcAft>
                <a:spcPts val="0"/>
              </a:spcAft>
              <a:buClr>
                <a:srgbClr val="000000"/>
              </a:buClr>
              <a:buSzPts val="300"/>
              <a:buFont typeface="Arial"/>
              <a:buNone/>
            </a:pPr>
            <a:r>
              <a:rPr lang="en-US"/>
              <a:t>-Group drumming* --- hits both relationship and regulation</a:t>
            </a:r>
            <a:endParaRPr/>
          </a:p>
          <a:p>
            <a:pPr marL="0" lvl="0" indent="0" algn="l" rtl="0">
              <a:spcBef>
                <a:spcPts val="0"/>
              </a:spcBef>
              <a:spcAft>
                <a:spcPts val="0"/>
              </a:spcAft>
              <a:buClr>
                <a:srgbClr val="000000"/>
              </a:buClr>
              <a:buSzPts val="1200"/>
              <a:buFont typeface="Arial"/>
              <a:buNone/>
            </a:pPr>
            <a:endParaRPr/>
          </a:p>
          <a:p>
            <a:pPr marL="0" lvl="0" indent="0" algn="l" rtl="0">
              <a:spcBef>
                <a:spcPts val="0"/>
              </a:spcBef>
              <a:spcAft>
                <a:spcPts val="0"/>
              </a:spcAft>
              <a:buClr>
                <a:srgbClr val="000000"/>
              </a:buClr>
              <a:buSzPts val="300"/>
              <a:buFont typeface="Arial"/>
              <a:buNone/>
            </a:pPr>
            <a:endParaRPr/>
          </a:p>
          <a:p>
            <a:pPr marL="0" lvl="0" indent="0" algn="l" rtl="0">
              <a:spcBef>
                <a:spcPts val="0"/>
              </a:spcBef>
              <a:spcAft>
                <a:spcPts val="0"/>
              </a:spcAft>
              <a:buClr>
                <a:srgbClr val="000000"/>
              </a:buClr>
              <a:buSzPts val="300"/>
              <a:buFont typeface="Arial"/>
              <a:buNone/>
            </a:pPr>
            <a:r>
              <a:rPr lang="en-US" b="0" u="none"/>
              <a:t>Emotional Development Activities</a:t>
            </a:r>
            <a:endParaRPr/>
          </a:p>
          <a:p>
            <a:pPr marL="0" lvl="0" indent="0" algn="l" rtl="0">
              <a:spcBef>
                <a:spcPts val="0"/>
              </a:spcBef>
              <a:spcAft>
                <a:spcPts val="0"/>
              </a:spcAft>
              <a:buClr>
                <a:srgbClr val="000000"/>
              </a:buClr>
              <a:buSzPts val="300"/>
              <a:buFont typeface="Arial"/>
              <a:buNone/>
            </a:pPr>
            <a:r>
              <a:rPr lang="en-US"/>
              <a:t>-Self-awareness exercises:  S. Craig (</a:t>
            </a:r>
            <a:r>
              <a:rPr lang="en-US" i="1"/>
              <a:t>Trauma Sensitive Schools, </a:t>
            </a:r>
            <a:r>
              <a:rPr lang="en-US"/>
              <a:t>pg 82</a:t>
            </a:r>
            <a:r>
              <a:rPr lang="en-US" i="1"/>
              <a:t>)</a:t>
            </a:r>
            <a:r>
              <a:rPr lang="en-US"/>
              <a:t> refers to building student’s ‘resilience muscles’ or ‘rebound skills’ by responding to the 4 open-ended sentence stems often.  This is an example, but there are other strategies that teachers’ may already be using that could have same intention.  </a:t>
            </a:r>
            <a:endParaRPr/>
          </a:p>
          <a:p>
            <a:pPr marL="0" lvl="0" indent="0" algn="l" rtl="0">
              <a:spcBef>
                <a:spcPts val="0"/>
              </a:spcBef>
              <a:spcAft>
                <a:spcPts val="0"/>
              </a:spcAft>
              <a:buClr>
                <a:srgbClr val="000000"/>
              </a:buClr>
              <a:buSzPts val="300"/>
              <a:buFont typeface="Arial"/>
              <a:buNone/>
            </a:pPr>
            <a:r>
              <a:rPr lang="en-US"/>
              <a:t>-Emotion posters --- have a poster with emotions in your classroom that you reference it often for students to connect (i.e.: reading a story and ask how a character might be feeling, when debriefing a situation individually with a student, or a student is journaling).</a:t>
            </a:r>
            <a:endParaRPr/>
          </a:p>
          <a:p>
            <a:pPr marL="0" lvl="0" indent="0" algn="l" rtl="0">
              <a:spcBef>
                <a:spcPts val="0"/>
              </a:spcBef>
              <a:spcAft>
                <a:spcPts val="0"/>
              </a:spcAft>
              <a:buClr>
                <a:srgbClr val="000000"/>
              </a:buClr>
              <a:buSzPts val="1200"/>
              <a:buFont typeface="Arial"/>
              <a:buNone/>
            </a:pPr>
            <a:r>
              <a:rPr lang="en-US"/>
              <a:t>-Connect through conflict (</a:t>
            </a:r>
            <a:r>
              <a:rPr lang="en-US" i="1"/>
              <a:t>Whole Brain Child) </a:t>
            </a:r>
            <a:r>
              <a:rPr lang="en-US"/>
              <a:t>--- view conflict as an opportunity to teach new skills</a:t>
            </a:r>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64863c1474_0_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64863c1474_0_1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g64863c1474_0_17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64863c1474_0_1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64863c1474_0_1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Calibri"/>
              <a:buNone/>
            </a:pPr>
            <a:r>
              <a:rPr lang="en-US"/>
              <a:t> From the classroom matrix you can make behavioral anchor charts (Add Visuals) to use prior to starting a new routine to remind students how to demonstrate your SW Expectations within the context of the next routine</a:t>
            </a:r>
            <a:endParaRPr/>
          </a:p>
        </p:txBody>
      </p:sp>
      <p:sp>
        <p:nvSpPr>
          <p:cNvPr id="454" name="Google Shape;454;g64863c1474_0_18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64863c1474_0_1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64863c1474_0_1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g64863c1474_0_18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62f55cb87c_1_5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62f55cb87c_1_555:notes"/>
          <p:cNvSpPr txBox="1">
            <a:spLocks noGrp="1"/>
          </p:cNvSpPr>
          <p:nvPr>
            <p:ph type="body" idx="1"/>
          </p:nvPr>
        </p:nvSpPr>
        <p:spPr>
          <a:xfrm>
            <a:off x="476869" y="5739691"/>
            <a:ext cx="4114800" cy="578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Arial"/>
                <a:ea typeface="Arial"/>
                <a:cs typeface="Arial"/>
                <a:sym typeface="Arial"/>
              </a:rPr>
              <a:t>These are the 6 Classroom Management Practices that research has shown has a  positive impact on students. </a:t>
            </a:r>
            <a:endParaRPr/>
          </a:p>
          <a:p>
            <a:pPr marL="0" lvl="0" indent="0" algn="l" rtl="0">
              <a:spcBef>
                <a:spcPts val="0"/>
              </a:spcBef>
              <a:spcAft>
                <a:spcPts val="0"/>
              </a:spcAft>
              <a:buNone/>
            </a:pPr>
            <a:r>
              <a:rPr lang="en-US">
                <a:latin typeface="Arial"/>
                <a:ea typeface="Arial"/>
                <a:cs typeface="Arial"/>
                <a:sym typeface="Arial"/>
              </a:rPr>
              <a:t>We want your teachers to have effective strategies that they are all using consistently.  Tier I features are implemented within classrooms and are consistent with school-wide systems.</a:t>
            </a:r>
            <a:endParaRPr/>
          </a:p>
          <a:p>
            <a:pPr marL="0" lvl="0" indent="0" algn="l" rtl="0">
              <a:spcBef>
                <a:spcPts val="0"/>
              </a:spcBef>
              <a:spcAft>
                <a:spcPts val="0"/>
              </a:spcAft>
              <a:buNone/>
            </a:pPr>
            <a:r>
              <a:rPr lang="en-US">
                <a:latin typeface="Arial"/>
                <a:ea typeface="Arial"/>
                <a:cs typeface="Arial"/>
                <a:sym typeface="Arial"/>
              </a:rPr>
              <a:t> </a:t>
            </a:r>
            <a:endParaRPr/>
          </a:p>
          <a:p>
            <a:pPr marL="0" lvl="0" indent="0" algn="l" rtl="0">
              <a:spcBef>
                <a:spcPts val="0"/>
              </a:spcBef>
              <a:spcAft>
                <a:spcPts val="0"/>
              </a:spcAft>
              <a:buNone/>
            </a:pPr>
            <a:r>
              <a:rPr lang="en-US" sz="1200" i="1">
                <a:solidFill>
                  <a:schemeClr val="dk1"/>
                </a:solidFill>
                <a:latin typeface="Arial"/>
                <a:ea typeface="Arial"/>
                <a:cs typeface="Arial"/>
                <a:sym typeface="Arial"/>
              </a:rPr>
              <a:t>(The classroom is a critical  aspect of Tier I training and includes 8 key components. These strategies maximize classroom management to allow for instructional time and less teacher stress!</a:t>
            </a:r>
            <a:endParaRPr>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472" name="Google Shape;472;g62f55cb87c_1_555: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36</a:t>
            </a:fld>
            <a:endParaRPr>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64863c1474_0_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64863c1474_0_1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Scanning</a:t>
            </a:r>
            <a:endParaRPr/>
          </a:p>
          <a:p>
            <a:pPr marL="457200" lvl="0" indent="-457200" algn="l" rtl="0">
              <a:lnSpc>
                <a:spcPct val="90000"/>
              </a:lnSpc>
              <a:spcBef>
                <a:spcPts val="0"/>
              </a:spcBef>
              <a:spcAft>
                <a:spcPts val="0"/>
              </a:spcAft>
              <a:buClr>
                <a:schemeClr val="accent6"/>
              </a:buClr>
              <a:buSzPts val="1200"/>
              <a:buChar char="•"/>
            </a:pPr>
            <a:r>
              <a:rPr lang="en-US">
                <a:solidFill>
                  <a:schemeClr val="dk2"/>
                </a:solidFill>
              </a:rPr>
              <a:t>This involves frequently and intentionally look around at students and making eye contact with student.  Teachers can visually sweep all areas of the room as well as look directly at students nearest you.  </a:t>
            </a:r>
            <a:r>
              <a:rPr lang="en-US"/>
              <a:t>Visual Scanning allows the teacher to watch for instances of appropriate and inappropriate behavior that he/she will want to respond to immediately or as soon as possible.  It will also help a teacher to identify students who may need his/her assistance.</a:t>
            </a:r>
            <a:endParaRPr/>
          </a:p>
          <a:p>
            <a:pPr marL="457200" lvl="0" indent="-381000" algn="l" rtl="0">
              <a:lnSpc>
                <a:spcPct val="90000"/>
              </a:lnSpc>
              <a:spcBef>
                <a:spcPts val="640"/>
              </a:spcBef>
              <a:spcAft>
                <a:spcPts val="0"/>
              </a:spcAft>
              <a:buClr>
                <a:schemeClr val="accent6"/>
              </a:buClr>
              <a:buSzPts val="1200"/>
              <a:buFont typeface="Arial"/>
              <a:buNone/>
            </a:pPr>
            <a:endParaRPr>
              <a:solidFill>
                <a:schemeClr val="dk2"/>
              </a:solidFill>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Interacting</a:t>
            </a:r>
            <a:endParaRPr/>
          </a:p>
          <a:p>
            <a:pPr marL="457200" lvl="0" indent="-355600" algn="l" rtl="0">
              <a:lnSpc>
                <a:spcPct val="80000"/>
              </a:lnSpc>
              <a:spcBef>
                <a:spcPts val="0"/>
              </a:spcBef>
              <a:spcAft>
                <a:spcPts val="0"/>
              </a:spcAft>
              <a:buClr>
                <a:schemeClr val="accent6"/>
              </a:buClr>
              <a:buSzPts val="1200"/>
              <a:buFont typeface="Noto Sans Symbols"/>
              <a:buChar char="▪"/>
            </a:pPr>
            <a:r>
              <a:rPr lang="en-US">
                <a:solidFill>
                  <a:schemeClr val="dk2"/>
                </a:solidFill>
              </a:rPr>
              <a:t>While moving and scanning you should also frequently interact with students.  This communicates care, trust, and respect and creates positive climate and increases likelihood of accepting correction if needed. Interacting includes proximity, listening, eye contact, smiles, pleasant voice tone, and use of student’s name</a:t>
            </a:r>
            <a:endParaRPr/>
          </a:p>
        </p:txBody>
      </p:sp>
      <p:sp>
        <p:nvSpPr>
          <p:cNvPr id="483" name="Google Shape;483;g64863c1474_0_19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64863c1474_0_2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64863c1474_0_2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r>
              <a:rPr lang="en-US"/>
              <a:t>Active Supervision is trauma informed because it provides a sense of safety for students and allows the adult to be more likely to identify triggers in order to prevent problem behaviors. It also creates frequent opportunities to interact with students to develop relationships.  It only takes 15 seconds to develop a meaningful connection with a student. </a:t>
            </a:r>
            <a:endParaRPr/>
          </a:p>
        </p:txBody>
      </p:sp>
      <p:sp>
        <p:nvSpPr>
          <p:cNvPr id="492" name="Google Shape;492;g64863c1474_0_2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64863c1474_0_2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64863c1474_0_2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Let’s watch this video. Think about this, the message students receive when a teacher is doing active supervision, either verbally and non-verbally, is that the teacher does inspect what he/she expects.  In other words, the teacher means business and will do his/her part to ensure that his/her expectations are met as often as possible.</a:t>
            </a:r>
            <a:endParaRPr/>
          </a:p>
          <a:p>
            <a:pPr marL="0" lvl="0" indent="0" algn="l" rtl="0">
              <a:spcBef>
                <a:spcPts val="0"/>
              </a:spcBef>
              <a:spcAft>
                <a:spcPts val="0"/>
              </a:spcAft>
              <a:buNone/>
            </a:pPr>
            <a:r>
              <a:rPr lang="en-US"/>
              <a:t>After the video: Encourage discussion on how to more actively supervise non-classroom and classroom areas of your school.</a:t>
            </a:r>
            <a:endParaRPr/>
          </a:p>
          <a:p>
            <a:pPr marL="0" lvl="0" indent="0" algn="l" rtl="0">
              <a:spcBef>
                <a:spcPts val="0"/>
              </a:spcBef>
              <a:spcAft>
                <a:spcPts val="0"/>
              </a:spcAft>
              <a:buNone/>
            </a:pPr>
            <a:endParaRPr/>
          </a:p>
        </p:txBody>
      </p:sp>
      <p:sp>
        <p:nvSpPr>
          <p:cNvPr id="502" name="Google Shape;502;g64863c1474_0_2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64ce27796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64ce277968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g64ce277968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64863c1474_0_2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64863c1474_0_2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following slides are EXAMPLES for teams to look at; trainers do not need to go through them but you can reference they are there for information/exploration. </a:t>
            </a:r>
            <a:endParaRPr/>
          </a:p>
        </p:txBody>
      </p:sp>
      <p:sp>
        <p:nvSpPr>
          <p:cNvPr id="512" name="Google Shape;512;g64863c1474_0_25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64b7291b5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64b7291b5d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g64b7291b5d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64b7291b5d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64b7291b5d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0" name="Google Shape;530;g64b7291b5d_0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7" name="Google Shape;537;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 name="Google Shape;551;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64cd1d448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64cd1d448f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200">
                <a:latin typeface="Calibri"/>
                <a:ea typeface="Calibri"/>
                <a:cs typeface="Calibri"/>
                <a:sym typeface="Calibri"/>
              </a:rPr>
              <a:t>This cartoon is meant to represent all those high frequency, but low intensity behaviors that teachers deal with everyday in their classrooms.  These are not the big things that prompt pulling together the building behavior team, but they are those behaviors that drive us all crazy over time.  I like to point out a few that are funny, like lip reading and playing an imaginary harmonica, and also the teacher plotting a career change.  This slide is a nice lead in to set up the following discussion described on the next two slides.</a:t>
            </a:r>
            <a:endParaRPr sz="1200">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64863c1474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64863c1474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g64863c1474_0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SzPts val="3200"/>
              <a:buNone/>
              <a:defRPr>
                <a:solidFill>
                  <a:srgbClr val="3366FF"/>
                </a:solidFill>
              </a:defRPr>
            </a:lvl1pPr>
            <a:lvl2pPr lvl="1" algn="ctr">
              <a:spcBef>
                <a:spcPts val="560"/>
              </a:spcBef>
              <a:spcAft>
                <a:spcPts val="0"/>
              </a:spcAft>
              <a:buSzPts val="2800"/>
              <a:buNone/>
              <a:defRPr>
                <a:solidFill>
                  <a:srgbClr val="8F97C0"/>
                </a:solidFill>
              </a:defRPr>
            </a:lvl2pPr>
            <a:lvl3pPr lvl="2" algn="ctr">
              <a:spcBef>
                <a:spcPts val="480"/>
              </a:spcBef>
              <a:spcAft>
                <a:spcPts val="0"/>
              </a:spcAft>
              <a:buSzPts val="2400"/>
              <a:buNone/>
              <a:defRPr>
                <a:solidFill>
                  <a:srgbClr val="8F97C0"/>
                </a:solidFill>
              </a:defRPr>
            </a:lvl3pPr>
            <a:lvl4pPr lvl="3" algn="ctr">
              <a:spcBef>
                <a:spcPts val="400"/>
              </a:spcBef>
              <a:spcAft>
                <a:spcPts val="0"/>
              </a:spcAft>
              <a:buClr>
                <a:srgbClr val="8F97C0"/>
              </a:buClr>
              <a:buSzPts val="2000"/>
              <a:buNone/>
              <a:defRPr>
                <a:solidFill>
                  <a:srgbClr val="8F97C0"/>
                </a:solidFill>
              </a:defRPr>
            </a:lvl4pPr>
            <a:lvl5pPr lvl="4" algn="ctr">
              <a:spcBef>
                <a:spcPts val="400"/>
              </a:spcBef>
              <a:spcAft>
                <a:spcPts val="0"/>
              </a:spcAft>
              <a:buClr>
                <a:srgbClr val="8F97C0"/>
              </a:buClr>
              <a:buSzPts val="2000"/>
              <a:buNone/>
              <a:defRPr>
                <a:solidFill>
                  <a:srgbClr val="8F97C0"/>
                </a:solidFill>
              </a:defRPr>
            </a:lvl5pPr>
            <a:lvl6pPr lvl="5" algn="ctr">
              <a:spcBef>
                <a:spcPts val="400"/>
              </a:spcBef>
              <a:spcAft>
                <a:spcPts val="0"/>
              </a:spcAft>
              <a:buClr>
                <a:srgbClr val="8F97C0"/>
              </a:buClr>
              <a:buSzPts val="2000"/>
              <a:buNone/>
              <a:defRPr>
                <a:solidFill>
                  <a:srgbClr val="8F97C0"/>
                </a:solidFill>
              </a:defRPr>
            </a:lvl6pPr>
            <a:lvl7pPr lvl="6" algn="ctr">
              <a:spcBef>
                <a:spcPts val="400"/>
              </a:spcBef>
              <a:spcAft>
                <a:spcPts val="0"/>
              </a:spcAft>
              <a:buClr>
                <a:srgbClr val="8F97C0"/>
              </a:buClr>
              <a:buSzPts val="2000"/>
              <a:buNone/>
              <a:defRPr>
                <a:solidFill>
                  <a:srgbClr val="8F97C0"/>
                </a:solidFill>
              </a:defRPr>
            </a:lvl7pPr>
            <a:lvl8pPr lvl="7" algn="ctr">
              <a:spcBef>
                <a:spcPts val="400"/>
              </a:spcBef>
              <a:spcAft>
                <a:spcPts val="0"/>
              </a:spcAft>
              <a:buClr>
                <a:srgbClr val="8F97C0"/>
              </a:buClr>
              <a:buSzPts val="2000"/>
              <a:buNone/>
              <a:defRPr>
                <a:solidFill>
                  <a:srgbClr val="8F97C0"/>
                </a:solidFill>
              </a:defRPr>
            </a:lvl8pPr>
            <a:lvl9pPr lvl="8" algn="ctr">
              <a:spcBef>
                <a:spcPts val="400"/>
              </a:spcBef>
              <a:spcAft>
                <a:spcPts val="0"/>
              </a:spcAft>
              <a:buClr>
                <a:srgbClr val="8F97C0"/>
              </a:buClr>
              <a:buSzPts val="2000"/>
              <a:buNone/>
              <a:defRPr>
                <a:solidFill>
                  <a:srgbClr val="8F97C0"/>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50"/>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1">
  <p:cSld name="Caption">
    <p:spTree>
      <p:nvGrpSpPr>
        <p:cNvPr id="1" name="Shape 51"/>
        <p:cNvGrpSpPr/>
        <p:nvPr/>
      </p:nvGrpSpPr>
      <p:grpSpPr>
        <a:xfrm>
          <a:off x="0" y="0"/>
          <a:ext cx="0" cy="0"/>
          <a:chOff x="0" y="0"/>
          <a:chExt cx="0" cy="0"/>
        </a:xfrm>
      </p:grpSpPr>
      <p:sp>
        <p:nvSpPr>
          <p:cNvPr id="52" name="Google Shape;52;p12"/>
          <p:cNvSpPr txBox="1">
            <a:spLocks noGrp="1"/>
          </p:cNvSpPr>
          <p:nvPr>
            <p:ph type="body" idx="1"/>
          </p:nvPr>
        </p:nvSpPr>
        <p:spPr>
          <a:xfrm>
            <a:off x="457200" y="5875079"/>
            <a:ext cx="8229600" cy="692800"/>
          </a:xfrm>
          <a:prstGeom prst="rect">
            <a:avLst/>
          </a:prstGeom>
          <a:noFill/>
          <a:ln>
            <a:noFill/>
          </a:ln>
        </p:spPr>
        <p:txBody>
          <a:bodyPr spcFirstLastPara="1" wrap="square" lIns="91425" tIns="45700" rIns="91425" bIns="45700" anchor="t" anchorCtr="0">
            <a:noAutofit/>
          </a:bodyPr>
          <a:lstStyle>
            <a:lvl1pPr marL="457200" lvl="0" indent="-228600" algn="ctr" rtl="0">
              <a:spcBef>
                <a:spcPts val="360"/>
              </a:spcBef>
              <a:spcAft>
                <a:spcPts val="0"/>
              </a:spcAft>
              <a:buSzPts val="3200"/>
              <a:buFont typeface="Arial"/>
              <a:buNone/>
              <a:defRPr/>
            </a:lvl1pPr>
            <a:lvl2pPr marL="914400" lvl="1" indent="-406400" rtl="0">
              <a:spcBef>
                <a:spcPts val="560"/>
              </a:spcBef>
              <a:spcAft>
                <a:spcPts val="0"/>
              </a:spcAft>
              <a:buSzPts val="2800"/>
              <a:buChar char="▪"/>
              <a:defRPr/>
            </a:lvl2pPr>
            <a:lvl3pPr marL="1371600" lvl="2" indent="-381000" rtl="0">
              <a:spcBef>
                <a:spcPts val="480"/>
              </a:spcBef>
              <a:spcAft>
                <a:spcPts val="0"/>
              </a:spcAft>
              <a:buSzPts val="2400"/>
              <a:buChar char="▪"/>
              <a:defRPr/>
            </a:lvl3pPr>
            <a:lvl4pPr marL="1828800" lvl="3" indent="-355600" rtl="0">
              <a:spcBef>
                <a:spcPts val="400"/>
              </a:spcBef>
              <a:spcAft>
                <a:spcPts val="0"/>
              </a:spcAft>
              <a:buSzPts val="2000"/>
              <a:buChar char="•"/>
              <a:defRPr/>
            </a:lvl4pPr>
            <a:lvl5pPr marL="2286000" lvl="4" indent="-355600" rtl="0">
              <a:spcBef>
                <a:spcPts val="400"/>
              </a:spcBef>
              <a:spcAft>
                <a:spcPts val="0"/>
              </a:spcAft>
              <a:buSzPts val="20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pic>
        <p:nvPicPr>
          <p:cNvPr id="53" name="Google Shape;53;p12"/>
          <p:cNvPicPr preferRelativeResize="0"/>
          <p:nvPr/>
        </p:nvPicPr>
        <p:blipFill>
          <a:blip r:embed="rId2">
            <a:alphaModFix/>
          </a:blip>
          <a:stretch>
            <a:fillRect/>
          </a:stretch>
        </p:blipFill>
        <p:spPr>
          <a:xfrm>
            <a:off x="8000075" y="6128600"/>
            <a:ext cx="1066200" cy="4624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59"/>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Section Header" type="secHead">
  <p:cSld name="SECTION_HEADER">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2"/>
              </a:buClr>
              <a:buSzPts val="4000"/>
              <a:buFont typeface="Twentieth Century"/>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2000"/>
              <a:buNone/>
              <a:defRPr sz="2000">
                <a:solidFill>
                  <a:srgbClr val="3A54A5"/>
                </a:solidFill>
              </a:defRPr>
            </a:lvl1pPr>
            <a:lvl2pPr marL="914400" lvl="1" indent="-228600" algn="l">
              <a:spcBef>
                <a:spcPts val="360"/>
              </a:spcBef>
              <a:spcAft>
                <a:spcPts val="0"/>
              </a:spcAft>
              <a:buSzPts val="1800"/>
              <a:buNone/>
              <a:defRPr sz="1800">
                <a:solidFill>
                  <a:srgbClr val="8F97C0"/>
                </a:solidFill>
              </a:defRPr>
            </a:lvl2pPr>
            <a:lvl3pPr marL="1371600" lvl="2" indent="-228600" algn="l">
              <a:spcBef>
                <a:spcPts val="320"/>
              </a:spcBef>
              <a:spcAft>
                <a:spcPts val="0"/>
              </a:spcAft>
              <a:buSzPts val="1600"/>
              <a:buNone/>
              <a:defRPr sz="1600">
                <a:solidFill>
                  <a:srgbClr val="8F97C0"/>
                </a:solidFill>
              </a:defRPr>
            </a:lvl3pPr>
            <a:lvl4pPr marL="1828800" lvl="3" indent="-228600" algn="l">
              <a:spcBef>
                <a:spcPts val="280"/>
              </a:spcBef>
              <a:spcAft>
                <a:spcPts val="0"/>
              </a:spcAft>
              <a:buClr>
                <a:srgbClr val="8F97C0"/>
              </a:buClr>
              <a:buSzPts val="1400"/>
              <a:buNone/>
              <a:defRPr sz="1400">
                <a:solidFill>
                  <a:srgbClr val="8F97C0"/>
                </a:solidFill>
              </a:defRPr>
            </a:lvl4pPr>
            <a:lvl5pPr marL="2286000" lvl="4" indent="-228600" algn="l">
              <a:spcBef>
                <a:spcPts val="280"/>
              </a:spcBef>
              <a:spcAft>
                <a:spcPts val="0"/>
              </a:spcAft>
              <a:buClr>
                <a:srgbClr val="8F97C0"/>
              </a:buClr>
              <a:buSzPts val="1400"/>
              <a:buNone/>
              <a:defRPr sz="1400">
                <a:solidFill>
                  <a:srgbClr val="8F97C0"/>
                </a:solidFill>
              </a:defRPr>
            </a:lvl5pPr>
            <a:lvl6pPr marL="2743200" lvl="5" indent="-228600" algn="l">
              <a:spcBef>
                <a:spcPts val="280"/>
              </a:spcBef>
              <a:spcAft>
                <a:spcPts val="0"/>
              </a:spcAft>
              <a:buClr>
                <a:srgbClr val="8F97C0"/>
              </a:buClr>
              <a:buSzPts val="1400"/>
              <a:buNone/>
              <a:defRPr sz="1400">
                <a:solidFill>
                  <a:srgbClr val="8F97C0"/>
                </a:solidFill>
              </a:defRPr>
            </a:lvl6pPr>
            <a:lvl7pPr marL="3200400" lvl="6" indent="-228600" algn="l">
              <a:spcBef>
                <a:spcPts val="280"/>
              </a:spcBef>
              <a:spcAft>
                <a:spcPts val="0"/>
              </a:spcAft>
              <a:buClr>
                <a:srgbClr val="8F97C0"/>
              </a:buClr>
              <a:buSzPts val="1400"/>
              <a:buNone/>
              <a:defRPr sz="1400">
                <a:solidFill>
                  <a:srgbClr val="8F97C0"/>
                </a:solidFill>
              </a:defRPr>
            </a:lvl7pPr>
            <a:lvl8pPr marL="3657600" lvl="7" indent="-228600" algn="l">
              <a:spcBef>
                <a:spcPts val="280"/>
              </a:spcBef>
              <a:spcAft>
                <a:spcPts val="0"/>
              </a:spcAft>
              <a:buClr>
                <a:srgbClr val="8F97C0"/>
              </a:buClr>
              <a:buSzPts val="1400"/>
              <a:buNone/>
              <a:defRPr sz="1400">
                <a:solidFill>
                  <a:srgbClr val="8F97C0"/>
                </a:solidFill>
              </a:defRPr>
            </a:lvl8pPr>
            <a:lvl9pPr marL="4114800" lvl="8" indent="-228600" algn="l">
              <a:spcBef>
                <a:spcPts val="280"/>
              </a:spcBef>
              <a:spcAft>
                <a:spcPts val="0"/>
              </a:spcAft>
              <a:buClr>
                <a:srgbClr val="8F97C0"/>
              </a:buClr>
              <a:buSzPts val="1400"/>
              <a:buNone/>
              <a:defRPr sz="1400">
                <a:solidFill>
                  <a:srgbClr val="8F97C0"/>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63"/>
        <p:cNvGrpSpPr/>
        <p:nvPr/>
      </p:nvGrpSpPr>
      <p:grpSpPr>
        <a:xfrm>
          <a:off x="0" y="0"/>
          <a:ext cx="0" cy="0"/>
          <a:chOff x="0" y="0"/>
          <a:chExt cx="0" cy="0"/>
        </a:xfrm>
      </p:grpSpPr>
      <p:sp>
        <p:nvSpPr>
          <p:cNvPr id="64" name="Google Shape;64;p16"/>
          <p:cNvSpPr/>
          <p:nvPr/>
        </p:nvSpPr>
        <p:spPr>
          <a:xfrm>
            <a:off x="-388471" y="-254000"/>
            <a:ext cx="4273177" cy="1763059"/>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2AC00"/>
              </a:solidFill>
              <a:latin typeface="Calibri"/>
              <a:ea typeface="Calibri"/>
              <a:cs typeface="Calibri"/>
              <a:sym typeface="Calibri"/>
            </a:endParaRPr>
          </a:p>
        </p:txBody>
      </p:sp>
      <p:sp>
        <p:nvSpPr>
          <p:cNvPr id="65" name="Google Shape;65;p16"/>
          <p:cNvSpPr/>
          <p:nvPr/>
        </p:nvSpPr>
        <p:spPr>
          <a:xfrm>
            <a:off x="557958" y="-2443850"/>
            <a:ext cx="8078043" cy="7897381"/>
          </a:xfrm>
          <a:prstGeom prst="roundRect">
            <a:avLst>
              <a:gd name="adj" fmla="val 16667"/>
            </a:avLst>
          </a:prstGeom>
          <a:solidFill>
            <a:srgbClr val="BCC6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BCC6E8"/>
              </a:solidFill>
              <a:latin typeface="Calibri"/>
              <a:ea typeface="Calibri"/>
              <a:cs typeface="Calibri"/>
              <a:sym typeface="Calibri"/>
            </a:endParaRPr>
          </a:p>
        </p:txBody>
      </p:sp>
      <p:sp>
        <p:nvSpPr>
          <p:cNvPr id="66" name="Google Shape;66;p16"/>
          <p:cNvSpPr/>
          <p:nvPr/>
        </p:nvSpPr>
        <p:spPr>
          <a:xfrm>
            <a:off x="722313" y="-2106699"/>
            <a:ext cx="7772400" cy="7394492"/>
          </a:xfrm>
          <a:prstGeom prst="roundRect">
            <a:avLst>
              <a:gd name="adj" fmla="val 16667"/>
            </a:avLst>
          </a:prstGeom>
          <a:solidFill>
            <a:srgbClr val="33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2AC00"/>
              </a:solidFill>
              <a:latin typeface="Calibri"/>
              <a:ea typeface="Calibri"/>
              <a:cs typeface="Calibri"/>
              <a:sym typeface="Calibri"/>
            </a:endParaRPr>
          </a:p>
        </p:txBody>
      </p:sp>
      <p:sp>
        <p:nvSpPr>
          <p:cNvPr id="67" name="Google Shape;67;p16"/>
          <p:cNvSpPr txBox="1">
            <a:spLocks noGrp="1"/>
          </p:cNvSpPr>
          <p:nvPr>
            <p:ph type="title"/>
          </p:nvPr>
        </p:nvSpPr>
        <p:spPr>
          <a:xfrm>
            <a:off x="1394662" y="3798999"/>
            <a:ext cx="7211452"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FFFFFF"/>
              </a:buClr>
              <a:buSzPts val="4000"/>
              <a:buFont typeface="Twentieth Century"/>
              <a:buNone/>
              <a:defRPr sz="4000" b="1" cap="none">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6"/>
          <p:cNvSpPr txBox="1">
            <a:spLocks noGrp="1"/>
          </p:cNvSpPr>
          <p:nvPr>
            <p:ph type="body" idx="1"/>
          </p:nvPr>
        </p:nvSpPr>
        <p:spPr>
          <a:xfrm>
            <a:off x="1708425" y="4630384"/>
            <a:ext cx="7628125" cy="651044"/>
          </a:xfrm>
          <a:prstGeom prst="rect">
            <a:avLst/>
          </a:prstGeom>
          <a:noFill/>
          <a:ln>
            <a:noFill/>
          </a:ln>
        </p:spPr>
        <p:txBody>
          <a:bodyPr spcFirstLastPara="1" wrap="square" lIns="91425" tIns="45700" rIns="91425" bIns="45700" anchor="t" anchorCtr="0">
            <a:no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360"/>
              </a:spcBef>
              <a:spcAft>
                <a:spcPts val="0"/>
              </a:spcAft>
              <a:buSzPts val="1800"/>
              <a:buNone/>
              <a:defRPr sz="1800">
                <a:solidFill>
                  <a:srgbClr val="8F97C0"/>
                </a:solidFill>
              </a:defRPr>
            </a:lvl2pPr>
            <a:lvl3pPr marL="1371600" lvl="2" indent="-228600" algn="l">
              <a:spcBef>
                <a:spcPts val="320"/>
              </a:spcBef>
              <a:spcAft>
                <a:spcPts val="0"/>
              </a:spcAft>
              <a:buSzPts val="1600"/>
              <a:buNone/>
              <a:defRPr sz="1600">
                <a:solidFill>
                  <a:srgbClr val="8F97C0"/>
                </a:solidFill>
              </a:defRPr>
            </a:lvl3pPr>
            <a:lvl4pPr marL="1828800" lvl="3" indent="-228600" algn="l">
              <a:spcBef>
                <a:spcPts val="280"/>
              </a:spcBef>
              <a:spcAft>
                <a:spcPts val="0"/>
              </a:spcAft>
              <a:buClr>
                <a:srgbClr val="8F97C0"/>
              </a:buClr>
              <a:buSzPts val="1400"/>
              <a:buNone/>
              <a:defRPr sz="1400">
                <a:solidFill>
                  <a:srgbClr val="8F97C0"/>
                </a:solidFill>
              </a:defRPr>
            </a:lvl4pPr>
            <a:lvl5pPr marL="2286000" lvl="4" indent="-228600" algn="l">
              <a:spcBef>
                <a:spcPts val="280"/>
              </a:spcBef>
              <a:spcAft>
                <a:spcPts val="0"/>
              </a:spcAft>
              <a:buClr>
                <a:srgbClr val="8F97C0"/>
              </a:buClr>
              <a:buSzPts val="1400"/>
              <a:buNone/>
              <a:defRPr sz="1400">
                <a:solidFill>
                  <a:srgbClr val="8F97C0"/>
                </a:solidFill>
              </a:defRPr>
            </a:lvl5pPr>
            <a:lvl6pPr marL="2743200" lvl="5" indent="-228600" algn="l">
              <a:spcBef>
                <a:spcPts val="280"/>
              </a:spcBef>
              <a:spcAft>
                <a:spcPts val="0"/>
              </a:spcAft>
              <a:buClr>
                <a:srgbClr val="8F97C0"/>
              </a:buClr>
              <a:buSzPts val="1400"/>
              <a:buNone/>
              <a:defRPr sz="1400">
                <a:solidFill>
                  <a:srgbClr val="8F97C0"/>
                </a:solidFill>
              </a:defRPr>
            </a:lvl6pPr>
            <a:lvl7pPr marL="3200400" lvl="6" indent="-228600" algn="l">
              <a:spcBef>
                <a:spcPts val="280"/>
              </a:spcBef>
              <a:spcAft>
                <a:spcPts val="0"/>
              </a:spcAft>
              <a:buClr>
                <a:srgbClr val="8F97C0"/>
              </a:buClr>
              <a:buSzPts val="1400"/>
              <a:buNone/>
              <a:defRPr sz="1400">
                <a:solidFill>
                  <a:srgbClr val="8F97C0"/>
                </a:solidFill>
              </a:defRPr>
            </a:lvl7pPr>
            <a:lvl8pPr marL="3657600" lvl="7" indent="-228600" algn="l">
              <a:spcBef>
                <a:spcPts val="280"/>
              </a:spcBef>
              <a:spcAft>
                <a:spcPts val="0"/>
              </a:spcAft>
              <a:buClr>
                <a:srgbClr val="8F97C0"/>
              </a:buClr>
              <a:buSzPts val="1400"/>
              <a:buNone/>
              <a:defRPr sz="1400">
                <a:solidFill>
                  <a:srgbClr val="8F97C0"/>
                </a:solidFill>
              </a:defRPr>
            </a:lvl8pPr>
            <a:lvl9pPr marL="4114800" lvl="8" indent="-228600" algn="l">
              <a:spcBef>
                <a:spcPts val="280"/>
              </a:spcBef>
              <a:spcAft>
                <a:spcPts val="0"/>
              </a:spcAft>
              <a:buClr>
                <a:srgbClr val="8F97C0"/>
              </a:buClr>
              <a:buSzPts val="1400"/>
              <a:buNone/>
              <a:defRPr sz="1400">
                <a:solidFill>
                  <a:srgbClr val="8F97C0"/>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69"/>
        <p:cNvGrpSpPr/>
        <p:nvPr/>
      </p:nvGrpSpPr>
      <p:grpSpPr>
        <a:xfrm>
          <a:off x="0" y="0"/>
          <a:ext cx="0" cy="0"/>
          <a:chOff x="0" y="0"/>
          <a:chExt cx="0" cy="0"/>
        </a:xfrm>
      </p:grpSpPr>
      <p:sp>
        <p:nvSpPr>
          <p:cNvPr id="70" name="Google Shape;70;p17"/>
          <p:cNvSpPr/>
          <p:nvPr/>
        </p:nvSpPr>
        <p:spPr>
          <a:xfrm>
            <a:off x="740809" y="705949"/>
            <a:ext cx="5185667" cy="4875250"/>
          </a:xfrm>
          <a:prstGeom prst="roundRect">
            <a:avLst>
              <a:gd name="adj" fmla="val 16667"/>
            </a:avLst>
          </a:prstGeom>
          <a:noFill/>
          <a:ln w="76200" cap="flat" cmpd="sng">
            <a:solidFill>
              <a:srgbClr val="BCC6E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2AC00"/>
              </a:solidFill>
              <a:latin typeface="Calibri"/>
              <a:ea typeface="Calibri"/>
              <a:cs typeface="Calibri"/>
              <a:sym typeface="Calibri"/>
            </a:endParaRPr>
          </a:p>
        </p:txBody>
      </p:sp>
      <p:sp>
        <p:nvSpPr>
          <p:cNvPr id="71" name="Google Shape;71;p17"/>
          <p:cNvSpPr txBox="1">
            <a:spLocks noGrp="1"/>
          </p:cNvSpPr>
          <p:nvPr>
            <p:ph type="title"/>
          </p:nvPr>
        </p:nvSpPr>
        <p:spPr>
          <a:xfrm>
            <a:off x="1202112" y="4558618"/>
            <a:ext cx="4630293" cy="83841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3366FF"/>
              </a:buClr>
              <a:buSzPts val="4000"/>
              <a:buFont typeface="Twentieth Century"/>
              <a:buNone/>
              <a:defRPr sz="4000" b="1" cap="none">
                <a:solidFill>
                  <a:srgbClr val="3366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7"/>
          <p:cNvSpPr/>
          <p:nvPr/>
        </p:nvSpPr>
        <p:spPr>
          <a:xfrm>
            <a:off x="924307" y="844331"/>
            <a:ext cx="5185667" cy="4875250"/>
          </a:xfrm>
          <a:prstGeom prst="roundRect">
            <a:avLst>
              <a:gd name="adj" fmla="val 16667"/>
            </a:avLst>
          </a:prstGeom>
          <a:noFill/>
          <a:ln w="76200" cap="flat" cmpd="sng">
            <a:solidFill>
              <a:srgbClr val="3366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2AC00"/>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3"/>
        <p:cNvGrpSpPr/>
        <p:nvPr/>
      </p:nvGrpSpPr>
      <p:grpSpPr>
        <a:xfrm>
          <a:off x="0" y="0"/>
          <a:ext cx="0" cy="0"/>
          <a:chOff x="0" y="0"/>
          <a:chExt cx="0" cy="0"/>
        </a:xfrm>
      </p:grpSpPr>
      <p:sp>
        <p:nvSpPr>
          <p:cNvPr id="74" name="Google Shape;74;p1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SzPts val="3200"/>
              <a:buNone/>
              <a:defRPr>
                <a:solidFill>
                  <a:srgbClr val="3366FF"/>
                </a:solidFill>
              </a:defRPr>
            </a:lvl1pPr>
            <a:lvl2pPr lvl="1" algn="ctr">
              <a:spcBef>
                <a:spcPts val="560"/>
              </a:spcBef>
              <a:spcAft>
                <a:spcPts val="0"/>
              </a:spcAft>
              <a:buSzPts val="2800"/>
              <a:buNone/>
              <a:defRPr>
                <a:solidFill>
                  <a:srgbClr val="8F97C0"/>
                </a:solidFill>
              </a:defRPr>
            </a:lvl2pPr>
            <a:lvl3pPr lvl="2" algn="ctr">
              <a:spcBef>
                <a:spcPts val="480"/>
              </a:spcBef>
              <a:spcAft>
                <a:spcPts val="0"/>
              </a:spcAft>
              <a:buSzPts val="2400"/>
              <a:buNone/>
              <a:defRPr>
                <a:solidFill>
                  <a:srgbClr val="8F97C0"/>
                </a:solidFill>
              </a:defRPr>
            </a:lvl3pPr>
            <a:lvl4pPr lvl="3" algn="ctr">
              <a:spcBef>
                <a:spcPts val="400"/>
              </a:spcBef>
              <a:spcAft>
                <a:spcPts val="0"/>
              </a:spcAft>
              <a:buClr>
                <a:srgbClr val="8F97C0"/>
              </a:buClr>
              <a:buSzPts val="2000"/>
              <a:buNone/>
              <a:defRPr>
                <a:solidFill>
                  <a:srgbClr val="8F97C0"/>
                </a:solidFill>
              </a:defRPr>
            </a:lvl4pPr>
            <a:lvl5pPr lvl="4" algn="ctr">
              <a:spcBef>
                <a:spcPts val="400"/>
              </a:spcBef>
              <a:spcAft>
                <a:spcPts val="0"/>
              </a:spcAft>
              <a:buClr>
                <a:srgbClr val="8F97C0"/>
              </a:buClr>
              <a:buSzPts val="2000"/>
              <a:buNone/>
              <a:defRPr>
                <a:solidFill>
                  <a:srgbClr val="8F97C0"/>
                </a:solidFill>
              </a:defRPr>
            </a:lvl5pPr>
            <a:lvl6pPr lvl="5" algn="ctr">
              <a:spcBef>
                <a:spcPts val="400"/>
              </a:spcBef>
              <a:spcAft>
                <a:spcPts val="0"/>
              </a:spcAft>
              <a:buClr>
                <a:srgbClr val="8F97C0"/>
              </a:buClr>
              <a:buSzPts val="2000"/>
              <a:buNone/>
              <a:defRPr>
                <a:solidFill>
                  <a:srgbClr val="8F97C0"/>
                </a:solidFill>
              </a:defRPr>
            </a:lvl6pPr>
            <a:lvl7pPr lvl="6" algn="ctr">
              <a:spcBef>
                <a:spcPts val="400"/>
              </a:spcBef>
              <a:spcAft>
                <a:spcPts val="0"/>
              </a:spcAft>
              <a:buClr>
                <a:srgbClr val="8F97C0"/>
              </a:buClr>
              <a:buSzPts val="2000"/>
              <a:buNone/>
              <a:defRPr>
                <a:solidFill>
                  <a:srgbClr val="8F97C0"/>
                </a:solidFill>
              </a:defRPr>
            </a:lvl7pPr>
            <a:lvl8pPr lvl="7" algn="ctr">
              <a:spcBef>
                <a:spcPts val="400"/>
              </a:spcBef>
              <a:spcAft>
                <a:spcPts val="0"/>
              </a:spcAft>
              <a:buClr>
                <a:srgbClr val="8F97C0"/>
              </a:buClr>
              <a:buSzPts val="2000"/>
              <a:buNone/>
              <a:defRPr>
                <a:solidFill>
                  <a:srgbClr val="8F97C0"/>
                </a:solidFill>
              </a:defRPr>
            </a:lvl8pPr>
            <a:lvl9pPr lvl="8" algn="ctr">
              <a:spcBef>
                <a:spcPts val="400"/>
              </a:spcBef>
              <a:spcAft>
                <a:spcPts val="0"/>
              </a:spcAft>
              <a:buClr>
                <a:srgbClr val="8F97C0"/>
              </a:buClr>
              <a:buSzPts val="2000"/>
              <a:buNone/>
              <a:defRPr>
                <a:solidFill>
                  <a:srgbClr val="8F97C0"/>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365298" y="350815"/>
            <a:ext cx="6987106" cy="91535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9"/>
          <p:cNvSpPr txBox="1">
            <a:spLocks noGrp="1"/>
          </p:cNvSpPr>
          <p:nvPr>
            <p:ph type="body" idx="1"/>
          </p:nvPr>
        </p:nvSpPr>
        <p:spPr>
          <a:xfrm>
            <a:off x="365298" y="1600200"/>
            <a:ext cx="8257568" cy="4691069"/>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364604" y="350815"/>
            <a:ext cx="6987106" cy="91535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20"/>
          <p:cNvSpPr txBox="1">
            <a:spLocks noGrp="1"/>
          </p:cNvSpPr>
          <p:nvPr>
            <p:ph type="body" idx="1"/>
          </p:nvPr>
        </p:nvSpPr>
        <p:spPr>
          <a:xfrm>
            <a:off x="364604" y="1600200"/>
            <a:ext cx="4038600" cy="4697187"/>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Clr>
                <a:schemeClr val="dk2"/>
              </a:buClr>
              <a:buSzPts val="1800"/>
              <a:buChar char="•"/>
              <a:defRPr sz="1800"/>
            </a:lvl4pPr>
            <a:lvl5pPr marL="2286000" lvl="4" indent="-342900" algn="l">
              <a:spcBef>
                <a:spcPts val="360"/>
              </a:spcBef>
              <a:spcAft>
                <a:spcPts val="0"/>
              </a:spcAft>
              <a:buClr>
                <a:schemeClr val="dk2"/>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2" name="Google Shape;82;p20"/>
          <p:cNvSpPr txBox="1">
            <a:spLocks noGrp="1"/>
          </p:cNvSpPr>
          <p:nvPr>
            <p:ph type="body" idx="2"/>
          </p:nvPr>
        </p:nvSpPr>
        <p:spPr>
          <a:xfrm>
            <a:off x="4555604" y="1600200"/>
            <a:ext cx="4038600" cy="4697187"/>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Clr>
                <a:schemeClr val="dk2"/>
              </a:buClr>
              <a:buSzPts val="1800"/>
              <a:buChar char="•"/>
              <a:defRPr sz="1800"/>
            </a:lvl4pPr>
            <a:lvl5pPr marL="2286000" lvl="4" indent="-342900" algn="l">
              <a:spcBef>
                <a:spcPts val="360"/>
              </a:spcBef>
              <a:spcAft>
                <a:spcPts val="0"/>
              </a:spcAft>
              <a:buClr>
                <a:schemeClr val="dk2"/>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324920" y="502281"/>
            <a:ext cx="7297840" cy="91535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2"/>
              </a:buClr>
              <a:buSzPts val="4400"/>
              <a:buFont typeface="Twentieth Century"/>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21"/>
          <p:cNvSpPr txBox="1">
            <a:spLocks noGrp="1"/>
          </p:cNvSpPr>
          <p:nvPr>
            <p:ph type="body" idx="1"/>
          </p:nvPr>
        </p:nvSpPr>
        <p:spPr>
          <a:xfrm>
            <a:off x="324920" y="152188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None/>
              <a:defRPr sz="2400" b="1"/>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Clr>
                <a:schemeClr val="dk2"/>
              </a:buClr>
              <a:buSzPts val="1600"/>
              <a:buNone/>
              <a:defRPr sz="1600" b="1"/>
            </a:lvl4pPr>
            <a:lvl5pPr marL="2286000" lvl="4" indent="-228600" algn="l">
              <a:spcBef>
                <a:spcPts val="320"/>
              </a:spcBef>
              <a:spcAft>
                <a:spcPts val="0"/>
              </a:spcAft>
              <a:buClr>
                <a:schemeClr val="dk2"/>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6" name="Google Shape;86;p21"/>
          <p:cNvSpPr txBox="1">
            <a:spLocks noGrp="1"/>
          </p:cNvSpPr>
          <p:nvPr>
            <p:ph type="body" idx="2"/>
          </p:nvPr>
        </p:nvSpPr>
        <p:spPr>
          <a:xfrm>
            <a:off x="324920" y="2161645"/>
            <a:ext cx="4040188" cy="4109282"/>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Clr>
                <a:schemeClr val="dk2"/>
              </a:buClr>
              <a:buSzPts val="1600"/>
              <a:buChar char="•"/>
              <a:defRPr sz="1600"/>
            </a:lvl4pPr>
            <a:lvl5pPr marL="2286000" lvl="4" indent="-330200" algn="l">
              <a:spcBef>
                <a:spcPts val="320"/>
              </a:spcBef>
              <a:spcAft>
                <a:spcPts val="0"/>
              </a:spcAft>
              <a:buClr>
                <a:schemeClr val="dk2"/>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87" name="Google Shape;87;p21"/>
          <p:cNvSpPr txBox="1">
            <a:spLocks noGrp="1"/>
          </p:cNvSpPr>
          <p:nvPr>
            <p:ph type="body" idx="3"/>
          </p:nvPr>
        </p:nvSpPr>
        <p:spPr>
          <a:xfrm>
            <a:off x="4512745" y="152188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None/>
              <a:defRPr sz="2400" b="1"/>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Clr>
                <a:schemeClr val="dk2"/>
              </a:buClr>
              <a:buSzPts val="1600"/>
              <a:buNone/>
              <a:defRPr sz="1600" b="1"/>
            </a:lvl4pPr>
            <a:lvl5pPr marL="2286000" lvl="4" indent="-228600" algn="l">
              <a:spcBef>
                <a:spcPts val="320"/>
              </a:spcBef>
              <a:spcAft>
                <a:spcPts val="0"/>
              </a:spcAft>
              <a:buClr>
                <a:schemeClr val="dk2"/>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8" name="Google Shape;88;p21"/>
          <p:cNvSpPr txBox="1">
            <a:spLocks noGrp="1"/>
          </p:cNvSpPr>
          <p:nvPr>
            <p:ph type="body" idx="4"/>
          </p:nvPr>
        </p:nvSpPr>
        <p:spPr>
          <a:xfrm>
            <a:off x="4512745" y="2161645"/>
            <a:ext cx="4041775" cy="4109282"/>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Clr>
                <a:schemeClr val="dk2"/>
              </a:buClr>
              <a:buSzPts val="1600"/>
              <a:buChar char="•"/>
              <a:defRPr sz="1600"/>
            </a:lvl4pPr>
            <a:lvl5pPr marL="2286000" lvl="4" indent="-330200" algn="l">
              <a:spcBef>
                <a:spcPts val="320"/>
              </a:spcBef>
              <a:spcAft>
                <a:spcPts val="0"/>
              </a:spcAft>
              <a:buClr>
                <a:schemeClr val="dk2"/>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65298" y="350815"/>
            <a:ext cx="6987106" cy="91535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365298" y="1600200"/>
            <a:ext cx="8257568" cy="4691069"/>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89"/>
        <p:cNvGrpSpPr/>
        <p:nvPr/>
      </p:nvGrpSpPr>
      <p:grpSpPr>
        <a:xfrm>
          <a:off x="0" y="0"/>
          <a:ext cx="0" cy="0"/>
          <a:chOff x="0" y="0"/>
          <a:chExt cx="0" cy="0"/>
        </a:xfrm>
      </p:grpSpPr>
      <p:sp>
        <p:nvSpPr>
          <p:cNvPr id="90" name="Google Shape;90;p22"/>
          <p:cNvSpPr txBox="1">
            <a:spLocks noGrp="1"/>
          </p:cNvSpPr>
          <p:nvPr>
            <p:ph type="title"/>
          </p:nvPr>
        </p:nvSpPr>
        <p:spPr>
          <a:xfrm>
            <a:off x="352155" y="377391"/>
            <a:ext cx="6987106" cy="91535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1"/>
        <p:cNvGrpSpPr/>
        <p:nvPr/>
      </p:nvGrpSpPr>
      <p:grpSpPr>
        <a:xfrm>
          <a:off x="0" y="0"/>
          <a:ext cx="0" cy="0"/>
          <a:chOff x="0" y="0"/>
          <a:chExt cx="0" cy="0"/>
        </a:xfrm>
      </p:grpSpPr>
      <p:sp>
        <p:nvSpPr>
          <p:cNvPr id="92" name="Google Shape;92;p23"/>
          <p:cNvSpPr txBox="1">
            <a:spLocks noGrp="1"/>
          </p:cNvSpPr>
          <p:nvPr>
            <p:ph type="title"/>
          </p:nvPr>
        </p:nvSpPr>
        <p:spPr>
          <a:xfrm>
            <a:off x="365298" y="350815"/>
            <a:ext cx="6987106" cy="91535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5" name="Google Shape;95;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3A54A5"/>
                </a:solidFill>
                <a:latin typeface="Calibri"/>
                <a:ea typeface="Calibri"/>
                <a:cs typeface="Calibri"/>
                <a:sym typeface="Calibri"/>
              </a:defRPr>
            </a:lvl1pPr>
            <a:lvl2pPr marL="0" marR="0" lvl="1" indent="0" algn="l" rtl="0">
              <a:spcBef>
                <a:spcPts val="0"/>
              </a:spcBef>
              <a:buNone/>
              <a:defRPr sz="1800">
                <a:solidFill>
                  <a:srgbClr val="3A54A5"/>
                </a:solidFill>
                <a:latin typeface="Calibri"/>
                <a:ea typeface="Calibri"/>
                <a:cs typeface="Calibri"/>
                <a:sym typeface="Calibri"/>
              </a:defRPr>
            </a:lvl2pPr>
            <a:lvl3pPr marL="0" marR="0" lvl="2" indent="0" algn="l" rtl="0">
              <a:spcBef>
                <a:spcPts val="0"/>
              </a:spcBef>
              <a:buNone/>
              <a:defRPr sz="1800">
                <a:solidFill>
                  <a:srgbClr val="3A54A5"/>
                </a:solidFill>
                <a:latin typeface="Calibri"/>
                <a:ea typeface="Calibri"/>
                <a:cs typeface="Calibri"/>
                <a:sym typeface="Calibri"/>
              </a:defRPr>
            </a:lvl3pPr>
            <a:lvl4pPr marL="0" marR="0" lvl="3" indent="0" algn="l" rtl="0">
              <a:spcBef>
                <a:spcPts val="0"/>
              </a:spcBef>
              <a:buNone/>
              <a:defRPr sz="1800">
                <a:solidFill>
                  <a:srgbClr val="3A54A5"/>
                </a:solidFill>
                <a:latin typeface="Calibri"/>
                <a:ea typeface="Calibri"/>
                <a:cs typeface="Calibri"/>
                <a:sym typeface="Calibri"/>
              </a:defRPr>
            </a:lvl4pPr>
            <a:lvl5pPr marL="0" marR="0" lvl="4" indent="0" algn="l" rtl="0">
              <a:spcBef>
                <a:spcPts val="0"/>
              </a:spcBef>
              <a:buNone/>
              <a:defRPr sz="1800">
                <a:solidFill>
                  <a:srgbClr val="3A54A5"/>
                </a:solidFill>
                <a:latin typeface="Calibri"/>
                <a:ea typeface="Calibri"/>
                <a:cs typeface="Calibri"/>
                <a:sym typeface="Calibri"/>
              </a:defRPr>
            </a:lvl5pPr>
            <a:lvl6pPr marL="0" marR="0" lvl="5" indent="0" algn="l" rtl="0">
              <a:spcBef>
                <a:spcPts val="0"/>
              </a:spcBef>
              <a:buNone/>
              <a:defRPr sz="1800">
                <a:solidFill>
                  <a:srgbClr val="3A54A5"/>
                </a:solidFill>
                <a:latin typeface="Calibri"/>
                <a:ea typeface="Calibri"/>
                <a:cs typeface="Calibri"/>
                <a:sym typeface="Calibri"/>
              </a:defRPr>
            </a:lvl6pPr>
            <a:lvl7pPr marL="0" marR="0" lvl="6" indent="0" algn="l" rtl="0">
              <a:spcBef>
                <a:spcPts val="0"/>
              </a:spcBef>
              <a:buNone/>
              <a:defRPr sz="1800">
                <a:solidFill>
                  <a:srgbClr val="3A54A5"/>
                </a:solidFill>
                <a:latin typeface="Calibri"/>
                <a:ea typeface="Calibri"/>
                <a:cs typeface="Calibri"/>
                <a:sym typeface="Calibri"/>
              </a:defRPr>
            </a:lvl7pPr>
            <a:lvl8pPr marL="0" marR="0" lvl="7" indent="0" algn="l" rtl="0">
              <a:spcBef>
                <a:spcPts val="0"/>
              </a:spcBef>
              <a:buNone/>
              <a:defRPr sz="1800">
                <a:solidFill>
                  <a:srgbClr val="3A54A5"/>
                </a:solidFill>
                <a:latin typeface="Calibri"/>
                <a:ea typeface="Calibri"/>
                <a:cs typeface="Calibri"/>
                <a:sym typeface="Calibri"/>
              </a:defRPr>
            </a:lvl8pPr>
            <a:lvl9pPr marL="0" marR="0" lvl="8" indent="0" algn="l" rtl="0">
              <a:spcBef>
                <a:spcPts val="0"/>
              </a:spcBef>
              <a:buNone/>
              <a:defRPr sz="1800">
                <a:solidFill>
                  <a:srgbClr val="3A54A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1"/>
        <p:cNvGrpSpPr/>
        <p:nvPr/>
      </p:nvGrpSpPr>
      <p:grpSpPr>
        <a:xfrm>
          <a:off x="0" y="0"/>
          <a:ext cx="0" cy="0"/>
          <a:chOff x="0" y="0"/>
          <a:chExt cx="0" cy="0"/>
        </a:xfrm>
      </p:grpSpPr>
      <p:sp>
        <p:nvSpPr>
          <p:cNvPr id="102" name="Google Shape;102;p25"/>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3" name="Google Shape;103;p2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rtl="0">
              <a:spcBef>
                <a:spcPts val="640"/>
              </a:spcBef>
              <a:spcAft>
                <a:spcPts val="0"/>
              </a:spcAft>
              <a:buSzPts val="3200"/>
              <a:buNone/>
              <a:defRPr>
                <a:solidFill>
                  <a:srgbClr val="3366FF"/>
                </a:solidFill>
              </a:defRPr>
            </a:lvl1pPr>
            <a:lvl2pPr lvl="1" algn="ctr" rtl="0">
              <a:spcBef>
                <a:spcPts val="560"/>
              </a:spcBef>
              <a:spcAft>
                <a:spcPts val="0"/>
              </a:spcAft>
              <a:buSzPts val="2800"/>
              <a:buNone/>
              <a:defRPr>
                <a:solidFill>
                  <a:srgbClr val="8F97C0"/>
                </a:solidFill>
              </a:defRPr>
            </a:lvl2pPr>
            <a:lvl3pPr lvl="2" algn="ctr" rtl="0">
              <a:spcBef>
                <a:spcPts val="480"/>
              </a:spcBef>
              <a:spcAft>
                <a:spcPts val="0"/>
              </a:spcAft>
              <a:buSzPts val="2400"/>
              <a:buNone/>
              <a:defRPr>
                <a:solidFill>
                  <a:srgbClr val="8F97C0"/>
                </a:solidFill>
              </a:defRPr>
            </a:lvl3pPr>
            <a:lvl4pPr lvl="3" algn="ctr" rtl="0">
              <a:spcBef>
                <a:spcPts val="400"/>
              </a:spcBef>
              <a:spcAft>
                <a:spcPts val="0"/>
              </a:spcAft>
              <a:buClr>
                <a:srgbClr val="8F97C0"/>
              </a:buClr>
              <a:buSzPts val="2000"/>
              <a:buNone/>
              <a:defRPr>
                <a:solidFill>
                  <a:srgbClr val="8F97C0"/>
                </a:solidFill>
              </a:defRPr>
            </a:lvl4pPr>
            <a:lvl5pPr lvl="4" algn="ctr" rtl="0">
              <a:spcBef>
                <a:spcPts val="400"/>
              </a:spcBef>
              <a:spcAft>
                <a:spcPts val="0"/>
              </a:spcAft>
              <a:buClr>
                <a:srgbClr val="8F97C0"/>
              </a:buClr>
              <a:buSzPts val="2000"/>
              <a:buNone/>
              <a:defRPr>
                <a:solidFill>
                  <a:srgbClr val="8F97C0"/>
                </a:solidFill>
              </a:defRPr>
            </a:lvl5pPr>
            <a:lvl6pPr lvl="5" algn="ctr" rtl="0">
              <a:spcBef>
                <a:spcPts val="400"/>
              </a:spcBef>
              <a:spcAft>
                <a:spcPts val="0"/>
              </a:spcAft>
              <a:buClr>
                <a:srgbClr val="8F97C0"/>
              </a:buClr>
              <a:buSzPts val="2000"/>
              <a:buNone/>
              <a:defRPr>
                <a:solidFill>
                  <a:srgbClr val="8F97C0"/>
                </a:solidFill>
              </a:defRPr>
            </a:lvl6pPr>
            <a:lvl7pPr lvl="6" algn="ctr" rtl="0">
              <a:spcBef>
                <a:spcPts val="400"/>
              </a:spcBef>
              <a:spcAft>
                <a:spcPts val="0"/>
              </a:spcAft>
              <a:buClr>
                <a:srgbClr val="8F97C0"/>
              </a:buClr>
              <a:buSzPts val="2000"/>
              <a:buNone/>
              <a:defRPr>
                <a:solidFill>
                  <a:srgbClr val="8F97C0"/>
                </a:solidFill>
              </a:defRPr>
            </a:lvl7pPr>
            <a:lvl8pPr lvl="7" algn="ctr" rtl="0">
              <a:spcBef>
                <a:spcPts val="400"/>
              </a:spcBef>
              <a:spcAft>
                <a:spcPts val="0"/>
              </a:spcAft>
              <a:buClr>
                <a:srgbClr val="8F97C0"/>
              </a:buClr>
              <a:buSzPts val="2000"/>
              <a:buNone/>
              <a:defRPr>
                <a:solidFill>
                  <a:srgbClr val="8F97C0"/>
                </a:solidFill>
              </a:defRPr>
            </a:lvl8pPr>
            <a:lvl9pPr lvl="8" algn="ctr" rtl="0">
              <a:spcBef>
                <a:spcPts val="400"/>
              </a:spcBef>
              <a:spcAft>
                <a:spcPts val="0"/>
              </a:spcAft>
              <a:buClr>
                <a:srgbClr val="8F97C0"/>
              </a:buClr>
              <a:buSzPts val="2000"/>
              <a:buNone/>
              <a:defRPr>
                <a:solidFill>
                  <a:srgbClr val="8F97C0"/>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4"/>
        <p:cNvGrpSpPr/>
        <p:nvPr/>
      </p:nvGrpSpPr>
      <p:grpSpPr>
        <a:xfrm>
          <a:off x="0" y="0"/>
          <a:ext cx="0" cy="0"/>
          <a:chOff x="0" y="0"/>
          <a:chExt cx="0" cy="0"/>
        </a:xfrm>
      </p:grpSpPr>
      <p:sp>
        <p:nvSpPr>
          <p:cNvPr id="105" name="Google Shape;105;p26"/>
          <p:cNvSpPr txBox="1">
            <a:spLocks noGrp="1"/>
          </p:cNvSpPr>
          <p:nvPr>
            <p:ph type="title"/>
          </p:nvPr>
        </p:nvSpPr>
        <p:spPr>
          <a:xfrm>
            <a:off x="365298" y="350815"/>
            <a:ext cx="6987000" cy="9153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6" name="Google Shape;106;p26"/>
          <p:cNvSpPr txBox="1">
            <a:spLocks noGrp="1"/>
          </p:cNvSpPr>
          <p:nvPr>
            <p:ph type="body" idx="1"/>
          </p:nvPr>
        </p:nvSpPr>
        <p:spPr>
          <a:xfrm>
            <a:off x="365298" y="1600200"/>
            <a:ext cx="8257500" cy="4691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SzPts val="1800"/>
              <a:buChar char="▪"/>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Clr>
                <a:schemeClr val="dk2"/>
              </a:buClr>
              <a:buSzPts val="1800"/>
              <a:buChar char="•"/>
              <a:defRPr/>
            </a:lvl4pPr>
            <a:lvl5pPr marL="2286000" lvl="4" indent="-342900" algn="l" rtl="0">
              <a:spcBef>
                <a:spcPts val="360"/>
              </a:spcBef>
              <a:spcAft>
                <a:spcPts val="0"/>
              </a:spcAft>
              <a:buClr>
                <a:schemeClr val="dk2"/>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07"/>
        <p:cNvGrpSpPr/>
        <p:nvPr/>
      </p:nvGrpSpPr>
      <p:grpSpPr>
        <a:xfrm>
          <a:off x="0" y="0"/>
          <a:ext cx="0" cy="0"/>
          <a:chOff x="0" y="0"/>
          <a:chExt cx="0" cy="0"/>
        </a:xfrm>
      </p:grpSpPr>
      <p:sp>
        <p:nvSpPr>
          <p:cNvPr id="108" name="Google Shape;108;p27"/>
          <p:cNvSpPr txBox="1">
            <a:spLocks noGrp="1"/>
          </p:cNvSpPr>
          <p:nvPr>
            <p:ph type="title"/>
          </p:nvPr>
        </p:nvSpPr>
        <p:spPr>
          <a:xfrm>
            <a:off x="352155" y="377391"/>
            <a:ext cx="6987000" cy="9153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9"/>
        <p:cNvGrpSpPr/>
        <p:nvPr/>
      </p:nvGrpSpPr>
      <p:grpSpPr>
        <a:xfrm>
          <a:off x="0" y="0"/>
          <a:ext cx="0" cy="0"/>
          <a:chOff x="0" y="0"/>
          <a:chExt cx="0" cy="0"/>
        </a:xfrm>
      </p:grpSpPr>
      <p:sp>
        <p:nvSpPr>
          <p:cNvPr id="110" name="Google Shape;110;p28"/>
          <p:cNvSpPr txBox="1">
            <a:spLocks noGrp="1"/>
          </p:cNvSpPr>
          <p:nvPr>
            <p:ph type="title"/>
          </p:nvPr>
        </p:nvSpPr>
        <p:spPr>
          <a:xfrm>
            <a:off x="324920" y="502281"/>
            <a:ext cx="7297800" cy="9153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2"/>
              </a:buClr>
              <a:buSzPts val="4400"/>
              <a:buFont typeface="Twentieth Century"/>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1" name="Google Shape;111;p28"/>
          <p:cNvSpPr txBox="1">
            <a:spLocks noGrp="1"/>
          </p:cNvSpPr>
          <p:nvPr>
            <p:ph type="body" idx="1"/>
          </p:nvPr>
        </p:nvSpPr>
        <p:spPr>
          <a:xfrm>
            <a:off x="324920" y="1521883"/>
            <a:ext cx="40401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SzPts val="2400"/>
              <a:buNone/>
              <a:defRPr sz="2400" b="1"/>
            </a:lvl1pPr>
            <a:lvl2pPr marL="914400" lvl="1" indent="-228600" algn="l" rtl="0">
              <a:spcBef>
                <a:spcPts val="400"/>
              </a:spcBef>
              <a:spcAft>
                <a:spcPts val="0"/>
              </a:spcAft>
              <a:buSzPts val="2000"/>
              <a:buNone/>
              <a:defRPr sz="2000" b="1"/>
            </a:lvl2pPr>
            <a:lvl3pPr marL="1371600" lvl="2" indent="-228600" algn="l" rtl="0">
              <a:spcBef>
                <a:spcPts val="360"/>
              </a:spcBef>
              <a:spcAft>
                <a:spcPts val="0"/>
              </a:spcAft>
              <a:buSzPts val="1800"/>
              <a:buNone/>
              <a:defRPr sz="1800" b="1"/>
            </a:lvl3pPr>
            <a:lvl4pPr marL="1828800" lvl="3" indent="-228600" algn="l" rtl="0">
              <a:spcBef>
                <a:spcPts val="320"/>
              </a:spcBef>
              <a:spcAft>
                <a:spcPts val="0"/>
              </a:spcAft>
              <a:buClr>
                <a:schemeClr val="dk2"/>
              </a:buClr>
              <a:buSzPts val="1600"/>
              <a:buNone/>
              <a:defRPr sz="1600" b="1"/>
            </a:lvl4pPr>
            <a:lvl5pPr marL="2286000" lvl="4" indent="-228600" algn="l" rtl="0">
              <a:spcBef>
                <a:spcPts val="320"/>
              </a:spcBef>
              <a:spcAft>
                <a:spcPts val="0"/>
              </a:spcAft>
              <a:buClr>
                <a:schemeClr val="dk2"/>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12" name="Google Shape;112;p28"/>
          <p:cNvSpPr txBox="1">
            <a:spLocks noGrp="1"/>
          </p:cNvSpPr>
          <p:nvPr>
            <p:ph type="body" idx="2"/>
          </p:nvPr>
        </p:nvSpPr>
        <p:spPr>
          <a:xfrm>
            <a:off x="324920" y="2161645"/>
            <a:ext cx="4040100" cy="41094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SzPts val="2400"/>
              <a:buChar char="▪"/>
              <a:defRPr sz="2400"/>
            </a:lvl1pPr>
            <a:lvl2pPr marL="914400" lvl="1" indent="-355600" algn="l" rtl="0">
              <a:spcBef>
                <a:spcPts val="400"/>
              </a:spcBef>
              <a:spcAft>
                <a:spcPts val="0"/>
              </a:spcAft>
              <a:buSzPts val="2000"/>
              <a:buChar char="▪"/>
              <a:defRPr sz="2000"/>
            </a:lvl2pPr>
            <a:lvl3pPr marL="1371600" lvl="2" indent="-342900" algn="l" rtl="0">
              <a:spcBef>
                <a:spcPts val="360"/>
              </a:spcBef>
              <a:spcAft>
                <a:spcPts val="0"/>
              </a:spcAft>
              <a:buSzPts val="1800"/>
              <a:buChar char="▪"/>
              <a:defRPr sz="1800"/>
            </a:lvl3pPr>
            <a:lvl4pPr marL="1828800" lvl="3" indent="-330200" algn="l" rtl="0">
              <a:spcBef>
                <a:spcPts val="320"/>
              </a:spcBef>
              <a:spcAft>
                <a:spcPts val="0"/>
              </a:spcAft>
              <a:buClr>
                <a:schemeClr val="dk2"/>
              </a:buClr>
              <a:buSzPts val="1600"/>
              <a:buChar char="•"/>
              <a:defRPr sz="1600"/>
            </a:lvl4pPr>
            <a:lvl5pPr marL="2286000" lvl="4" indent="-330200" algn="l" rtl="0">
              <a:spcBef>
                <a:spcPts val="320"/>
              </a:spcBef>
              <a:spcAft>
                <a:spcPts val="0"/>
              </a:spcAft>
              <a:buClr>
                <a:schemeClr val="dk2"/>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13" name="Google Shape;113;p28"/>
          <p:cNvSpPr txBox="1">
            <a:spLocks noGrp="1"/>
          </p:cNvSpPr>
          <p:nvPr>
            <p:ph type="body" idx="3"/>
          </p:nvPr>
        </p:nvSpPr>
        <p:spPr>
          <a:xfrm>
            <a:off x="4512745" y="1521883"/>
            <a:ext cx="40419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SzPts val="2400"/>
              <a:buNone/>
              <a:defRPr sz="2400" b="1"/>
            </a:lvl1pPr>
            <a:lvl2pPr marL="914400" lvl="1" indent="-228600" algn="l" rtl="0">
              <a:spcBef>
                <a:spcPts val="400"/>
              </a:spcBef>
              <a:spcAft>
                <a:spcPts val="0"/>
              </a:spcAft>
              <a:buSzPts val="2000"/>
              <a:buNone/>
              <a:defRPr sz="2000" b="1"/>
            </a:lvl2pPr>
            <a:lvl3pPr marL="1371600" lvl="2" indent="-228600" algn="l" rtl="0">
              <a:spcBef>
                <a:spcPts val="360"/>
              </a:spcBef>
              <a:spcAft>
                <a:spcPts val="0"/>
              </a:spcAft>
              <a:buSzPts val="1800"/>
              <a:buNone/>
              <a:defRPr sz="1800" b="1"/>
            </a:lvl3pPr>
            <a:lvl4pPr marL="1828800" lvl="3" indent="-228600" algn="l" rtl="0">
              <a:spcBef>
                <a:spcPts val="320"/>
              </a:spcBef>
              <a:spcAft>
                <a:spcPts val="0"/>
              </a:spcAft>
              <a:buClr>
                <a:schemeClr val="dk2"/>
              </a:buClr>
              <a:buSzPts val="1600"/>
              <a:buNone/>
              <a:defRPr sz="1600" b="1"/>
            </a:lvl4pPr>
            <a:lvl5pPr marL="2286000" lvl="4" indent="-228600" algn="l" rtl="0">
              <a:spcBef>
                <a:spcPts val="320"/>
              </a:spcBef>
              <a:spcAft>
                <a:spcPts val="0"/>
              </a:spcAft>
              <a:buClr>
                <a:schemeClr val="dk2"/>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14" name="Google Shape;114;p28"/>
          <p:cNvSpPr txBox="1">
            <a:spLocks noGrp="1"/>
          </p:cNvSpPr>
          <p:nvPr>
            <p:ph type="body" idx="4"/>
          </p:nvPr>
        </p:nvSpPr>
        <p:spPr>
          <a:xfrm>
            <a:off x="4512745" y="2161645"/>
            <a:ext cx="4041900" cy="41094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SzPts val="2400"/>
              <a:buChar char="▪"/>
              <a:defRPr sz="2400"/>
            </a:lvl1pPr>
            <a:lvl2pPr marL="914400" lvl="1" indent="-355600" algn="l" rtl="0">
              <a:spcBef>
                <a:spcPts val="400"/>
              </a:spcBef>
              <a:spcAft>
                <a:spcPts val="0"/>
              </a:spcAft>
              <a:buSzPts val="2000"/>
              <a:buChar char="▪"/>
              <a:defRPr sz="2000"/>
            </a:lvl2pPr>
            <a:lvl3pPr marL="1371600" lvl="2" indent="-342900" algn="l" rtl="0">
              <a:spcBef>
                <a:spcPts val="360"/>
              </a:spcBef>
              <a:spcAft>
                <a:spcPts val="0"/>
              </a:spcAft>
              <a:buSzPts val="1800"/>
              <a:buChar char="▪"/>
              <a:defRPr sz="1800"/>
            </a:lvl3pPr>
            <a:lvl4pPr marL="1828800" lvl="3" indent="-330200" algn="l" rtl="0">
              <a:spcBef>
                <a:spcPts val="320"/>
              </a:spcBef>
              <a:spcAft>
                <a:spcPts val="0"/>
              </a:spcAft>
              <a:buClr>
                <a:schemeClr val="dk2"/>
              </a:buClr>
              <a:buSzPts val="1600"/>
              <a:buChar char="•"/>
              <a:defRPr sz="1600"/>
            </a:lvl4pPr>
            <a:lvl5pPr marL="2286000" lvl="4" indent="-330200" algn="l" rtl="0">
              <a:spcBef>
                <a:spcPts val="320"/>
              </a:spcBef>
              <a:spcAft>
                <a:spcPts val="0"/>
              </a:spcAft>
              <a:buClr>
                <a:schemeClr val="dk2"/>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Section Header" type="secHead">
  <p:cSld name="SECTION_HEADER">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dk2"/>
              </a:buClr>
              <a:buSzPts val="4000"/>
              <a:buFont typeface="Twentieth Century"/>
              <a:buNone/>
              <a:defRPr sz="4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7" name="Google Shape;117;p29"/>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SzPts val="2000"/>
              <a:buNone/>
              <a:defRPr sz="2000">
                <a:solidFill>
                  <a:srgbClr val="3A54A5"/>
                </a:solidFill>
              </a:defRPr>
            </a:lvl1pPr>
            <a:lvl2pPr marL="914400" lvl="1" indent="-228600" algn="l" rtl="0">
              <a:spcBef>
                <a:spcPts val="360"/>
              </a:spcBef>
              <a:spcAft>
                <a:spcPts val="0"/>
              </a:spcAft>
              <a:buSzPts val="1800"/>
              <a:buNone/>
              <a:defRPr sz="1800">
                <a:solidFill>
                  <a:srgbClr val="8F97C0"/>
                </a:solidFill>
              </a:defRPr>
            </a:lvl2pPr>
            <a:lvl3pPr marL="1371600" lvl="2" indent="-228600" algn="l" rtl="0">
              <a:spcBef>
                <a:spcPts val="320"/>
              </a:spcBef>
              <a:spcAft>
                <a:spcPts val="0"/>
              </a:spcAft>
              <a:buSzPts val="1600"/>
              <a:buNone/>
              <a:defRPr sz="1600">
                <a:solidFill>
                  <a:srgbClr val="8F97C0"/>
                </a:solidFill>
              </a:defRPr>
            </a:lvl3pPr>
            <a:lvl4pPr marL="1828800" lvl="3" indent="-228600" algn="l" rtl="0">
              <a:spcBef>
                <a:spcPts val="280"/>
              </a:spcBef>
              <a:spcAft>
                <a:spcPts val="0"/>
              </a:spcAft>
              <a:buClr>
                <a:srgbClr val="8F97C0"/>
              </a:buClr>
              <a:buSzPts val="1400"/>
              <a:buNone/>
              <a:defRPr sz="1400">
                <a:solidFill>
                  <a:srgbClr val="8F97C0"/>
                </a:solidFill>
              </a:defRPr>
            </a:lvl4pPr>
            <a:lvl5pPr marL="2286000" lvl="4" indent="-228600" algn="l" rtl="0">
              <a:spcBef>
                <a:spcPts val="280"/>
              </a:spcBef>
              <a:spcAft>
                <a:spcPts val="0"/>
              </a:spcAft>
              <a:buClr>
                <a:srgbClr val="8F97C0"/>
              </a:buClr>
              <a:buSzPts val="1400"/>
              <a:buNone/>
              <a:defRPr sz="1400">
                <a:solidFill>
                  <a:srgbClr val="8F97C0"/>
                </a:solidFill>
              </a:defRPr>
            </a:lvl5pPr>
            <a:lvl6pPr marL="2743200" lvl="5" indent="-228600" algn="l" rtl="0">
              <a:spcBef>
                <a:spcPts val="280"/>
              </a:spcBef>
              <a:spcAft>
                <a:spcPts val="0"/>
              </a:spcAft>
              <a:buClr>
                <a:srgbClr val="8F97C0"/>
              </a:buClr>
              <a:buSzPts val="1400"/>
              <a:buNone/>
              <a:defRPr sz="1400">
                <a:solidFill>
                  <a:srgbClr val="8F97C0"/>
                </a:solidFill>
              </a:defRPr>
            </a:lvl6pPr>
            <a:lvl7pPr marL="3200400" lvl="6" indent="-228600" algn="l" rtl="0">
              <a:spcBef>
                <a:spcPts val="280"/>
              </a:spcBef>
              <a:spcAft>
                <a:spcPts val="0"/>
              </a:spcAft>
              <a:buClr>
                <a:srgbClr val="8F97C0"/>
              </a:buClr>
              <a:buSzPts val="1400"/>
              <a:buNone/>
              <a:defRPr sz="1400">
                <a:solidFill>
                  <a:srgbClr val="8F97C0"/>
                </a:solidFill>
              </a:defRPr>
            </a:lvl7pPr>
            <a:lvl8pPr marL="3657600" lvl="7" indent="-228600" algn="l" rtl="0">
              <a:spcBef>
                <a:spcPts val="280"/>
              </a:spcBef>
              <a:spcAft>
                <a:spcPts val="0"/>
              </a:spcAft>
              <a:buClr>
                <a:srgbClr val="8F97C0"/>
              </a:buClr>
              <a:buSzPts val="1400"/>
              <a:buNone/>
              <a:defRPr sz="1400">
                <a:solidFill>
                  <a:srgbClr val="8F97C0"/>
                </a:solidFill>
              </a:defRPr>
            </a:lvl8pPr>
            <a:lvl9pPr marL="4114800" lvl="8" indent="-228600" algn="l" rtl="0">
              <a:spcBef>
                <a:spcPts val="280"/>
              </a:spcBef>
              <a:spcAft>
                <a:spcPts val="0"/>
              </a:spcAft>
              <a:buClr>
                <a:srgbClr val="8F97C0"/>
              </a:buClr>
              <a:buSzPts val="1400"/>
              <a:buNone/>
              <a:defRPr sz="1400">
                <a:solidFill>
                  <a:srgbClr val="8F97C0"/>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18"/>
        <p:cNvGrpSpPr/>
        <p:nvPr/>
      </p:nvGrpSpPr>
      <p:grpSpPr>
        <a:xfrm>
          <a:off x="0" y="0"/>
          <a:ext cx="0" cy="0"/>
          <a:chOff x="0" y="0"/>
          <a:chExt cx="0" cy="0"/>
        </a:xfrm>
      </p:grpSpPr>
      <p:sp>
        <p:nvSpPr>
          <p:cNvPr id="119" name="Google Shape;119;p30"/>
          <p:cNvSpPr/>
          <p:nvPr/>
        </p:nvSpPr>
        <p:spPr>
          <a:xfrm>
            <a:off x="-388471" y="-254000"/>
            <a:ext cx="4273200" cy="17631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2AC00"/>
              </a:solidFill>
              <a:latin typeface="Calibri"/>
              <a:ea typeface="Calibri"/>
              <a:cs typeface="Calibri"/>
              <a:sym typeface="Calibri"/>
            </a:endParaRPr>
          </a:p>
        </p:txBody>
      </p:sp>
      <p:sp>
        <p:nvSpPr>
          <p:cNvPr id="120" name="Google Shape;120;p30"/>
          <p:cNvSpPr/>
          <p:nvPr/>
        </p:nvSpPr>
        <p:spPr>
          <a:xfrm>
            <a:off x="557958" y="-2443850"/>
            <a:ext cx="8078100" cy="7897500"/>
          </a:xfrm>
          <a:prstGeom prst="roundRect">
            <a:avLst>
              <a:gd name="adj" fmla="val 16667"/>
            </a:avLst>
          </a:prstGeom>
          <a:solidFill>
            <a:srgbClr val="BCC6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BCC6E8"/>
              </a:solidFill>
              <a:latin typeface="Calibri"/>
              <a:ea typeface="Calibri"/>
              <a:cs typeface="Calibri"/>
              <a:sym typeface="Calibri"/>
            </a:endParaRPr>
          </a:p>
        </p:txBody>
      </p:sp>
      <p:sp>
        <p:nvSpPr>
          <p:cNvPr id="121" name="Google Shape;121;p30"/>
          <p:cNvSpPr/>
          <p:nvPr/>
        </p:nvSpPr>
        <p:spPr>
          <a:xfrm>
            <a:off x="722313" y="-2106699"/>
            <a:ext cx="7772400" cy="7394400"/>
          </a:xfrm>
          <a:prstGeom prst="roundRect">
            <a:avLst>
              <a:gd name="adj" fmla="val 16667"/>
            </a:avLst>
          </a:prstGeom>
          <a:solidFill>
            <a:srgbClr val="33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2AC00"/>
              </a:solidFill>
              <a:latin typeface="Calibri"/>
              <a:ea typeface="Calibri"/>
              <a:cs typeface="Calibri"/>
              <a:sym typeface="Calibri"/>
            </a:endParaRPr>
          </a:p>
        </p:txBody>
      </p:sp>
      <p:sp>
        <p:nvSpPr>
          <p:cNvPr id="122" name="Google Shape;122;p30"/>
          <p:cNvSpPr txBox="1">
            <a:spLocks noGrp="1"/>
          </p:cNvSpPr>
          <p:nvPr>
            <p:ph type="title"/>
          </p:nvPr>
        </p:nvSpPr>
        <p:spPr>
          <a:xfrm>
            <a:off x="1394662" y="3798999"/>
            <a:ext cx="72114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FFFFFF"/>
              </a:buClr>
              <a:buSzPts val="4000"/>
              <a:buFont typeface="Twentieth Century"/>
              <a:buNone/>
              <a:defRPr sz="4000" b="1" cap="none">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3" name="Google Shape;123;p30"/>
          <p:cNvSpPr txBox="1">
            <a:spLocks noGrp="1"/>
          </p:cNvSpPr>
          <p:nvPr>
            <p:ph type="body" idx="1"/>
          </p:nvPr>
        </p:nvSpPr>
        <p:spPr>
          <a:xfrm>
            <a:off x="1708425" y="4630384"/>
            <a:ext cx="7628100" cy="651000"/>
          </a:xfrm>
          <a:prstGeom prst="rect">
            <a:avLst/>
          </a:prstGeom>
          <a:noFill/>
          <a:ln>
            <a:noFill/>
          </a:ln>
        </p:spPr>
        <p:txBody>
          <a:bodyPr spcFirstLastPara="1" wrap="square" lIns="91425" tIns="45700" rIns="91425" bIns="45700" anchor="t" anchorCtr="0">
            <a:noAutofit/>
          </a:bodyPr>
          <a:lstStyle>
            <a:lvl1pPr marL="457200" lvl="0" indent="-228600" algn="l" rtl="0">
              <a:spcBef>
                <a:spcPts val="400"/>
              </a:spcBef>
              <a:spcAft>
                <a:spcPts val="0"/>
              </a:spcAft>
              <a:buSzPts val="2000"/>
              <a:buNone/>
              <a:defRPr sz="2000">
                <a:solidFill>
                  <a:srgbClr val="FFFFFF"/>
                </a:solidFill>
              </a:defRPr>
            </a:lvl1pPr>
            <a:lvl2pPr marL="914400" lvl="1" indent="-228600" algn="l" rtl="0">
              <a:spcBef>
                <a:spcPts val="360"/>
              </a:spcBef>
              <a:spcAft>
                <a:spcPts val="0"/>
              </a:spcAft>
              <a:buSzPts val="1800"/>
              <a:buNone/>
              <a:defRPr sz="1800">
                <a:solidFill>
                  <a:srgbClr val="8F97C0"/>
                </a:solidFill>
              </a:defRPr>
            </a:lvl2pPr>
            <a:lvl3pPr marL="1371600" lvl="2" indent="-228600" algn="l" rtl="0">
              <a:spcBef>
                <a:spcPts val="320"/>
              </a:spcBef>
              <a:spcAft>
                <a:spcPts val="0"/>
              </a:spcAft>
              <a:buSzPts val="1600"/>
              <a:buNone/>
              <a:defRPr sz="1600">
                <a:solidFill>
                  <a:srgbClr val="8F97C0"/>
                </a:solidFill>
              </a:defRPr>
            </a:lvl3pPr>
            <a:lvl4pPr marL="1828800" lvl="3" indent="-228600" algn="l" rtl="0">
              <a:spcBef>
                <a:spcPts val="280"/>
              </a:spcBef>
              <a:spcAft>
                <a:spcPts val="0"/>
              </a:spcAft>
              <a:buClr>
                <a:srgbClr val="8F97C0"/>
              </a:buClr>
              <a:buSzPts val="1400"/>
              <a:buNone/>
              <a:defRPr sz="1400">
                <a:solidFill>
                  <a:srgbClr val="8F97C0"/>
                </a:solidFill>
              </a:defRPr>
            </a:lvl4pPr>
            <a:lvl5pPr marL="2286000" lvl="4" indent="-228600" algn="l" rtl="0">
              <a:spcBef>
                <a:spcPts val="280"/>
              </a:spcBef>
              <a:spcAft>
                <a:spcPts val="0"/>
              </a:spcAft>
              <a:buClr>
                <a:srgbClr val="8F97C0"/>
              </a:buClr>
              <a:buSzPts val="1400"/>
              <a:buNone/>
              <a:defRPr sz="1400">
                <a:solidFill>
                  <a:srgbClr val="8F97C0"/>
                </a:solidFill>
              </a:defRPr>
            </a:lvl5pPr>
            <a:lvl6pPr marL="2743200" lvl="5" indent="-228600" algn="l" rtl="0">
              <a:spcBef>
                <a:spcPts val="280"/>
              </a:spcBef>
              <a:spcAft>
                <a:spcPts val="0"/>
              </a:spcAft>
              <a:buClr>
                <a:srgbClr val="8F97C0"/>
              </a:buClr>
              <a:buSzPts val="1400"/>
              <a:buNone/>
              <a:defRPr sz="1400">
                <a:solidFill>
                  <a:srgbClr val="8F97C0"/>
                </a:solidFill>
              </a:defRPr>
            </a:lvl6pPr>
            <a:lvl7pPr marL="3200400" lvl="6" indent="-228600" algn="l" rtl="0">
              <a:spcBef>
                <a:spcPts val="280"/>
              </a:spcBef>
              <a:spcAft>
                <a:spcPts val="0"/>
              </a:spcAft>
              <a:buClr>
                <a:srgbClr val="8F97C0"/>
              </a:buClr>
              <a:buSzPts val="1400"/>
              <a:buNone/>
              <a:defRPr sz="1400">
                <a:solidFill>
                  <a:srgbClr val="8F97C0"/>
                </a:solidFill>
              </a:defRPr>
            </a:lvl7pPr>
            <a:lvl8pPr marL="3657600" lvl="7" indent="-228600" algn="l" rtl="0">
              <a:spcBef>
                <a:spcPts val="280"/>
              </a:spcBef>
              <a:spcAft>
                <a:spcPts val="0"/>
              </a:spcAft>
              <a:buClr>
                <a:srgbClr val="8F97C0"/>
              </a:buClr>
              <a:buSzPts val="1400"/>
              <a:buNone/>
              <a:defRPr sz="1400">
                <a:solidFill>
                  <a:srgbClr val="8F97C0"/>
                </a:solidFill>
              </a:defRPr>
            </a:lvl8pPr>
            <a:lvl9pPr marL="4114800" lvl="8" indent="-228600" algn="l" rtl="0">
              <a:spcBef>
                <a:spcPts val="280"/>
              </a:spcBef>
              <a:spcAft>
                <a:spcPts val="0"/>
              </a:spcAft>
              <a:buClr>
                <a:srgbClr val="8F97C0"/>
              </a:buClr>
              <a:buSzPts val="1400"/>
              <a:buNone/>
              <a:defRPr sz="1400">
                <a:solidFill>
                  <a:srgbClr val="8F97C0"/>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124"/>
        <p:cNvGrpSpPr/>
        <p:nvPr/>
      </p:nvGrpSpPr>
      <p:grpSpPr>
        <a:xfrm>
          <a:off x="0" y="0"/>
          <a:ext cx="0" cy="0"/>
          <a:chOff x="0" y="0"/>
          <a:chExt cx="0" cy="0"/>
        </a:xfrm>
      </p:grpSpPr>
      <p:sp>
        <p:nvSpPr>
          <p:cNvPr id="125" name="Google Shape;125;p31"/>
          <p:cNvSpPr/>
          <p:nvPr/>
        </p:nvSpPr>
        <p:spPr>
          <a:xfrm>
            <a:off x="740809" y="705949"/>
            <a:ext cx="5185800" cy="4875300"/>
          </a:xfrm>
          <a:prstGeom prst="roundRect">
            <a:avLst>
              <a:gd name="adj" fmla="val 16667"/>
            </a:avLst>
          </a:prstGeom>
          <a:noFill/>
          <a:ln w="76200" cap="flat" cmpd="sng">
            <a:solidFill>
              <a:srgbClr val="BCC6E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2AC00"/>
              </a:solidFill>
              <a:latin typeface="Calibri"/>
              <a:ea typeface="Calibri"/>
              <a:cs typeface="Calibri"/>
              <a:sym typeface="Calibri"/>
            </a:endParaRPr>
          </a:p>
        </p:txBody>
      </p:sp>
      <p:sp>
        <p:nvSpPr>
          <p:cNvPr id="126" name="Google Shape;126;p31"/>
          <p:cNvSpPr txBox="1">
            <a:spLocks noGrp="1"/>
          </p:cNvSpPr>
          <p:nvPr>
            <p:ph type="title"/>
          </p:nvPr>
        </p:nvSpPr>
        <p:spPr>
          <a:xfrm>
            <a:off x="1202112" y="4558618"/>
            <a:ext cx="4630200" cy="838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3366FF"/>
              </a:buClr>
              <a:buSzPts val="4000"/>
              <a:buFont typeface="Twentieth Century"/>
              <a:buNone/>
              <a:defRPr sz="4000" b="1" cap="none">
                <a:solidFill>
                  <a:srgbClr val="3366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 name="Google Shape;127;p31"/>
          <p:cNvSpPr/>
          <p:nvPr/>
        </p:nvSpPr>
        <p:spPr>
          <a:xfrm>
            <a:off x="924307" y="844331"/>
            <a:ext cx="5185800" cy="4875300"/>
          </a:xfrm>
          <a:prstGeom prst="roundRect">
            <a:avLst>
              <a:gd name="adj" fmla="val 16667"/>
            </a:avLst>
          </a:prstGeom>
          <a:noFill/>
          <a:ln w="76200" cap="flat" cmpd="sng">
            <a:solidFill>
              <a:srgbClr val="3366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2AC00"/>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8"/>
        <p:cNvGrpSpPr/>
        <p:nvPr/>
      </p:nvGrpSpPr>
      <p:grpSpPr>
        <a:xfrm>
          <a:off x="0" y="0"/>
          <a:ext cx="0" cy="0"/>
          <a:chOff x="0" y="0"/>
          <a:chExt cx="0" cy="0"/>
        </a:xfrm>
      </p:grpSpPr>
      <p:sp>
        <p:nvSpPr>
          <p:cNvPr id="129" name="Google Shape;129;p32"/>
          <p:cNvSpPr txBox="1">
            <a:spLocks noGrp="1"/>
          </p:cNvSpPr>
          <p:nvPr>
            <p:ph type="title"/>
          </p:nvPr>
        </p:nvSpPr>
        <p:spPr>
          <a:xfrm>
            <a:off x="364604" y="350815"/>
            <a:ext cx="6987000" cy="9153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0" name="Google Shape;130;p32"/>
          <p:cNvSpPr txBox="1">
            <a:spLocks noGrp="1"/>
          </p:cNvSpPr>
          <p:nvPr>
            <p:ph type="body" idx="1"/>
          </p:nvPr>
        </p:nvSpPr>
        <p:spPr>
          <a:xfrm>
            <a:off x="364604" y="1600200"/>
            <a:ext cx="4038600" cy="46971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SzPts val="2800"/>
              <a:buChar char="▪"/>
              <a:defRPr sz="2800"/>
            </a:lvl1pPr>
            <a:lvl2pPr marL="914400" lvl="1" indent="-381000" algn="l" rtl="0">
              <a:spcBef>
                <a:spcPts val="480"/>
              </a:spcBef>
              <a:spcAft>
                <a:spcPts val="0"/>
              </a:spcAft>
              <a:buSzPts val="2400"/>
              <a:buChar char="▪"/>
              <a:defRPr sz="2400"/>
            </a:lvl2pPr>
            <a:lvl3pPr marL="1371600" lvl="2" indent="-355600" algn="l" rtl="0">
              <a:spcBef>
                <a:spcPts val="400"/>
              </a:spcBef>
              <a:spcAft>
                <a:spcPts val="0"/>
              </a:spcAft>
              <a:buSzPts val="2000"/>
              <a:buChar char="▪"/>
              <a:defRPr sz="2000"/>
            </a:lvl3pPr>
            <a:lvl4pPr marL="1828800" lvl="3" indent="-342900" algn="l" rtl="0">
              <a:spcBef>
                <a:spcPts val="360"/>
              </a:spcBef>
              <a:spcAft>
                <a:spcPts val="0"/>
              </a:spcAft>
              <a:buClr>
                <a:schemeClr val="dk2"/>
              </a:buClr>
              <a:buSzPts val="1800"/>
              <a:buChar char="•"/>
              <a:defRPr sz="1800"/>
            </a:lvl4pPr>
            <a:lvl5pPr marL="2286000" lvl="4" indent="-342900" algn="l" rtl="0">
              <a:spcBef>
                <a:spcPts val="360"/>
              </a:spcBef>
              <a:spcAft>
                <a:spcPts val="0"/>
              </a:spcAft>
              <a:buClr>
                <a:schemeClr val="dk2"/>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31" name="Google Shape;131;p32"/>
          <p:cNvSpPr txBox="1">
            <a:spLocks noGrp="1"/>
          </p:cNvSpPr>
          <p:nvPr>
            <p:ph type="body" idx="2"/>
          </p:nvPr>
        </p:nvSpPr>
        <p:spPr>
          <a:xfrm>
            <a:off x="4555604" y="1600200"/>
            <a:ext cx="4038600" cy="46971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SzPts val="2800"/>
              <a:buChar char="▪"/>
              <a:defRPr sz="2800"/>
            </a:lvl1pPr>
            <a:lvl2pPr marL="914400" lvl="1" indent="-381000" algn="l" rtl="0">
              <a:spcBef>
                <a:spcPts val="480"/>
              </a:spcBef>
              <a:spcAft>
                <a:spcPts val="0"/>
              </a:spcAft>
              <a:buSzPts val="2400"/>
              <a:buChar char="▪"/>
              <a:defRPr sz="2400"/>
            </a:lvl2pPr>
            <a:lvl3pPr marL="1371600" lvl="2" indent="-355600" algn="l" rtl="0">
              <a:spcBef>
                <a:spcPts val="400"/>
              </a:spcBef>
              <a:spcAft>
                <a:spcPts val="0"/>
              </a:spcAft>
              <a:buSzPts val="2000"/>
              <a:buChar char="▪"/>
              <a:defRPr sz="2000"/>
            </a:lvl3pPr>
            <a:lvl4pPr marL="1828800" lvl="3" indent="-342900" algn="l" rtl="0">
              <a:spcBef>
                <a:spcPts val="360"/>
              </a:spcBef>
              <a:spcAft>
                <a:spcPts val="0"/>
              </a:spcAft>
              <a:buClr>
                <a:schemeClr val="dk2"/>
              </a:buClr>
              <a:buSzPts val="1800"/>
              <a:buChar char="•"/>
              <a:defRPr sz="1800"/>
            </a:lvl4pPr>
            <a:lvl5pPr marL="2286000" lvl="4" indent="-342900" algn="l" rtl="0">
              <a:spcBef>
                <a:spcPts val="360"/>
              </a:spcBef>
              <a:spcAft>
                <a:spcPts val="0"/>
              </a:spcAft>
              <a:buClr>
                <a:schemeClr val="dk2"/>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52155" y="377391"/>
            <a:ext cx="6987106" cy="91535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2"/>
        <p:cNvGrpSpPr/>
        <p:nvPr/>
      </p:nvGrpSpPr>
      <p:grpSpPr>
        <a:xfrm>
          <a:off x="0" y="0"/>
          <a:ext cx="0" cy="0"/>
          <a:chOff x="0" y="0"/>
          <a:chExt cx="0" cy="0"/>
        </a:xfrm>
      </p:grpSpPr>
      <p:sp>
        <p:nvSpPr>
          <p:cNvPr id="133" name="Google Shape;133;p33"/>
          <p:cNvSpPr txBox="1">
            <a:spLocks noGrp="1"/>
          </p:cNvSpPr>
          <p:nvPr>
            <p:ph type="title"/>
          </p:nvPr>
        </p:nvSpPr>
        <p:spPr>
          <a:xfrm>
            <a:off x="365298" y="350815"/>
            <a:ext cx="6987000" cy="9153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4" name="Google Shape;134;p3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5" name="Google Shape;135;p3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6" name="Google Shape;136;p3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3A54A5"/>
                </a:solidFill>
                <a:latin typeface="Calibri"/>
                <a:ea typeface="Calibri"/>
                <a:cs typeface="Calibri"/>
                <a:sym typeface="Calibri"/>
              </a:defRPr>
            </a:lvl1pPr>
            <a:lvl2pPr marL="0" marR="0" lvl="1" indent="0" algn="l" rtl="0">
              <a:spcBef>
                <a:spcPts val="0"/>
              </a:spcBef>
              <a:buNone/>
              <a:defRPr sz="1800">
                <a:solidFill>
                  <a:srgbClr val="3A54A5"/>
                </a:solidFill>
                <a:latin typeface="Calibri"/>
                <a:ea typeface="Calibri"/>
                <a:cs typeface="Calibri"/>
                <a:sym typeface="Calibri"/>
              </a:defRPr>
            </a:lvl2pPr>
            <a:lvl3pPr marL="0" marR="0" lvl="2" indent="0" algn="l" rtl="0">
              <a:spcBef>
                <a:spcPts val="0"/>
              </a:spcBef>
              <a:buNone/>
              <a:defRPr sz="1800">
                <a:solidFill>
                  <a:srgbClr val="3A54A5"/>
                </a:solidFill>
                <a:latin typeface="Calibri"/>
                <a:ea typeface="Calibri"/>
                <a:cs typeface="Calibri"/>
                <a:sym typeface="Calibri"/>
              </a:defRPr>
            </a:lvl3pPr>
            <a:lvl4pPr marL="0" marR="0" lvl="3" indent="0" algn="l" rtl="0">
              <a:spcBef>
                <a:spcPts val="0"/>
              </a:spcBef>
              <a:buNone/>
              <a:defRPr sz="1800">
                <a:solidFill>
                  <a:srgbClr val="3A54A5"/>
                </a:solidFill>
                <a:latin typeface="Calibri"/>
                <a:ea typeface="Calibri"/>
                <a:cs typeface="Calibri"/>
                <a:sym typeface="Calibri"/>
              </a:defRPr>
            </a:lvl4pPr>
            <a:lvl5pPr marL="0" marR="0" lvl="4" indent="0" algn="l" rtl="0">
              <a:spcBef>
                <a:spcPts val="0"/>
              </a:spcBef>
              <a:buNone/>
              <a:defRPr sz="1800">
                <a:solidFill>
                  <a:srgbClr val="3A54A5"/>
                </a:solidFill>
                <a:latin typeface="Calibri"/>
                <a:ea typeface="Calibri"/>
                <a:cs typeface="Calibri"/>
                <a:sym typeface="Calibri"/>
              </a:defRPr>
            </a:lvl5pPr>
            <a:lvl6pPr marL="0" marR="0" lvl="5" indent="0" algn="l" rtl="0">
              <a:spcBef>
                <a:spcPts val="0"/>
              </a:spcBef>
              <a:buNone/>
              <a:defRPr sz="1800">
                <a:solidFill>
                  <a:srgbClr val="3A54A5"/>
                </a:solidFill>
                <a:latin typeface="Calibri"/>
                <a:ea typeface="Calibri"/>
                <a:cs typeface="Calibri"/>
                <a:sym typeface="Calibri"/>
              </a:defRPr>
            </a:lvl6pPr>
            <a:lvl7pPr marL="0" marR="0" lvl="6" indent="0" algn="l" rtl="0">
              <a:spcBef>
                <a:spcPts val="0"/>
              </a:spcBef>
              <a:buNone/>
              <a:defRPr sz="1800">
                <a:solidFill>
                  <a:srgbClr val="3A54A5"/>
                </a:solidFill>
                <a:latin typeface="Calibri"/>
                <a:ea typeface="Calibri"/>
                <a:cs typeface="Calibri"/>
                <a:sym typeface="Calibri"/>
              </a:defRPr>
            </a:lvl7pPr>
            <a:lvl8pPr marL="0" marR="0" lvl="7" indent="0" algn="l" rtl="0">
              <a:spcBef>
                <a:spcPts val="0"/>
              </a:spcBef>
              <a:buNone/>
              <a:defRPr sz="1800">
                <a:solidFill>
                  <a:srgbClr val="3A54A5"/>
                </a:solidFill>
                <a:latin typeface="Calibri"/>
                <a:ea typeface="Calibri"/>
                <a:cs typeface="Calibri"/>
                <a:sym typeface="Calibri"/>
              </a:defRPr>
            </a:lvl8pPr>
            <a:lvl9pPr marL="0" marR="0" lvl="8" indent="0" algn="l" rtl="0">
              <a:spcBef>
                <a:spcPts val="0"/>
              </a:spcBef>
              <a:buNone/>
              <a:defRPr sz="1800">
                <a:solidFill>
                  <a:srgbClr val="3A54A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37"/>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8"/>
        <p:cNvGrpSpPr/>
        <p:nvPr/>
      </p:nvGrpSpPr>
      <p:grpSpPr>
        <a:xfrm>
          <a:off x="0" y="0"/>
          <a:ext cx="0" cy="0"/>
          <a:chOff x="0" y="0"/>
          <a:chExt cx="0" cy="0"/>
        </a:xfrm>
      </p:grpSpPr>
      <p:sp>
        <p:nvSpPr>
          <p:cNvPr id="139" name="Google Shape;139;p3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0" name="Google Shape;140;p3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1" name="Google Shape;141;p3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24920" y="502281"/>
            <a:ext cx="7297840" cy="91535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2"/>
              </a:buClr>
              <a:buSzPts val="4400"/>
              <a:buFont typeface="Twentieth Century"/>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5"/>
          <p:cNvSpPr txBox="1">
            <a:spLocks noGrp="1"/>
          </p:cNvSpPr>
          <p:nvPr>
            <p:ph type="body" idx="1"/>
          </p:nvPr>
        </p:nvSpPr>
        <p:spPr>
          <a:xfrm>
            <a:off x="324920" y="152188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None/>
              <a:defRPr sz="2400" b="1"/>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Clr>
                <a:schemeClr val="dk2"/>
              </a:buClr>
              <a:buSzPts val="1600"/>
              <a:buNone/>
              <a:defRPr sz="1600" b="1"/>
            </a:lvl4pPr>
            <a:lvl5pPr marL="2286000" lvl="4" indent="-228600" algn="l">
              <a:spcBef>
                <a:spcPts val="320"/>
              </a:spcBef>
              <a:spcAft>
                <a:spcPts val="0"/>
              </a:spcAft>
              <a:buClr>
                <a:schemeClr val="dk2"/>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5" name="Google Shape;25;p5"/>
          <p:cNvSpPr txBox="1">
            <a:spLocks noGrp="1"/>
          </p:cNvSpPr>
          <p:nvPr>
            <p:ph type="body" idx="2"/>
          </p:nvPr>
        </p:nvSpPr>
        <p:spPr>
          <a:xfrm>
            <a:off x="324920" y="2161645"/>
            <a:ext cx="4040188" cy="4109282"/>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Clr>
                <a:schemeClr val="dk2"/>
              </a:buClr>
              <a:buSzPts val="1600"/>
              <a:buChar char="•"/>
              <a:defRPr sz="1600"/>
            </a:lvl4pPr>
            <a:lvl5pPr marL="2286000" lvl="4" indent="-330200" algn="l">
              <a:spcBef>
                <a:spcPts val="320"/>
              </a:spcBef>
              <a:spcAft>
                <a:spcPts val="0"/>
              </a:spcAft>
              <a:buClr>
                <a:schemeClr val="dk2"/>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6" name="Google Shape;26;p5"/>
          <p:cNvSpPr txBox="1">
            <a:spLocks noGrp="1"/>
          </p:cNvSpPr>
          <p:nvPr>
            <p:ph type="body" idx="3"/>
          </p:nvPr>
        </p:nvSpPr>
        <p:spPr>
          <a:xfrm>
            <a:off x="4512745" y="152188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None/>
              <a:defRPr sz="2400" b="1"/>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Clr>
                <a:schemeClr val="dk2"/>
              </a:buClr>
              <a:buSzPts val="1600"/>
              <a:buNone/>
              <a:defRPr sz="1600" b="1"/>
            </a:lvl4pPr>
            <a:lvl5pPr marL="2286000" lvl="4" indent="-228600" algn="l">
              <a:spcBef>
                <a:spcPts val="320"/>
              </a:spcBef>
              <a:spcAft>
                <a:spcPts val="0"/>
              </a:spcAft>
              <a:buClr>
                <a:schemeClr val="dk2"/>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7" name="Google Shape;27;p5"/>
          <p:cNvSpPr txBox="1">
            <a:spLocks noGrp="1"/>
          </p:cNvSpPr>
          <p:nvPr>
            <p:ph type="body" idx="4"/>
          </p:nvPr>
        </p:nvSpPr>
        <p:spPr>
          <a:xfrm>
            <a:off x="4512745" y="2161645"/>
            <a:ext cx="4041775" cy="4109282"/>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Clr>
                <a:schemeClr val="dk2"/>
              </a:buClr>
              <a:buSzPts val="1600"/>
              <a:buChar char="•"/>
              <a:defRPr sz="1600"/>
            </a:lvl4pPr>
            <a:lvl5pPr marL="2286000" lvl="4" indent="-330200" algn="l">
              <a:spcBef>
                <a:spcPts val="320"/>
              </a:spcBef>
              <a:spcAft>
                <a:spcPts val="0"/>
              </a:spcAft>
              <a:buClr>
                <a:schemeClr val="dk2"/>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Section Header" type="secHead">
  <p:cSld name="SECTION_HEADER">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2"/>
              </a:buClr>
              <a:buSzPts val="4000"/>
              <a:buFont typeface="Twentieth Century"/>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2000"/>
              <a:buNone/>
              <a:defRPr sz="2000">
                <a:solidFill>
                  <a:srgbClr val="3A54A5"/>
                </a:solidFill>
              </a:defRPr>
            </a:lvl1pPr>
            <a:lvl2pPr marL="914400" lvl="1" indent="-228600" algn="l">
              <a:spcBef>
                <a:spcPts val="360"/>
              </a:spcBef>
              <a:spcAft>
                <a:spcPts val="0"/>
              </a:spcAft>
              <a:buSzPts val="1800"/>
              <a:buNone/>
              <a:defRPr sz="1800">
                <a:solidFill>
                  <a:srgbClr val="8F97C0"/>
                </a:solidFill>
              </a:defRPr>
            </a:lvl2pPr>
            <a:lvl3pPr marL="1371600" lvl="2" indent="-228600" algn="l">
              <a:spcBef>
                <a:spcPts val="320"/>
              </a:spcBef>
              <a:spcAft>
                <a:spcPts val="0"/>
              </a:spcAft>
              <a:buSzPts val="1600"/>
              <a:buNone/>
              <a:defRPr sz="1600">
                <a:solidFill>
                  <a:srgbClr val="8F97C0"/>
                </a:solidFill>
              </a:defRPr>
            </a:lvl3pPr>
            <a:lvl4pPr marL="1828800" lvl="3" indent="-228600" algn="l">
              <a:spcBef>
                <a:spcPts val="280"/>
              </a:spcBef>
              <a:spcAft>
                <a:spcPts val="0"/>
              </a:spcAft>
              <a:buClr>
                <a:srgbClr val="8F97C0"/>
              </a:buClr>
              <a:buSzPts val="1400"/>
              <a:buNone/>
              <a:defRPr sz="1400">
                <a:solidFill>
                  <a:srgbClr val="8F97C0"/>
                </a:solidFill>
              </a:defRPr>
            </a:lvl4pPr>
            <a:lvl5pPr marL="2286000" lvl="4" indent="-228600" algn="l">
              <a:spcBef>
                <a:spcPts val="280"/>
              </a:spcBef>
              <a:spcAft>
                <a:spcPts val="0"/>
              </a:spcAft>
              <a:buClr>
                <a:srgbClr val="8F97C0"/>
              </a:buClr>
              <a:buSzPts val="1400"/>
              <a:buNone/>
              <a:defRPr sz="1400">
                <a:solidFill>
                  <a:srgbClr val="8F97C0"/>
                </a:solidFill>
              </a:defRPr>
            </a:lvl5pPr>
            <a:lvl6pPr marL="2743200" lvl="5" indent="-228600" algn="l">
              <a:spcBef>
                <a:spcPts val="280"/>
              </a:spcBef>
              <a:spcAft>
                <a:spcPts val="0"/>
              </a:spcAft>
              <a:buClr>
                <a:srgbClr val="8F97C0"/>
              </a:buClr>
              <a:buSzPts val="1400"/>
              <a:buNone/>
              <a:defRPr sz="1400">
                <a:solidFill>
                  <a:srgbClr val="8F97C0"/>
                </a:solidFill>
              </a:defRPr>
            </a:lvl6pPr>
            <a:lvl7pPr marL="3200400" lvl="6" indent="-228600" algn="l">
              <a:spcBef>
                <a:spcPts val="280"/>
              </a:spcBef>
              <a:spcAft>
                <a:spcPts val="0"/>
              </a:spcAft>
              <a:buClr>
                <a:srgbClr val="8F97C0"/>
              </a:buClr>
              <a:buSzPts val="1400"/>
              <a:buNone/>
              <a:defRPr sz="1400">
                <a:solidFill>
                  <a:srgbClr val="8F97C0"/>
                </a:solidFill>
              </a:defRPr>
            </a:lvl7pPr>
            <a:lvl8pPr marL="3657600" lvl="7" indent="-228600" algn="l">
              <a:spcBef>
                <a:spcPts val="280"/>
              </a:spcBef>
              <a:spcAft>
                <a:spcPts val="0"/>
              </a:spcAft>
              <a:buClr>
                <a:srgbClr val="8F97C0"/>
              </a:buClr>
              <a:buSzPts val="1400"/>
              <a:buNone/>
              <a:defRPr sz="1400">
                <a:solidFill>
                  <a:srgbClr val="8F97C0"/>
                </a:solidFill>
              </a:defRPr>
            </a:lvl8pPr>
            <a:lvl9pPr marL="4114800" lvl="8" indent="-228600" algn="l">
              <a:spcBef>
                <a:spcPts val="280"/>
              </a:spcBef>
              <a:spcAft>
                <a:spcPts val="0"/>
              </a:spcAft>
              <a:buClr>
                <a:srgbClr val="8F97C0"/>
              </a:buClr>
              <a:buSzPts val="1400"/>
              <a:buNone/>
              <a:defRPr sz="1400">
                <a:solidFill>
                  <a:srgbClr val="8F97C0"/>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31"/>
        <p:cNvGrpSpPr/>
        <p:nvPr/>
      </p:nvGrpSpPr>
      <p:grpSpPr>
        <a:xfrm>
          <a:off x="0" y="0"/>
          <a:ext cx="0" cy="0"/>
          <a:chOff x="0" y="0"/>
          <a:chExt cx="0" cy="0"/>
        </a:xfrm>
      </p:grpSpPr>
      <p:sp>
        <p:nvSpPr>
          <p:cNvPr id="32" name="Google Shape;32;p7"/>
          <p:cNvSpPr/>
          <p:nvPr/>
        </p:nvSpPr>
        <p:spPr>
          <a:xfrm>
            <a:off x="-388471" y="-254000"/>
            <a:ext cx="4273177" cy="1763059"/>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2AC00"/>
              </a:solidFill>
              <a:latin typeface="Calibri"/>
              <a:ea typeface="Calibri"/>
              <a:cs typeface="Calibri"/>
              <a:sym typeface="Calibri"/>
            </a:endParaRPr>
          </a:p>
        </p:txBody>
      </p:sp>
      <p:sp>
        <p:nvSpPr>
          <p:cNvPr id="33" name="Google Shape;33;p7"/>
          <p:cNvSpPr/>
          <p:nvPr/>
        </p:nvSpPr>
        <p:spPr>
          <a:xfrm>
            <a:off x="557958" y="-2443850"/>
            <a:ext cx="8078043" cy="7897381"/>
          </a:xfrm>
          <a:prstGeom prst="roundRect">
            <a:avLst>
              <a:gd name="adj" fmla="val 16667"/>
            </a:avLst>
          </a:prstGeom>
          <a:solidFill>
            <a:srgbClr val="BCC6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BCC6E8"/>
              </a:solidFill>
              <a:latin typeface="Calibri"/>
              <a:ea typeface="Calibri"/>
              <a:cs typeface="Calibri"/>
              <a:sym typeface="Calibri"/>
            </a:endParaRPr>
          </a:p>
        </p:txBody>
      </p:sp>
      <p:sp>
        <p:nvSpPr>
          <p:cNvPr id="34" name="Google Shape;34;p7"/>
          <p:cNvSpPr/>
          <p:nvPr/>
        </p:nvSpPr>
        <p:spPr>
          <a:xfrm>
            <a:off x="722313" y="-2106699"/>
            <a:ext cx="7772400" cy="7394492"/>
          </a:xfrm>
          <a:prstGeom prst="roundRect">
            <a:avLst>
              <a:gd name="adj" fmla="val 16667"/>
            </a:avLst>
          </a:prstGeom>
          <a:solidFill>
            <a:srgbClr val="33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2AC00"/>
              </a:solidFill>
              <a:latin typeface="Calibri"/>
              <a:ea typeface="Calibri"/>
              <a:cs typeface="Calibri"/>
              <a:sym typeface="Calibri"/>
            </a:endParaRPr>
          </a:p>
        </p:txBody>
      </p:sp>
      <p:sp>
        <p:nvSpPr>
          <p:cNvPr id="35" name="Google Shape;35;p7"/>
          <p:cNvSpPr txBox="1">
            <a:spLocks noGrp="1"/>
          </p:cNvSpPr>
          <p:nvPr>
            <p:ph type="title"/>
          </p:nvPr>
        </p:nvSpPr>
        <p:spPr>
          <a:xfrm>
            <a:off x="1394662" y="3798999"/>
            <a:ext cx="7211452"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FFFFFF"/>
              </a:buClr>
              <a:buSzPts val="4000"/>
              <a:buFont typeface="Twentieth Century"/>
              <a:buNone/>
              <a:defRPr sz="4000" b="1" cap="none">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7"/>
          <p:cNvSpPr txBox="1">
            <a:spLocks noGrp="1"/>
          </p:cNvSpPr>
          <p:nvPr>
            <p:ph type="body" idx="1"/>
          </p:nvPr>
        </p:nvSpPr>
        <p:spPr>
          <a:xfrm>
            <a:off x="1708425" y="4630384"/>
            <a:ext cx="7628125" cy="651044"/>
          </a:xfrm>
          <a:prstGeom prst="rect">
            <a:avLst/>
          </a:prstGeom>
          <a:noFill/>
          <a:ln>
            <a:noFill/>
          </a:ln>
        </p:spPr>
        <p:txBody>
          <a:bodyPr spcFirstLastPara="1" wrap="square" lIns="91425" tIns="45700" rIns="91425" bIns="45700" anchor="t" anchorCtr="0">
            <a:no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360"/>
              </a:spcBef>
              <a:spcAft>
                <a:spcPts val="0"/>
              </a:spcAft>
              <a:buSzPts val="1800"/>
              <a:buNone/>
              <a:defRPr sz="1800">
                <a:solidFill>
                  <a:srgbClr val="8F97C0"/>
                </a:solidFill>
              </a:defRPr>
            </a:lvl2pPr>
            <a:lvl3pPr marL="1371600" lvl="2" indent="-228600" algn="l">
              <a:spcBef>
                <a:spcPts val="320"/>
              </a:spcBef>
              <a:spcAft>
                <a:spcPts val="0"/>
              </a:spcAft>
              <a:buSzPts val="1600"/>
              <a:buNone/>
              <a:defRPr sz="1600">
                <a:solidFill>
                  <a:srgbClr val="8F97C0"/>
                </a:solidFill>
              </a:defRPr>
            </a:lvl3pPr>
            <a:lvl4pPr marL="1828800" lvl="3" indent="-228600" algn="l">
              <a:spcBef>
                <a:spcPts val="280"/>
              </a:spcBef>
              <a:spcAft>
                <a:spcPts val="0"/>
              </a:spcAft>
              <a:buClr>
                <a:srgbClr val="8F97C0"/>
              </a:buClr>
              <a:buSzPts val="1400"/>
              <a:buNone/>
              <a:defRPr sz="1400">
                <a:solidFill>
                  <a:srgbClr val="8F97C0"/>
                </a:solidFill>
              </a:defRPr>
            </a:lvl4pPr>
            <a:lvl5pPr marL="2286000" lvl="4" indent="-228600" algn="l">
              <a:spcBef>
                <a:spcPts val="280"/>
              </a:spcBef>
              <a:spcAft>
                <a:spcPts val="0"/>
              </a:spcAft>
              <a:buClr>
                <a:srgbClr val="8F97C0"/>
              </a:buClr>
              <a:buSzPts val="1400"/>
              <a:buNone/>
              <a:defRPr sz="1400">
                <a:solidFill>
                  <a:srgbClr val="8F97C0"/>
                </a:solidFill>
              </a:defRPr>
            </a:lvl5pPr>
            <a:lvl6pPr marL="2743200" lvl="5" indent="-228600" algn="l">
              <a:spcBef>
                <a:spcPts val="280"/>
              </a:spcBef>
              <a:spcAft>
                <a:spcPts val="0"/>
              </a:spcAft>
              <a:buClr>
                <a:srgbClr val="8F97C0"/>
              </a:buClr>
              <a:buSzPts val="1400"/>
              <a:buNone/>
              <a:defRPr sz="1400">
                <a:solidFill>
                  <a:srgbClr val="8F97C0"/>
                </a:solidFill>
              </a:defRPr>
            </a:lvl6pPr>
            <a:lvl7pPr marL="3200400" lvl="6" indent="-228600" algn="l">
              <a:spcBef>
                <a:spcPts val="280"/>
              </a:spcBef>
              <a:spcAft>
                <a:spcPts val="0"/>
              </a:spcAft>
              <a:buClr>
                <a:srgbClr val="8F97C0"/>
              </a:buClr>
              <a:buSzPts val="1400"/>
              <a:buNone/>
              <a:defRPr sz="1400">
                <a:solidFill>
                  <a:srgbClr val="8F97C0"/>
                </a:solidFill>
              </a:defRPr>
            </a:lvl7pPr>
            <a:lvl8pPr marL="3657600" lvl="7" indent="-228600" algn="l">
              <a:spcBef>
                <a:spcPts val="280"/>
              </a:spcBef>
              <a:spcAft>
                <a:spcPts val="0"/>
              </a:spcAft>
              <a:buClr>
                <a:srgbClr val="8F97C0"/>
              </a:buClr>
              <a:buSzPts val="1400"/>
              <a:buNone/>
              <a:defRPr sz="1400">
                <a:solidFill>
                  <a:srgbClr val="8F97C0"/>
                </a:solidFill>
              </a:defRPr>
            </a:lvl8pPr>
            <a:lvl9pPr marL="4114800" lvl="8" indent="-228600" algn="l">
              <a:spcBef>
                <a:spcPts val="280"/>
              </a:spcBef>
              <a:spcAft>
                <a:spcPts val="0"/>
              </a:spcAft>
              <a:buClr>
                <a:srgbClr val="8F97C0"/>
              </a:buClr>
              <a:buSzPts val="1400"/>
              <a:buNone/>
              <a:defRPr sz="1400">
                <a:solidFill>
                  <a:srgbClr val="8F97C0"/>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37"/>
        <p:cNvGrpSpPr/>
        <p:nvPr/>
      </p:nvGrpSpPr>
      <p:grpSpPr>
        <a:xfrm>
          <a:off x="0" y="0"/>
          <a:ext cx="0" cy="0"/>
          <a:chOff x="0" y="0"/>
          <a:chExt cx="0" cy="0"/>
        </a:xfrm>
      </p:grpSpPr>
      <p:sp>
        <p:nvSpPr>
          <p:cNvPr id="38" name="Google Shape;38;p8"/>
          <p:cNvSpPr/>
          <p:nvPr/>
        </p:nvSpPr>
        <p:spPr>
          <a:xfrm>
            <a:off x="740809" y="705949"/>
            <a:ext cx="5185667" cy="4875250"/>
          </a:xfrm>
          <a:prstGeom prst="roundRect">
            <a:avLst>
              <a:gd name="adj" fmla="val 16667"/>
            </a:avLst>
          </a:prstGeom>
          <a:noFill/>
          <a:ln w="76200" cap="flat" cmpd="sng">
            <a:solidFill>
              <a:srgbClr val="BCC6E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2AC00"/>
              </a:solidFill>
              <a:latin typeface="Calibri"/>
              <a:ea typeface="Calibri"/>
              <a:cs typeface="Calibri"/>
              <a:sym typeface="Calibri"/>
            </a:endParaRPr>
          </a:p>
        </p:txBody>
      </p:sp>
      <p:sp>
        <p:nvSpPr>
          <p:cNvPr id="39" name="Google Shape;39;p8"/>
          <p:cNvSpPr txBox="1">
            <a:spLocks noGrp="1"/>
          </p:cNvSpPr>
          <p:nvPr>
            <p:ph type="title"/>
          </p:nvPr>
        </p:nvSpPr>
        <p:spPr>
          <a:xfrm>
            <a:off x="1202112" y="4558618"/>
            <a:ext cx="4630293" cy="83841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3366FF"/>
              </a:buClr>
              <a:buSzPts val="4000"/>
              <a:buFont typeface="Twentieth Century"/>
              <a:buNone/>
              <a:defRPr sz="4000" b="1" cap="none">
                <a:solidFill>
                  <a:srgbClr val="3366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8"/>
          <p:cNvSpPr/>
          <p:nvPr/>
        </p:nvSpPr>
        <p:spPr>
          <a:xfrm>
            <a:off x="924307" y="844331"/>
            <a:ext cx="5185667" cy="4875250"/>
          </a:xfrm>
          <a:prstGeom prst="roundRect">
            <a:avLst>
              <a:gd name="adj" fmla="val 16667"/>
            </a:avLst>
          </a:prstGeom>
          <a:noFill/>
          <a:ln w="76200" cap="flat" cmpd="sng">
            <a:solidFill>
              <a:srgbClr val="3366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2AC00"/>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364604" y="350815"/>
            <a:ext cx="6987106" cy="91535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9"/>
          <p:cNvSpPr txBox="1">
            <a:spLocks noGrp="1"/>
          </p:cNvSpPr>
          <p:nvPr>
            <p:ph type="body" idx="1"/>
          </p:nvPr>
        </p:nvSpPr>
        <p:spPr>
          <a:xfrm>
            <a:off x="364604" y="1600200"/>
            <a:ext cx="4038600" cy="4697187"/>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Clr>
                <a:schemeClr val="dk2"/>
              </a:buClr>
              <a:buSzPts val="1800"/>
              <a:buChar char="•"/>
              <a:defRPr sz="1800"/>
            </a:lvl4pPr>
            <a:lvl5pPr marL="2286000" lvl="4" indent="-342900" algn="l">
              <a:spcBef>
                <a:spcPts val="360"/>
              </a:spcBef>
              <a:spcAft>
                <a:spcPts val="0"/>
              </a:spcAft>
              <a:buClr>
                <a:schemeClr val="dk2"/>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4" name="Google Shape;44;p9"/>
          <p:cNvSpPr txBox="1">
            <a:spLocks noGrp="1"/>
          </p:cNvSpPr>
          <p:nvPr>
            <p:ph type="body" idx="2"/>
          </p:nvPr>
        </p:nvSpPr>
        <p:spPr>
          <a:xfrm>
            <a:off x="4555604" y="1600200"/>
            <a:ext cx="4038600" cy="4697187"/>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Clr>
                <a:schemeClr val="dk2"/>
              </a:buClr>
              <a:buSzPts val="1800"/>
              <a:buChar char="•"/>
              <a:defRPr sz="1800"/>
            </a:lvl4pPr>
            <a:lvl5pPr marL="2286000" lvl="4" indent="-342900" algn="l">
              <a:spcBef>
                <a:spcPts val="360"/>
              </a:spcBef>
              <a:spcAft>
                <a:spcPts val="0"/>
              </a:spcAft>
              <a:buClr>
                <a:schemeClr val="dk2"/>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0"/>
          <p:cNvSpPr txBox="1">
            <a:spLocks noGrp="1"/>
          </p:cNvSpPr>
          <p:nvPr>
            <p:ph type="title"/>
          </p:nvPr>
        </p:nvSpPr>
        <p:spPr>
          <a:xfrm>
            <a:off x="365298" y="350815"/>
            <a:ext cx="6987106" cy="91535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3A54A5"/>
                </a:solidFill>
                <a:latin typeface="Calibri"/>
                <a:ea typeface="Calibri"/>
                <a:cs typeface="Calibri"/>
                <a:sym typeface="Calibri"/>
              </a:defRPr>
            </a:lvl1pPr>
            <a:lvl2pPr marL="0" marR="0" lvl="1" indent="0" algn="l" rtl="0">
              <a:spcBef>
                <a:spcPts val="0"/>
              </a:spcBef>
              <a:buNone/>
              <a:defRPr sz="1800">
                <a:solidFill>
                  <a:srgbClr val="3A54A5"/>
                </a:solidFill>
                <a:latin typeface="Calibri"/>
                <a:ea typeface="Calibri"/>
                <a:cs typeface="Calibri"/>
                <a:sym typeface="Calibri"/>
              </a:defRPr>
            </a:lvl2pPr>
            <a:lvl3pPr marL="0" marR="0" lvl="2" indent="0" algn="l" rtl="0">
              <a:spcBef>
                <a:spcPts val="0"/>
              </a:spcBef>
              <a:buNone/>
              <a:defRPr sz="1800">
                <a:solidFill>
                  <a:srgbClr val="3A54A5"/>
                </a:solidFill>
                <a:latin typeface="Calibri"/>
                <a:ea typeface="Calibri"/>
                <a:cs typeface="Calibri"/>
                <a:sym typeface="Calibri"/>
              </a:defRPr>
            </a:lvl3pPr>
            <a:lvl4pPr marL="0" marR="0" lvl="3" indent="0" algn="l" rtl="0">
              <a:spcBef>
                <a:spcPts val="0"/>
              </a:spcBef>
              <a:buNone/>
              <a:defRPr sz="1800">
                <a:solidFill>
                  <a:srgbClr val="3A54A5"/>
                </a:solidFill>
                <a:latin typeface="Calibri"/>
                <a:ea typeface="Calibri"/>
                <a:cs typeface="Calibri"/>
                <a:sym typeface="Calibri"/>
              </a:defRPr>
            </a:lvl4pPr>
            <a:lvl5pPr marL="0" marR="0" lvl="4" indent="0" algn="l" rtl="0">
              <a:spcBef>
                <a:spcPts val="0"/>
              </a:spcBef>
              <a:buNone/>
              <a:defRPr sz="1800">
                <a:solidFill>
                  <a:srgbClr val="3A54A5"/>
                </a:solidFill>
                <a:latin typeface="Calibri"/>
                <a:ea typeface="Calibri"/>
                <a:cs typeface="Calibri"/>
                <a:sym typeface="Calibri"/>
              </a:defRPr>
            </a:lvl5pPr>
            <a:lvl6pPr marL="0" marR="0" lvl="5" indent="0" algn="l" rtl="0">
              <a:spcBef>
                <a:spcPts val="0"/>
              </a:spcBef>
              <a:buNone/>
              <a:defRPr sz="1800">
                <a:solidFill>
                  <a:srgbClr val="3A54A5"/>
                </a:solidFill>
                <a:latin typeface="Calibri"/>
                <a:ea typeface="Calibri"/>
                <a:cs typeface="Calibri"/>
                <a:sym typeface="Calibri"/>
              </a:defRPr>
            </a:lvl6pPr>
            <a:lvl7pPr marL="0" marR="0" lvl="6" indent="0" algn="l" rtl="0">
              <a:spcBef>
                <a:spcPts val="0"/>
              </a:spcBef>
              <a:buNone/>
              <a:defRPr sz="1800">
                <a:solidFill>
                  <a:srgbClr val="3A54A5"/>
                </a:solidFill>
                <a:latin typeface="Calibri"/>
                <a:ea typeface="Calibri"/>
                <a:cs typeface="Calibri"/>
                <a:sym typeface="Calibri"/>
              </a:defRPr>
            </a:lvl7pPr>
            <a:lvl8pPr marL="0" marR="0" lvl="7" indent="0" algn="l" rtl="0">
              <a:spcBef>
                <a:spcPts val="0"/>
              </a:spcBef>
              <a:buNone/>
              <a:defRPr sz="1800">
                <a:solidFill>
                  <a:srgbClr val="3A54A5"/>
                </a:solidFill>
                <a:latin typeface="Calibri"/>
                <a:ea typeface="Calibri"/>
                <a:cs typeface="Calibri"/>
                <a:sym typeface="Calibri"/>
              </a:defRPr>
            </a:lvl8pPr>
            <a:lvl9pPr marL="0" marR="0" lvl="8" indent="0" algn="l" rtl="0">
              <a:spcBef>
                <a:spcPts val="0"/>
              </a:spcBef>
              <a:buNone/>
              <a:defRPr sz="1800">
                <a:solidFill>
                  <a:srgbClr val="3A54A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jp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65298" y="350815"/>
            <a:ext cx="6987106" cy="91535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2"/>
              </a:buClr>
              <a:buSzPts val="4400"/>
              <a:buFont typeface="Twentieth Century"/>
              <a:buNone/>
              <a:defRPr sz="4400" b="0" i="0" u="none" strike="noStrike" cap="none">
                <a:solidFill>
                  <a:schemeClr val="dk2"/>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365298" y="1600200"/>
            <a:ext cx="8257568" cy="4691069"/>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Noto Sans Symbols"/>
              <a:buChar char="▪"/>
              <a:defRPr sz="3200" b="0" i="0" u="none" strike="noStrike" cap="none">
                <a:solidFill>
                  <a:schemeClr val="dk2"/>
                </a:solidFill>
                <a:latin typeface="Twentieth Century"/>
                <a:ea typeface="Twentieth Century"/>
                <a:cs typeface="Twentieth Century"/>
                <a:sym typeface="Twentieth Century"/>
              </a:defRPr>
            </a:lvl1pPr>
            <a:lvl2pPr marL="914400" marR="0" lvl="1" indent="-406400" algn="l" rtl="0">
              <a:spcBef>
                <a:spcPts val="560"/>
              </a:spcBef>
              <a:spcAft>
                <a:spcPts val="0"/>
              </a:spcAft>
              <a:buClr>
                <a:schemeClr val="lt1"/>
              </a:buClr>
              <a:buSzPts val="2800"/>
              <a:buFont typeface="Noto Sans Symbols"/>
              <a:buChar char="▪"/>
              <a:defRPr sz="2800" b="0" i="0" u="none" strike="noStrike" cap="none">
                <a:solidFill>
                  <a:schemeClr val="dk2"/>
                </a:solidFill>
                <a:latin typeface="Twentieth Century"/>
                <a:ea typeface="Twentieth Century"/>
                <a:cs typeface="Twentieth Century"/>
                <a:sym typeface="Twentieth Century"/>
              </a:defRPr>
            </a:lvl2pPr>
            <a:lvl3pPr marL="1371600" marR="0" lvl="2" indent="-381000" algn="l" rtl="0">
              <a:spcBef>
                <a:spcPts val="480"/>
              </a:spcBef>
              <a:spcAft>
                <a:spcPts val="0"/>
              </a:spcAft>
              <a:buClr>
                <a:schemeClr val="accent2"/>
              </a:buClr>
              <a:buSzPts val="2400"/>
              <a:buFont typeface="Noto Sans Symbols"/>
              <a:buChar char="▪"/>
              <a:defRPr sz="2400" b="0" i="0" u="none" strike="noStrike" cap="none">
                <a:solidFill>
                  <a:schemeClr val="dk2"/>
                </a:solidFill>
                <a:latin typeface="Twentieth Century"/>
                <a:ea typeface="Twentieth Century"/>
                <a:cs typeface="Twentieth Century"/>
                <a:sym typeface="Twentieth Century"/>
              </a:defRPr>
            </a:lvl3pPr>
            <a:lvl4pPr marL="1828800" marR="0" lvl="3" indent="-355600" algn="l" rtl="0">
              <a:spcBef>
                <a:spcPts val="400"/>
              </a:spcBef>
              <a:spcAft>
                <a:spcPts val="0"/>
              </a:spcAft>
              <a:buClr>
                <a:schemeClr val="dk2"/>
              </a:buClr>
              <a:buSzPts val="2000"/>
              <a:buFont typeface="Arial"/>
              <a:buChar char="•"/>
              <a:defRPr sz="2000" b="0" i="0" u="none" strike="noStrike" cap="none">
                <a:solidFill>
                  <a:schemeClr val="dk2"/>
                </a:solidFill>
                <a:latin typeface="Twentieth Century"/>
                <a:ea typeface="Twentieth Century"/>
                <a:cs typeface="Twentieth Century"/>
                <a:sym typeface="Twentieth Century"/>
              </a:defRPr>
            </a:lvl4pPr>
            <a:lvl5pPr marL="2286000" marR="0" lvl="4" indent="-355600" algn="l" rtl="0">
              <a:spcBef>
                <a:spcPts val="400"/>
              </a:spcBef>
              <a:spcAft>
                <a:spcPts val="0"/>
              </a:spcAft>
              <a:buClr>
                <a:schemeClr val="dk2"/>
              </a:buClr>
              <a:buSzPts val="2000"/>
              <a:buFont typeface="Arial"/>
              <a:buChar char="•"/>
              <a:defRPr sz="2000" b="0" i="0" u="none" strike="noStrike" cap="none">
                <a:solidFill>
                  <a:schemeClr val="dk2"/>
                </a:solidFill>
                <a:latin typeface="Twentieth Century"/>
                <a:ea typeface="Twentieth Century"/>
                <a:cs typeface="Twentieth Century"/>
                <a:sym typeface="Twentieth Century"/>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p:nvPr/>
        </p:nvSpPr>
        <p:spPr>
          <a:xfrm>
            <a:off x="3317483" y="6113854"/>
            <a:ext cx="4313562" cy="58477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800" b="0" i="0" u="none" strike="noStrike" cap="none">
              <a:solidFill>
                <a:srgbClr val="3A53A5"/>
              </a:solidFill>
              <a:latin typeface="Twentieth Century"/>
              <a:ea typeface="Twentieth Century"/>
              <a:cs typeface="Twentieth Century"/>
              <a:sym typeface="Twentieth Century"/>
            </a:endParaRPr>
          </a:p>
          <a:p>
            <a:pPr marL="0" marR="0" lvl="0" indent="0" algn="r" rtl="0">
              <a:spcBef>
                <a:spcPts val="0"/>
              </a:spcBef>
              <a:spcAft>
                <a:spcPts val="0"/>
              </a:spcAft>
              <a:buNone/>
            </a:pPr>
            <a:r>
              <a:rPr lang="en-US" sz="1400" b="0" i="0" u="none" strike="noStrike" cap="none">
                <a:solidFill>
                  <a:srgbClr val="3A53A5"/>
                </a:solidFill>
                <a:latin typeface="Twentieth Century"/>
                <a:ea typeface="Twentieth Century"/>
                <a:cs typeface="Twentieth Century"/>
                <a:sym typeface="Twentieth Century"/>
              </a:rPr>
              <a:t> </a:t>
            </a:r>
            <a:r>
              <a:rPr lang="en-US">
                <a:solidFill>
                  <a:srgbClr val="3A53A5"/>
                </a:solidFill>
                <a:latin typeface="Twentieth Century"/>
                <a:ea typeface="Twentieth Century"/>
                <a:cs typeface="Twentieth Century"/>
                <a:sym typeface="Twentieth Century"/>
              </a:rPr>
              <a:t>4B</a:t>
            </a:r>
            <a:r>
              <a:rPr lang="en-US" sz="1400" b="0" i="0" u="none" strike="noStrike" cap="none">
                <a:solidFill>
                  <a:srgbClr val="3A53A5"/>
                </a:solidFill>
                <a:latin typeface="Twentieth Century"/>
                <a:ea typeface="Twentieth Century"/>
                <a:cs typeface="Twentieth Century"/>
                <a:sym typeface="Twentieth Century"/>
              </a:rPr>
              <a:t> Classroom R</a:t>
            </a:r>
            <a:r>
              <a:rPr lang="en-US">
                <a:solidFill>
                  <a:srgbClr val="3A53A5"/>
                </a:solidFill>
                <a:latin typeface="Twentieth Century"/>
                <a:ea typeface="Twentieth Century"/>
                <a:cs typeface="Twentieth Century"/>
                <a:sym typeface="Twentieth Century"/>
              </a:rPr>
              <a:t>outines and Procedures</a:t>
            </a:r>
            <a:r>
              <a:rPr lang="en-US" sz="1400" b="0" i="0" u="none" strike="noStrike" cap="none">
                <a:solidFill>
                  <a:srgbClr val="3A53A5"/>
                </a:solidFill>
                <a:latin typeface="Twentieth Century"/>
                <a:ea typeface="Twentieth Century"/>
                <a:cs typeface="Twentieth Century"/>
                <a:sym typeface="Twentieth Century"/>
              </a:rPr>
              <a:t> (TFI 1.8)</a:t>
            </a:r>
            <a:endParaRPr sz="1400" b="0" i="0" u="none" strike="noStrike" cap="none">
              <a:solidFill>
                <a:srgbClr val="3A53A5"/>
              </a:solidFill>
              <a:latin typeface="Twentieth Century"/>
              <a:ea typeface="Twentieth Century"/>
              <a:cs typeface="Twentieth Century"/>
              <a:sym typeface="Twentieth Century"/>
            </a:endParaRPr>
          </a:p>
        </p:txBody>
      </p:sp>
      <p:pic>
        <p:nvPicPr>
          <p:cNvPr id="13" name="Google Shape;13;p1" descr="Minnesota PBIS Logo (4).jpg"/>
          <p:cNvPicPr preferRelativeResize="0"/>
          <p:nvPr/>
        </p:nvPicPr>
        <p:blipFill rotWithShape="1">
          <a:blip r:embed="rId13">
            <a:alphaModFix/>
          </a:blip>
          <a:srcRect/>
          <a:stretch/>
        </p:blipFill>
        <p:spPr>
          <a:xfrm>
            <a:off x="7852304" y="6291268"/>
            <a:ext cx="1291695" cy="56673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365298" y="350815"/>
            <a:ext cx="6987106" cy="91535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2"/>
              </a:buClr>
              <a:buSzPts val="4400"/>
              <a:buFont typeface="Twentieth Century"/>
              <a:buNone/>
              <a:defRPr sz="4400" b="0" i="0" u="none" strike="noStrike" cap="none">
                <a:solidFill>
                  <a:schemeClr val="dk2"/>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13"/>
          <p:cNvSpPr txBox="1">
            <a:spLocks noGrp="1"/>
          </p:cNvSpPr>
          <p:nvPr>
            <p:ph type="body" idx="1"/>
          </p:nvPr>
        </p:nvSpPr>
        <p:spPr>
          <a:xfrm>
            <a:off x="365298" y="1600200"/>
            <a:ext cx="8257568" cy="4691069"/>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Noto Sans Symbols"/>
              <a:buChar char="▪"/>
              <a:defRPr sz="3200" b="0" i="0" u="none" strike="noStrike" cap="none">
                <a:solidFill>
                  <a:schemeClr val="dk2"/>
                </a:solidFill>
                <a:latin typeface="Twentieth Century"/>
                <a:ea typeface="Twentieth Century"/>
                <a:cs typeface="Twentieth Century"/>
                <a:sym typeface="Twentieth Century"/>
              </a:defRPr>
            </a:lvl1pPr>
            <a:lvl2pPr marL="914400" marR="0" lvl="1" indent="-406400" algn="l" rtl="0">
              <a:spcBef>
                <a:spcPts val="560"/>
              </a:spcBef>
              <a:spcAft>
                <a:spcPts val="0"/>
              </a:spcAft>
              <a:buClr>
                <a:schemeClr val="lt1"/>
              </a:buClr>
              <a:buSzPts val="2800"/>
              <a:buFont typeface="Noto Sans Symbols"/>
              <a:buChar char="▪"/>
              <a:defRPr sz="2800" b="0" i="0" u="none" strike="noStrike" cap="none">
                <a:solidFill>
                  <a:schemeClr val="dk2"/>
                </a:solidFill>
                <a:latin typeface="Twentieth Century"/>
                <a:ea typeface="Twentieth Century"/>
                <a:cs typeface="Twentieth Century"/>
                <a:sym typeface="Twentieth Century"/>
              </a:defRPr>
            </a:lvl2pPr>
            <a:lvl3pPr marL="1371600" marR="0" lvl="2" indent="-381000" algn="l" rtl="0">
              <a:spcBef>
                <a:spcPts val="480"/>
              </a:spcBef>
              <a:spcAft>
                <a:spcPts val="0"/>
              </a:spcAft>
              <a:buClr>
                <a:schemeClr val="accent2"/>
              </a:buClr>
              <a:buSzPts val="2400"/>
              <a:buFont typeface="Noto Sans Symbols"/>
              <a:buChar char="▪"/>
              <a:defRPr sz="2400" b="0" i="0" u="none" strike="noStrike" cap="none">
                <a:solidFill>
                  <a:schemeClr val="dk2"/>
                </a:solidFill>
                <a:latin typeface="Twentieth Century"/>
                <a:ea typeface="Twentieth Century"/>
                <a:cs typeface="Twentieth Century"/>
                <a:sym typeface="Twentieth Century"/>
              </a:defRPr>
            </a:lvl3pPr>
            <a:lvl4pPr marL="1828800" marR="0" lvl="3" indent="-355600" algn="l" rtl="0">
              <a:spcBef>
                <a:spcPts val="400"/>
              </a:spcBef>
              <a:spcAft>
                <a:spcPts val="0"/>
              </a:spcAft>
              <a:buClr>
                <a:schemeClr val="dk2"/>
              </a:buClr>
              <a:buSzPts val="2000"/>
              <a:buFont typeface="Arial"/>
              <a:buChar char="•"/>
              <a:defRPr sz="2000" b="0" i="0" u="none" strike="noStrike" cap="none">
                <a:solidFill>
                  <a:schemeClr val="dk2"/>
                </a:solidFill>
                <a:latin typeface="Twentieth Century"/>
                <a:ea typeface="Twentieth Century"/>
                <a:cs typeface="Twentieth Century"/>
                <a:sym typeface="Twentieth Century"/>
              </a:defRPr>
            </a:lvl4pPr>
            <a:lvl5pPr marL="2286000" marR="0" lvl="4" indent="-355600" algn="l" rtl="0">
              <a:spcBef>
                <a:spcPts val="400"/>
              </a:spcBef>
              <a:spcAft>
                <a:spcPts val="0"/>
              </a:spcAft>
              <a:buClr>
                <a:schemeClr val="dk2"/>
              </a:buClr>
              <a:buSzPts val="2000"/>
              <a:buFont typeface="Arial"/>
              <a:buChar char="•"/>
              <a:defRPr sz="2000" b="0" i="0" u="none" strike="noStrike" cap="none">
                <a:solidFill>
                  <a:schemeClr val="dk2"/>
                </a:solidFill>
                <a:latin typeface="Twentieth Century"/>
                <a:ea typeface="Twentieth Century"/>
                <a:cs typeface="Twentieth Century"/>
                <a:sym typeface="Twentieth Century"/>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13"/>
          <p:cNvSpPr/>
          <p:nvPr/>
        </p:nvSpPr>
        <p:spPr>
          <a:xfrm>
            <a:off x="2607746" y="6113854"/>
            <a:ext cx="5023299" cy="58477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800">
              <a:solidFill>
                <a:srgbClr val="3A53A5"/>
              </a:solidFill>
              <a:latin typeface="Twentieth Century"/>
              <a:ea typeface="Twentieth Century"/>
              <a:cs typeface="Twentieth Century"/>
              <a:sym typeface="Twentieth Century"/>
            </a:endParaRPr>
          </a:p>
          <a:p>
            <a:pPr marL="0" marR="0" lvl="0" indent="0" algn="r" rtl="0">
              <a:spcBef>
                <a:spcPts val="0"/>
              </a:spcBef>
              <a:spcAft>
                <a:spcPts val="0"/>
              </a:spcAft>
              <a:buNone/>
            </a:pPr>
            <a:r>
              <a:rPr lang="en-US" sz="1400">
                <a:solidFill>
                  <a:srgbClr val="3A53A5"/>
                </a:solidFill>
                <a:latin typeface="Twentieth Century"/>
                <a:ea typeface="Twentieth Century"/>
                <a:cs typeface="Twentieth Century"/>
                <a:sym typeface="Twentieth Century"/>
              </a:rPr>
              <a:t>Day </a:t>
            </a:r>
            <a:r>
              <a:rPr lang="en-US">
                <a:solidFill>
                  <a:srgbClr val="3A53A5"/>
                </a:solidFill>
                <a:latin typeface="Twentieth Century"/>
                <a:ea typeface="Twentieth Century"/>
                <a:cs typeface="Twentieth Century"/>
                <a:sym typeface="Twentieth Century"/>
              </a:rPr>
              <a:t>4: Classroom Routines &amp; Procedures (1.8)</a:t>
            </a:r>
            <a:r>
              <a:rPr lang="en-US" sz="1400">
                <a:solidFill>
                  <a:srgbClr val="3A53A5"/>
                </a:solidFill>
                <a:latin typeface="Twentieth Century"/>
                <a:ea typeface="Twentieth Century"/>
                <a:cs typeface="Twentieth Century"/>
                <a:sym typeface="Twentieth Century"/>
              </a:rPr>
              <a:t>  </a:t>
            </a:r>
            <a:endParaRPr sz="1400">
              <a:solidFill>
                <a:srgbClr val="3A53A5"/>
              </a:solidFill>
              <a:latin typeface="Twentieth Century"/>
              <a:ea typeface="Twentieth Century"/>
              <a:cs typeface="Twentieth Century"/>
              <a:sym typeface="Twentieth Century"/>
            </a:endParaRPr>
          </a:p>
        </p:txBody>
      </p:sp>
      <p:pic>
        <p:nvPicPr>
          <p:cNvPr id="58" name="Google Shape;58;p13" descr="Minnesota PBIS Logo (4).jpg"/>
          <p:cNvPicPr preferRelativeResize="0"/>
          <p:nvPr/>
        </p:nvPicPr>
        <p:blipFill rotWithShape="1">
          <a:blip r:embed="rId12">
            <a:alphaModFix/>
          </a:blip>
          <a:srcRect/>
          <a:stretch/>
        </p:blipFill>
        <p:spPr>
          <a:xfrm>
            <a:off x="7852304" y="6291268"/>
            <a:ext cx="1291695" cy="56673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6"/>
        <p:cNvGrpSpPr/>
        <p:nvPr/>
      </p:nvGrpSpPr>
      <p:grpSpPr>
        <a:xfrm>
          <a:off x="0" y="0"/>
          <a:ext cx="0" cy="0"/>
          <a:chOff x="0" y="0"/>
          <a:chExt cx="0" cy="0"/>
        </a:xfrm>
      </p:grpSpPr>
      <p:sp>
        <p:nvSpPr>
          <p:cNvPr id="97" name="Google Shape;97;p24"/>
          <p:cNvSpPr txBox="1">
            <a:spLocks noGrp="1"/>
          </p:cNvSpPr>
          <p:nvPr>
            <p:ph type="title"/>
          </p:nvPr>
        </p:nvSpPr>
        <p:spPr>
          <a:xfrm>
            <a:off x="365298" y="350815"/>
            <a:ext cx="6987000" cy="9153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2"/>
              </a:buClr>
              <a:buSzPts val="4400"/>
              <a:buFont typeface="Twentieth Century"/>
              <a:buNone/>
              <a:defRPr sz="4400" b="0" i="0" u="none" strike="noStrike" cap="none">
                <a:solidFill>
                  <a:schemeClr val="dk2"/>
                </a:solidFill>
                <a:latin typeface="Twentieth Century"/>
                <a:ea typeface="Twentieth Century"/>
                <a:cs typeface="Twentieth Century"/>
                <a:sym typeface="Twentieth Century"/>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8" name="Google Shape;98;p24"/>
          <p:cNvSpPr txBox="1">
            <a:spLocks noGrp="1"/>
          </p:cNvSpPr>
          <p:nvPr>
            <p:ph type="body" idx="1"/>
          </p:nvPr>
        </p:nvSpPr>
        <p:spPr>
          <a:xfrm>
            <a:off x="365298" y="1600200"/>
            <a:ext cx="8257500" cy="46911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Noto Sans Symbols"/>
              <a:buChar char="▪"/>
              <a:defRPr sz="3200" b="0" i="0" u="none" strike="noStrike" cap="none">
                <a:solidFill>
                  <a:schemeClr val="dk2"/>
                </a:solidFill>
                <a:latin typeface="Twentieth Century"/>
                <a:ea typeface="Twentieth Century"/>
                <a:cs typeface="Twentieth Century"/>
                <a:sym typeface="Twentieth Century"/>
              </a:defRPr>
            </a:lvl1pPr>
            <a:lvl2pPr marL="914400" marR="0" lvl="1" indent="-406400" algn="l" rtl="0">
              <a:spcBef>
                <a:spcPts val="560"/>
              </a:spcBef>
              <a:spcAft>
                <a:spcPts val="0"/>
              </a:spcAft>
              <a:buClr>
                <a:schemeClr val="lt1"/>
              </a:buClr>
              <a:buSzPts val="2800"/>
              <a:buFont typeface="Noto Sans Symbols"/>
              <a:buChar char="▪"/>
              <a:defRPr sz="2800" b="0" i="0" u="none" strike="noStrike" cap="none">
                <a:solidFill>
                  <a:schemeClr val="dk2"/>
                </a:solidFill>
                <a:latin typeface="Twentieth Century"/>
                <a:ea typeface="Twentieth Century"/>
                <a:cs typeface="Twentieth Century"/>
                <a:sym typeface="Twentieth Century"/>
              </a:defRPr>
            </a:lvl2pPr>
            <a:lvl3pPr marL="1371600" marR="0" lvl="2" indent="-381000" algn="l" rtl="0">
              <a:spcBef>
                <a:spcPts val="480"/>
              </a:spcBef>
              <a:spcAft>
                <a:spcPts val="0"/>
              </a:spcAft>
              <a:buClr>
                <a:schemeClr val="accent2"/>
              </a:buClr>
              <a:buSzPts val="2400"/>
              <a:buFont typeface="Noto Sans Symbols"/>
              <a:buChar char="▪"/>
              <a:defRPr sz="2400" b="0" i="0" u="none" strike="noStrike" cap="none">
                <a:solidFill>
                  <a:schemeClr val="dk2"/>
                </a:solidFill>
                <a:latin typeface="Twentieth Century"/>
                <a:ea typeface="Twentieth Century"/>
                <a:cs typeface="Twentieth Century"/>
                <a:sym typeface="Twentieth Century"/>
              </a:defRPr>
            </a:lvl3pPr>
            <a:lvl4pPr marL="1828800" marR="0" lvl="3" indent="-355600" algn="l" rtl="0">
              <a:spcBef>
                <a:spcPts val="400"/>
              </a:spcBef>
              <a:spcAft>
                <a:spcPts val="0"/>
              </a:spcAft>
              <a:buClr>
                <a:schemeClr val="dk2"/>
              </a:buClr>
              <a:buSzPts val="2000"/>
              <a:buFont typeface="Arial"/>
              <a:buChar char="•"/>
              <a:defRPr sz="2000" b="0" i="0" u="none" strike="noStrike" cap="none">
                <a:solidFill>
                  <a:schemeClr val="dk2"/>
                </a:solidFill>
                <a:latin typeface="Twentieth Century"/>
                <a:ea typeface="Twentieth Century"/>
                <a:cs typeface="Twentieth Century"/>
                <a:sym typeface="Twentieth Century"/>
              </a:defRPr>
            </a:lvl4pPr>
            <a:lvl5pPr marL="2286000" marR="0" lvl="4" indent="-355600" algn="l" rtl="0">
              <a:spcBef>
                <a:spcPts val="400"/>
              </a:spcBef>
              <a:spcAft>
                <a:spcPts val="0"/>
              </a:spcAft>
              <a:buClr>
                <a:schemeClr val="dk2"/>
              </a:buClr>
              <a:buSzPts val="2000"/>
              <a:buFont typeface="Arial"/>
              <a:buChar char="•"/>
              <a:defRPr sz="2000" b="0" i="0" u="none" strike="noStrike" cap="none">
                <a:solidFill>
                  <a:schemeClr val="dk2"/>
                </a:solidFill>
                <a:latin typeface="Twentieth Century"/>
                <a:ea typeface="Twentieth Century"/>
                <a:cs typeface="Twentieth Century"/>
                <a:sym typeface="Twentieth Century"/>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24"/>
          <p:cNvSpPr/>
          <p:nvPr/>
        </p:nvSpPr>
        <p:spPr>
          <a:xfrm>
            <a:off x="3317483" y="6113854"/>
            <a:ext cx="4313700" cy="5847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800" b="0" i="0" u="none" strike="noStrike" cap="none">
              <a:solidFill>
                <a:srgbClr val="3A53A5"/>
              </a:solidFill>
              <a:latin typeface="Twentieth Century"/>
              <a:ea typeface="Twentieth Century"/>
              <a:cs typeface="Twentieth Century"/>
              <a:sym typeface="Twentieth Century"/>
            </a:endParaRPr>
          </a:p>
          <a:p>
            <a:pPr marL="0" marR="0" lvl="0" indent="0" algn="r" rtl="0">
              <a:spcBef>
                <a:spcPts val="0"/>
              </a:spcBef>
              <a:spcAft>
                <a:spcPts val="0"/>
              </a:spcAft>
              <a:buNone/>
            </a:pPr>
            <a:r>
              <a:rPr lang="en-US">
                <a:solidFill>
                  <a:srgbClr val="3A53A5"/>
                </a:solidFill>
                <a:latin typeface="Twentieth Century"/>
                <a:ea typeface="Twentieth Century"/>
                <a:cs typeface="Twentieth Century"/>
                <a:sym typeface="Twentieth Century"/>
              </a:rPr>
              <a:t>4B</a:t>
            </a:r>
            <a:r>
              <a:rPr lang="en-US" sz="1400" b="0" i="0" u="none" strike="noStrike" cap="none">
                <a:solidFill>
                  <a:srgbClr val="3A53A5"/>
                </a:solidFill>
                <a:latin typeface="Twentieth Century"/>
                <a:ea typeface="Twentieth Century"/>
                <a:cs typeface="Twentieth Century"/>
                <a:sym typeface="Twentieth Century"/>
              </a:rPr>
              <a:t> </a:t>
            </a:r>
            <a:r>
              <a:rPr lang="en-US">
                <a:solidFill>
                  <a:srgbClr val="3A53A5"/>
                </a:solidFill>
                <a:latin typeface="Twentieth Century"/>
                <a:ea typeface="Twentieth Century"/>
                <a:cs typeface="Twentieth Century"/>
                <a:sym typeface="Twentieth Century"/>
              </a:rPr>
              <a:t>Responding to Behavior</a:t>
            </a:r>
            <a:endParaRPr sz="1400" b="0" i="0" u="none" strike="noStrike" cap="none">
              <a:solidFill>
                <a:srgbClr val="3A53A5"/>
              </a:solidFill>
              <a:latin typeface="Twentieth Century"/>
              <a:ea typeface="Twentieth Century"/>
              <a:cs typeface="Twentieth Century"/>
              <a:sym typeface="Twentieth Century"/>
            </a:endParaRPr>
          </a:p>
        </p:txBody>
      </p:sp>
      <p:pic>
        <p:nvPicPr>
          <p:cNvPr id="100" name="Google Shape;100;p24" descr="Minnesota PBIS Logo (4).jpg"/>
          <p:cNvPicPr preferRelativeResize="0"/>
          <p:nvPr/>
        </p:nvPicPr>
        <p:blipFill rotWithShape="1">
          <a:blip r:embed="rId13">
            <a:alphaModFix/>
          </a:blip>
          <a:srcRect/>
          <a:stretch/>
        </p:blipFill>
        <p:spPr>
          <a:xfrm>
            <a:off x="7852304" y="6291268"/>
            <a:ext cx="1291694" cy="56673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yKJMpfxFjH8"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hyperlink" Target="https://www.youtube.com/watch?v=yKJMpfxFjH8" TargetMode="External"/><Relationship Id="rId5" Type="http://schemas.openxmlformats.org/officeDocument/2006/relationships/image" Target="../media/image10.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0.png"/><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hyperlink" Target="https://www.stcloudstate.edu/ignite/_files/documents/classroom-management/procedures-secondary.pdf" TargetMode="External"/><Relationship Id="rId4" Type="http://schemas.openxmlformats.org/officeDocument/2006/relationships/hyperlink" Target="https://www.stcloudstate.edu/ignite/_files/documents/classroom-management/procedures-elementary.pdf"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youtu.be/sxwl_TiB1xU" TargetMode="Externa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8" Type="http://schemas.openxmlformats.org/officeDocument/2006/relationships/hyperlink" Target="https://www.pbis.org/resource/192/classroom-checklists-effective-classroom-plan-environmental-inventory-checklist" TargetMode="External"/><Relationship Id="rId3" Type="http://schemas.openxmlformats.org/officeDocument/2006/relationships/hyperlink" Target="http://www.pbis.org/school/pbis-in-the-classroom" TargetMode="External"/><Relationship Id="rId7" Type="http://schemas.openxmlformats.org/officeDocument/2006/relationships/hyperlink" Target="http://www.midatlanticpbis.org/materials-1/classroom"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www.livebinders.com/play/play?id=2295063" TargetMode="External"/><Relationship Id="rId5" Type="http://schemas.openxmlformats.org/officeDocument/2006/relationships/hyperlink" Target="http://www.midwestpbis.org/materials/classroom-practices" TargetMode="External"/><Relationship Id="rId10" Type="http://schemas.openxmlformats.org/officeDocument/2006/relationships/image" Target="../media/image10.png"/><Relationship Id="rId4" Type="http://schemas.openxmlformats.org/officeDocument/2006/relationships/hyperlink" Target="http://www.midwestpbis.org/materials/classroom-management" TargetMode="External"/><Relationship Id="rId9" Type="http://schemas.openxmlformats.org/officeDocument/2006/relationships/hyperlink" Target="http://www.pbis.org/resource/1016/supporting-and-responding-to-behavior"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g"/><Relationship Id="rId7" Type="http://schemas.openxmlformats.org/officeDocument/2006/relationships/image" Target="../media/image53.jpg"/><Relationship Id="rId12"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52.jpg"/><Relationship Id="rId11" Type="http://schemas.openxmlformats.org/officeDocument/2006/relationships/image" Target="../media/image57.png"/><Relationship Id="rId5" Type="http://schemas.openxmlformats.org/officeDocument/2006/relationships/image" Target="../media/image51.jp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6"/>
          <p:cNvSpPr/>
          <p:nvPr/>
        </p:nvSpPr>
        <p:spPr>
          <a:xfrm>
            <a:off x="486950" y="4769675"/>
            <a:ext cx="83730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i="0" u="none" strike="noStrike" cap="none" dirty="0">
                <a:solidFill>
                  <a:srgbClr val="DD8047"/>
                </a:solidFill>
                <a:latin typeface="Twentieth Century"/>
                <a:ea typeface="Twentieth Century"/>
                <a:cs typeface="Twentieth Century"/>
                <a:sym typeface="Twentieth Century"/>
              </a:rPr>
              <a:t>PBIS in the Classroom (TFI 1.8)</a:t>
            </a:r>
            <a:endParaRPr sz="2400" b="1" dirty="0">
              <a:solidFill>
                <a:srgbClr val="DD8047"/>
              </a:solidFill>
              <a:latin typeface="Twentieth Century"/>
              <a:ea typeface="Twentieth Century"/>
              <a:cs typeface="Twentieth Century"/>
              <a:sym typeface="Twentieth Century"/>
            </a:endParaRPr>
          </a:p>
        </p:txBody>
      </p:sp>
      <p:pic>
        <p:nvPicPr>
          <p:cNvPr id="148" name="Google Shape;148;p36" descr="Minnesota is printed in green at the top of the logo.  PBIS is printed in blue and white.  The 'S&quot; looks like a river with a red, yellow and green tree next to it." title="Minnesota PBIS Logo"/>
          <p:cNvPicPr preferRelativeResize="0"/>
          <p:nvPr/>
        </p:nvPicPr>
        <p:blipFill rotWithShape="1">
          <a:blip r:embed="rId3">
            <a:alphaModFix/>
          </a:blip>
          <a:srcRect/>
          <a:stretch/>
        </p:blipFill>
        <p:spPr>
          <a:xfrm>
            <a:off x="1767068" y="234991"/>
            <a:ext cx="5827058" cy="2556622"/>
          </a:xfrm>
          <a:prstGeom prst="rect">
            <a:avLst/>
          </a:prstGeom>
          <a:noFill/>
          <a:ln>
            <a:noFill/>
          </a:ln>
        </p:spPr>
      </p:pic>
      <p:sp>
        <p:nvSpPr>
          <p:cNvPr id="149" name="Google Shape;149;p36"/>
          <p:cNvSpPr txBox="1">
            <a:spLocks noGrp="1"/>
          </p:cNvSpPr>
          <p:nvPr>
            <p:ph type="ctrTitle"/>
          </p:nvPr>
        </p:nvSpPr>
        <p:spPr>
          <a:xfrm>
            <a:off x="794400" y="4040974"/>
            <a:ext cx="7772400" cy="728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2"/>
              </a:buClr>
              <a:buSzPts val="3959"/>
              <a:buFont typeface="Twentieth Century"/>
              <a:buNone/>
            </a:pPr>
            <a:r>
              <a:rPr lang="en-US" sz="3959"/>
              <a:t>PBIS </a:t>
            </a:r>
            <a:br>
              <a:rPr lang="en-US" sz="3959"/>
            </a:br>
            <a:r>
              <a:rPr lang="en-US" sz="3959"/>
              <a:t>Team Training</a:t>
            </a:r>
            <a:br>
              <a:rPr lang="en-US" sz="3959"/>
            </a:br>
            <a:r>
              <a:rPr lang="en-US" sz="3959"/>
              <a:t>4B</a:t>
            </a:r>
            <a:br>
              <a:rPr lang="en-US" sz="3959"/>
            </a:br>
            <a:br>
              <a:rPr lang="en-US" sz="3959"/>
            </a:br>
            <a:br>
              <a:rPr lang="en-US" sz="3959"/>
            </a:br>
            <a:endParaRPr sz="3959">
              <a:solidFill>
                <a:srgbClr val="DD8047"/>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5"/>
          <p:cNvSpPr txBox="1">
            <a:spLocks noGrp="1"/>
          </p:cNvSpPr>
          <p:nvPr>
            <p:ph type="title"/>
          </p:nvPr>
        </p:nvSpPr>
        <p:spPr>
          <a:xfrm>
            <a:off x="1078498" y="310215"/>
            <a:ext cx="6987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Behaviors are Learned</a:t>
            </a:r>
            <a:endParaRPr/>
          </a:p>
        </p:txBody>
      </p:sp>
      <p:sp>
        <p:nvSpPr>
          <p:cNvPr id="234" name="Google Shape;234;p45"/>
          <p:cNvSpPr txBox="1">
            <a:spLocks noGrp="1"/>
          </p:cNvSpPr>
          <p:nvPr>
            <p:ph type="body" idx="1"/>
          </p:nvPr>
        </p:nvSpPr>
        <p:spPr>
          <a:xfrm>
            <a:off x="365298" y="1600200"/>
            <a:ext cx="8257500" cy="46911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rgbClr val="000000"/>
              </a:buClr>
              <a:buSzPts val="2960"/>
              <a:buFont typeface="Arial"/>
              <a:buNone/>
            </a:pPr>
            <a:r>
              <a:rPr lang="en-US" sz="2960"/>
              <a:t>We do know that our behaviors are learned and continue because they serve some </a:t>
            </a:r>
            <a:endParaRPr/>
          </a:p>
          <a:p>
            <a:pPr marL="0" lvl="0" indent="0" algn="ctr" rtl="0">
              <a:spcBef>
                <a:spcPts val="592"/>
              </a:spcBef>
              <a:spcAft>
                <a:spcPts val="0"/>
              </a:spcAft>
              <a:buClr>
                <a:srgbClr val="000000"/>
              </a:buClr>
              <a:buSzPts val="2960"/>
              <a:buFont typeface="Arial"/>
              <a:buNone/>
            </a:pPr>
            <a:r>
              <a:rPr lang="en-US" sz="2960"/>
              <a:t>purpose or </a:t>
            </a:r>
            <a:r>
              <a:rPr lang="en-US" sz="2960" b="1">
                <a:solidFill>
                  <a:srgbClr val="0070C0"/>
                </a:solidFill>
              </a:rPr>
              <a:t>function</a:t>
            </a:r>
            <a:r>
              <a:rPr lang="en-US" sz="2960"/>
              <a:t>. </a:t>
            </a:r>
            <a:endParaRPr/>
          </a:p>
          <a:p>
            <a:pPr marL="0" lvl="0" indent="0" algn="ctr" rtl="0">
              <a:spcBef>
                <a:spcPts val="592"/>
              </a:spcBef>
              <a:spcAft>
                <a:spcPts val="0"/>
              </a:spcAft>
              <a:buClr>
                <a:srgbClr val="000000"/>
              </a:buClr>
              <a:buSzPts val="2960"/>
              <a:buFont typeface="Arial"/>
              <a:buNone/>
            </a:pPr>
            <a:endParaRPr sz="2960"/>
          </a:p>
          <a:p>
            <a:pPr marL="0" lvl="0" indent="0" algn="ctr" rtl="0">
              <a:spcBef>
                <a:spcPts val="592"/>
              </a:spcBef>
              <a:spcAft>
                <a:spcPts val="0"/>
              </a:spcAft>
              <a:buClr>
                <a:srgbClr val="000000"/>
              </a:buClr>
              <a:buSzPts val="2960"/>
              <a:buFont typeface="Arial"/>
              <a:buNone/>
            </a:pPr>
            <a:r>
              <a:rPr lang="en-US" sz="2960"/>
              <a:t>That is, we engage in behavior because we have learned that certain </a:t>
            </a:r>
            <a:r>
              <a:rPr lang="en-US" sz="2960" b="1">
                <a:solidFill>
                  <a:srgbClr val="0070C0"/>
                </a:solidFill>
              </a:rPr>
              <a:t>desirable</a:t>
            </a:r>
            <a:r>
              <a:rPr lang="en-US" sz="2960"/>
              <a:t> outcomes are </a:t>
            </a:r>
            <a:r>
              <a:rPr lang="en-US" sz="2960" b="1">
                <a:solidFill>
                  <a:srgbClr val="0070C0"/>
                </a:solidFill>
              </a:rPr>
              <a:t>likely</a:t>
            </a:r>
            <a:r>
              <a:rPr lang="en-US" sz="2960"/>
              <a:t>. </a:t>
            </a:r>
            <a:endParaRPr/>
          </a:p>
          <a:p>
            <a:pPr marL="0" lvl="0" indent="0" algn="ctr" rtl="0">
              <a:spcBef>
                <a:spcPts val="370"/>
              </a:spcBef>
              <a:spcAft>
                <a:spcPts val="0"/>
              </a:spcAft>
              <a:buClr>
                <a:srgbClr val="000000"/>
              </a:buClr>
              <a:buSzPts val="1850"/>
              <a:buFont typeface="Arial"/>
              <a:buNone/>
            </a:pPr>
            <a:endParaRPr sz="1850"/>
          </a:p>
          <a:p>
            <a:pPr marL="68580" lvl="0" indent="0" algn="ctr" rtl="0">
              <a:spcBef>
                <a:spcPts val="592"/>
              </a:spcBef>
              <a:spcAft>
                <a:spcPts val="0"/>
              </a:spcAft>
              <a:buClr>
                <a:srgbClr val="000000"/>
              </a:buClr>
              <a:buSzPts val="2960"/>
              <a:buFont typeface="Arial"/>
              <a:buNone/>
            </a:pPr>
            <a:r>
              <a:rPr lang="en-US" sz="2960" b="1">
                <a:solidFill>
                  <a:srgbClr val="000000"/>
                </a:solidFill>
              </a:rPr>
              <a:t>MANTRA:</a:t>
            </a:r>
            <a:endParaRPr/>
          </a:p>
          <a:p>
            <a:pPr marL="68580" lvl="0" indent="0" algn="ctr" rtl="0">
              <a:spcBef>
                <a:spcPts val="592"/>
              </a:spcBef>
              <a:spcAft>
                <a:spcPts val="0"/>
              </a:spcAft>
              <a:buClr>
                <a:srgbClr val="000000"/>
              </a:buClr>
              <a:buSzPts val="2960"/>
              <a:buFont typeface="Arial"/>
              <a:buNone/>
            </a:pPr>
            <a:r>
              <a:rPr lang="en-US" sz="2960" b="1">
                <a:solidFill>
                  <a:srgbClr val="000000"/>
                </a:solidFill>
              </a:rPr>
              <a:t>Behavior continues because the behavior works!!</a:t>
            </a:r>
            <a:endParaRPr/>
          </a:p>
        </p:txBody>
      </p:sp>
      <p:pic>
        <p:nvPicPr>
          <p:cNvPr id="235" name="Google Shape;235;p45" title="Core Content Icon"/>
          <p:cNvPicPr preferRelativeResize="0"/>
          <p:nvPr/>
        </p:nvPicPr>
        <p:blipFill rotWithShape="1">
          <a:blip r:embed="rId3">
            <a:alphaModFix/>
          </a:blip>
          <a:srcRect/>
          <a:stretch/>
        </p:blipFill>
        <p:spPr>
          <a:xfrm>
            <a:off x="296485" y="288118"/>
            <a:ext cx="713232" cy="713232"/>
          </a:xfrm>
          <a:prstGeom prst="rect">
            <a:avLst/>
          </a:prstGeom>
          <a:noFill/>
          <a:ln>
            <a:noFill/>
          </a:ln>
          <a:effectLst>
            <a:outerShdw blurRad="50800" dist="38100" dir="2700000" algn="tl" rotWithShape="0">
              <a:srgbClr val="000000">
                <a:alpha val="4275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6"/>
          <p:cNvSpPr txBox="1">
            <a:spLocks noGrp="1"/>
          </p:cNvSpPr>
          <p:nvPr>
            <p:ph type="title"/>
          </p:nvPr>
        </p:nvSpPr>
        <p:spPr>
          <a:xfrm>
            <a:off x="1569175" y="337300"/>
            <a:ext cx="74667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 Look at How Behavior Works</a:t>
            </a:r>
            <a:endParaRPr/>
          </a:p>
        </p:txBody>
      </p:sp>
      <p:pic>
        <p:nvPicPr>
          <p:cNvPr id="242" name="Google Shape;242;p46" descr="This is a picture of a student seated at a desk. He&amp;#39;s looking at materials laying on the desk. ">
            <a:hlinkClick r:id="rId3"/>
          </p:cNvPr>
          <p:cNvPicPr preferRelativeResize="0"/>
          <p:nvPr/>
        </p:nvPicPr>
        <p:blipFill rotWithShape="1">
          <a:blip r:embed="rId4">
            <a:alphaModFix/>
          </a:blip>
          <a:srcRect/>
          <a:stretch/>
        </p:blipFill>
        <p:spPr>
          <a:xfrm>
            <a:off x="1756425" y="1330425"/>
            <a:ext cx="6172200" cy="4927599"/>
          </a:xfrm>
          <a:prstGeom prst="rect">
            <a:avLst/>
          </a:prstGeom>
          <a:noFill/>
          <a:ln>
            <a:noFill/>
          </a:ln>
        </p:spPr>
      </p:pic>
      <p:pic>
        <p:nvPicPr>
          <p:cNvPr id="243" name="Google Shape;243;p46" title="Core Content Icon"/>
          <p:cNvPicPr preferRelativeResize="0"/>
          <p:nvPr/>
        </p:nvPicPr>
        <p:blipFill rotWithShape="1">
          <a:blip r:embed="rId5">
            <a:alphaModFix/>
          </a:blip>
          <a:srcRect/>
          <a:stretch/>
        </p:blipFill>
        <p:spPr>
          <a:xfrm>
            <a:off x="296485" y="288118"/>
            <a:ext cx="713232" cy="713232"/>
          </a:xfrm>
          <a:prstGeom prst="rect">
            <a:avLst/>
          </a:prstGeom>
          <a:noFill/>
          <a:ln>
            <a:noFill/>
          </a:ln>
          <a:effectLst>
            <a:outerShdw blurRad="50800" dist="38100" dir="2700000" algn="tl" rotWithShape="0">
              <a:srgbClr val="000000">
                <a:alpha val="42750"/>
              </a:srgbClr>
            </a:outerShdw>
          </a:effectLst>
        </p:spPr>
      </p:pic>
      <p:sp>
        <p:nvSpPr>
          <p:cNvPr id="244" name="Google Shape;244;p46"/>
          <p:cNvSpPr txBox="1"/>
          <p:nvPr/>
        </p:nvSpPr>
        <p:spPr>
          <a:xfrm>
            <a:off x="189375" y="6425150"/>
            <a:ext cx="3408600" cy="28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hlink"/>
                </a:solidFill>
                <a:latin typeface="Calibri"/>
                <a:ea typeface="Calibri"/>
                <a:cs typeface="Calibri"/>
                <a:sym typeface="Calibri"/>
                <a:hlinkClick r:id="rId6"/>
              </a:rPr>
              <a:t>https://www.youtube.com/watch?v=yKJMpfxFjH8</a:t>
            </a:r>
            <a:endParaRPr>
              <a:latin typeface="Twentieth Century"/>
              <a:ea typeface="Twentieth Century"/>
              <a:cs typeface="Twentieth Century"/>
              <a:sym typeface="Twentieth Century"/>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7"/>
          <p:cNvSpPr txBox="1">
            <a:spLocks noGrp="1"/>
          </p:cNvSpPr>
          <p:nvPr>
            <p:ph type="title"/>
          </p:nvPr>
        </p:nvSpPr>
        <p:spPr>
          <a:xfrm>
            <a:off x="1078498" y="337290"/>
            <a:ext cx="6987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Understanding the ABC’s</a:t>
            </a:r>
            <a:endParaRPr/>
          </a:p>
        </p:txBody>
      </p:sp>
      <p:sp>
        <p:nvSpPr>
          <p:cNvPr id="251" name="Google Shape;251;p47"/>
          <p:cNvSpPr txBox="1">
            <a:spLocks noGrp="1"/>
          </p:cNvSpPr>
          <p:nvPr>
            <p:ph type="body" idx="1"/>
          </p:nvPr>
        </p:nvSpPr>
        <p:spPr>
          <a:xfrm>
            <a:off x="365300" y="1374063"/>
            <a:ext cx="8257500" cy="591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Looking at Mason</a:t>
            </a:r>
            <a:endParaRPr/>
          </a:p>
        </p:txBody>
      </p:sp>
      <p:pic>
        <p:nvPicPr>
          <p:cNvPr id="252" name="Google Shape;252;p47" descr="Antecedent - conditions that exist when the behavior occurs: triggers/setting events - environmental, curricular/instructional, social/interactional, medical/physiological, emotional/individual.  Behavior follows antecedent and consequence follows behavior.  Consequence - conditions that exist/occur after the behavior - reinforcement, punishment." title="Antecedent-Behavior-Consequence Chain"/>
          <p:cNvPicPr preferRelativeResize="0">
            <a:picLocks noGrp="1"/>
          </p:cNvPicPr>
          <p:nvPr>
            <p:ph type="body" idx="4294967295"/>
          </p:nvPr>
        </p:nvPicPr>
        <p:blipFill rotWithShape="1">
          <a:blip r:embed="rId3">
            <a:alphaModFix/>
          </a:blip>
          <a:srcRect/>
          <a:stretch/>
        </p:blipFill>
        <p:spPr>
          <a:xfrm>
            <a:off x="1238449" y="2221763"/>
            <a:ext cx="6987000" cy="3523800"/>
          </a:xfrm>
          <a:prstGeom prst="rect">
            <a:avLst/>
          </a:prstGeom>
          <a:noFill/>
          <a:ln>
            <a:noFill/>
          </a:ln>
        </p:spPr>
      </p:pic>
      <p:pic>
        <p:nvPicPr>
          <p:cNvPr id="253" name="Google Shape;253;p47" title="Core Content Icon"/>
          <p:cNvPicPr preferRelativeResize="0"/>
          <p:nvPr/>
        </p:nvPicPr>
        <p:blipFill rotWithShape="1">
          <a:blip r:embed="rId4">
            <a:alphaModFix/>
          </a:blip>
          <a:srcRect/>
          <a:stretch/>
        </p:blipFill>
        <p:spPr>
          <a:xfrm>
            <a:off x="296485" y="288118"/>
            <a:ext cx="713232" cy="713232"/>
          </a:xfrm>
          <a:prstGeom prst="rect">
            <a:avLst/>
          </a:prstGeom>
          <a:noFill/>
          <a:ln>
            <a:noFill/>
          </a:ln>
          <a:effectLst>
            <a:outerShdw blurRad="50800" dist="38100" dir="2700000" algn="tl" rotWithShape="0">
              <a:srgbClr val="000000">
                <a:alpha val="4275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8"/>
          <p:cNvSpPr txBox="1">
            <a:spLocks noGrp="1"/>
          </p:cNvSpPr>
          <p:nvPr>
            <p:ph type="title"/>
          </p:nvPr>
        </p:nvSpPr>
        <p:spPr>
          <a:xfrm>
            <a:off x="1163373" y="310240"/>
            <a:ext cx="6987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What ABC Could Look Like</a:t>
            </a:r>
            <a:endParaRPr/>
          </a:p>
        </p:txBody>
      </p:sp>
      <p:pic>
        <p:nvPicPr>
          <p:cNvPr id="260" name="Google Shape;260;p48" title="Core Content Icon"/>
          <p:cNvPicPr preferRelativeResize="0"/>
          <p:nvPr/>
        </p:nvPicPr>
        <p:blipFill rotWithShape="1">
          <a:blip r:embed="rId3">
            <a:alphaModFix/>
          </a:blip>
          <a:srcRect/>
          <a:stretch/>
        </p:blipFill>
        <p:spPr>
          <a:xfrm>
            <a:off x="296485" y="288118"/>
            <a:ext cx="713232" cy="713232"/>
          </a:xfrm>
          <a:prstGeom prst="rect">
            <a:avLst/>
          </a:prstGeom>
          <a:noFill/>
          <a:ln>
            <a:noFill/>
          </a:ln>
          <a:effectLst>
            <a:outerShdw blurRad="50800" dist="38100" dir="2700000" algn="tl" rotWithShape="0">
              <a:srgbClr val="000000">
                <a:alpha val="42750"/>
              </a:srgbClr>
            </a:outerShdw>
          </a:effectLst>
        </p:spPr>
      </p:pic>
      <p:graphicFrame>
        <p:nvGraphicFramePr>
          <p:cNvPr id="261" name="Google Shape;261;p48"/>
          <p:cNvGraphicFramePr/>
          <p:nvPr/>
        </p:nvGraphicFramePr>
        <p:xfrm>
          <a:off x="1524000" y="1342900"/>
          <a:ext cx="3000000" cy="3000000"/>
        </p:xfrm>
        <a:graphic>
          <a:graphicData uri="http://schemas.openxmlformats.org/drawingml/2006/table">
            <a:tbl>
              <a:tblPr firstRow="1" bandRow="1">
                <a:noFill/>
                <a:tableStyleId>{6AE5ABC6-33C8-4558-9E3D-305DE401E24F}</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US" sz="1800">
                          <a:solidFill>
                            <a:srgbClr val="000000"/>
                          </a:solidFill>
                        </a:rPr>
                        <a:t>Antecedent</a:t>
                      </a:r>
                      <a:endParaRPr/>
                    </a:p>
                  </a:txBody>
                  <a:tcPr marL="91450" marR="91450" marT="45725" marB="45725"/>
                </a:tc>
                <a:tc>
                  <a:txBody>
                    <a:bodyPr/>
                    <a:lstStyle/>
                    <a:p>
                      <a:pPr marL="0" marR="0" lvl="0" indent="0" algn="l" rtl="0">
                        <a:spcBef>
                          <a:spcPts val="0"/>
                        </a:spcBef>
                        <a:spcAft>
                          <a:spcPts val="0"/>
                        </a:spcAft>
                        <a:buNone/>
                      </a:pPr>
                      <a:r>
                        <a:rPr lang="en-US" sz="1800">
                          <a:solidFill>
                            <a:srgbClr val="000000"/>
                          </a:solidFill>
                        </a:rPr>
                        <a:t>Behavior</a:t>
                      </a:r>
                      <a:endParaRPr/>
                    </a:p>
                  </a:txBody>
                  <a:tcPr marL="91450" marR="91450" marT="45725" marB="45725"/>
                </a:tc>
                <a:tc>
                  <a:txBody>
                    <a:bodyPr/>
                    <a:lstStyle/>
                    <a:p>
                      <a:pPr marL="0" marR="0" lvl="0" indent="0" algn="l" rtl="0">
                        <a:spcBef>
                          <a:spcPts val="0"/>
                        </a:spcBef>
                        <a:spcAft>
                          <a:spcPts val="0"/>
                        </a:spcAft>
                        <a:buNone/>
                      </a:pPr>
                      <a:r>
                        <a:rPr lang="en-US" sz="1800">
                          <a:solidFill>
                            <a:srgbClr val="000000"/>
                          </a:solidFill>
                        </a:rPr>
                        <a:t>Consequence</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a:t>Given assignment to write</a:t>
                      </a:r>
                      <a:endParaRPr/>
                    </a:p>
                  </a:txBody>
                  <a:tcPr marL="91450" marR="91450" marT="45725" marB="45725"/>
                </a:tc>
                <a:tc>
                  <a:txBody>
                    <a:bodyPr/>
                    <a:lstStyle/>
                    <a:p>
                      <a:pPr marL="0" marR="0" lvl="0" indent="0" algn="l" rtl="0">
                        <a:spcBef>
                          <a:spcPts val="0"/>
                        </a:spcBef>
                        <a:spcAft>
                          <a:spcPts val="0"/>
                        </a:spcAft>
                        <a:buNone/>
                      </a:pPr>
                      <a:r>
                        <a:rPr lang="en-US" sz="1800"/>
                        <a:t>If you see behavior continue</a:t>
                      </a:r>
                      <a:endParaRPr/>
                    </a:p>
                  </a:txBody>
                  <a:tcPr marL="91450" marR="91450" marT="45725" marB="45725"/>
                </a:tc>
                <a:tc>
                  <a:txBody>
                    <a:bodyPr/>
                    <a:lstStyle/>
                    <a:p>
                      <a:pPr marL="0" marR="0" lvl="0" indent="0" algn="l" rtl="0">
                        <a:spcBef>
                          <a:spcPts val="0"/>
                        </a:spcBef>
                        <a:spcAft>
                          <a:spcPts val="0"/>
                        </a:spcAft>
                        <a:buNone/>
                      </a:pPr>
                      <a:r>
                        <a:rPr lang="en-US" sz="1800"/>
                        <a:t>Provide more support</a:t>
                      </a:r>
                      <a:endParaRPr/>
                    </a:p>
                  </a:txBody>
                  <a:tcPr marL="91450" marR="91450" marT="45725" marB="45725"/>
                </a:tc>
                <a:extLst>
                  <a:ext uri="{0D108BD9-81ED-4DB2-BD59-A6C34878D82A}">
                    <a16:rowId xmlns:a16="http://schemas.microsoft.com/office/drawing/2014/main" val="10001"/>
                  </a:ext>
                </a:extLst>
              </a:tr>
            </a:tbl>
          </a:graphicData>
        </a:graphic>
      </p:graphicFrame>
      <p:sp>
        <p:nvSpPr>
          <p:cNvPr id="262" name="Google Shape;262;p48"/>
          <p:cNvSpPr txBox="1"/>
          <p:nvPr/>
        </p:nvSpPr>
        <p:spPr>
          <a:xfrm>
            <a:off x="446375" y="2357650"/>
            <a:ext cx="4003800" cy="26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r>
              <a:rPr lang="en-US" sz="2200" b="1">
                <a:solidFill>
                  <a:schemeClr val="dk1"/>
                </a:solidFill>
                <a:latin typeface="Twentieth Century"/>
                <a:ea typeface="Twentieth Century"/>
                <a:cs typeface="Twentieth Century"/>
                <a:sym typeface="Twentieth Century"/>
              </a:rPr>
              <a:t>Modifications offered:</a:t>
            </a:r>
            <a:endParaRPr sz="2200"/>
          </a:p>
          <a:p>
            <a:pPr marL="285750" lvl="0" indent="-311150" algn="l" rtl="0">
              <a:spcBef>
                <a:spcPts val="0"/>
              </a:spcBef>
              <a:spcAft>
                <a:spcPts val="0"/>
              </a:spcAft>
              <a:buClr>
                <a:schemeClr val="dk1"/>
              </a:buClr>
              <a:buSzPts val="2200"/>
              <a:buChar char="•"/>
            </a:pPr>
            <a:r>
              <a:rPr lang="en-US" sz="2200">
                <a:solidFill>
                  <a:schemeClr val="dk1"/>
                </a:solidFill>
                <a:latin typeface="Twentieth Century"/>
                <a:ea typeface="Twentieth Century"/>
                <a:cs typeface="Twentieth Century"/>
                <a:sym typeface="Twentieth Century"/>
              </a:rPr>
              <a:t>Graphic organizer </a:t>
            </a:r>
            <a:endParaRPr sz="2200"/>
          </a:p>
          <a:p>
            <a:pPr marL="285750" lvl="0" indent="-311150" algn="l" rtl="0">
              <a:spcBef>
                <a:spcPts val="0"/>
              </a:spcBef>
              <a:spcAft>
                <a:spcPts val="0"/>
              </a:spcAft>
              <a:buClr>
                <a:schemeClr val="dk1"/>
              </a:buClr>
              <a:buSzPts val="2200"/>
              <a:buChar char="•"/>
            </a:pPr>
            <a:r>
              <a:rPr lang="en-US" sz="2200">
                <a:solidFill>
                  <a:schemeClr val="dk1"/>
                </a:solidFill>
                <a:latin typeface="Twentieth Century"/>
                <a:ea typeface="Twentieth Century"/>
                <a:cs typeface="Twentieth Century"/>
                <a:sym typeface="Twentieth Century"/>
              </a:rPr>
              <a:t>Write one sentence to start and then check back</a:t>
            </a:r>
            <a:endParaRPr sz="2200"/>
          </a:p>
          <a:p>
            <a:pPr marL="285750" lvl="0" indent="-311150" algn="l" rtl="0">
              <a:spcBef>
                <a:spcPts val="0"/>
              </a:spcBef>
              <a:spcAft>
                <a:spcPts val="0"/>
              </a:spcAft>
              <a:buClr>
                <a:schemeClr val="dk1"/>
              </a:buClr>
              <a:buSzPts val="2200"/>
              <a:buChar char="•"/>
            </a:pPr>
            <a:r>
              <a:rPr lang="en-US" sz="2200">
                <a:solidFill>
                  <a:schemeClr val="dk1"/>
                </a:solidFill>
                <a:latin typeface="Twentieth Century"/>
                <a:ea typeface="Twentieth Century"/>
                <a:cs typeface="Twentieth Century"/>
                <a:sym typeface="Twentieth Century"/>
              </a:rPr>
              <a:t>Remind them how to get help appropriately</a:t>
            </a:r>
            <a:endParaRPr sz="2200"/>
          </a:p>
          <a:p>
            <a:pPr marL="285750" lvl="0" indent="-311150" algn="l" rtl="0">
              <a:spcBef>
                <a:spcPts val="0"/>
              </a:spcBef>
              <a:spcAft>
                <a:spcPts val="0"/>
              </a:spcAft>
              <a:buClr>
                <a:schemeClr val="dk1"/>
              </a:buClr>
              <a:buSzPts val="2200"/>
              <a:buChar char="•"/>
            </a:pPr>
            <a:r>
              <a:rPr lang="en-US" sz="2200">
                <a:solidFill>
                  <a:schemeClr val="dk1"/>
                </a:solidFill>
                <a:latin typeface="Twentieth Century"/>
                <a:ea typeface="Twentieth Century"/>
                <a:cs typeface="Twentieth Century"/>
                <a:sym typeface="Twentieth Century"/>
              </a:rPr>
              <a:t>Review self calming strategies</a:t>
            </a:r>
            <a:endParaRPr sz="2200"/>
          </a:p>
          <a:p>
            <a:pPr marL="0" lvl="0" indent="0" algn="l" rtl="0">
              <a:spcBef>
                <a:spcPts val="0"/>
              </a:spcBef>
              <a:spcAft>
                <a:spcPts val="0"/>
              </a:spcAft>
              <a:buNone/>
            </a:pPr>
            <a:endParaRPr>
              <a:latin typeface="Twentieth Century"/>
              <a:ea typeface="Twentieth Century"/>
              <a:cs typeface="Twentieth Century"/>
              <a:sym typeface="Twentieth Century"/>
            </a:endParaRPr>
          </a:p>
        </p:txBody>
      </p:sp>
      <p:sp>
        <p:nvSpPr>
          <p:cNvPr id="263" name="Google Shape;263;p48"/>
          <p:cNvSpPr txBox="1"/>
          <p:nvPr/>
        </p:nvSpPr>
        <p:spPr>
          <a:xfrm>
            <a:off x="5437725" y="2401925"/>
            <a:ext cx="3503400" cy="3097500"/>
          </a:xfrm>
          <a:prstGeom prst="rect">
            <a:avLst/>
          </a:prstGeom>
          <a:noFill/>
          <a:ln>
            <a:noFill/>
          </a:ln>
        </p:spPr>
        <p:txBody>
          <a:bodyPr spcFirstLastPara="1" wrap="square" lIns="91425" tIns="91425" rIns="91425" bIns="91425" anchor="t" anchorCtr="0">
            <a:noAutofit/>
          </a:bodyPr>
          <a:lstStyle/>
          <a:p>
            <a:pPr marL="285750" lvl="0" indent="-311150" algn="l" rtl="0">
              <a:spcBef>
                <a:spcPts val="0"/>
              </a:spcBef>
              <a:spcAft>
                <a:spcPts val="0"/>
              </a:spcAft>
              <a:buClr>
                <a:schemeClr val="dk1"/>
              </a:buClr>
              <a:buSzPts val="2200"/>
              <a:buChar char="•"/>
            </a:pPr>
            <a:r>
              <a:rPr lang="en-US" sz="2200">
                <a:solidFill>
                  <a:schemeClr val="dk1"/>
                </a:solidFill>
                <a:latin typeface="Twentieth Century"/>
                <a:ea typeface="Twentieth Century"/>
                <a:cs typeface="Twentieth Century"/>
                <a:sym typeface="Twentieth Century"/>
              </a:rPr>
              <a:t>Remind student to use graphic organizer</a:t>
            </a:r>
            <a:endParaRPr sz="2200"/>
          </a:p>
          <a:p>
            <a:pPr marL="285750" lvl="0" indent="-311150" algn="l" rtl="0">
              <a:spcBef>
                <a:spcPts val="0"/>
              </a:spcBef>
              <a:spcAft>
                <a:spcPts val="0"/>
              </a:spcAft>
              <a:buClr>
                <a:schemeClr val="dk1"/>
              </a:buClr>
              <a:buSzPts val="2200"/>
              <a:buChar char="•"/>
            </a:pPr>
            <a:r>
              <a:rPr lang="en-US" sz="2200">
                <a:solidFill>
                  <a:schemeClr val="dk1"/>
                </a:solidFill>
                <a:latin typeface="Twentieth Century"/>
                <a:ea typeface="Twentieth Century"/>
                <a:cs typeface="Twentieth Century"/>
                <a:sym typeface="Twentieth Century"/>
              </a:rPr>
              <a:t>Review how to ask for help appropriately.</a:t>
            </a:r>
            <a:endParaRPr sz="2200"/>
          </a:p>
          <a:p>
            <a:pPr marL="285750" lvl="0" indent="-311150" algn="l" rtl="0">
              <a:spcBef>
                <a:spcPts val="0"/>
              </a:spcBef>
              <a:spcAft>
                <a:spcPts val="0"/>
              </a:spcAft>
              <a:buClr>
                <a:schemeClr val="dk1"/>
              </a:buClr>
              <a:buSzPts val="2200"/>
              <a:buChar char="•"/>
            </a:pPr>
            <a:r>
              <a:rPr lang="en-US" sz="2200">
                <a:solidFill>
                  <a:schemeClr val="dk1"/>
                </a:solidFill>
                <a:latin typeface="Twentieth Century"/>
                <a:ea typeface="Twentieth Century"/>
                <a:cs typeface="Twentieth Century"/>
                <a:sym typeface="Twentieth Century"/>
              </a:rPr>
              <a:t>Offer choices</a:t>
            </a:r>
            <a:endParaRPr sz="2200"/>
          </a:p>
          <a:p>
            <a:pPr marL="285750" lvl="0" indent="-311150" algn="l" rtl="0">
              <a:spcBef>
                <a:spcPts val="0"/>
              </a:spcBef>
              <a:spcAft>
                <a:spcPts val="0"/>
              </a:spcAft>
              <a:buClr>
                <a:schemeClr val="dk1"/>
              </a:buClr>
              <a:buSzPts val="2200"/>
              <a:buChar char="•"/>
            </a:pPr>
            <a:r>
              <a:rPr lang="en-US" sz="2200">
                <a:solidFill>
                  <a:schemeClr val="dk1"/>
                </a:solidFill>
                <a:latin typeface="Twentieth Century"/>
                <a:ea typeface="Twentieth Century"/>
                <a:cs typeface="Twentieth Century"/>
                <a:sym typeface="Twentieth Century"/>
              </a:rPr>
              <a:t>Stay calm and remind student to use self calming strategy and/or do with them</a:t>
            </a:r>
            <a:endParaRPr sz="2200"/>
          </a:p>
          <a:p>
            <a:pPr marL="0" lvl="0" indent="0" algn="l" rtl="0">
              <a:spcBef>
                <a:spcPts val="0"/>
              </a:spcBef>
              <a:spcAft>
                <a:spcPts val="0"/>
              </a:spcAft>
              <a:buClr>
                <a:srgbClr val="000000"/>
              </a:buClr>
              <a:buFont typeface="Arial"/>
              <a:buNone/>
            </a:pPr>
            <a:r>
              <a:rPr lang="en-US" sz="2200" i="1">
                <a:solidFill>
                  <a:schemeClr val="accent2"/>
                </a:solidFill>
                <a:latin typeface="Twentieth Century"/>
                <a:ea typeface="Twentieth Century"/>
                <a:cs typeface="Twentieth Century"/>
                <a:sym typeface="Twentieth Century"/>
              </a:rPr>
              <a:t>These responses all build skills!</a:t>
            </a:r>
            <a:endParaRPr sz="2200"/>
          </a:p>
          <a:p>
            <a:pPr marL="0" lvl="0" indent="0" algn="l" rtl="0">
              <a:spcBef>
                <a:spcPts val="0"/>
              </a:spcBef>
              <a:spcAft>
                <a:spcPts val="0"/>
              </a:spcAft>
              <a:buNone/>
            </a:pPr>
            <a:endParaRPr>
              <a:latin typeface="Twentieth Century"/>
              <a:ea typeface="Twentieth Century"/>
              <a:cs typeface="Twentieth Century"/>
              <a:sym typeface="Twentieth Century"/>
            </a:endParaRPr>
          </a:p>
        </p:txBody>
      </p:sp>
      <p:sp>
        <p:nvSpPr>
          <p:cNvPr id="264" name="Google Shape;264;p48"/>
          <p:cNvSpPr txBox="1"/>
          <p:nvPr/>
        </p:nvSpPr>
        <p:spPr>
          <a:xfrm>
            <a:off x="296475" y="5824175"/>
            <a:ext cx="8508300" cy="51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latin typeface="Twentieth Century"/>
                <a:ea typeface="Twentieth Century"/>
                <a:cs typeface="Twentieth Century"/>
                <a:sym typeface="Twentieth Century"/>
              </a:rPr>
              <a:t>How might the outcome be different using this approach?</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9"/>
          <p:cNvSpPr txBox="1">
            <a:spLocks noGrp="1"/>
          </p:cNvSpPr>
          <p:nvPr>
            <p:ph type="title"/>
          </p:nvPr>
        </p:nvSpPr>
        <p:spPr>
          <a:xfrm>
            <a:off x="1203948" y="350815"/>
            <a:ext cx="6987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Behavior Has Purpose</a:t>
            </a:r>
            <a:endParaRPr/>
          </a:p>
        </p:txBody>
      </p:sp>
      <p:pic>
        <p:nvPicPr>
          <p:cNvPr id="271" name="Google Shape;271;p49" descr="Functions of behavior: escape/avoid a person or activity/setting, get attention, gain activity/object, sensory input - escaping too much stimulation or gaining sensory stimulation.   "/>
          <p:cNvPicPr preferRelativeResize="0"/>
          <p:nvPr/>
        </p:nvPicPr>
        <p:blipFill rotWithShape="1">
          <a:blip r:embed="rId3">
            <a:alphaModFix/>
          </a:blip>
          <a:srcRect/>
          <a:stretch/>
        </p:blipFill>
        <p:spPr>
          <a:xfrm>
            <a:off x="899401" y="1266125"/>
            <a:ext cx="7345200" cy="518760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272" name="Google Shape;272;p49" title="Core Content Icon"/>
          <p:cNvPicPr preferRelativeResize="0"/>
          <p:nvPr/>
        </p:nvPicPr>
        <p:blipFill rotWithShape="1">
          <a:blip r:embed="rId4">
            <a:alphaModFix/>
          </a:blip>
          <a:srcRect/>
          <a:stretch/>
        </p:blipFill>
        <p:spPr>
          <a:xfrm>
            <a:off x="296485" y="288118"/>
            <a:ext cx="713232" cy="713232"/>
          </a:xfrm>
          <a:prstGeom prst="rect">
            <a:avLst/>
          </a:prstGeom>
          <a:noFill/>
          <a:ln>
            <a:noFill/>
          </a:ln>
          <a:effectLst>
            <a:outerShdw blurRad="50800" dist="38100" dir="2700000" algn="tl" rotWithShape="0">
              <a:srgbClr val="000000">
                <a:alpha val="4275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50"/>
          <p:cNvSpPr txBox="1">
            <a:spLocks noGrp="1"/>
          </p:cNvSpPr>
          <p:nvPr>
            <p:ph type="title"/>
          </p:nvPr>
        </p:nvSpPr>
        <p:spPr>
          <a:xfrm>
            <a:off x="1068600" y="337300"/>
            <a:ext cx="79944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Behavior Continues When It Works</a:t>
            </a:r>
            <a:endParaRPr/>
          </a:p>
        </p:txBody>
      </p:sp>
      <p:sp>
        <p:nvSpPr>
          <p:cNvPr id="279" name="Google Shape;279;p50"/>
          <p:cNvSpPr txBox="1">
            <a:spLocks noGrp="1"/>
          </p:cNvSpPr>
          <p:nvPr>
            <p:ph type="body" idx="1"/>
          </p:nvPr>
        </p:nvSpPr>
        <p:spPr>
          <a:xfrm>
            <a:off x="380500" y="1252600"/>
            <a:ext cx="8616300" cy="821100"/>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None/>
            </a:pPr>
            <a:r>
              <a:rPr lang="en-US">
                <a:solidFill>
                  <a:schemeClr val="accent2"/>
                </a:solidFill>
              </a:rPr>
              <a:t>Students need our help to learn new ways of getting their needs met</a:t>
            </a:r>
            <a:endParaRPr>
              <a:solidFill>
                <a:schemeClr val="accent2"/>
              </a:solidFill>
            </a:endParaRPr>
          </a:p>
        </p:txBody>
      </p:sp>
      <p:pic>
        <p:nvPicPr>
          <p:cNvPr id="280" name="Google Shape;280;p50" descr="The behavioral equation - determining the function.  Antecedent, behavior, and consequence.  Function of a behavior is determined by the consequences that follow the behavior. "/>
          <p:cNvPicPr preferRelativeResize="0"/>
          <p:nvPr/>
        </p:nvPicPr>
        <p:blipFill rotWithShape="1">
          <a:blip r:embed="rId3">
            <a:alphaModFix/>
          </a:blip>
          <a:srcRect/>
          <a:stretch/>
        </p:blipFill>
        <p:spPr>
          <a:xfrm>
            <a:off x="2258950" y="2593450"/>
            <a:ext cx="4859400" cy="3783300"/>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fadeDir="5400012" sy="-100000" algn="bl" rotWithShape="0"/>
          </a:effectLst>
        </p:spPr>
      </p:pic>
      <p:pic>
        <p:nvPicPr>
          <p:cNvPr id="281" name="Google Shape;281;p50" title="Core Content Icon"/>
          <p:cNvPicPr preferRelativeResize="0"/>
          <p:nvPr/>
        </p:nvPicPr>
        <p:blipFill rotWithShape="1">
          <a:blip r:embed="rId4">
            <a:alphaModFix/>
          </a:blip>
          <a:srcRect/>
          <a:stretch/>
        </p:blipFill>
        <p:spPr>
          <a:xfrm>
            <a:off x="192407" y="377391"/>
            <a:ext cx="713232" cy="713232"/>
          </a:xfrm>
          <a:prstGeom prst="rect">
            <a:avLst/>
          </a:prstGeom>
          <a:noFill/>
          <a:ln>
            <a:noFill/>
          </a:ln>
          <a:effectLst>
            <a:outerShdw blurRad="50800" dist="38100" dir="2700000" algn="tl" rotWithShape="0">
              <a:srgbClr val="000000">
                <a:alpha val="4275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51"/>
          <p:cNvSpPr txBox="1">
            <a:spLocks noGrp="1"/>
          </p:cNvSpPr>
          <p:nvPr>
            <p:ph type="title"/>
          </p:nvPr>
        </p:nvSpPr>
        <p:spPr>
          <a:xfrm>
            <a:off x="905650" y="538263"/>
            <a:ext cx="86706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a:t>Classroom </a:t>
            </a:r>
            <a:r>
              <a:rPr lang="en-US" sz="3600" b="1"/>
              <a:t>PREVENTION</a:t>
            </a:r>
            <a:r>
              <a:rPr lang="en-US" sz="3600"/>
              <a:t> Practices and ABC</a:t>
            </a:r>
            <a:endParaRPr sz="3600"/>
          </a:p>
          <a:p>
            <a:pPr marL="0" lvl="0" indent="0" algn="ctr" rtl="0">
              <a:spcBef>
                <a:spcPts val="0"/>
              </a:spcBef>
              <a:spcAft>
                <a:spcPts val="0"/>
              </a:spcAft>
              <a:buNone/>
            </a:pPr>
            <a:endParaRPr/>
          </a:p>
        </p:txBody>
      </p:sp>
      <p:graphicFrame>
        <p:nvGraphicFramePr>
          <p:cNvPr id="288" name="Google Shape;288;p51" descr="Antecedent: Establish clear classroom expectations&#10;Increase predictability through clear procedures and routines&#10;Teach and review expected procedures and routines&#10;Use pre-corrects to prompt students about expectations&#10;Actively supervise-moving, scanning, and interacting&#10;Provide a high number of opportunities to respond to academic material with high rates. Behavior: Increase student engagements with learning and task completion&#10;Increase display of expected social behaviors.  Consequence: Provide high rates of specific positive feedback&#10;Use of full continuum of positive consequences.&#10;&#10;&#10;" title="ABC chain and practices"/>
          <p:cNvGraphicFramePr/>
          <p:nvPr/>
        </p:nvGraphicFramePr>
        <p:xfrm>
          <a:off x="457200" y="1453583"/>
          <a:ext cx="3000000" cy="3000000"/>
        </p:xfrm>
        <a:graphic>
          <a:graphicData uri="http://schemas.openxmlformats.org/drawingml/2006/table">
            <a:tbl>
              <a:tblPr firstRow="1" bandRow="1">
                <a:noFill/>
                <a:tableStyleId>{6AE5ABC6-33C8-4558-9E3D-305DE401E24F}</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42450">
                <a:tc>
                  <a:txBody>
                    <a:bodyPr/>
                    <a:lstStyle/>
                    <a:p>
                      <a:pPr marL="0" marR="0" lvl="0" indent="0" algn="ctr" rtl="0">
                        <a:spcBef>
                          <a:spcPts val="0"/>
                        </a:spcBef>
                        <a:spcAft>
                          <a:spcPts val="0"/>
                        </a:spcAft>
                        <a:buNone/>
                      </a:pPr>
                      <a:r>
                        <a:rPr lang="en-US" sz="1800">
                          <a:solidFill>
                            <a:srgbClr val="000000"/>
                          </a:solidFill>
                        </a:rPr>
                        <a:t>Antecedent (Before)</a:t>
                      </a:r>
                      <a:endParaRPr/>
                    </a:p>
                  </a:txBody>
                  <a:tcPr marL="91450" marR="91450" marT="45725" marB="45725"/>
                </a:tc>
                <a:tc>
                  <a:txBody>
                    <a:bodyPr/>
                    <a:lstStyle/>
                    <a:p>
                      <a:pPr marL="0" marR="0" lvl="0" indent="0" algn="ctr" rtl="0">
                        <a:spcBef>
                          <a:spcPts val="0"/>
                        </a:spcBef>
                        <a:spcAft>
                          <a:spcPts val="0"/>
                        </a:spcAft>
                        <a:buNone/>
                      </a:pPr>
                      <a:r>
                        <a:rPr lang="en-US" sz="1800">
                          <a:solidFill>
                            <a:srgbClr val="000000"/>
                          </a:solidFill>
                        </a:rPr>
                        <a:t>Behavior</a:t>
                      </a:r>
                      <a:endParaRPr/>
                    </a:p>
                  </a:txBody>
                  <a:tcPr marL="91450" marR="91450" marT="45725" marB="45725"/>
                </a:tc>
                <a:tc>
                  <a:txBody>
                    <a:bodyPr/>
                    <a:lstStyle/>
                    <a:p>
                      <a:pPr marL="0" marR="0" lvl="0" indent="0" algn="ctr" rtl="0">
                        <a:spcBef>
                          <a:spcPts val="0"/>
                        </a:spcBef>
                        <a:spcAft>
                          <a:spcPts val="0"/>
                        </a:spcAft>
                        <a:buNone/>
                      </a:pPr>
                      <a:r>
                        <a:rPr lang="en-US" sz="1800">
                          <a:solidFill>
                            <a:srgbClr val="000000"/>
                          </a:solidFill>
                        </a:rPr>
                        <a:t>Consequence</a:t>
                      </a:r>
                      <a:endParaRPr/>
                    </a:p>
                    <a:p>
                      <a:pPr marL="0" marR="0" lvl="0" indent="0" algn="ctr" rtl="0">
                        <a:spcBef>
                          <a:spcPts val="0"/>
                        </a:spcBef>
                        <a:spcAft>
                          <a:spcPts val="0"/>
                        </a:spcAft>
                        <a:buNone/>
                      </a:pPr>
                      <a:r>
                        <a:rPr lang="en-US" sz="1800">
                          <a:solidFill>
                            <a:srgbClr val="000000"/>
                          </a:solidFill>
                        </a:rPr>
                        <a:t>(Response)</a:t>
                      </a:r>
                      <a:endParaRPr/>
                    </a:p>
                  </a:txBody>
                  <a:tcPr marL="91450" marR="91450" marT="45725" marB="45725"/>
                </a:tc>
                <a:extLst>
                  <a:ext uri="{0D108BD9-81ED-4DB2-BD59-A6C34878D82A}">
                    <a16:rowId xmlns:a16="http://schemas.microsoft.com/office/drawing/2014/main" val="10000"/>
                  </a:ext>
                </a:extLst>
              </a:tr>
              <a:tr h="370850">
                <a:tc>
                  <a:txBody>
                    <a:bodyPr/>
                    <a:lstStyle/>
                    <a:p>
                      <a:pPr marL="285750" marR="0" lvl="0" indent="-285750" algn="l" rtl="0">
                        <a:spcBef>
                          <a:spcPts val="0"/>
                        </a:spcBef>
                        <a:spcAft>
                          <a:spcPts val="0"/>
                        </a:spcAft>
                        <a:buClr>
                          <a:schemeClr val="dk1"/>
                        </a:buClr>
                        <a:buSzPts val="1400"/>
                        <a:buFont typeface="Arial"/>
                        <a:buChar char="•"/>
                      </a:pPr>
                      <a:r>
                        <a:rPr lang="en-US" sz="1400"/>
                        <a:t>Establish clear classroom expectations</a:t>
                      </a:r>
                      <a:endParaRPr/>
                    </a:p>
                    <a:p>
                      <a:pPr marL="285750" marR="0" lvl="0" indent="-285750" algn="l" rtl="0">
                        <a:spcBef>
                          <a:spcPts val="0"/>
                        </a:spcBef>
                        <a:spcAft>
                          <a:spcPts val="0"/>
                        </a:spcAft>
                        <a:buClr>
                          <a:schemeClr val="dk1"/>
                        </a:buClr>
                        <a:buSzPts val="1400"/>
                        <a:buFont typeface="Arial"/>
                        <a:buChar char="•"/>
                      </a:pPr>
                      <a:r>
                        <a:rPr lang="en-US" sz="1400"/>
                        <a:t>Increase predictability through clear procedures and routines</a:t>
                      </a:r>
                      <a:endParaRPr/>
                    </a:p>
                    <a:p>
                      <a:pPr marL="285750" marR="0" lvl="0" indent="-285750" algn="l" rtl="0">
                        <a:spcBef>
                          <a:spcPts val="0"/>
                        </a:spcBef>
                        <a:spcAft>
                          <a:spcPts val="0"/>
                        </a:spcAft>
                        <a:buClr>
                          <a:schemeClr val="dk1"/>
                        </a:buClr>
                        <a:buSzPts val="1400"/>
                        <a:buFont typeface="Arial"/>
                        <a:buChar char="•"/>
                      </a:pPr>
                      <a:r>
                        <a:rPr lang="en-US" sz="1400"/>
                        <a:t>Teach and review expected procedures and routines</a:t>
                      </a:r>
                      <a:endParaRPr/>
                    </a:p>
                    <a:p>
                      <a:pPr marL="285750" marR="0" lvl="0" indent="-285750" algn="l" rtl="0">
                        <a:spcBef>
                          <a:spcPts val="0"/>
                        </a:spcBef>
                        <a:spcAft>
                          <a:spcPts val="0"/>
                        </a:spcAft>
                        <a:buClr>
                          <a:schemeClr val="dk1"/>
                        </a:buClr>
                        <a:buSzPts val="1400"/>
                        <a:buFont typeface="Arial"/>
                        <a:buChar char="•"/>
                      </a:pPr>
                      <a:r>
                        <a:rPr lang="en-US" sz="1400"/>
                        <a:t>Use pre-corrects to prompt students about expectations</a:t>
                      </a:r>
                      <a:endParaRPr/>
                    </a:p>
                    <a:p>
                      <a:pPr marL="285750" marR="0" lvl="0" indent="-285750" algn="l" rtl="0">
                        <a:spcBef>
                          <a:spcPts val="0"/>
                        </a:spcBef>
                        <a:spcAft>
                          <a:spcPts val="0"/>
                        </a:spcAft>
                        <a:buClr>
                          <a:schemeClr val="dk1"/>
                        </a:buClr>
                        <a:buSzPts val="1400"/>
                        <a:buFont typeface="Arial"/>
                        <a:buChar char="•"/>
                      </a:pPr>
                      <a:r>
                        <a:rPr lang="en-US" sz="1400"/>
                        <a:t>Actively supervise-moving, scanning, and interacting</a:t>
                      </a:r>
                      <a:endParaRPr/>
                    </a:p>
                    <a:p>
                      <a:pPr marL="285750" marR="0" lvl="0" indent="-285750" algn="l" rtl="0">
                        <a:spcBef>
                          <a:spcPts val="0"/>
                        </a:spcBef>
                        <a:spcAft>
                          <a:spcPts val="0"/>
                        </a:spcAft>
                        <a:buClr>
                          <a:schemeClr val="dk1"/>
                        </a:buClr>
                        <a:buSzPts val="1400"/>
                        <a:buFont typeface="Arial"/>
                        <a:buChar char="•"/>
                      </a:pPr>
                      <a:r>
                        <a:rPr lang="en-US" sz="1400"/>
                        <a:t>Provide a high number of opportunities to respond to academic material with high rates</a:t>
                      </a:r>
                      <a:endParaRPr/>
                    </a:p>
                    <a:p>
                      <a:pPr marL="285750" marR="0" lvl="0" indent="-171450" algn="l" rtl="0">
                        <a:spcBef>
                          <a:spcPts val="0"/>
                        </a:spcBef>
                        <a:spcAft>
                          <a:spcPts val="0"/>
                        </a:spcAft>
                        <a:buClr>
                          <a:schemeClr val="dk1"/>
                        </a:buClr>
                        <a:buSzPts val="1800"/>
                        <a:buFont typeface="Arial"/>
                        <a:buNone/>
                      </a:pPr>
                      <a:endParaRPr sz="1800"/>
                    </a:p>
                  </a:txBody>
                  <a:tcPr marL="91450" marR="91450" marT="45725" marB="45725"/>
                </a:tc>
                <a:tc>
                  <a:txBody>
                    <a:bodyPr/>
                    <a:lstStyle/>
                    <a:p>
                      <a:pPr marL="285750" marR="0" lvl="0" indent="-285750" algn="l" rtl="0">
                        <a:spcBef>
                          <a:spcPts val="0"/>
                        </a:spcBef>
                        <a:spcAft>
                          <a:spcPts val="0"/>
                        </a:spcAft>
                        <a:buClr>
                          <a:schemeClr val="dk1"/>
                        </a:buClr>
                        <a:buSzPts val="1400"/>
                        <a:buFont typeface="Arial"/>
                        <a:buChar char="•"/>
                      </a:pPr>
                      <a:r>
                        <a:rPr lang="en-US" sz="1400"/>
                        <a:t>Increase student engagements with learning and task completion</a:t>
                      </a:r>
                      <a:endParaRPr/>
                    </a:p>
                    <a:p>
                      <a:pPr marL="285750" marR="0" lvl="0" indent="-285750" algn="l" rtl="0">
                        <a:spcBef>
                          <a:spcPts val="0"/>
                        </a:spcBef>
                        <a:spcAft>
                          <a:spcPts val="0"/>
                        </a:spcAft>
                        <a:buClr>
                          <a:schemeClr val="dk1"/>
                        </a:buClr>
                        <a:buSzPts val="1400"/>
                        <a:buFont typeface="Arial"/>
                        <a:buChar char="•"/>
                      </a:pPr>
                      <a:r>
                        <a:rPr lang="en-US" sz="1400"/>
                        <a:t>Increase display of expected social behaviors</a:t>
                      </a:r>
                      <a:endParaRPr/>
                    </a:p>
                  </a:txBody>
                  <a:tcPr marL="91450" marR="91450" marT="45725" marB="45725"/>
                </a:tc>
                <a:tc>
                  <a:txBody>
                    <a:bodyPr/>
                    <a:lstStyle/>
                    <a:p>
                      <a:pPr marL="285750" marR="0" lvl="0" indent="-285750" algn="l" rtl="0">
                        <a:spcBef>
                          <a:spcPts val="0"/>
                        </a:spcBef>
                        <a:spcAft>
                          <a:spcPts val="0"/>
                        </a:spcAft>
                        <a:buClr>
                          <a:schemeClr val="dk1"/>
                        </a:buClr>
                        <a:buSzPts val="1400"/>
                        <a:buFont typeface="Arial"/>
                        <a:buChar char="•"/>
                      </a:pPr>
                      <a:r>
                        <a:rPr lang="en-US" sz="1400"/>
                        <a:t>Provide high rates of specific positive feedback</a:t>
                      </a:r>
                      <a:endParaRPr/>
                    </a:p>
                    <a:p>
                      <a:pPr marL="285750" marR="0" lvl="0" indent="-285750" algn="l" rtl="0">
                        <a:spcBef>
                          <a:spcPts val="0"/>
                        </a:spcBef>
                        <a:spcAft>
                          <a:spcPts val="0"/>
                        </a:spcAft>
                        <a:buClr>
                          <a:schemeClr val="dk1"/>
                        </a:buClr>
                        <a:buSzPts val="1400"/>
                        <a:buFont typeface="Arial"/>
                        <a:buChar char="•"/>
                      </a:pPr>
                      <a:r>
                        <a:rPr lang="en-US" sz="1400"/>
                        <a:t>Use of full continuum of positive consequences</a:t>
                      </a:r>
                      <a:endParaRPr sz="1400"/>
                    </a:p>
                  </a:txBody>
                  <a:tcPr marL="91450" marR="91450" marT="45725" marB="45725"/>
                </a:tc>
                <a:extLst>
                  <a:ext uri="{0D108BD9-81ED-4DB2-BD59-A6C34878D82A}">
                    <a16:rowId xmlns:a16="http://schemas.microsoft.com/office/drawing/2014/main" val="10001"/>
                  </a:ext>
                </a:extLst>
              </a:tr>
            </a:tbl>
          </a:graphicData>
        </a:graphic>
      </p:graphicFrame>
      <p:pic>
        <p:nvPicPr>
          <p:cNvPr id="289" name="Google Shape;289;p51" title="Core Content Icon"/>
          <p:cNvPicPr preferRelativeResize="0"/>
          <p:nvPr/>
        </p:nvPicPr>
        <p:blipFill rotWithShape="1">
          <a:blip r:embed="rId3">
            <a:alphaModFix/>
          </a:blip>
          <a:srcRect/>
          <a:stretch/>
        </p:blipFill>
        <p:spPr>
          <a:xfrm>
            <a:off x="192407" y="276366"/>
            <a:ext cx="713232" cy="713232"/>
          </a:xfrm>
          <a:prstGeom prst="rect">
            <a:avLst/>
          </a:prstGeom>
          <a:noFill/>
          <a:ln>
            <a:noFill/>
          </a:ln>
          <a:effectLst>
            <a:outerShdw blurRad="50800" dist="38100" dir="2700000" algn="tl" rotWithShape="0">
              <a:srgbClr val="000000">
                <a:alpha val="4275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52"/>
          <p:cNvSpPr txBox="1">
            <a:spLocks noGrp="1"/>
          </p:cNvSpPr>
          <p:nvPr>
            <p:ph type="title"/>
          </p:nvPr>
        </p:nvSpPr>
        <p:spPr>
          <a:xfrm>
            <a:off x="1217498" y="323765"/>
            <a:ext cx="6987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000"/>
              <a:buFont typeface="Twentieth Century"/>
              <a:buNone/>
            </a:pPr>
            <a:r>
              <a:rPr lang="en-US" sz="3000">
                <a:solidFill>
                  <a:schemeClr val="accent2"/>
                </a:solidFill>
              </a:rPr>
              <a:t>ABCs of Behavior - Turn &amp; Talk</a:t>
            </a:r>
            <a:endParaRPr/>
          </a:p>
        </p:txBody>
      </p:sp>
      <p:pic>
        <p:nvPicPr>
          <p:cNvPr id="296" name="Google Shape;296;p52" descr="This blue and white icon shows a pencil.  There is no text. " title="Practice Icon"/>
          <p:cNvPicPr preferRelativeResize="0"/>
          <p:nvPr/>
        </p:nvPicPr>
        <p:blipFill rotWithShape="1">
          <a:blip r:embed="rId3">
            <a:alphaModFix/>
          </a:blip>
          <a:srcRect/>
          <a:stretch/>
        </p:blipFill>
        <p:spPr>
          <a:xfrm>
            <a:off x="279699" y="323774"/>
            <a:ext cx="820450" cy="820430"/>
          </a:xfrm>
          <a:prstGeom prst="rect">
            <a:avLst/>
          </a:prstGeom>
          <a:noFill/>
          <a:ln>
            <a:noFill/>
          </a:ln>
          <a:effectLst>
            <a:outerShdw blurRad="50800" dist="38100" dir="2700000" algn="tl" rotWithShape="0">
              <a:srgbClr val="000000">
                <a:alpha val="40000"/>
              </a:srgbClr>
            </a:outerShdw>
          </a:effectLst>
        </p:spPr>
      </p:pic>
      <p:sp>
        <p:nvSpPr>
          <p:cNvPr id="297" name="Google Shape;297;p52"/>
          <p:cNvSpPr txBox="1"/>
          <p:nvPr/>
        </p:nvSpPr>
        <p:spPr>
          <a:xfrm>
            <a:off x="753725" y="2536400"/>
            <a:ext cx="7824000" cy="2485500"/>
          </a:xfrm>
          <a:prstGeom prst="rect">
            <a:avLst/>
          </a:prstGeom>
          <a:solidFill>
            <a:srgbClr val="A4C2F4"/>
          </a:solid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3200">
                <a:solidFill>
                  <a:schemeClr val="dk2"/>
                </a:solidFill>
                <a:latin typeface="Twentieth Century"/>
                <a:ea typeface="Twentieth Century"/>
                <a:cs typeface="Twentieth Century"/>
                <a:sym typeface="Twentieth Century"/>
              </a:rPr>
              <a:t>At your table, discuss what type of education and professional development your staff needs around the ABCs of behavior.</a:t>
            </a:r>
            <a:endParaRPr sz="3600" b="0" i="0" u="none" strike="noStrike" cap="none">
              <a:solidFill>
                <a:srgbClr val="000000"/>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wentieth Century"/>
              <a:ea typeface="Twentieth Century"/>
              <a:cs typeface="Twentieth Century"/>
              <a:sym typeface="Twentieth Century"/>
            </a:endParaRPr>
          </a:p>
        </p:txBody>
      </p:sp>
      <p:pic>
        <p:nvPicPr>
          <p:cNvPr id="298" name="Google Shape;298;p52" descr="Stopwatch shows 2 minutes."/>
          <p:cNvPicPr preferRelativeResize="0"/>
          <p:nvPr/>
        </p:nvPicPr>
        <p:blipFill>
          <a:blip r:embed="rId4">
            <a:alphaModFix/>
          </a:blip>
          <a:stretch>
            <a:fillRect/>
          </a:stretch>
        </p:blipFill>
        <p:spPr>
          <a:xfrm>
            <a:off x="6717865" y="152400"/>
            <a:ext cx="2143125" cy="2143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53" descr="This is a cartoon which shows a classroom in chaos and two teachers standing nearby in the hallway.  One teacher says, &amp;#34;Can you help me Mrs. Martin?  This wasn&amp;#39;t covered in any of my education courses.&amp;#34;"/>
          <p:cNvPicPr preferRelativeResize="0"/>
          <p:nvPr/>
        </p:nvPicPr>
        <p:blipFill rotWithShape="1">
          <a:blip r:embed="rId3">
            <a:alphaModFix/>
          </a:blip>
          <a:srcRect/>
          <a:stretch/>
        </p:blipFill>
        <p:spPr>
          <a:xfrm>
            <a:off x="1765275" y="435075"/>
            <a:ext cx="5274025" cy="5584275"/>
          </a:xfrm>
          <a:prstGeom prst="rect">
            <a:avLst/>
          </a:prstGeom>
          <a:solidFill>
            <a:srgbClr val="ECECEC"/>
          </a:solidFill>
          <a:ln w="1905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 name="Title 2" hidden="1">
            <a:extLst>
              <a:ext uri="{FF2B5EF4-FFF2-40B4-BE49-F238E27FC236}">
                <a16:creationId xmlns:a16="http://schemas.microsoft.com/office/drawing/2014/main" id="{E22C1CF8-26B6-AB47-83DB-AC22B0F8118F}"/>
              </a:ext>
            </a:extLst>
          </p:cNvPr>
          <p:cNvSpPr>
            <a:spLocks noGrp="1"/>
          </p:cNvSpPr>
          <p:nvPr>
            <p:ph type="title"/>
          </p:nvPr>
        </p:nvSpPr>
        <p:spPr/>
        <p:txBody>
          <a:bodyPr/>
          <a:lstStyle/>
          <a:p>
            <a:r>
              <a:rPr lang="en-US" dirty="0"/>
              <a:t>Can you help me?</a:t>
            </a:r>
          </a:p>
        </p:txBody>
      </p:sp>
      <p:pic>
        <p:nvPicPr>
          <p:cNvPr id="304" name="Google Shape;304;p53" title="Core Content Icon"/>
          <p:cNvPicPr preferRelativeResize="0"/>
          <p:nvPr/>
        </p:nvPicPr>
        <p:blipFill rotWithShape="1">
          <a:blip r:embed="rId4">
            <a:alphaModFix/>
          </a:blip>
          <a:srcRect/>
          <a:stretch/>
        </p:blipFill>
        <p:spPr>
          <a:xfrm>
            <a:off x="296485" y="288118"/>
            <a:ext cx="713232" cy="713232"/>
          </a:xfrm>
          <a:prstGeom prst="rect">
            <a:avLst/>
          </a:prstGeom>
          <a:noFill/>
          <a:ln>
            <a:noFill/>
          </a:ln>
          <a:effectLst>
            <a:outerShdw blurRad="50800" dist="38100" dir="2700000" algn="tl" rotWithShape="0">
              <a:srgbClr val="000000">
                <a:alpha val="4275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54" descr="Classroom management practices.  Physical environment is highligted. "/>
          <p:cNvPicPr preferRelativeResize="0"/>
          <p:nvPr/>
        </p:nvPicPr>
        <p:blipFill rotWithShape="1">
          <a:blip r:embed="rId3">
            <a:alphaModFix/>
          </a:blip>
          <a:srcRect/>
          <a:stretch/>
        </p:blipFill>
        <p:spPr>
          <a:xfrm>
            <a:off x="-97963" y="18490"/>
            <a:ext cx="9339926" cy="7241708"/>
          </a:xfrm>
          <a:prstGeom prst="rect">
            <a:avLst/>
          </a:prstGeom>
          <a:noFill/>
          <a:ln>
            <a:noFill/>
          </a:ln>
        </p:spPr>
      </p:pic>
      <p:sp>
        <p:nvSpPr>
          <p:cNvPr id="2" name="Title 1">
            <a:extLst>
              <a:ext uri="{FF2B5EF4-FFF2-40B4-BE49-F238E27FC236}">
                <a16:creationId xmlns:a16="http://schemas.microsoft.com/office/drawing/2014/main" id="{749E4CA7-6D08-644A-8295-FB40D55BCFD5}"/>
              </a:ext>
            </a:extLst>
          </p:cNvPr>
          <p:cNvSpPr>
            <a:spLocks noGrp="1"/>
          </p:cNvSpPr>
          <p:nvPr>
            <p:ph type="title"/>
          </p:nvPr>
        </p:nvSpPr>
        <p:spPr>
          <a:xfrm>
            <a:off x="352155" y="377391"/>
            <a:ext cx="2778503" cy="1718358"/>
          </a:xfrm>
        </p:spPr>
        <p:txBody>
          <a:bodyPr/>
          <a:lstStyle/>
          <a:p>
            <a:r>
              <a:rPr lang="en-US" sz="3200" dirty="0">
                <a:solidFill>
                  <a:srgbClr val="1D2A53"/>
                </a:solidFill>
              </a:rPr>
              <a:t>Classroom </a:t>
            </a:r>
            <a:br>
              <a:rPr lang="en-US" sz="3200" dirty="0">
                <a:solidFill>
                  <a:srgbClr val="1D2A53"/>
                </a:solidFill>
              </a:rPr>
            </a:br>
            <a:r>
              <a:rPr lang="en-US" sz="3200" dirty="0">
                <a:solidFill>
                  <a:srgbClr val="1D2A53"/>
                </a:solidFill>
              </a:rPr>
              <a:t>Management </a:t>
            </a:r>
            <a:br>
              <a:rPr lang="en-US" sz="3200" dirty="0">
                <a:solidFill>
                  <a:srgbClr val="1D2A53"/>
                </a:solidFill>
              </a:rPr>
            </a:br>
            <a:r>
              <a:rPr lang="en-US" sz="3200" dirty="0">
                <a:solidFill>
                  <a:srgbClr val="1D2A53"/>
                </a:solidFill>
              </a:rPr>
              <a:t>Practices</a:t>
            </a:r>
            <a:br>
              <a:rPr lang="en-US" sz="2800" dirty="0">
                <a:solidFill>
                  <a:schemeClr val="dk1"/>
                </a:solidFill>
                <a:latin typeface="Calibri"/>
                <a:ea typeface="Calibri"/>
                <a:cs typeface="Calibri"/>
                <a:sym typeface="Calibri"/>
              </a:rPr>
            </a:br>
            <a:endParaRPr lang="en-US" dirty="0"/>
          </a:p>
        </p:txBody>
      </p:sp>
      <p:sp>
        <p:nvSpPr>
          <p:cNvPr id="311" name="Google Shape;311;p54"/>
          <p:cNvSpPr txBox="1">
            <a:spLocks noGrp="1"/>
          </p:cNvSpPr>
          <p:nvPr>
            <p:ph type="body" idx="4294967295"/>
          </p:nvPr>
        </p:nvSpPr>
        <p:spPr>
          <a:xfrm>
            <a:off x="6237288" y="420688"/>
            <a:ext cx="2906712" cy="6437312"/>
          </a:xfrm>
          <a:prstGeom prst="rect">
            <a:avLst/>
          </a:prstGeom>
          <a:solidFill>
            <a:srgbClr val="FFFFFF">
              <a:alpha val="69800"/>
            </a:srgbClr>
          </a:solidFill>
          <a:ln>
            <a:noFill/>
          </a:ln>
        </p:spPr>
        <p:txBody>
          <a:bodyPr spcFirstLastPara="1" wrap="square" lIns="91425" tIns="45700" rIns="91425" bIns="45700" anchor="t" anchorCtr="0">
            <a:noAutofit/>
          </a:bodyPr>
          <a:lstStyle/>
          <a:p>
            <a:pPr marL="0" lvl="0" indent="0" algn="ctr" rtl="0">
              <a:spcBef>
                <a:spcPts val="0"/>
              </a:spcBef>
              <a:spcAft>
                <a:spcPts val="0"/>
              </a:spcAft>
              <a:buSzPts val="2000"/>
              <a:buNone/>
            </a:pPr>
            <a:r>
              <a:rPr lang="en-US" sz="2000" b="1">
                <a:solidFill>
                  <a:srgbClr val="B85B22"/>
                </a:solidFill>
              </a:rPr>
              <a:t>6 Classroom Practices</a:t>
            </a:r>
            <a:endParaRPr/>
          </a:p>
          <a:p>
            <a:pPr marL="287337" lvl="0" indent="-287337" algn="l" rtl="0">
              <a:spcBef>
                <a:spcPts val="1800"/>
              </a:spcBef>
              <a:spcAft>
                <a:spcPts val="0"/>
              </a:spcAft>
              <a:buClr>
                <a:schemeClr val="dk2"/>
              </a:buClr>
              <a:buSzPts val="1600"/>
              <a:buAutoNum type="arabicPeriod"/>
            </a:pPr>
            <a:r>
              <a:rPr lang="en-US" sz="1600">
                <a:highlight>
                  <a:srgbClr val="FFFF00"/>
                </a:highlight>
              </a:rPr>
              <a:t>Physical environment</a:t>
            </a:r>
            <a:endParaRPr>
              <a:highlight>
                <a:srgbClr val="FFFF00"/>
              </a:highlight>
            </a:endParaRPr>
          </a:p>
          <a:p>
            <a:pPr marL="287337" lvl="0" indent="-287337" algn="l" rtl="0">
              <a:spcBef>
                <a:spcPts val="900"/>
              </a:spcBef>
              <a:spcAft>
                <a:spcPts val="0"/>
              </a:spcAft>
              <a:buClr>
                <a:schemeClr val="dk2"/>
              </a:buClr>
              <a:buSzPts val="1600"/>
              <a:buAutoNum type="arabicPeriod"/>
            </a:pPr>
            <a:r>
              <a:rPr lang="en-US" sz="1600"/>
              <a:t>Classroom Teaching Matrix (Expectations, Rules, Routines)</a:t>
            </a:r>
            <a:endParaRPr/>
          </a:p>
          <a:p>
            <a:pPr marL="287337" lvl="0" indent="-287337" algn="l" rtl="0">
              <a:spcBef>
                <a:spcPts val="900"/>
              </a:spcBef>
              <a:spcAft>
                <a:spcPts val="0"/>
              </a:spcAft>
              <a:buClr>
                <a:schemeClr val="dk2"/>
              </a:buClr>
              <a:buSzPts val="1600"/>
              <a:buFont typeface="Noto Sans Symbols"/>
              <a:buAutoNum type="arabicPeriod"/>
            </a:pPr>
            <a:r>
              <a:rPr lang="en-US" sz="1600">
                <a:solidFill>
                  <a:srgbClr val="1D2A53"/>
                </a:solidFill>
              </a:rPr>
              <a:t>Active Supervision</a:t>
            </a:r>
            <a:endParaRPr/>
          </a:p>
          <a:p>
            <a:pPr marL="287337" lvl="0" indent="-287337" algn="l" rtl="0">
              <a:spcBef>
                <a:spcPts val="900"/>
              </a:spcBef>
              <a:spcAft>
                <a:spcPts val="0"/>
              </a:spcAft>
              <a:buClr>
                <a:schemeClr val="dk2"/>
              </a:buClr>
              <a:buSzPts val="1600"/>
              <a:buAutoNum type="arabicPeriod"/>
            </a:pPr>
            <a:r>
              <a:rPr lang="en-US" sz="1600"/>
              <a:t>Encouraging Appropriate Behavior</a:t>
            </a:r>
            <a:endParaRPr/>
          </a:p>
          <a:p>
            <a:pPr marL="463550" lvl="1" indent="-174625" algn="l" rtl="0">
              <a:spcBef>
                <a:spcPts val="0"/>
              </a:spcBef>
              <a:spcAft>
                <a:spcPts val="0"/>
              </a:spcAft>
              <a:buClr>
                <a:schemeClr val="dk2"/>
              </a:buClr>
              <a:buSzPts val="1400"/>
              <a:buChar char="▪"/>
            </a:pPr>
            <a:r>
              <a:rPr lang="en-US" sz="1400">
                <a:solidFill>
                  <a:srgbClr val="B85B22"/>
                </a:solidFill>
              </a:rPr>
              <a:t>Direct instruction of expectations, rules, routines</a:t>
            </a:r>
            <a:endParaRPr/>
          </a:p>
          <a:p>
            <a:pPr marL="463550" lvl="1" indent="-174625" algn="l" rtl="0">
              <a:spcBef>
                <a:spcPts val="0"/>
              </a:spcBef>
              <a:spcAft>
                <a:spcPts val="0"/>
              </a:spcAft>
              <a:buClr>
                <a:schemeClr val="dk2"/>
              </a:buClr>
              <a:buSzPts val="1400"/>
              <a:buChar char="▪"/>
            </a:pPr>
            <a:r>
              <a:rPr lang="en-US" sz="1400">
                <a:solidFill>
                  <a:srgbClr val="B85B22"/>
                </a:solidFill>
              </a:rPr>
              <a:t>Preventative Prompts</a:t>
            </a:r>
            <a:endParaRPr/>
          </a:p>
          <a:p>
            <a:pPr marL="463550" lvl="1" indent="-174625" algn="l" rtl="0">
              <a:spcBef>
                <a:spcPts val="0"/>
              </a:spcBef>
              <a:spcAft>
                <a:spcPts val="0"/>
              </a:spcAft>
              <a:buClr>
                <a:schemeClr val="dk2"/>
              </a:buClr>
              <a:buSzPts val="1400"/>
              <a:buChar char="▪"/>
            </a:pPr>
            <a:r>
              <a:rPr lang="en-US" sz="1400">
                <a:solidFill>
                  <a:srgbClr val="B85B22"/>
                </a:solidFill>
              </a:rPr>
              <a:t>Specific Praise for Behavior</a:t>
            </a:r>
            <a:endParaRPr/>
          </a:p>
          <a:p>
            <a:pPr marL="463550" lvl="1" indent="-174625" algn="l" rtl="0">
              <a:spcBef>
                <a:spcPts val="0"/>
              </a:spcBef>
              <a:spcAft>
                <a:spcPts val="0"/>
              </a:spcAft>
              <a:buClr>
                <a:schemeClr val="dk2"/>
              </a:buClr>
              <a:buSzPts val="1400"/>
              <a:buChar char="▪"/>
            </a:pPr>
            <a:r>
              <a:rPr lang="en-US" sz="1400">
                <a:solidFill>
                  <a:srgbClr val="B85B22"/>
                </a:solidFill>
              </a:rPr>
              <a:t>Individual Reinforcers</a:t>
            </a:r>
            <a:endParaRPr/>
          </a:p>
          <a:p>
            <a:pPr marL="463550" lvl="1" indent="-174625" algn="l" rtl="0">
              <a:spcBef>
                <a:spcPts val="0"/>
              </a:spcBef>
              <a:spcAft>
                <a:spcPts val="0"/>
              </a:spcAft>
              <a:buClr>
                <a:schemeClr val="dk2"/>
              </a:buClr>
              <a:buSzPts val="1400"/>
              <a:buChar char="▪"/>
            </a:pPr>
            <a:r>
              <a:rPr lang="en-US" sz="1400">
                <a:solidFill>
                  <a:srgbClr val="B85B22"/>
                </a:solidFill>
              </a:rPr>
              <a:t>Class-Wide Group Contingency</a:t>
            </a:r>
            <a:endParaRPr/>
          </a:p>
          <a:p>
            <a:pPr marL="287337" lvl="0" indent="-287337" algn="l" rtl="0">
              <a:spcBef>
                <a:spcPts val="900"/>
              </a:spcBef>
              <a:spcAft>
                <a:spcPts val="0"/>
              </a:spcAft>
              <a:buClr>
                <a:schemeClr val="dk2"/>
              </a:buClr>
              <a:buSzPts val="1600"/>
              <a:buFont typeface="Noto Sans Symbols"/>
              <a:buAutoNum type="arabicPeriod"/>
            </a:pPr>
            <a:r>
              <a:rPr lang="en-US" sz="1600"/>
              <a:t>Continuum of Response Strategies for Inappropriate Behaviors</a:t>
            </a:r>
            <a:endParaRPr sz="1400">
              <a:solidFill>
                <a:srgbClr val="DD8047"/>
              </a:solidFill>
            </a:endParaRPr>
          </a:p>
          <a:p>
            <a:pPr marL="463550" lvl="1" indent="-174625" algn="l" rtl="0">
              <a:spcBef>
                <a:spcPts val="0"/>
              </a:spcBef>
              <a:spcAft>
                <a:spcPts val="0"/>
              </a:spcAft>
              <a:buClr>
                <a:schemeClr val="dk2"/>
              </a:buClr>
              <a:buSzPts val="1400"/>
              <a:buFont typeface="Arial"/>
              <a:buChar char="•"/>
            </a:pPr>
            <a:r>
              <a:rPr lang="en-US" sz="1400">
                <a:solidFill>
                  <a:srgbClr val="B85B22"/>
                </a:solidFill>
              </a:rPr>
              <a:t>Praise other students/groups</a:t>
            </a:r>
            <a:endParaRPr/>
          </a:p>
          <a:p>
            <a:pPr marL="463550" lvl="1" indent="-174625" algn="l" rtl="0">
              <a:spcBef>
                <a:spcPts val="0"/>
              </a:spcBef>
              <a:spcAft>
                <a:spcPts val="0"/>
              </a:spcAft>
              <a:buClr>
                <a:schemeClr val="dk2"/>
              </a:buClr>
              <a:buSzPts val="1400"/>
              <a:buFont typeface="Arial"/>
              <a:buChar char="•"/>
            </a:pPr>
            <a:r>
              <a:rPr lang="en-US" sz="1400">
                <a:solidFill>
                  <a:srgbClr val="B85B22"/>
                </a:solidFill>
              </a:rPr>
              <a:t>Specific Error Correction</a:t>
            </a:r>
            <a:endParaRPr/>
          </a:p>
          <a:p>
            <a:pPr marL="463550" lvl="1" indent="-174625" algn="l" rtl="0">
              <a:spcBef>
                <a:spcPts val="0"/>
              </a:spcBef>
              <a:spcAft>
                <a:spcPts val="0"/>
              </a:spcAft>
              <a:buClr>
                <a:schemeClr val="dk2"/>
              </a:buClr>
              <a:buSzPts val="1400"/>
              <a:buFont typeface="Arial"/>
              <a:buChar char="•"/>
            </a:pPr>
            <a:r>
              <a:rPr lang="en-US" sz="1400">
                <a:solidFill>
                  <a:srgbClr val="B85B22"/>
                </a:solidFill>
              </a:rPr>
              <a:t>Etc.</a:t>
            </a:r>
            <a:endParaRPr/>
          </a:p>
          <a:p>
            <a:pPr marL="342900" lvl="0" indent="0" algn="l" rtl="0">
              <a:spcBef>
                <a:spcPts val="900"/>
              </a:spcBef>
              <a:spcAft>
                <a:spcPts val="0"/>
              </a:spcAft>
              <a:buNone/>
            </a:pPr>
            <a:r>
              <a:rPr lang="en-US" sz="1600"/>
              <a:t>6. Engagement &amp; Opportunities to Respond</a:t>
            </a:r>
            <a:endParaRPr/>
          </a:p>
        </p:txBody>
      </p:sp>
      <p:sp>
        <p:nvSpPr>
          <p:cNvPr id="315" name="Google Shape;315;p54"/>
          <p:cNvSpPr txBox="1">
            <a:spLocks noGrp="1"/>
          </p:cNvSpPr>
          <p:nvPr>
            <p:ph type="body" idx="4294967295"/>
          </p:nvPr>
        </p:nvSpPr>
        <p:spPr>
          <a:xfrm>
            <a:off x="0" y="2522538"/>
            <a:ext cx="5776913" cy="28717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800"/>
              <a:buNone/>
            </a:pPr>
            <a:r>
              <a:rPr lang="en-US" sz="1800" b="1" dirty="0"/>
              <a:t>Purpose: </a:t>
            </a:r>
            <a:endParaRPr sz="1800" b="1" dirty="0"/>
          </a:p>
          <a:p>
            <a:pPr marL="0" lvl="0" indent="0" algn="l" rtl="0">
              <a:spcBef>
                <a:spcPts val="560"/>
              </a:spcBef>
              <a:spcAft>
                <a:spcPts val="0"/>
              </a:spcAft>
              <a:buSzPts val="2800"/>
              <a:buNone/>
            </a:pPr>
            <a:r>
              <a:rPr lang="en-US" sz="1800" b="1" dirty="0">
                <a:latin typeface="Times New Roman"/>
                <a:ea typeface="Times New Roman"/>
                <a:cs typeface="Times New Roman"/>
                <a:sym typeface="Times New Roman"/>
              </a:rPr>
              <a:t>Identify </a:t>
            </a:r>
            <a:r>
              <a:rPr lang="en-US" sz="1800" b="1" dirty="0">
                <a:solidFill>
                  <a:schemeClr val="folHlink"/>
                </a:solidFill>
                <a:latin typeface="Times New Roman"/>
                <a:ea typeface="Times New Roman"/>
                <a:cs typeface="Times New Roman"/>
                <a:sym typeface="Times New Roman"/>
              </a:rPr>
              <a:t>actions for a school-wide team</a:t>
            </a:r>
            <a:r>
              <a:rPr lang="en-US" sz="1800" b="1" dirty="0">
                <a:latin typeface="Times New Roman"/>
                <a:ea typeface="Times New Roman"/>
                <a:cs typeface="Times New Roman"/>
                <a:sym typeface="Times New Roman"/>
              </a:rPr>
              <a:t> to improve the quality of classroom management throughout the school</a:t>
            </a:r>
            <a:endParaRPr sz="1800" b="1" dirty="0"/>
          </a:p>
          <a:p>
            <a:pPr marL="0" lvl="0" indent="0" algn="l" rtl="0">
              <a:spcBef>
                <a:spcPts val="560"/>
              </a:spcBef>
              <a:spcAft>
                <a:spcPts val="0"/>
              </a:spcAft>
              <a:buSzPts val="2800"/>
              <a:buNone/>
            </a:pPr>
            <a:endParaRPr sz="1800" b="1" dirty="0"/>
          </a:p>
          <a:p>
            <a:pPr marL="0" lvl="0" indent="0" algn="l" rtl="0">
              <a:spcBef>
                <a:spcPts val="560"/>
              </a:spcBef>
              <a:spcAft>
                <a:spcPts val="0"/>
              </a:spcAft>
              <a:buSzPts val="2800"/>
              <a:buNone/>
            </a:pPr>
            <a:r>
              <a:rPr lang="en-US" sz="1800" b="1" dirty="0"/>
              <a:t>Outcomes:</a:t>
            </a:r>
            <a:endParaRPr sz="1800" b="1" dirty="0"/>
          </a:p>
          <a:p>
            <a:pPr marL="0" lvl="0" indent="0" algn="l" rtl="0">
              <a:spcBef>
                <a:spcPts val="400"/>
              </a:spcBef>
              <a:spcAft>
                <a:spcPts val="0"/>
              </a:spcAft>
              <a:buSzPts val="2000"/>
              <a:buNone/>
            </a:pPr>
            <a:r>
              <a:rPr lang="en-US" sz="1800" b="1" dirty="0">
                <a:latin typeface="Times New Roman"/>
                <a:ea typeface="Times New Roman"/>
                <a:cs typeface="Times New Roman"/>
                <a:sym typeface="Times New Roman"/>
              </a:rPr>
              <a:t>Tier I features are implemented within classrooms and are consistent with school-wide systems. (TFI 1.8)</a:t>
            </a:r>
            <a:endParaRPr sz="1800" b="1" dirty="0"/>
          </a:p>
        </p:txBody>
      </p:sp>
      <p:sp>
        <p:nvSpPr>
          <p:cNvPr id="312" name="Google Shape;312;p54"/>
          <p:cNvSpPr txBox="1"/>
          <p:nvPr/>
        </p:nvSpPr>
        <p:spPr>
          <a:xfrm>
            <a:off x="-1" y="6280919"/>
            <a:ext cx="6054600" cy="5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50">
                <a:solidFill>
                  <a:schemeClr val="dk1"/>
                </a:solidFill>
                <a:latin typeface="Twentieth Century"/>
                <a:ea typeface="Twentieth Century"/>
                <a:cs typeface="Twentieth Century"/>
                <a:sym typeface="Twentieth Century"/>
              </a:rPr>
              <a:t>Rev 3-16-19. Midwest PBIS Network. Developed through the ongoing research and shared knowledge of many partners, including the National TA Center on PBIS, Midwest PBIS Network, Mid-Atlantic PBIS Network, Missouri PBIS, Lincoln Public Schools, Brandi Simonsen (UConn) &amp; Diane Myers (Texas Women’s University).</a:t>
            </a:r>
            <a:endParaRPr/>
          </a:p>
        </p:txBody>
      </p:sp>
      <p:pic>
        <p:nvPicPr>
          <p:cNvPr id="313" name="Google Shape;313;p5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8877" y="5764699"/>
            <a:ext cx="516225" cy="516225"/>
          </a:xfrm>
          <a:prstGeom prst="rect">
            <a:avLst/>
          </a:prstGeom>
          <a:noFill/>
          <a:ln>
            <a:noFill/>
          </a:ln>
        </p:spPr>
      </p:pic>
      <p:sp>
        <p:nvSpPr>
          <p:cNvPr id="314" name="Google Shape;314;p54" descr="Classroom management practices"/>
          <p:cNvSpPr/>
          <p:nvPr/>
        </p:nvSpPr>
        <p:spPr>
          <a:xfrm>
            <a:off x="-6" y="155775"/>
            <a:ext cx="3828000" cy="1569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7"/>
          <p:cNvSpPr txBox="1">
            <a:spLocks noGrp="1"/>
          </p:cNvSpPr>
          <p:nvPr>
            <p:ph type="title"/>
          </p:nvPr>
        </p:nvSpPr>
        <p:spPr>
          <a:xfrm>
            <a:off x="365298" y="350815"/>
            <a:ext cx="6987106" cy="91535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3600"/>
              <a:buFont typeface="Calibri"/>
              <a:buNone/>
            </a:pPr>
            <a:r>
              <a:rPr lang="en-US" sz="3600">
                <a:latin typeface="Calibri"/>
                <a:ea typeface="Calibri"/>
                <a:cs typeface="Calibri"/>
                <a:sym typeface="Calibri"/>
              </a:rPr>
              <a:t>Learning Expectations</a:t>
            </a:r>
            <a:endParaRPr/>
          </a:p>
        </p:txBody>
      </p:sp>
      <p:graphicFrame>
        <p:nvGraphicFramePr>
          <p:cNvPr id="157" name="Google Shape;157;p37" descr="There are two columns labeled Expectation and Behavior.&#10;1. Be responsible: Make yourself comfortable, take care of your needs (water, food, restroom etc.), action plan to implement what you are learning, follow through on your action items.&#10;2. Be Respectful: turn cell phones off or to vibrate, listen attentively while others are speaking, have only training materials up on your computer/tablet/phone.&#10;3. Be Engaged: Ask what you need to know to understand and contribute, contribute to the group by sharing relebant information and ideas" title="Expectations and Behaviors"/>
          <p:cNvGraphicFramePr/>
          <p:nvPr>
            <p:extLst>
              <p:ext uri="{D42A27DB-BD31-4B8C-83A1-F6EECF244321}">
                <p14:modId xmlns:p14="http://schemas.microsoft.com/office/powerpoint/2010/main" val="591413589"/>
              </p:ext>
            </p:extLst>
          </p:nvPr>
        </p:nvGraphicFramePr>
        <p:xfrm>
          <a:off x="365125" y="1600200"/>
          <a:ext cx="8258300" cy="4500425"/>
        </p:xfrm>
        <a:graphic>
          <a:graphicData uri="http://schemas.openxmlformats.org/drawingml/2006/table">
            <a:tbl>
              <a:tblPr firstRow="1">
                <a:noFill/>
                <a:tableStyleId>{CBD2452B-5841-4387-B264-6EADB0A29703}</a:tableStyleId>
              </a:tblPr>
              <a:tblGrid>
                <a:gridCol w="2192475">
                  <a:extLst>
                    <a:ext uri="{9D8B030D-6E8A-4147-A177-3AD203B41FA5}">
                      <a16:colId xmlns:a16="http://schemas.microsoft.com/office/drawing/2014/main" val="20000"/>
                    </a:ext>
                  </a:extLst>
                </a:gridCol>
                <a:gridCol w="6065825">
                  <a:extLst>
                    <a:ext uri="{9D8B030D-6E8A-4147-A177-3AD203B41FA5}">
                      <a16:colId xmlns:a16="http://schemas.microsoft.com/office/drawing/2014/main" val="20001"/>
                    </a:ext>
                  </a:extLst>
                </a:gridCol>
              </a:tblGrid>
              <a:tr h="479150">
                <a:tc>
                  <a:txBody>
                    <a:bodyPr/>
                    <a:lstStyle/>
                    <a:p>
                      <a:pPr marL="342900" marR="0" lvl="0" indent="-342900" algn="ctr" rtl="0">
                        <a:lnSpc>
                          <a:spcPct val="100000"/>
                        </a:lnSpc>
                        <a:spcBef>
                          <a:spcPts val="0"/>
                        </a:spcBef>
                        <a:spcAft>
                          <a:spcPts val="0"/>
                        </a:spcAft>
                        <a:buClr>
                          <a:srgbClr val="1D2A53"/>
                        </a:buClr>
                        <a:buSzPts val="2400"/>
                        <a:buFont typeface="Calibri"/>
                        <a:buNone/>
                      </a:pPr>
                      <a:r>
                        <a:rPr lang="en-US" sz="2400" b="1" i="0" u="none" strike="noStrike" cap="none">
                          <a:solidFill>
                            <a:srgbClr val="1D2A53"/>
                          </a:solidFill>
                          <a:latin typeface="Calibri"/>
                          <a:ea typeface="Calibri"/>
                          <a:cs typeface="Calibri"/>
                          <a:sym typeface="Calibri"/>
                        </a:rPr>
                        <a:t>EXPECTATION</a:t>
                      </a:r>
                      <a:endParaRPr/>
                    </a:p>
                  </a:txBody>
                  <a:tcPr marL="88625" marR="88625"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1CCEB"/>
                    </a:solidFill>
                  </a:tcPr>
                </a:tc>
                <a:tc>
                  <a:txBody>
                    <a:bodyPr/>
                    <a:lstStyle/>
                    <a:p>
                      <a:pPr marL="342900" marR="0" lvl="0" indent="-342900" algn="ctr" rtl="0">
                        <a:lnSpc>
                          <a:spcPct val="100000"/>
                        </a:lnSpc>
                        <a:spcBef>
                          <a:spcPts val="0"/>
                        </a:spcBef>
                        <a:spcAft>
                          <a:spcPts val="0"/>
                        </a:spcAft>
                        <a:buClr>
                          <a:srgbClr val="1D2A53"/>
                        </a:buClr>
                        <a:buSzPts val="2400"/>
                        <a:buFont typeface="Calibri"/>
                        <a:buNone/>
                      </a:pPr>
                      <a:r>
                        <a:rPr lang="en-US" sz="2400" b="1" i="0" u="none" strike="noStrike" cap="none" dirty="0">
                          <a:solidFill>
                            <a:srgbClr val="1D2A53"/>
                          </a:solidFill>
                          <a:latin typeface="Calibri"/>
                          <a:ea typeface="Calibri"/>
                          <a:cs typeface="Calibri"/>
                          <a:sym typeface="Calibri"/>
                        </a:rPr>
                        <a:t>BEHAVIOR</a:t>
                      </a:r>
                      <a:endParaRPr dirty="0"/>
                    </a:p>
                  </a:txBody>
                  <a:tcPr marL="88625" marR="88625"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1CCEB"/>
                    </a:solidFill>
                  </a:tcPr>
                </a:tc>
                <a:extLst>
                  <a:ext uri="{0D108BD9-81ED-4DB2-BD59-A6C34878D82A}">
                    <a16:rowId xmlns:a16="http://schemas.microsoft.com/office/drawing/2014/main" val="10000"/>
                  </a:ext>
                </a:extLst>
              </a:tr>
              <a:tr h="1251200">
                <a:tc>
                  <a:txBody>
                    <a:bodyPr/>
                    <a:lstStyle/>
                    <a:p>
                      <a:pPr marL="342900" marR="0" lvl="0" indent="-342900" algn="ctr" rtl="0">
                        <a:lnSpc>
                          <a:spcPct val="100000"/>
                        </a:lnSpc>
                        <a:spcBef>
                          <a:spcPts val="0"/>
                        </a:spcBef>
                        <a:spcAft>
                          <a:spcPts val="0"/>
                        </a:spcAft>
                        <a:buClr>
                          <a:srgbClr val="1D2A53"/>
                        </a:buClr>
                        <a:buSzPts val="2200"/>
                        <a:buFont typeface="Calibri"/>
                        <a:buNone/>
                      </a:pPr>
                      <a:r>
                        <a:rPr lang="en-US" sz="2200" b="1" i="0" u="none" strike="noStrike" cap="none">
                          <a:solidFill>
                            <a:srgbClr val="1D2A53"/>
                          </a:solidFill>
                          <a:latin typeface="Calibri"/>
                          <a:ea typeface="Calibri"/>
                          <a:cs typeface="Calibri"/>
                          <a:sym typeface="Calibri"/>
                        </a:rPr>
                        <a:t>Be Responsible</a:t>
                      </a:r>
                      <a:endParaRPr/>
                    </a:p>
                  </a:txBody>
                  <a:tcPr marL="88625" marR="8862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2900" marR="0" lvl="0" indent="-342900" algn="l" rtl="0">
                        <a:lnSpc>
                          <a:spcPct val="100000"/>
                        </a:lnSpc>
                        <a:spcBef>
                          <a:spcPts val="0"/>
                        </a:spcBef>
                        <a:spcAft>
                          <a:spcPts val="0"/>
                        </a:spcAft>
                        <a:buClr>
                          <a:schemeClr val="dk2"/>
                        </a:buClr>
                        <a:buSzPts val="2000"/>
                        <a:buFont typeface="Noto Sans Symbols"/>
                        <a:buChar char="▪"/>
                      </a:pPr>
                      <a:r>
                        <a:rPr lang="en-US" sz="2000" b="0" i="0" u="none" strike="noStrike" cap="none">
                          <a:solidFill>
                            <a:srgbClr val="1D2A53"/>
                          </a:solidFill>
                          <a:latin typeface="Calibri"/>
                          <a:ea typeface="Calibri"/>
                          <a:cs typeface="Calibri"/>
                          <a:sym typeface="Calibri"/>
                        </a:rPr>
                        <a:t>Make yourself </a:t>
                      </a:r>
                      <a:r>
                        <a:rPr lang="en-US" sz="2000" b="1" i="0" u="none" strike="noStrike" cap="none">
                          <a:solidFill>
                            <a:srgbClr val="1D2A53"/>
                          </a:solidFill>
                          <a:latin typeface="Calibri"/>
                          <a:ea typeface="Calibri"/>
                          <a:cs typeface="Calibri"/>
                          <a:sym typeface="Calibri"/>
                        </a:rPr>
                        <a:t>comfortable</a:t>
                      </a:r>
                      <a:r>
                        <a:rPr lang="en-US" sz="2000" b="0" i="0" u="none" strike="noStrike" cap="none">
                          <a:solidFill>
                            <a:srgbClr val="1D2A53"/>
                          </a:solidFill>
                          <a:latin typeface="Calibri"/>
                          <a:ea typeface="Calibri"/>
                          <a:cs typeface="Calibri"/>
                          <a:sym typeface="Calibri"/>
                        </a:rPr>
                        <a:t> </a:t>
                      </a:r>
                      <a:endParaRPr/>
                    </a:p>
                    <a:p>
                      <a:pPr marL="342900" marR="0" lvl="0" indent="-342900" algn="l" rtl="0">
                        <a:lnSpc>
                          <a:spcPct val="100000"/>
                        </a:lnSpc>
                        <a:spcBef>
                          <a:spcPts val="0"/>
                        </a:spcBef>
                        <a:spcAft>
                          <a:spcPts val="0"/>
                        </a:spcAft>
                        <a:buClr>
                          <a:schemeClr val="dk2"/>
                        </a:buClr>
                        <a:buSzPts val="2000"/>
                        <a:buFont typeface="Noto Sans Symbols"/>
                        <a:buChar char="▪"/>
                      </a:pPr>
                      <a:r>
                        <a:rPr lang="en-US" sz="2000" b="0" i="0" u="none" strike="noStrike" cap="none">
                          <a:solidFill>
                            <a:srgbClr val="1D2A53"/>
                          </a:solidFill>
                          <a:latin typeface="Calibri"/>
                          <a:ea typeface="Calibri"/>
                          <a:cs typeface="Calibri"/>
                          <a:sym typeface="Calibri"/>
                        </a:rPr>
                        <a:t>Take care of your </a:t>
                      </a:r>
                      <a:r>
                        <a:rPr lang="en-US" sz="2000" b="1" i="0" u="none" strike="noStrike" cap="none">
                          <a:solidFill>
                            <a:srgbClr val="1D2A53"/>
                          </a:solidFill>
                          <a:latin typeface="Calibri"/>
                          <a:ea typeface="Calibri"/>
                          <a:cs typeface="Calibri"/>
                          <a:sym typeface="Calibri"/>
                        </a:rPr>
                        <a:t>needs</a:t>
                      </a:r>
                      <a:r>
                        <a:rPr lang="en-US" sz="2000" b="0" i="0" u="none" strike="noStrike" cap="none">
                          <a:solidFill>
                            <a:srgbClr val="1D2A53"/>
                          </a:solidFill>
                          <a:latin typeface="Calibri"/>
                          <a:ea typeface="Calibri"/>
                          <a:cs typeface="Calibri"/>
                          <a:sym typeface="Calibri"/>
                        </a:rPr>
                        <a:t> (water, food, restroom, etc.)</a:t>
                      </a:r>
                      <a:endParaRPr sz="2000" b="1" i="0" u="none" strike="noStrike" cap="none">
                        <a:solidFill>
                          <a:srgbClr val="1D2A53"/>
                        </a:solidFill>
                        <a:latin typeface="Calibri"/>
                        <a:ea typeface="Calibri"/>
                        <a:cs typeface="Calibri"/>
                        <a:sym typeface="Calibri"/>
                      </a:endParaRPr>
                    </a:p>
                    <a:p>
                      <a:pPr marL="342900" marR="0" lvl="0" indent="-342900" algn="l" rtl="0">
                        <a:lnSpc>
                          <a:spcPct val="100000"/>
                        </a:lnSpc>
                        <a:spcBef>
                          <a:spcPts val="0"/>
                        </a:spcBef>
                        <a:spcAft>
                          <a:spcPts val="0"/>
                        </a:spcAft>
                        <a:buClr>
                          <a:schemeClr val="dk2"/>
                        </a:buClr>
                        <a:buSzPts val="2000"/>
                        <a:buFont typeface="Noto Sans Symbols"/>
                        <a:buChar char="▪"/>
                      </a:pPr>
                      <a:r>
                        <a:rPr lang="en-US" sz="2000" b="1" i="0" u="none" strike="noStrike" cap="none">
                          <a:solidFill>
                            <a:srgbClr val="1D2A53"/>
                          </a:solidFill>
                          <a:latin typeface="Calibri"/>
                          <a:ea typeface="Calibri"/>
                          <a:cs typeface="Calibri"/>
                          <a:sym typeface="Calibri"/>
                        </a:rPr>
                        <a:t>Action plan </a:t>
                      </a:r>
                      <a:r>
                        <a:rPr lang="en-US" sz="2000" b="0" i="0" u="none" strike="noStrike" cap="none">
                          <a:solidFill>
                            <a:srgbClr val="1D2A53"/>
                          </a:solidFill>
                          <a:latin typeface="Calibri"/>
                          <a:ea typeface="Calibri"/>
                          <a:cs typeface="Calibri"/>
                          <a:sym typeface="Calibri"/>
                        </a:rPr>
                        <a:t>to implement what you are learning</a:t>
                      </a:r>
                      <a:endParaRPr/>
                    </a:p>
                    <a:p>
                      <a:pPr marL="342900" marR="0" lvl="0" indent="-342900" algn="l" rtl="0">
                        <a:lnSpc>
                          <a:spcPct val="100000"/>
                        </a:lnSpc>
                        <a:spcBef>
                          <a:spcPts val="0"/>
                        </a:spcBef>
                        <a:spcAft>
                          <a:spcPts val="0"/>
                        </a:spcAft>
                        <a:buClr>
                          <a:schemeClr val="dk2"/>
                        </a:buClr>
                        <a:buSzPts val="2000"/>
                        <a:buFont typeface="Noto Sans Symbols"/>
                        <a:buChar char="▪"/>
                      </a:pPr>
                      <a:r>
                        <a:rPr lang="en-US" sz="2000" b="1" i="0" u="none" strike="noStrike" cap="none">
                          <a:solidFill>
                            <a:srgbClr val="1D2A53"/>
                          </a:solidFill>
                          <a:latin typeface="Calibri"/>
                          <a:ea typeface="Calibri"/>
                          <a:cs typeface="Calibri"/>
                          <a:sym typeface="Calibri"/>
                        </a:rPr>
                        <a:t>Follow through </a:t>
                      </a:r>
                      <a:r>
                        <a:rPr lang="en-US" sz="2000" b="0" i="0" u="none" strike="noStrike" cap="none">
                          <a:solidFill>
                            <a:srgbClr val="1D2A53"/>
                          </a:solidFill>
                          <a:latin typeface="Calibri"/>
                          <a:ea typeface="Calibri"/>
                          <a:cs typeface="Calibri"/>
                          <a:sym typeface="Calibri"/>
                        </a:rPr>
                        <a:t>on your action items</a:t>
                      </a:r>
                      <a:endParaRPr sz="2000" b="1" i="0" u="none" strike="noStrike" cap="none">
                        <a:solidFill>
                          <a:srgbClr val="1D2A53"/>
                        </a:solidFill>
                        <a:latin typeface="Calibri"/>
                        <a:ea typeface="Calibri"/>
                        <a:cs typeface="Calibri"/>
                        <a:sym typeface="Calibri"/>
                      </a:endParaRPr>
                    </a:p>
                  </a:txBody>
                  <a:tcPr marL="88625" marR="88625"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399975">
                <a:tc>
                  <a:txBody>
                    <a:bodyPr/>
                    <a:lstStyle/>
                    <a:p>
                      <a:pPr marL="342900" marR="0" lvl="0" indent="-342900" algn="ctr" rtl="0">
                        <a:lnSpc>
                          <a:spcPct val="100000"/>
                        </a:lnSpc>
                        <a:spcBef>
                          <a:spcPts val="0"/>
                        </a:spcBef>
                        <a:spcAft>
                          <a:spcPts val="0"/>
                        </a:spcAft>
                        <a:buClr>
                          <a:srgbClr val="1D2A53"/>
                        </a:buClr>
                        <a:buSzPts val="2200"/>
                        <a:buFont typeface="Calibri"/>
                        <a:buNone/>
                      </a:pPr>
                      <a:r>
                        <a:rPr lang="en-US" sz="2200" b="1" i="0" u="none" strike="noStrike" cap="none">
                          <a:solidFill>
                            <a:srgbClr val="1D2A53"/>
                          </a:solidFill>
                          <a:latin typeface="Calibri"/>
                          <a:ea typeface="Calibri"/>
                          <a:cs typeface="Calibri"/>
                          <a:sym typeface="Calibri"/>
                        </a:rPr>
                        <a:t>Be Respectful</a:t>
                      </a:r>
                      <a:endParaRPr/>
                    </a:p>
                  </a:txBody>
                  <a:tcPr marL="88625" marR="8862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2900" marR="0" lvl="0" indent="-342900" algn="l" rtl="0">
                        <a:lnSpc>
                          <a:spcPct val="100000"/>
                        </a:lnSpc>
                        <a:spcBef>
                          <a:spcPts val="0"/>
                        </a:spcBef>
                        <a:spcAft>
                          <a:spcPts val="0"/>
                        </a:spcAft>
                        <a:buClr>
                          <a:schemeClr val="dk2"/>
                        </a:buClr>
                        <a:buSzPts val="2000"/>
                        <a:buFont typeface="Noto Sans Symbols"/>
                        <a:buChar char="▪"/>
                      </a:pPr>
                      <a:r>
                        <a:rPr lang="en-US" sz="2000" b="0" i="0" u="none" strike="noStrike" cap="none">
                          <a:solidFill>
                            <a:srgbClr val="1D2A53"/>
                          </a:solidFill>
                          <a:latin typeface="Calibri"/>
                          <a:ea typeface="Calibri"/>
                          <a:cs typeface="Calibri"/>
                          <a:sym typeface="Calibri"/>
                        </a:rPr>
                        <a:t>Turn </a:t>
                      </a:r>
                      <a:r>
                        <a:rPr lang="en-US" sz="2000" b="1" i="0" u="none" strike="noStrike" cap="none">
                          <a:solidFill>
                            <a:srgbClr val="1D2A53"/>
                          </a:solidFill>
                          <a:latin typeface="Calibri"/>
                          <a:ea typeface="Calibri"/>
                          <a:cs typeface="Calibri"/>
                          <a:sym typeface="Calibri"/>
                        </a:rPr>
                        <a:t>cell</a:t>
                      </a:r>
                      <a:r>
                        <a:rPr lang="en-US" sz="2000" b="0" i="0" u="none" strike="noStrike" cap="none">
                          <a:solidFill>
                            <a:srgbClr val="1D2A53"/>
                          </a:solidFill>
                          <a:latin typeface="Calibri"/>
                          <a:ea typeface="Calibri"/>
                          <a:cs typeface="Calibri"/>
                          <a:sym typeface="Calibri"/>
                        </a:rPr>
                        <a:t> </a:t>
                      </a:r>
                      <a:r>
                        <a:rPr lang="en-US" sz="2000" b="1" i="0" u="none" strike="noStrike" cap="none">
                          <a:solidFill>
                            <a:srgbClr val="1D2A53"/>
                          </a:solidFill>
                          <a:latin typeface="Calibri"/>
                          <a:ea typeface="Calibri"/>
                          <a:cs typeface="Calibri"/>
                          <a:sym typeface="Calibri"/>
                        </a:rPr>
                        <a:t>phones</a:t>
                      </a:r>
                      <a:r>
                        <a:rPr lang="en-US" sz="2000" b="0" i="0" u="none" strike="noStrike" cap="none">
                          <a:solidFill>
                            <a:srgbClr val="1D2A53"/>
                          </a:solidFill>
                          <a:latin typeface="Calibri"/>
                          <a:ea typeface="Calibri"/>
                          <a:cs typeface="Calibri"/>
                          <a:sym typeface="Calibri"/>
                        </a:rPr>
                        <a:t> off or to “vibrate”</a:t>
                      </a:r>
                      <a:endParaRPr sz="2000" b="0" i="0" u="none" strike="noStrike" cap="none">
                        <a:solidFill>
                          <a:srgbClr val="1D2A53"/>
                        </a:solidFill>
                        <a:latin typeface="Calibri"/>
                        <a:ea typeface="Calibri"/>
                        <a:cs typeface="Calibri"/>
                        <a:sym typeface="Calibri"/>
                      </a:endParaRPr>
                    </a:p>
                    <a:p>
                      <a:pPr marL="342900" marR="0" lvl="0" indent="-342900" algn="l" rtl="0">
                        <a:lnSpc>
                          <a:spcPct val="100000"/>
                        </a:lnSpc>
                        <a:spcBef>
                          <a:spcPts val="0"/>
                        </a:spcBef>
                        <a:spcAft>
                          <a:spcPts val="0"/>
                        </a:spcAft>
                        <a:buClr>
                          <a:schemeClr val="dk2"/>
                        </a:buClr>
                        <a:buSzPts val="2000"/>
                        <a:buFont typeface="Noto Sans Symbols"/>
                        <a:buChar char="▪"/>
                      </a:pPr>
                      <a:r>
                        <a:rPr lang="en-US" sz="2000" b="1" i="0" u="none" strike="noStrike" cap="none">
                          <a:solidFill>
                            <a:srgbClr val="1D2A53"/>
                          </a:solidFill>
                          <a:latin typeface="Calibri"/>
                          <a:ea typeface="Calibri"/>
                          <a:cs typeface="Calibri"/>
                          <a:sym typeface="Calibri"/>
                        </a:rPr>
                        <a:t>Listen </a:t>
                      </a:r>
                      <a:r>
                        <a:rPr lang="en-US" sz="2000" b="0" i="0" u="none" strike="noStrike" cap="none">
                          <a:solidFill>
                            <a:srgbClr val="1D2A53"/>
                          </a:solidFill>
                          <a:latin typeface="Calibri"/>
                          <a:ea typeface="Calibri"/>
                          <a:cs typeface="Calibri"/>
                          <a:sym typeface="Calibri"/>
                        </a:rPr>
                        <a:t>attentively while others are speaking </a:t>
                      </a:r>
                      <a:endParaRPr/>
                    </a:p>
                    <a:p>
                      <a:pPr marL="342900" marR="0" lvl="0" indent="-342900" algn="l" rtl="0">
                        <a:lnSpc>
                          <a:spcPct val="100000"/>
                        </a:lnSpc>
                        <a:spcBef>
                          <a:spcPts val="0"/>
                        </a:spcBef>
                        <a:spcAft>
                          <a:spcPts val="0"/>
                        </a:spcAft>
                        <a:buClr>
                          <a:schemeClr val="dk2"/>
                        </a:buClr>
                        <a:buSzPts val="2000"/>
                        <a:buFont typeface="Noto Sans Symbols"/>
                        <a:buChar char="▪"/>
                      </a:pPr>
                      <a:r>
                        <a:rPr lang="en-US" sz="2000" b="0" i="0" u="none" strike="noStrike" cap="none">
                          <a:solidFill>
                            <a:srgbClr val="1D2A53"/>
                          </a:solidFill>
                          <a:latin typeface="Calibri"/>
                          <a:ea typeface="Calibri"/>
                          <a:cs typeface="Calibri"/>
                          <a:sym typeface="Calibri"/>
                        </a:rPr>
                        <a:t>Have only the </a:t>
                      </a:r>
                      <a:r>
                        <a:rPr lang="en-US" sz="2000" b="1" i="0" u="none" strike="noStrike" cap="none">
                          <a:solidFill>
                            <a:srgbClr val="1D2A53"/>
                          </a:solidFill>
                          <a:latin typeface="Calibri"/>
                          <a:ea typeface="Calibri"/>
                          <a:cs typeface="Calibri"/>
                          <a:sym typeface="Calibri"/>
                        </a:rPr>
                        <a:t>training materials </a:t>
                      </a:r>
                      <a:r>
                        <a:rPr lang="en-US" sz="2000" b="0" i="0" u="none" strike="noStrike" cap="none">
                          <a:solidFill>
                            <a:srgbClr val="1D2A53"/>
                          </a:solidFill>
                          <a:latin typeface="Calibri"/>
                          <a:ea typeface="Calibri"/>
                          <a:cs typeface="Calibri"/>
                          <a:sym typeface="Calibri"/>
                        </a:rPr>
                        <a:t>up on your computer/tablet/phone</a:t>
                      </a:r>
                      <a:endParaRPr/>
                    </a:p>
                  </a:txBody>
                  <a:tcPr marL="88625" marR="88625"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251200">
                <a:tc>
                  <a:txBody>
                    <a:bodyPr/>
                    <a:lstStyle/>
                    <a:p>
                      <a:pPr marL="342900" marR="0" lvl="0" indent="-342900" algn="ctr" rtl="0">
                        <a:lnSpc>
                          <a:spcPct val="100000"/>
                        </a:lnSpc>
                        <a:spcBef>
                          <a:spcPts val="0"/>
                        </a:spcBef>
                        <a:spcAft>
                          <a:spcPts val="0"/>
                        </a:spcAft>
                        <a:buClr>
                          <a:srgbClr val="1D2A53"/>
                        </a:buClr>
                        <a:buSzPts val="2200"/>
                        <a:buFont typeface="Calibri"/>
                        <a:buNone/>
                      </a:pPr>
                      <a:r>
                        <a:rPr lang="en-US" sz="2200" b="1" i="0" u="none" strike="noStrike" cap="none">
                          <a:solidFill>
                            <a:srgbClr val="1D2A53"/>
                          </a:solidFill>
                          <a:latin typeface="Calibri"/>
                          <a:ea typeface="Calibri"/>
                          <a:cs typeface="Calibri"/>
                          <a:sym typeface="Calibri"/>
                        </a:rPr>
                        <a:t>Be Engaged</a:t>
                      </a:r>
                      <a:endParaRPr/>
                    </a:p>
                  </a:txBody>
                  <a:tcPr marL="88625" marR="8862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342900" marR="0" lvl="0" indent="-342900" algn="l" rtl="0">
                        <a:lnSpc>
                          <a:spcPct val="100000"/>
                        </a:lnSpc>
                        <a:spcBef>
                          <a:spcPts val="0"/>
                        </a:spcBef>
                        <a:spcAft>
                          <a:spcPts val="0"/>
                        </a:spcAft>
                        <a:buClr>
                          <a:schemeClr val="dk2"/>
                        </a:buClr>
                        <a:buSzPts val="2000"/>
                        <a:buFont typeface="Noto Sans Symbols"/>
                        <a:buChar char="▪"/>
                      </a:pPr>
                      <a:r>
                        <a:rPr lang="en-US" sz="2000" b="1" i="0" u="none" strike="noStrike" cap="none" dirty="0">
                          <a:solidFill>
                            <a:srgbClr val="1D2A53"/>
                          </a:solidFill>
                          <a:latin typeface="Calibri"/>
                          <a:ea typeface="Calibri"/>
                          <a:cs typeface="Calibri"/>
                          <a:sym typeface="Calibri"/>
                        </a:rPr>
                        <a:t>Ask</a:t>
                      </a:r>
                      <a:r>
                        <a:rPr lang="en-US" sz="2000" b="0" i="0" u="none" strike="noStrike" cap="none" dirty="0">
                          <a:solidFill>
                            <a:srgbClr val="1D2A53"/>
                          </a:solidFill>
                          <a:latin typeface="Calibri"/>
                          <a:ea typeface="Calibri"/>
                          <a:cs typeface="Calibri"/>
                          <a:sym typeface="Calibri"/>
                        </a:rPr>
                        <a:t> what you need to know to understand and contribute </a:t>
                      </a:r>
                      <a:endParaRPr dirty="0"/>
                    </a:p>
                    <a:p>
                      <a:pPr marL="342900" marR="0" lvl="0" indent="-342900" algn="l" rtl="0">
                        <a:lnSpc>
                          <a:spcPct val="100000"/>
                        </a:lnSpc>
                        <a:spcBef>
                          <a:spcPts val="0"/>
                        </a:spcBef>
                        <a:spcAft>
                          <a:spcPts val="0"/>
                        </a:spcAft>
                        <a:buClr>
                          <a:schemeClr val="dk2"/>
                        </a:buClr>
                        <a:buSzPts val="2000"/>
                        <a:buFont typeface="Noto Sans Symbols"/>
                        <a:buChar char="▪"/>
                      </a:pPr>
                      <a:r>
                        <a:rPr lang="en-US" sz="2000" b="1" i="0" u="none" strike="noStrike" cap="none" dirty="0">
                          <a:solidFill>
                            <a:srgbClr val="1D2A53"/>
                          </a:solidFill>
                          <a:latin typeface="Calibri"/>
                          <a:ea typeface="Calibri"/>
                          <a:cs typeface="Calibri"/>
                          <a:sym typeface="Calibri"/>
                        </a:rPr>
                        <a:t>Contribute </a:t>
                      </a:r>
                      <a:r>
                        <a:rPr lang="en-US" sz="2000" b="0" i="0" u="none" strike="noStrike" cap="none" dirty="0">
                          <a:solidFill>
                            <a:srgbClr val="1D2A53"/>
                          </a:solidFill>
                          <a:latin typeface="Calibri"/>
                          <a:ea typeface="Calibri"/>
                          <a:cs typeface="Calibri"/>
                          <a:sym typeface="Calibri"/>
                        </a:rPr>
                        <a:t>to the group by sharing relevant information and ideas</a:t>
                      </a:r>
                      <a:endParaRPr dirty="0"/>
                    </a:p>
                  </a:txBody>
                  <a:tcPr marL="88625" marR="88625"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5"/>
          <p:cNvSpPr txBox="1">
            <a:spLocks noGrp="1"/>
          </p:cNvSpPr>
          <p:nvPr>
            <p:ph type="title"/>
          </p:nvPr>
        </p:nvSpPr>
        <p:spPr>
          <a:xfrm>
            <a:off x="910986" y="288118"/>
            <a:ext cx="6987106" cy="91535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2"/>
              </a:buClr>
              <a:buSzPts val="3959"/>
              <a:buFont typeface="Twentieth Century"/>
              <a:buNone/>
            </a:pPr>
            <a:r>
              <a:rPr lang="en-US" sz="3959"/>
              <a:t>Big Ideas of Classroom Systems</a:t>
            </a:r>
            <a:endParaRPr/>
          </a:p>
        </p:txBody>
      </p:sp>
      <p:sp>
        <p:nvSpPr>
          <p:cNvPr id="321" name="Google Shape;321;p55"/>
          <p:cNvSpPr txBox="1">
            <a:spLocks noGrp="1"/>
          </p:cNvSpPr>
          <p:nvPr>
            <p:ph type="body" idx="1"/>
          </p:nvPr>
        </p:nvSpPr>
        <p:spPr>
          <a:xfrm>
            <a:off x="365298" y="1424540"/>
            <a:ext cx="8461068" cy="4866730"/>
          </a:xfrm>
          <a:prstGeom prst="rect">
            <a:avLst/>
          </a:prstGeom>
          <a:noFill/>
          <a:ln>
            <a:noFill/>
          </a:ln>
        </p:spPr>
        <p:txBody>
          <a:bodyPr spcFirstLastPara="1" wrap="square" lIns="91425" tIns="45700" rIns="91425" bIns="45700" anchor="t" anchorCtr="0">
            <a:noAutofit/>
          </a:bodyPr>
          <a:lstStyle/>
          <a:p>
            <a:pPr marL="457200" lvl="0" indent="-342900" algn="l" rtl="0">
              <a:lnSpc>
                <a:spcPct val="80000"/>
              </a:lnSpc>
              <a:spcBef>
                <a:spcPts val="0"/>
              </a:spcBef>
              <a:spcAft>
                <a:spcPts val="0"/>
              </a:spcAft>
              <a:buSzPts val="2480"/>
              <a:buChar char="▪"/>
            </a:pPr>
            <a:r>
              <a:rPr lang="en-US" sz="2480">
                <a:solidFill>
                  <a:srgbClr val="000000"/>
                </a:solidFill>
              </a:rPr>
              <a:t>Positive classroom systems provide a felt sense of safety by maximizing predictability.</a:t>
            </a:r>
            <a:endParaRPr/>
          </a:p>
          <a:p>
            <a:pPr marL="457200" lvl="0" indent="-342900" algn="l" rtl="0">
              <a:lnSpc>
                <a:spcPct val="80000"/>
              </a:lnSpc>
              <a:spcBef>
                <a:spcPts val="2400"/>
              </a:spcBef>
              <a:spcAft>
                <a:spcPts val="0"/>
              </a:spcAft>
              <a:buSzPts val="2480"/>
              <a:buChar char="▪"/>
            </a:pPr>
            <a:r>
              <a:rPr lang="en-US" sz="2480">
                <a:solidFill>
                  <a:srgbClr val="000000"/>
                </a:solidFill>
              </a:rPr>
              <a:t>Positive classroom systems are designed to promote connection and a sense of belonging. </a:t>
            </a:r>
            <a:endParaRPr/>
          </a:p>
          <a:p>
            <a:pPr marL="457200" lvl="0" indent="-342900" algn="l" rtl="0">
              <a:lnSpc>
                <a:spcPct val="80000"/>
              </a:lnSpc>
              <a:spcBef>
                <a:spcPts val="2400"/>
              </a:spcBef>
              <a:spcAft>
                <a:spcPts val="0"/>
              </a:spcAft>
              <a:buSzPts val="2480"/>
              <a:buChar char="▪"/>
            </a:pPr>
            <a:r>
              <a:rPr lang="en-US" sz="2480">
                <a:solidFill>
                  <a:srgbClr val="000000"/>
                </a:solidFill>
              </a:rPr>
              <a:t>Positive classroom systems teach students how to demonstrate school wide expectations within the routines of the classroom.</a:t>
            </a:r>
            <a:endParaRPr/>
          </a:p>
          <a:p>
            <a:pPr marL="457200" lvl="0" indent="-342900" algn="l" rtl="0">
              <a:lnSpc>
                <a:spcPct val="80000"/>
              </a:lnSpc>
              <a:spcBef>
                <a:spcPts val="2400"/>
              </a:spcBef>
              <a:spcAft>
                <a:spcPts val="0"/>
              </a:spcAft>
              <a:buSzPts val="2480"/>
              <a:buChar char="▪"/>
            </a:pPr>
            <a:r>
              <a:rPr lang="en-US" sz="2480">
                <a:solidFill>
                  <a:srgbClr val="000000"/>
                </a:solidFill>
              </a:rPr>
              <a:t>Positive classroom systems provide recognition and celebrate success.</a:t>
            </a:r>
            <a:endParaRPr/>
          </a:p>
          <a:p>
            <a:pPr marL="457200" lvl="0" indent="-342900" algn="l" rtl="0">
              <a:lnSpc>
                <a:spcPct val="80000"/>
              </a:lnSpc>
              <a:spcBef>
                <a:spcPts val="2400"/>
              </a:spcBef>
              <a:spcAft>
                <a:spcPts val="0"/>
              </a:spcAft>
              <a:buSzPts val="2480"/>
              <a:buChar char="▪"/>
            </a:pPr>
            <a:r>
              <a:rPr lang="en-US" sz="2480">
                <a:solidFill>
                  <a:srgbClr val="000000"/>
                </a:solidFill>
              </a:rPr>
              <a:t>Positive classroom systems support behavioral growth that focuses on teaching replacement behaviors, skill building and providing practice opportunities.</a:t>
            </a:r>
            <a:endParaRPr/>
          </a:p>
          <a:p>
            <a:pPr marL="342900" lvl="0" indent="-185420" algn="l" rtl="0">
              <a:lnSpc>
                <a:spcPct val="80000"/>
              </a:lnSpc>
              <a:spcBef>
                <a:spcPts val="1696"/>
              </a:spcBef>
              <a:spcAft>
                <a:spcPts val="0"/>
              </a:spcAft>
              <a:buSzPts val="2480"/>
              <a:buNone/>
            </a:pPr>
            <a:endParaRPr sz="2480"/>
          </a:p>
        </p:txBody>
      </p:sp>
      <p:pic>
        <p:nvPicPr>
          <p:cNvPr id="322" name="Google Shape;322;p55" title="Core Content Icon"/>
          <p:cNvPicPr preferRelativeResize="0"/>
          <p:nvPr/>
        </p:nvPicPr>
        <p:blipFill rotWithShape="1">
          <a:blip r:embed="rId3">
            <a:alphaModFix/>
          </a:blip>
          <a:srcRect/>
          <a:stretch/>
        </p:blipFill>
        <p:spPr>
          <a:xfrm>
            <a:off x="296485" y="288118"/>
            <a:ext cx="713232" cy="713232"/>
          </a:xfrm>
          <a:prstGeom prst="rect">
            <a:avLst/>
          </a:prstGeom>
          <a:noFill/>
          <a:ln>
            <a:noFill/>
          </a:ln>
          <a:effectLst>
            <a:outerShdw blurRad="50800" dist="38100" dir="2700000" algn="tl" rotWithShape="0">
              <a:srgbClr val="000000">
                <a:alpha val="42745"/>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6"/>
          <p:cNvSpPr txBox="1">
            <a:spLocks noGrp="1"/>
          </p:cNvSpPr>
          <p:nvPr>
            <p:ph type="title"/>
          </p:nvPr>
        </p:nvSpPr>
        <p:spPr>
          <a:xfrm>
            <a:off x="1190423" y="188490"/>
            <a:ext cx="6987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000"/>
              <a:buFont typeface="Twentieth Century"/>
              <a:buNone/>
            </a:pPr>
            <a:r>
              <a:rPr lang="en-US" sz="3600"/>
              <a:t>The Physical Environment</a:t>
            </a:r>
            <a:endParaRPr/>
          </a:p>
        </p:txBody>
      </p:sp>
      <p:sp>
        <p:nvSpPr>
          <p:cNvPr id="329" name="Google Shape;329;p56"/>
          <p:cNvSpPr txBox="1">
            <a:spLocks noGrp="1"/>
          </p:cNvSpPr>
          <p:nvPr>
            <p:ph type="body" idx="1"/>
          </p:nvPr>
        </p:nvSpPr>
        <p:spPr>
          <a:xfrm>
            <a:off x="6214024" y="757175"/>
            <a:ext cx="2368200" cy="4691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r>
              <a:rPr lang="en-US" sz="1600">
                <a:solidFill>
                  <a:schemeClr val="dk1"/>
                </a:solidFill>
              </a:rPr>
              <a:t>Teachers can prevent many instances of problem behavior and minimize disruptions by strategically planning the arrangement of the physical environment (Wong &amp; Wong, 2009)</a:t>
            </a:r>
            <a:endParaRPr sz="1400">
              <a:solidFill>
                <a:srgbClr val="000000"/>
              </a:solidFill>
            </a:endParaRPr>
          </a:p>
          <a:p>
            <a:pPr marL="0" lvl="0" indent="0" algn="l" rtl="0">
              <a:spcBef>
                <a:spcPts val="0"/>
              </a:spcBef>
              <a:spcAft>
                <a:spcPts val="0"/>
              </a:spcAft>
              <a:buClr>
                <a:srgbClr val="000000"/>
              </a:buClr>
              <a:buSzPts val="1800"/>
              <a:buFont typeface="Arial"/>
              <a:buNone/>
            </a:pPr>
            <a:endParaRPr sz="1800">
              <a:solidFill>
                <a:schemeClr val="dk1"/>
              </a:solidFill>
            </a:endParaRPr>
          </a:p>
          <a:p>
            <a:pPr marL="285750" lvl="0" indent="-260350" algn="l" rtl="0">
              <a:spcBef>
                <a:spcPts val="0"/>
              </a:spcBef>
              <a:spcAft>
                <a:spcPts val="0"/>
              </a:spcAft>
              <a:buClr>
                <a:schemeClr val="dk2"/>
              </a:buClr>
              <a:buSzPts val="1400"/>
              <a:buFont typeface="Arial"/>
              <a:buChar char="•"/>
            </a:pPr>
            <a:r>
              <a:rPr lang="en-US" sz="1400"/>
              <a:t>Does the room allow for traffic flow?</a:t>
            </a:r>
            <a:endParaRPr sz="1400">
              <a:solidFill>
                <a:srgbClr val="000000"/>
              </a:solidFill>
            </a:endParaRPr>
          </a:p>
          <a:p>
            <a:pPr marL="285750" lvl="0" indent="-260350" algn="l" rtl="0">
              <a:spcBef>
                <a:spcPts val="0"/>
              </a:spcBef>
              <a:spcAft>
                <a:spcPts val="0"/>
              </a:spcAft>
              <a:buClr>
                <a:schemeClr val="dk2"/>
              </a:buClr>
              <a:buSzPts val="1400"/>
              <a:buFont typeface="Arial"/>
              <a:buChar char="•"/>
            </a:pPr>
            <a:r>
              <a:rPr lang="en-US" sz="1400"/>
              <a:t>Are materials labeled and  easy to access?</a:t>
            </a:r>
            <a:endParaRPr sz="1400">
              <a:solidFill>
                <a:srgbClr val="000000"/>
              </a:solidFill>
            </a:endParaRPr>
          </a:p>
          <a:p>
            <a:pPr marL="285750" lvl="0" indent="-260350" algn="l" rtl="0">
              <a:spcBef>
                <a:spcPts val="0"/>
              </a:spcBef>
              <a:spcAft>
                <a:spcPts val="0"/>
              </a:spcAft>
              <a:buClr>
                <a:schemeClr val="dk2"/>
              </a:buClr>
              <a:buSzPts val="1400"/>
              <a:buFont typeface="Arial"/>
              <a:buChar char="•"/>
            </a:pPr>
            <a:r>
              <a:rPr lang="en-US" sz="1400"/>
              <a:t>Is there a semi-private spot to process emotions and reset?</a:t>
            </a:r>
            <a:endParaRPr sz="1400">
              <a:solidFill>
                <a:srgbClr val="000000"/>
              </a:solidFill>
            </a:endParaRPr>
          </a:p>
          <a:p>
            <a:pPr marL="285750" lvl="0" indent="-260350" algn="l" rtl="0">
              <a:spcBef>
                <a:spcPts val="0"/>
              </a:spcBef>
              <a:spcAft>
                <a:spcPts val="0"/>
              </a:spcAft>
              <a:buClr>
                <a:schemeClr val="dk2"/>
              </a:buClr>
              <a:buSzPts val="1400"/>
              <a:buFont typeface="Arial"/>
              <a:buChar char="•"/>
            </a:pPr>
            <a:r>
              <a:rPr lang="en-US" sz="1400"/>
              <a:t>Does the arrangement promote different types of learning (solo, partner, whole class?)</a:t>
            </a:r>
            <a:endParaRPr sz="1400">
              <a:solidFill>
                <a:srgbClr val="000000"/>
              </a:solidFill>
            </a:endParaRPr>
          </a:p>
          <a:p>
            <a:pPr marL="285750" lvl="0" indent="-285750" algn="l" rtl="0">
              <a:spcBef>
                <a:spcPts val="0"/>
              </a:spcBef>
              <a:spcAft>
                <a:spcPts val="0"/>
              </a:spcAft>
              <a:buClr>
                <a:schemeClr val="dk2"/>
              </a:buClr>
              <a:buSzPts val="1800"/>
              <a:buFont typeface="Arial"/>
              <a:buChar char="•"/>
            </a:pPr>
            <a:r>
              <a:rPr lang="en-US" sz="1400"/>
              <a:t>Does the room offer choice? (i.e. standing, sitting)</a:t>
            </a:r>
            <a:r>
              <a:rPr lang="en-US" sz="1800"/>
              <a:t> </a:t>
            </a:r>
            <a:endParaRPr/>
          </a:p>
        </p:txBody>
      </p:sp>
      <p:pic>
        <p:nvPicPr>
          <p:cNvPr id="330" name="Google Shape;330;p56" descr="This is a picture of an empty classroom with U shaped tables and a set of plastic drawers situated in the middle of the U. "/>
          <p:cNvPicPr preferRelativeResize="0"/>
          <p:nvPr/>
        </p:nvPicPr>
        <p:blipFill rotWithShape="1">
          <a:blip r:embed="rId3">
            <a:alphaModFix/>
          </a:blip>
          <a:srcRect/>
          <a:stretch/>
        </p:blipFill>
        <p:spPr>
          <a:xfrm>
            <a:off x="662981" y="1189995"/>
            <a:ext cx="2368200" cy="2368200"/>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350"/>
              </a:srgbClr>
            </a:outerShdw>
          </a:effectLst>
        </p:spPr>
      </p:pic>
      <p:pic>
        <p:nvPicPr>
          <p:cNvPr id="331" name="Google Shape;331;p56" descr="This is a picture of an empty classroom which has a low table with pillows to sit on to the left and other tables with small chairs in the back.  There is a colorful carpet to the right.  "/>
          <p:cNvPicPr preferRelativeResize="0"/>
          <p:nvPr/>
        </p:nvPicPr>
        <p:blipFill rotWithShape="1">
          <a:blip r:embed="rId4">
            <a:alphaModFix/>
          </a:blip>
          <a:srcRect/>
          <a:stretch/>
        </p:blipFill>
        <p:spPr>
          <a:xfrm>
            <a:off x="2879226" y="2247938"/>
            <a:ext cx="2192692" cy="1709556"/>
          </a:xfrm>
          <a:prstGeom prst="rect">
            <a:avLst/>
          </a:prstGeom>
          <a:noFill/>
          <a:ln>
            <a:noFill/>
          </a:ln>
          <a:effectLst>
            <a:outerShdw blurRad="292100" dist="139700" dir="2700000" algn="tl" rotWithShape="0">
              <a:srgbClr val="333333">
                <a:alpha val="64310"/>
              </a:srgbClr>
            </a:outerShdw>
          </a:effectLst>
        </p:spPr>
      </p:pic>
      <p:pic>
        <p:nvPicPr>
          <p:cNvPr id="332" name="Google Shape;332;p56" title="Secondary classroom with neatly arranged tables and chairs.  Materials are hanging on the wall and from the ceiling. "/>
          <p:cNvPicPr preferRelativeResize="0"/>
          <p:nvPr/>
        </p:nvPicPr>
        <p:blipFill rotWithShape="1">
          <a:blip r:embed="rId5">
            <a:alphaModFix/>
          </a:blip>
          <a:srcRect/>
          <a:stretch/>
        </p:blipFill>
        <p:spPr>
          <a:xfrm>
            <a:off x="457200" y="4066838"/>
            <a:ext cx="2912100" cy="1643100"/>
          </a:xfrm>
          <a:prstGeom prst="roundRect">
            <a:avLst>
              <a:gd name="adj" fmla="val 8594"/>
            </a:avLst>
          </a:prstGeom>
          <a:solidFill>
            <a:srgbClr val="ECECEC"/>
          </a:solidFill>
          <a:ln>
            <a:noFill/>
          </a:ln>
          <a:effectLst>
            <a:reflection stA="38000" endPos="28000" dist="5000" dir="5400000" fadeDir="5400012" sy="-100000" algn="bl" rotWithShape="0"/>
          </a:effectLst>
        </p:spPr>
      </p:pic>
      <p:pic>
        <p:nvPicPr>
          <p:cNvPr id="333" name="Google Shape;333;p56" descr="This picture show two students at a high table with one seated on a high stool and the others standing next to the table writing on it.  "/>
          <p:cNvPicPr preferRelativeResize="0"/>
          <p:nvPr/>
        </p:nvPicPr>
        <p:blipFill rotWithShape="1">
          <a:blip r:embed="rId6">
            <a:alphaModFix/>
          </a:blip>
          <a:srcRect/>
          <a:stretch/>
        </p:blipFill>
        <p:spPr>
          <a:xfrm>
            <a:off x="3506345" y="4334225"/>
            <a:ext cx="1735500" cy="1820100"/>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310"/>
              </a:srgbClr>
            </a:outerShdw>
          </a:effectLst>
        </p:spPr>
      </p:pic>
      <p:pic>
        <p:nvPicPr>
          <p:cNvPr id="334" name="Google Shape;334;p56" title="Core Content Icon"/>
          <p:cNvPicPr preferRelativeResize="0"/>
          <p:nvPr/>
        </p:nvPicPr>
        <p:blipFill rotWithShape="1">
          <a:blip r:embed="rId7">
            <a:alphaModFix/>
          </a:blip>
          <a:srcRect/>
          <a:stretch/>
        </p:blipFill>
        <p:spPr>
          <a:xfrm>
            <a:off x="100584" y="274638"/>
            <a:ext cx="713232" cy="713232"/>
          </a:xfrm>
          <a:prstGeom prst="rect">
            <a:avLst/>
          </a:prstGeom>
          <a:noFill/>
          <a:ln>
            <a:noFill/>
          </a:ln>
          <a:effectLst>
            <a:outerShdw blurRad="50800" dist="38100" dir="2700000" algn="tl" rotWithShape="0">
              <a:srgbClr val="000000">
                <a:alpha val="4235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7"/>
          <p:cNvSpPr txBox="1">
            <a:spLocks noGrp="1"/>
          </p:cNvSpPr>
          <p:nvPr>
            <p:ph type="title"/>
          </p:nvPr>
        </p:nvSpPr>
        <p:spPr>
          <a:xfrm>
            <a:off x="1136225" y="350825"/>
            <a:ext cx="6216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The Physical Environment</a:t>
            </a:r>
            <a:endParaRPr/>
          </a:p>
        </p:txBody>
      </p:sp>
      <p:pic>
        <p:nvPicPr>
          <p:cNvPr id="341" name="Google Shape;341;p57" title="Core Content Icon"/>
          <p:cNvPicPr preferRelativeResize="0"/>
          <p:nvPr/>
        </p:nvPicPr>
        <p:blipFill rotWithShape="1">
          <a:blip r:embed="rId3">
            <a:alphaModFix/>
          </a:blip>
          <a:srcRect/>
          <a:stretch/>
        </p:blipFill>
        <p:spPr>
          <a:xfrm>
            <a:off x="240401" y="350828"/>
            <a:ext cx="713232" cy="713232"/>
          </a:xfrm>
          <a:prstGeom prst="rect">
            <a:avLst/>
          </a:prstGeom>
          <a:noFill/>
          <a:ln>
            <a:noFill/>
          </a:ln>
          <a:effectLst>
            <a:outerShdw blurRad="50800" dist="38100" dir="2700000" algn="tl" rotWithShape="0">
              <a:srgbClr val="000000">
                <a:alpha val="42350"/>
              </a:srgbClr>
            </a:outerShdw>
          </a:effectLst>
        </p:spPr>
      </p:pic>
      <p:pic>
        <p:nvPicPr>
          <p:cNvPr id="342" name="Google Shape;342;p57" descr="Picture of a U shaped table with teacher and student chairs.  Materials are neatly arranged on the wall behind the teacher's chair. "/>
          <p:cNvPicPr preferRelativeResize="0"/>
          <p:nvPr/>
        </p:nvPicPr>
        <p:blipFill rotWithShape="1">
          <a:blip r:embed="rId4">
            <a:alphaModFix/>
          </a:blip>
          <a:srcRect/>
          <a:stretch/>
        </p:blipFill>
        <p:spPr>
          <a:xfrm>
            <a:off x="213351" y="2065199"/>
            <a:ext cx="2789985" cy="1614300"/>
          </a:xfrm>
          <a:prstGeom prst="rect">
            <a:avLst/>
          </a:prstGeom>
          <a:noFill/>
          <a:ln>
            <a:noFill/>
          </a:ln>
          <a:effectLst>
            <a:outerShdw blurRad="57150" dist="19050" dir="5400000" algn="bl" rotWithShape="0">
              <a:srgbClr val="000000">
                <a:alpha val="49020"/>
              </a:srgbClr>
            </a:outerShdw>
          </a:effectLst>
        </p:spPr>
      </p:pic>
      <p:pic>
        <p:nvPicPr>
          <p:cNvPr id="343" name="Google Shape;343;p57" descr="Picture shows a variety of classroom storage bins and folders. "/>
          <p:cNvPicPr preferRelativeResize="0"/>
          <p:nvPr/>
        </p:nvPicPr>
        <p:blipFill rotWithShape="1">
          <a:blip r:embed="rId5">
            <a:alphaModFix/>
          </a:blip>
          <a:srcRect/>
          <a:stretch/>
        </p:blipFill>
        <p:spPr>
          <a:xfrm>
            <a:off x="1832975" y="3762324"/>
            <a:ext cx="2547376" cy="2093625"/>
          </a:xfrm>
          <a:prstGeom prst="rect">
            <a:avLst/>
          </a:prstGeom>
          <a:noFill/>
          <a:ln>
            <a:noFill/>
          </a:ln>
          <a:effectLst>
            <a:outerShdw blurRad="57150" dist="19050" dir="5400000" algn="bl" rotWithShape="0">
              <a:srgbClr val="000000">
                <a:alpha val="49020"/>
              </a:srgbClr>
            </a:outerShdw>
          </a:effectLst>
        </p:spPr>
      </p:pic>
      <p:pic>
        <p:nvPicPr>
          <p:cNvPr id="344" name="Google Shape;344;p57" descr="Picture shows an Absent Work Bin file and a clipboard nearby.  "/>
          <p:cNvPicPr preferRelativeResize="0"/>
          <p:nvPr/>
        </p:nvPicPr>
        <p:blipFill rotWithShape="1">
          <a:blip r:embed="rId6">
            <a:alphaModFix/>
          </a:blip>
          <a:srcRect/>
          <a:stretch/>
        </p:blipFill>
        <p:spPr>
          <a:xfrm>
            <a:off x="4583424" y="1996653"/>
            <a:ext cx="1938600" cy="1346700"/>
          </a:xfrm>
          <a:prstGeom prst="rect">
            <a:avLst/>
          </a:prstGeom>
          <a:noFill/>
          <a:ln>
            <a:noFill/>
          </a:ln>
        </p:spPr>
      </p:pic>
      <p:pic>
        <p:nvPicPr>
          <p:cNvPr id="345" name="Google Shape;345;p57" descr="Picture of a board that says No Name with clips on the bottom to hold papers."/>
          <p:cNvPicPr preferRelativeResize="0"/>
          <p:nvPr/>
        </p:nvPicPr>
        <p:blipFill rotWithShape="1">
          <a:blip r:embed="rId7">
            <a:alphaModFix/>
          </a:blip>
          <a:srcRect/>
          <a:stretch/>
        </p:blipFill>
        <p:spPr>
          <a:xfrm>
            <a:off x="6634962" y="2065200"/>
            <a:ext cx="2135700" cy="1614300"/>
          </a:xfrm>
          <a:prstGeom prst="rect">
            <a:avLst/>
          </a:prstGeom>
          <a:noFill/>
          <a:ln>
            <a:noFill/>
          </a:ln>
        </p:spPr>
      </p:pic>
      <p:pic>
        <p:nvPicPr>
          <p:cNvPr id="346" name="Google Shape;346;p57" descr="Picture shows class jobs chart.  Student names are on clothes pins clipped to the chart for specific jobs. "/>
          <p:cNvPicPr preferRelativeResize="0"/>
          <p:nvPr/>
        </p:nvPicPr>
        <p:blipFill rotWithShape="1">
          <a:blip r:embed="rId8">
            <a:alphaModFix/>
          </a:blip>
          <a:srcRect/>
          <a:stretch/>
        </p:blipFill>
        <p:spPr>
          <a:xfrm>
            <a:off x="4767329" y="4162652"/>
            <a:ext cx="2006848" cy="1510174"/>
          </a:xfrm>
          <a:prstGeom prst="rect">
            <a:avLst/>
          </a:prstGeom>
          <a:noFill/>
          <a:ln>
            <a:noFill/>
          </a:ln>
          <a:effectLst>
            <a:outerShdw blurRad="57150" dist="19050" dir="5400000" algn="bl" rotWithShape="0">
              <a:srgbClr val="000000">
                <a:alpha val="49020"/>
              </a:srgbClr>
            </a:outerShdw>
          </a:effectLst>
        </p:spPr>
      </p:pic>
      <p:pic>
        <p:nvPicPr>
          <p:cNvPr id="347" name="Google Shape;347;p57" descr="Picture of a classroom jobs board.  "/>
          <p:cNvPicPr preferRelativeResize="0"/>
          <p:nvPr/>
        </p:nvPicPr>
        <p:blipFill rotWithShape="1">
          <a:blip r:embed="rId9">
            <a:alphaModFix/>
          </a:blip>
          <a:srcRect b="29903"/>
          <a:stretch/>
        </p:blipFill>
        <p:spPr>
          <a:xfrm>
            <a:off x="6887164" y="3794676"/>
            <a:ext cx="1219775" cy="2252749"/>
          </a:xfrm>
          <a:prstGeom prst="rect">
            <a:avLst/>
          </a:prstGeom>
          <a:noFill/>
          <a:ln>
            <a:noFill/>
          </a:ln>
          <a:effectLst>
            <a:outerShdw blurRad="57150" dist="19050" dir="5400000" algn="bl" rotWithShape="0">
              <a:srgbClr val="000000">
                <a:alpha val="49020"/>
              </a:srgbClr>
            </a:outerShdw>
          </a:effectLst>
        </p:spPr>
      </p:pic>
      <p:sp>
        <p:nvSpPr>
          <p:cNvPr id="348" name="Google Shape;348;p57"/>
          <p:cNvSpPr txBox="1"/>
          <p:nvPr/>
        </p:nvSpPr>
        <p:spPr>
          <a:xfrm>
            <a:off x="0" y="1604300"/>
            <a:ext cx="4058100" cy="778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2400">
                <a:solidFill>
                  <a:schemeClr val="dk2"/>
                </a:solidFill>
                <a:latin typeface="Twentieth Century"/>
                <a:ea typeface="Twentieth Century"/>
                <a:cs typeface="Twentieth Century"/>
                <a:sym typeface="Twentieth Century"/>
              </a:rPr>
              <a:t>Easy Access to Supplies</a:t>
            </a:r>
            <a:endParaRPr/>
          </a:p>
        </p:txBody>
      </p:sp>
      <p:sp>
        <p:nvSpPr>
          <p:cNvPr id="349" name="Google Shape;349;p57"/>
          <p:cNvSpPr txBox="1"/>
          <p:nvPr/>
        </p:nvSpPr>
        <p:spPr>
          <a:xfrm>
            <a:off x="4139150" y="1309113"/>
            <a:ext cx="5451300" cy="713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2400">
                <a:solidFill>
                  <a:schemeClr val="dk2"/>
                </a:solidFill>
                <a:latin typeface="Twentieth Century"/>
                <a:ea typeface="Twentieth Century"/>
                <a:cs typeface="Twentieth Century"/>
                <a:sym typeface="Twentieth Century"/>
              </a:rPr>
              <a:t>Easy Access to Doing &amp; Fixing Things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8"/>
          <p:cNvSpPr txBox="1">
            <a:spLocks noGrp="1"/>
          </p:cNvSpPr>
          <p:nvPr>
            <p:ph type="title"/>
          </p:nvPr>
        </p:nvSpPr>
        <p:spPr>
          <a:xfrm>
            <a:off x="1078500" y="684150"/>
            <a:ext cx="8390100" cy="686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200"/>
              <a:buFont typeface="Twentieth Century"/>
              <a:buNone/>
            </a:pPr>
            <a:r>
              <a:rPr lang="en-US" sz="4000"/>
              <a:t>Arrange Orderly Physical Environment </a:t>
            </a:r>
            <a:endParaRPr sz="4000"/>
          </a:p>
          <a:p>
            <a:pPr marL="0" lvl="0" indent="0" algn="l" rtl="0">
              <a:spcBef>
                <a:spcPts val="0"/>
              </a:spcBef>
              <a:spcAft>
                <a:spcPts val="0"/>
              </a:spcAft>
              <a:buClr>
                <a:schemeClr val="dk1"/>
              </a:buClr>
              <a:buSzPts val="3200"/>
              <a:buFont typeface="Twentieth Century"/>
              <a:buNone/>
            </a:pPr>
            <a:r>
              <a:rPr lang="en-US" sz="4000"/>
              <a:t>is also </a:t>
            </a:r>
            <a:r>
              <a:rPr lang="en-US" sz="4000">
                <a:solidFill>
                  <a:schemeClr val="accent6"/>
                </a:solidFill>
              </a:rPr>
              <a:t>trauma informed</a:t>
            </a:r>
            <a:r>
              <a:rPr lang="en-US" sz="4000"/>
              <a:t> because</a:t>
            </a:r>
            <a:endParaRPr sz="4000"/>
          </a:p>
        </p:txBody>
      </p:sp>
      <p:sp>
        <p:nvSpPr>
          <p:cNvPr id="356" name="Google Shape;356;p58"/>
          <p:cNvSpPr txBox="1">
            <a:spLocks noGrp="1"/>
          </p:cNvSpPr>
          <p:nvPr>
            <p:ph type="body" idx="1"/>
          </p:nvPr>
        </p:nvSpPr>
        <p:spPr>
          <a:xfrm>
            <a:off x="816001" y="2313608"/>
            <a:ext cx="7512000" cy="31263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2400"/>
              <a:buNone/>
            </a:pPr>
            <a:r>
              <a:rPr lang="en-US">
                <a:solidFill>
                  <a:srgbClr val="000000"/>
                </a:solidFill>
                <a:latin typeface="Twentieth Century"/>
                <a:ea typeface="Twentieth Century"/>
                <a:cs typeface="Twentieth Century"/>
                <a:sym typeface="Twentieth Century"/>
              </a:rPr>
              <a:t>A well-designed classroom environment promotes of sense of safety and security for students impacted by trauma.</a:t>
            </a:r>
            <a:r>
              <a:rPr lang="en-US"/>
              <a:t> </a:t>
            </a:r>
            <a:endParaRPr/>
          </a:p>
        </p:txBody>
      </p:sp>
      <p:pic>
        <p:nvPicPr>
          <p:cNvPr id="357" name="Google Shape;357;p58" descr="Adverse experiences triangle from the top down: cognition, social/emotional, regulation, survival.   "/>
          <p:cNvPicPr preferRelativeResize="0"/>
          <p:nvPr/>
        </p:nvPicPr>
        <p:blipFill rotWithShape="1">
          <a:blip r:embed="rId3">
            <a:alphaModFix/>
          </a:blip>
          <a:srcRect/>
          <a:stretch/>
        </p:blipFill>
        <p:spPr>
          <a:xfrm>
            <a:off x="2813550" y="3927052"/>
            <a:ext cx="3099351" cy="2265300"/>
          </a:xfrm>
          <a:prstGeom prst="rect">
            <a:avLst/>
          </a:prstGeom>
          <a:noFill/>
          <a:ln>
            <a:noFill/>
          </a:ln>
        </p:spPr>
      </p:pic>
      <p:pic>
        <p:nvPicPr>
          <p:cNvPr id="358" name="Google Shape;358;p58" title="Core Content Icon"/>
          <p:cNvPicPr preferRelativeResize="0"/>
          <p:nvPr/>
        </p:nvPicPr>
        <p:blipFill rotWithShape="1">
          <a:blip r:embed="rId4">
            <a:alphaModFix/>
          </a:blip>
          <a:srcRect/>
          <a:stretch/>
        </p:blipFill>
        <p:spPr>
          <a:xfrm>
            <a:off x="296485" y="288118"/>
            <a:ext cx="713232" cy="713232"/>
          </a:xfrm>
          <a:prstGeom prst="rect">
            <a:avLst/>
          </a:prstGeom>
          <a:noFill/>
          <a:ln>
            <a:noFill/>
          </a:ln>
          <a:effectLst>
            <a:outerShdw blurRad="50800" dist="38100" dir="2700000" algn="tl" rotWithShape="0">
              <a:srgbClr val="000000">
                <a:alpha val="4275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9"/>
          <p:cNvSpPr txBox="1">
            <a:spLocks noGrp="1"/>
          </p:cNvSpPr>
          <p:nvPr>
            <p:ph type="title"/>
          </p:nvPr>
        </p:nvSpPr>
        <p:spPr>
          <a:xfrm>
            <a:off x="1393323" y="350815"/>
            <a:ext cx="6987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a:solidFill>
                  <a:schemeClr val="accent2"/>
                </a:solidFill>
              </a:rPr>
              <a:t>The Physical Environment - </a:t>
            </a:r>
            <a:endParaRPr sz="3600">
              <a:solidFill>
                <a:schemeClr val="accent2"/>
              </a:solidFill>
            </a:endParaRPr>
          </a:p>
          <a:p>
            <a:pPr marL="0" lvl="0" indent="0" algn="l" rtl="0">
              <a:spcBef>
                <a:spcPts val="0"/>
              </a:spcBef>
              <a:spcAft>
                <a:spcPts val="0"/>
              </a:spcAft>
              <a:buClr>
                <a:schemeClr val="dk2"/>
              </a:buClr>
              <a:buSzPts val="4000"/>
              <a:buFont typeface="Twentieth Century"/>
              <a:buNone/>
            </a:pPr>
            <a:r>
              <a:rPr lang="en-US" sz="3600">
                <a:solidFill>
                  <a:schemeClr val="accent2"/>
                </a:solidFill>
              </a:rPr>
              <a:t>Turn &amp; Talk</a:t>
            </a:r>
            <a:endParaRPr/>
          </a:p>
        </p:txBody>
      </p:sp>
      <p:pic>
        <p:nvPicPr>
          <p:cNvPr id="365" name="Google Shape;365;p59" descr="This blue and white icon shows a pencil.  There is no text. " title="Practice Icon"/>
          <p:cNvPicPr preferRelativeResize="0"/>
          <p:nvPr/>
        </p:nvPicPr>
        <p:blipFill rotWithShape="1">
          <a:blip r:embed="rId3">
            <a:alphaModFix/>
          </a:blip>
          <a:srcRect/>
          <a:stretch/>
        </p:blipFill>
        <p:spPr>
          <a:xfrm>
            <a:off x="103875" y="75450"/>
            <a:ext cx="915300" cy="915300"/>
          </a:xfrm>
          <a:prstGeom prst="rect">
            <a:avLst/>
          </a:prstGeom>
          <a:noFill/>
          <a:ln>
            <a:noFill/>
          </a:ln>
          <a:effectLst>
            <a:outerShdw blurRad="50800" dist="38100" dir="2700000" algn="tl" rotWithShape="0">
              <a:srgbClr val="000000">
                <a:alpha val="40000"/>
              </a:srgbClr>
            </a:outerShdw>
          </a:effectLst>
        </p:spPr>
      </p:pic>
      <p:sp>
        <p:nvSpPr>
          <p:cNvPr id="366" name="Google Shape;366;p59"/>
          <p:cNvSpPr txBox="1"/>
          <p:nvPr/>
        </p:nvSpPr>
        <p:spPr>
          <a:xfrm>
            <a:off x="753725" y="2536400"/>
            <a:ext cx="7824000" cy="2485500"/>
          </a:xfrm>
          <a:prstGeom prst="rect">
            <a:avLst/>
          </a:prstGeom>
          <a:solidFill>
            <a:srgbClr val="A4C2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3600">
                <a:solidFill>
                  <a:schemeClr val="dk1"/>
                </a:solidFill>
                <a:latin typeface="Twentieth Century"/>
                <a:ea typeface="Twentieth Century"/>
                <a:cs typeface="Twentieth Century"/>
                <a:sym typeface="Twentieth Century"/>
              </a:rPr>
              <a:t>With your team, pinpoint 2 key learnings about the Physical Environment that need to be brought back to your entire staff.</a:t>
            </a:r>
            <a:endParaRPr sz="3600" b="0" i="0" u="none" strike="noStrike" cap="none">
              <a:solidFill>
                <a:srgbClr val="000000"/>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wentieth Century"/>
              <a:ea typeface="Twentieth Century"/>
              <a:cs typeface="Twentieth Century"/>
              <a:sym typeface="Twentieth Century"/>
            </a:endParaRPr>
          </a:p>
        </p:txBody>
      </p:sp>
      <p:pic>
        <p:nvPicPr>
          <p:cNvPr id="367" name="Google Shape;367;p59" descr="Stopwatch shows two minutes."/>
          <p:cNvPicPr preferRelativeResize="0"/>
          <p:nvPr/>
        </p:nvPicPr>
        <p:blipFill>
          <a:blip r:embed="rId4">
            <a:alphaModFix/>
          </a:blip>
          <a:stretch>
            <a:fillRect/>
          </a:stretch>
        </p:blipFill>
        <p:spPr>
          <a:xfrm>
            <a:off x="6717865" y="152400"/>
            <a:ext cx="2143125" cy="2143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60" descr="Classroom management practices - classroom teaching matrix - expectations, rules, routines is highlighted. "/>
          <p:cNvPicPr preferRelativeResize="0"/>
          <p:nvPr/>
        </p:nvPicPr>
        <p:blipFill rotWithShape="1">
          <a:blip r:embed="rId3">
            <a:alphaModFix/>
          </a:blip>
          <a:srcRect/>
          <a:stretch/>
        </p:blipFill>
        <p:spPr>
          <a:xfrm>
            <a:off x="-195926" y="-117296"/>
            <a:ext cx="9339926" cy="7241708"/>
          </a:xfrm>
          <a:prstGeom prst="rect">
            <a:avLst/>
          </a:prstGeom>
          <a:noFill/>
          <a:ln>
            <a:noFill/>
          </a:ln>
        </p:spPr>
      </p:pic>
      <p:sp>
        <p:nvSpPr>
          <p:cNvPr id="2" name="Title 1">
            <a:extLst>
              <a:ext uri="{FF2B5EF4-FFF2-40B4-BE49-F238E27FC236}">
                <a16:creationId xmlns:a16="http://schemas.microsoft.com/office/drawing/2014/main" id="{80710E54-5AC0-7644-B25E-7150DC114BC4}"/>
              </a:ext>
            </a:extLst>
          </p:cNvPr>
          <p:cNvSpPr>
            <a:spLocks noGrp="1"/>
          </p:cNvSpPr>
          <p:nvPr>
            <p:ph type="title"/>
          </p:nvPr>
        </p:nvSpPr>
        <p:spPr>
          <a:xfrm>
            <a:off x="352155" y="377390"/>
            <a:ext cx="2906712" cy="1621055"/>
          </a:xfrm>
        </p:spPr>
        <p:txBody>
          <a:bodyPr/>
          <a:lstStyle/>
          <a:p>
            <a:r>
              <a:rPr lang="en-US" sz="3600" dirty="0">
                <a:solidFill>
                  <a:srgbClr val="1D2A53"/>
                </a:solidFill>
              </a:rPr>
              <a:t>Classroom </a:t>
            </a:r>
            <a:br>
              <a:rPr lang="en-US" sz="3600" dirty="0">
                <a:solidFill>
                  <a:srgbClr val="1D2A53"/>
                </a:solidFill>
              </a:rPr>
            </a:br>
            <a:r>
              <a:rPr lang="en-US" sz="3600" dirty="0">
                <a:solidFill>
                  <a:srgbClr val="1D2A53"/>
                </a:solidFill>
              </a:rPr>
              <a:t>Management</a:t>
            </a:r>
            <a:br>
              <a:rPr lang="en-US" sz="3600" dirty="0">
                <a:solidFill>
                  <a:srgbClr val="1D2A53"/>
                </a:solidFill>
              </a:rPr>
            </a:br>
            <a:r>
              <a:rPr lang="en-US" sz="3600" dirty="0">
                <a:solidFill>
                  <a:srgbClr val="1D2A53"/>
                </a:solidFill>
              </a:rPr>
              <a:t>Practices</a:t>
            </a:r>
            <a:br>
              <a:rPr lang="en-US" sz="2800" dirty="0">
                <a:solidFill>
                  <a:schemeClr val="dk1"/>
                </a:solidFill>
                <a:latin typeface="Calibri"/>
                <a:ea typeface="Calibri"/>
                <a:cs typeface="Calibri"/>
                <a:sym typeface="Calibri"/>
              </a:rPr>
            </a:br>
            <a:endParaRPr lang="en-US" dirty="0"/>
          </a:p>
        </p:txBody>
      </p:sp>
      <p:sp>
        <p:nvSpPr>
          <p:cNvPr id="374" name="Google Shape;374;p60"/>
          <p:cNvSpPr txBox="1">
            <a:spLocks noGrp="1"/>
          </p:cNvSpPr>
          <p:nvPr>
            <p:ph type="body" idx="4294967295"/>
          </p:nvPr>
        </p:nvSpPr>
        <p:spPr>
          <a:xfrm>
            <a:off x="6237288" y="420688"/>
            <a:ext cx="2906712" cy="6437312"/>
          </a:xfrm>
          <a:prstGeom prst="rect">
            <a:avLst/>
          </a:prstGeom>
          <a:solidFill>
            <a:srgbClr val="FFFFFF">
              <a:alpha val="69800"/>
            </a:srgbClr>
          </a:solidFill>
          <a:ln>
            <a:noFill/>
          </a:ln>
        </p:spPr>
        <p:txBody>
          <a:bodyPr spcFirstLastPara="1" wrap="square" lIns="91425" tIns="45700" rIns="91425" bIns="45700" anchor="t" anchorCtr="0">
            <a:noAutofit/>
          </a:bodyPr>
          <a:lstStyle/>
          <a:p>
            <a:pPr marL="0" lvl="0" indent="0" algn="ctr" rtl="0">
              <a:spcBef>
                <a:spcPts val="0"/>
              </a:spcBef>
              <a:spcAft>
                <a:spcPts val="0"/>
              </a:spcAft>
              <a:buSzPts val="2000"/>
              <a:buNone/>
            </a:pPr>
            <a:r>
              <a:rPr lang="en-US" sz="2000" b="1">
                <a:solidFill>
                  <a:srgbClr val="B85B22"/>
                </a:solidFill>
              </a:rPr>
              <a:t>6 Classroom Practices</a:t>
            </a:r>
            <a:endParaRPr/>
          </a:p>
          <a:p>
            <a:pPr marL="287337" lvl="0" indent="-287337" algn="l" rtl="0">
              <a:spcBef>
                <a:spcPts val="1800"/>
              </a:spcBef>
              <a:spcAft>
                <a:spcPts val="0"/>
              </a:spcAft>
              <a:buClr>
                <a:schemeClr val="dk2"/>
              </a:buClr>
              <a:buSzPts val="1600"/>
              <a:buAutoNum type="arabicPeriod"/>
            </a:pPr>
            <a:r>
              <a:rPr lang="en-US" sz="1600"/>
              <a:t>Physical environment</a:t>
            </a:r>
            <a:endParaRPr/>
          </a:p>
          <a:p>
            <a:pPr marL="287337" lvl="0" indent="-287337" algn="l" rtl="0">
              <a:spcBef>
                <a:spcPts val="900"/>
              </a:spcBef>
              <a:spcAft>
                <a:spcPts val="0"/>
              </a:spcAft>
              <a:buClr>
                <a:schemeClr val="dk2"/>
              </a:buClr>
              <a:buSzPts val="1600"/>
              <a:buAutoNum type="arabicPeriod"/>
            </a:pPr>
            <a:r>
              <a:rPr lang="en-US" sz="1600">
                <a:highlight>
                  <a:srgbClr val="FFFF00"/>
                </a:highlight>
              </a:rPr>
              <a:t>Classroom Teaching Matrix (Expectations, Rules, Routines)</a:t>
            </a:r>
            <a:endParaRPr>
              <a:highlight>
                <a:srgbClr val="FFFF00"/>
              </a:highlight>
            </a:endParaRPr>
          </a:p>
          <a:p>
            <a:pPr marL="287337" lvl="0" indent="-287337" algn="l" rtl="0">
              <a:spcBef>
                <a:spcPts val="900"/>
              </a:spcBef>
              <a:spcAft>
                <a:spcPts val="0"/>
              </a:spcAft>
              <a:buClr>
                <a:schemeClr val="dk2"/>
              </a:buClr>
              <a:buSzPts val="1600"/>
              <a:buFont typeface="Noto Sans Symbols"/>
              <a:buAutoNum type="arabicPeriod"/>
            </a:pPr>
            <a:r>
              <a:rPr lang="en-US" sz="1600">
                <a:solidFill>
                  <a:srgbClr val="1D2A53"/>
                </a:solidFill>
              </a:rPr>
              <a:t>Active Supervision</a:t>
            </a:r>
            <a:endParaRPr/>
          </a:p>
          <a:p>
            <a:pPr marL="287337" lvl="0" indent="-287337" algn="l" rtl="0">
              <a:spcBef>
                <a:spcPts val="900"/>
              </a:spcBef>
              <a:spcAft>
                <a:spcPts val="0"/>
              </a:spcAft>
              <a:buClr>
                <a:schemeClr val="dk2"/>
              </a:buClr>
              <a:buSzPts val="1600"/>
              <a:buAutoNum type="arabicPeriod"/>
            </a:pPr>
            <a:r>
              <a:rPr lang="en-US" sz="1600"/>
              <a:t>Encouraging Appropriate Behavior</a:t>
            </a:r>
            <a:endParaRPr/>
          </a:p>
          <a:p>
            <a:pPr marL="463550" lvl="1" indent="-174625" algn="l" rtl="0">
              <a:spcBef>
                <a:spcPts val="0"/>
              </a:spcBef>
              <a:spcAft>
                <a:spcPts val="0"/>
              </a:spcAft>
              <a:buClr>
                <a:schemeClr val="dk2"/>
              </a:buClr>
              <a:buSzPts val="1400"/>
              <a:buChar char="▪"/>
            </a:pPr>
            <a:r>
              <a:rPr lang="en-US" sz="1400">
                <a:solidFill>
                  <a:srgbClr val="B85B22"/>
                </a:solidFill>
              </a:rPr>
              <a:t>Direct instruction of expectations, rules, routines</a:t>
            </a:r>
            <a:endParaRPr/>
          </a:p>
          <a:p>
            <a:pPr marL="463550" lvl="1" indent="-174625" algn="l" rtl="0">
              <a:spcBef>
                <a:spcPts val="0"/>
              </a:spcBef>
              <a:spcAft>
                <a:spcPts val="0"/>
              </a:spcAft>
              <a:buClr>
                <a:schemeClr val="dk2"/>
              </a:buClr>
              <a:buSzPts val="1400"/>
              <a:buChar char="▪"/>
            </a:pPr>
            <a:r>
              <a:rPr lang="en-US" sz="1400">
                <a:solidFill>
                  <a:srgbClr val="B85B22"/>
                </a:solidFill>
              </a:rPr>
              <a:t>Preventative Prompts</a:t>
            </a:r>
            <a:endParaRPr/>
          </a:p>
          <a:p>
            <a:pPr marL="463550" lvl="1" indent="-174625" algn="l" rtl="0">
              <a:spcBef>
                <a:spcPts val="0"/>
              </a:spcBef>
              <a:spcAft>
                <a:spcPts val="0"/>
              </a:spcAft>
              <a:buClr>
                <a:schemeClr val="dk2"/>
              </a:buClr>
              <a:buSzPts val="1400"/>
              <a:buChar char="▪"/>
            </a:pPr>
            <a:r>
              <a:rPr lang="en-US" sz="1400">
                <a:solidFill>
                  <a:srgbClr val="B85B22"/>
                </a:solidFill>
              </a:rPr>
              <a:t>Specific Praise for Behavior</a:t>
            </a:r>
            <a:endParaRPr/>
          </a:p>
          <a:p>
            <a:pPr marL="463550" lvl="1" indent="-174625" algn="l" rtl="0">
              <a:spcBef>
                <a:spcPts val="0"/>
              </a:spcBef>
              <a:spcAft>
                <a:spcPts val="0"/>
              </a:spcAft>
              <a:buClr>
                <a:schemeClr val="dk2"/>
              </a:buClr>
              <a:buSzPts val="1400"/>
              <a:buChar char="▪"/>
            </a:pPr>
            <a:r>
              <a:rPr lang="en-US" sz="1400">
                <a:solidFill>
                  <a:srgbClr val="B85B22"/>
                </a:solidFill>
              </a:rPr>
              <a:t>Individual Reinforcers</a:t>
            </a:r>
            <a:endParaRPr/>
          </a:p>
          <a:p>
            <a:pPr marL="463550" lvl="1" indent="-174625" algn="l" rtl="0">
              <a:spcBef>
                <a:spcPts val="0"/>
              </a:spcBef>
              <a:spcAft>
                <a:spcPts val="0"/>
              </a:spcAft>
              <a:buClr>
                <a:schemeClr val="dk2"/>
              </a:buClr>
              <a:buSzPts val="1400"/>
              <a:buChar char="▪"/>
            </a:pPr>
            <a:r>
              <a:rPr lang="en-US" sz="1400">
                <a:solidFill>
                  <a:srgbClr val="B85B22"/>
                </a:solidFill>
              </a:rPr>
              <a:t>Class-Wide Group Contingency</a:t>
            </a:r>
            <a:endParaRPr/>
          </a:p>
          <a:p>
            <a:pPr marL="287337" lvl="0" indent="-287337" algn="l" rtl="0">
              <a:spcBef>
                <a:spcPts val="900"/>
              </a:spcBef>
              <a:spcAft>
                <a:spcPts val="0"/>
              </a:spcAft>
              <a:buClr>
                <a:schemeClr val="dk2"/>
              </a:buClr>
              <a:buSzPts val="1600"/>
              <a:buFont typeface="Noto Sans Symbols"/>
              <a:buAutoNum type="arabicPeriod"/>
            </a:pPr>
            <a:r>
              <a:rPr lang="en-US" sz="1600"/>
              <a:t>Continuum of Response Strategies for Inappropriate Behaviors</a:t>
            </a:r>
            <a:endParaRPr sz="1400">
              <a:solidFill>
                <a:srgbClr val="DD8047"/>
              </a:solidFill>
            </a:endParaRPr>
          </a:p>
          <a:p>
            <a:pPr marL="463550" lvl="1" indent="-174625" algn="l" rtl="0">
              <a:spcBef>
                <a:spcPts val="0"/>
              </a:spcBef>
              <a:spcAft>
                <a:spcPts val="0"/>
              </a:spcAft>
              <a:buClr>
                <a:schemeClr val="dk2"/>
              </a:buClr>
              <a:buSzPts val="1400"/>
              <a:buFont typeface="Arial"/>
              <a:buChar char="•"/>
            </a:pPr>
            <a:r>
              <a:rPr lang="en-US" sz="1400">
                <a:solidFill>
                  <a:srgbClr val="B85B22"/>
                </a:solidFill>
              </a:rPr>
              <a:t>Praise other students/groups</a:t>
            </a:r>
            <a:endParaRPr/>
          </a:p>
          <a:p>
            <a:pPr marL="463550" lvl="1" indent="-174625" algn="l" rtl="0">
              <a:spcBef>
                <a:spcPts val="0"/>
              </a:spcBef>
              <a:spcAft>
                <a:spcPts val="0"/>
              </a:spcAft>
              <a:buClr>
                <a:schemeClr val="dk2"/>
              </a:buClr>
              <a:buSzPts val="1400"/>
              <a:buFont typeface="Arial"/>
              <a:buChar char="•"/>
            </a:pPr>
            <a:r>
              <a:rPr lang="en-US" sz="1400">
                <a:solidFill>
                  <a:srgbClr val="B85B22"/>
                </a:solidFill>
              </a:rPr>
              <a:t>Specific Error Correction</a:t>
            </a:r>
            <a:endParaRPr/>
          </a:p>
          <a:p>
            <a:pPr marL="463550" lvl="1" indent="-174625" algn="l" rtl="0">
              <a:spcBef>
                <a:spcPts val="0"/>
              </a:spcBef>
              <a:spcAft>
                <a:spcPts val="0"/>
              </a:spcAft>
              <a:buClr>
                <a:schemeClr val="dk2"/>
              </a:buClr>
              <a:buSzPts val="1400"/>
              <a:buFont typeface="Arial"/>
              <a:buChar char="•"/>
            </a:pPr>
            <a:r>
              <a:rPr lang="en-US" sz="1400">
                <a:solidFill>
                  <a:srgbClr val="B85B22"/>
                </a:solidFill>
              </a:rPr>
              <a:t>Etc.</a:t>
            </a:r>
            <a:endParaRPr/>
          </a:p>
          <a:p>
            <a:pPr marL="342900" lvl="0" indent="0" algn="l" rtl="0">
              <a:spcBef>
                <a:spcPts val="900"/>
              </a:spcBef>
              <a:spcAft>
                <a:spcPts val="0"/>
              </a:spcAft>
              <a:buNone/>
            </a:pPr>
            <a:r>
              <a:rPr lang="en-US" sz="1600"/>
              <a:t>6. Engagement &amp; Opportunities to Respond</a:t>
            </a:r>
            <a:endParaRPr/>
          </a:p>
        </p:txBody>
      </p:sp>
      <p:sp>
        <p:nvSpPr>
          <p:cNvPr id="378" name="Google Shape;378;p60"/>
          <p:cNvSpPr txBox="1">
            <a:spLocks noGrp="1"/>
          </p:cNvSpPr>
          <p:nvPr>
            <p:ph type="body" idx="4294967295"/>
          </p:nvPr>
        </p:nvSpPr>
        <p:spPr>
          <a:xfrm>
            <a:off x="0" y="2522538"/>
            <a:ext cx="5776913" cy="28717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800"/>
              <a:buNone/>
            </a:pPr>
            <a:r>
              <a:rPr lang="en-US" sz="1800" b="1"/>
              <a:t>Purpose: </a:t>
            </a:r>
            <a:endParaRPr sz="1800" b="1"/>
          </a:p>
          <a:p>
            <a:pPr marL="0" lvl="0" indent="0" algn="l" rtl="0">
              <a:spcBef>
                <a:spcPts val="560"/>
              </a:spcBef>
              <a:spcAft>
                <a:spcPts val="0"/>
              </a:spcAft>
              <a:buSzPts val="2800"/>
              <a:buNone/>
            </a:pPr>
            <a:r>
              <a:rPr lang="en-US" sz="1800" b="1">
                <a:latin typeface="Times New Roman"/>
                <a:ea typeface="Times New Roman"/>
                <a:cs typeface="Times New Roman"/>
                <a:sym typeface="Times New Roman"/>
              </a:rPr>
              <a:t>Identify </a:t>
            </a:r>
            <a:r>
              <a:rPr lang="en-US" sz="1800" b="1">
                <a:solidFill>
                  <a:schemeClr val="folHlink"/>
                </a:solidFill>
                <a:latin typeface="Times New Roman"/>
                <a:ea typeface="Times New Roman"/>
                <a:cs typeface="Times New Roman"/>
                <a:sym typeface="Times New Roman"/>
              </a:rPr>
              <a:t>actions for a school-wide team</a:t>
            </a:r>
            <a:r>
              <a:rPr lang="en-US" sz="1800" b="1">
                <a:latin typeface="Times New Roman"/>
                <a:ea typeface="Times New Roman"/>
                <a:cs typeface="Times New Roman"/>
                <a:sym typeface="Times New Roman"/>
              </a:rPr>
              <a:t> to improve the quality of classroom management throughout the school</a:t>
            </a:r>
            <a:endParaRPr sz="1800" b="1"/>
          </a:p>
          <a:p>
            <a:pPr marL="0" lvl="0" indent="0" algn="l" rtl="0">
              <a:spcBef>
                <a:spcPts val="560"/>
              </a:spcBef>
              <a:spcAft>
                <a:spcPts val="0"/>
              </a:spcAft>
              <a:buSzPts val="2800"/>
              <a:buNone/>
            </a:pPr>
            <a:endParaRPr sz="1800" b="1"/>
          </a:p>
          <a:p>
            <a:pPr marL="0" lvl="0" indent="0" algn="l" rtl="0">
              <a:spcBef>
                <a:spcPts val="560"/>
              </a:spcBef>
              <a:spcAft>
                <a:spcPts val="0"/>
              </a:spcAft>
              <a:buSzPts val="2800"/>
              <a:buNone/>
            </a:pPr>
            <a:r>
              <a:rPr lang="en-US" sz="1800" b="1"/>
              <a:t>Outcomes:</a:t>
            </a:r>
            <a:endParaRPr sz="1800" b="1"/>
          </a:p>
          <a:p>
            <a:pPr marL="0" lvl="0" indent="0" algn="l" rtl="0">
              <a:spcBef>
                <a:spcPts val="400"/>
              </a:spcBef>
              <a:spcAft>
                <a:spcPts val="0"/>
              </a:spcAft>
              <a:buSzPts val="2000"/>
              <a:buNone/>
            </a:pPr>
            <a:r>
              <a:rPr lang="en-US" sz="1800" b="1">
                <a:latin typeface="Times New Roman"/>
                <a:ea typeface="Times New Roman"/>
                <a:cs typeface="Times New Roman"/>
                <a:sym typeface="Times New Roman"/>
              </a:rPr>
              <a:t>Tier I features are implemented within classrooms and are consistent with school-wide systems. (TFI 1.8)</a:t>
            </a:r>
            <a:endParaRPr sz="1800" b="1"/>
          </a:p>
        </p:txBody>
      </p:sp>
      <p:sp>
        <p:nvSpPr>
          <p:cNvPr id="375" name="Google Shape;375;p60"/>
          <p:cNvSpPr txBox="1"/>
          <p:nvPr/>
        </p:nvSpPr>
        <p:spPr>
          <a:xfrm>
            <a:off x="-1" y="6280919"/>
            <a:ext cx="6054600" cy="5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50">
                <a:solidFill>
                  <a:schemeClr val="dk1"/>
                </a:solidFill>
                <a:latin typeface="Twentieth Century"/>
                <a:ea typeface="Twentieth Century"/>
                <a:cs typeface="Twentieth Century"/>
                <a:sym typeface="Twentieth Century"/>
              </a:rPr>
              <a:t>Rev 3-16-19. Midwest PBIS Network. Developed through the ongoing research and shared knowledge of many partners, including the National TA Center on PBIS, Midwest PBIS Network, Mid-Atlantic PBIS Network, Missouri PBIS, Lincoln Public Schools, Brandi Simonsen (UConn) &amp; Diane Myers (Texas Women’s University).</a:t>
            </a:r>
            <a:endParaRPr/>
          </a:p>
        </p:txBody>
      </p:sp>
      <p:pic>
        <p:nvPicPr>
          <p:cNvPr id="376" name="Google Shape;376;p6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8877" y="5764699"/>
            <a:ext cx="516225" cy="516225"/>
          </a:xfrm>
          <a:prstGeom prst="rect">
            <a:avLst/>
          </a:prstGeom>
          <a:noFill/>
          <a:ln>
            <a:noFill/>
          </a:ln>
        </p:spPr>
      </p:pic>
      <p:sp>
        <p:nvSpPr>
          <p:cNvPr id="377" name="Google Shape;377;p60" descr="Classroom managment practices"/>
          <p:cNvSpPr/>
          <p:nvPr/>
        </p:nvSpPr>
        <p:spPr>
          <a:xfrm>
            <a:off x="-6" y="155775"/>
            <a:ext cx="3828000" cy="1569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61"/>
          <p:cNvSpPr txBox="1">
            <a:spLocks noGrp="1"/>
          </p:cNvSpPr>
          <p:nvPr>
            <p:ph type="title"/>
          </p:nvPr>
        </p:nvSpPr>
        <p:spPr>
          <a:xfrm>
            <a:off x="1163373" y="350815"/>
            <a:ext cx="6987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3200"/>
              <a:buFont typeface="Twentieth Century"/>
              <a:buNone/>
            </a:pPr>
            <a:r>
              <a:rPr lang="en-US" sz="3000" b="1"/>
              <a:t>By Teaching  Procedures and Establishing Routines you will…</a:t>
            </a:r>
            <a:endParaRPr/>
          </a:p>
        </p:txBody>
      </p:sp>
      <p:sp>
        <p:nvSpPr>
          <p:cNvPr id="385" name="Google Shape;385;p61"/>
          <p:cNvSpPr txBox="1">
            <a:spLocks noGrp="1"/>
          </p:cNvSpPr>
          <p:nvPr>
            <p:ph type="body" idx="1"/>
          </p:nvPr>
        </p:nvSpPr>
        <p:spPr>
          <a:xfrm>
            <a:off x="365298" y="1600200"/>
            <a:ext cx="8257500" cy="4691100"/>
          </a:xfrm>
          <a:prstGeom prst="rect">
            <a:avLst/>
          </a:prstGeom>
        </p:spPr>
        <p:txBody>
          <a:bodyPr spcFirstLastPara="1" wrap="square" lIns="91425" tIns="45700" rIns="91425" bIns="45700" anchor="t" anchorCtr="0">
            <a:noAutofit/>
          </a:bodyPr>
          <a:lstStyle/>
          <a:p>
            <a:pPr marL="742950" lvl="1" indent="-285750" algn="l" rtl="0">
              <a:lnSpc>
                <a:spcPct val="90000"/>
              </a:lnSpc>
              <a:spcBef>
                <a:spcPts val="0"/>
              </a:spcBef>
              <a:spcAft>
                <a:spcPts val="0"/>
              </a:spcAft>
              <a:buSzPts val="2800"/>
              <a:buChar char="▪"/>
            </a:pPr>
            <a:r>
              <a:rPr lang="en-US"/>
              <a:t>Increase instructional time by preventing problem behavior</a:t>
            </a:r>
            <a:endParaRPr/>
          </a:p>
          <a:p>
            <a:pPr marL="742950" lvl="1" indent="-285750" algn="l" rtl="0">
              <a:lnSpc>
                <a:spcPct val="90000"/>
              </a:lnSpc>
              <a:spcBef>
                <a:spcPts val="560"/>
              </a:spcBef>
              <a:spcAft>
                <a:spcPts val="0"/>
              </a:spcAft>
              <a:buSzPts val="2800"/>
              <a:buChar char="▪"/>
            </a:pPr>
            <a:r>
              <a:rPr lang="en-US"/>
              <a:t>Help students navigate the classroom more effectively</a:t>
            </a:r>
            <a:endParaRPr/>
          </a:p>
          <a:p>
            <a:pPr marL="742950" lvl="1" indent="-285750" algn="l" rtl="0">
              <a:lnSpc>
                <a:spcPct val="90000"/>
              </a:lnSpc>
              <a:spcBef>
                <a:spcPts val="560"/>
              </a:spcBef>
              <a:spcAft>
                <a:spcPts val="0"/>
              </a:spcAft>
              <a:buSzPts val="2800"/>
              <a:buChar char="▪"/>
            </a:pPr>
            <a:r>
              <a:rPr lang="en-US"/>
              <a:t>Reduce anxiety</a:t>
            </a:r>
            <a:endParaRPr/>
          </a:p>
          <a:p>
            <a:pPr marL="742950" lvl="1" indent="-285750" algn="l" rtl="0">
              <a:lnSpc>
                <a:spcPct val="90000"/>
              </a:lnSpc>
              <a:spcBef>
                <a:spcPts val="560"/>
              </a:spcBef>
              <a:spcAft>
                <a:spcPts val="0"/>
              </a:spcAft>
              <a:buSzPts val="2800"/>
              <a:buChar char="▪"/>
            </a:pPr>
            <a:r>
              <a:rPr lang="en-US"/>
              <a:t>Improve classroom climate</a:t>
            </a:r>
            <a:endParaRPr/>
          </a:p>
          <a:p>
            <a:pPr marL="742950" lvl="1" indent="-285750" algn="l" rtl="0">
              <a:lnSpc>
                <a:spcPct val="90000"/>
              </a:lnSpc>
              <a:spcBef>
                <a:spcPts val="560"/>
              </a:spcBef>
              <a:spcAft>
                <a:spcPts val="0"/>
              </a:spcAft>
              <a:buSzPts val="2800"/>
              <a:buChar char="▪"/>
            </a:pPr>
            <a:r>
              <a:rPr lang="en-US"/>
              <a:t>Create shared ownership of the classroom</a:t>
            </a:r>
            <a:endParaRPr/>
          </a:p>
          <a:p>
            <a:pPr marL="742950" lvl="1" indent="-285750" algn="l" rtl="0">
              <a:lnSpc>
                <a:spcPct val="90000"/>
              </a:lnSpc>
              <a:spcBef>
                <a:spcPts val="560"/>
              </a:spcBef>
              <a:spcAft>
                <a:spcPts val="0"/>
              </a:spcAft>
              <a:buSzPts val="2800"/>
              <a:buChar char="▪"/>
            </a:pPr>
            <a:r>
              <a:rPr lang="en-US"/>
              <a:t>Develop self-discipline</a:t>
            </a:r>
            <a:endParaRPr/>
          </a:p>
          <a:p>
            <a:pPr marL="742950" lvl="1" indent="-285750" algn="l" rtl="0">
              <a:lnSpc>
                <a:spcPct val="90000"/>
              </a:lnSpc>
              <a:spcBef>
                <a:spcPts val="560"/>
              </a:spcBef>
              <a:spcAft>
                <a:spcPts val="0"/>
              </a:spcAft>
              <a:buSzPts val="2800"/>
              <a:buChar char="▪"/>
            </a:pPr>
            <a:r>
              <a:rPr lang="en-US"/>
              <a:t>Make the classroom more equitable</a:t>
            </a:r>
            <a:endParaRPr/>
          </a:p>
        </p:txBody>
      </p:sp>
      <p:pic>
        <p:nvPicPr>
          <p:cNvPr id="386" name="Google Shape;386;p61" title="Core Content Icon"/>
          <p:cNvPicPr preferRelativeResize="0"/>
          <p:nvPr/>
        </p:nvPicPr>
        <p:blipFill rotWithShape="1">
          <a:blip r:embed="rId3">
            <a:alphaModFix/>
          </a:blip>
          <a:srcRect/>
          <a:stretch/>
        </p:blipFill>
        <p:spPr>
          <a:xfrm>
            <a:off x="100584" y="274638"/>
            <a:ext cx="713232" cy="713232"/>
          </a:xfrm>
          <a:prstGeom prst="rect">
            <a:avLst/>
          </a:prstGeom>
          <a:noFill/>
          <a:ln>
            <a:noFill/>
          </a:ln>
          <a:effectLst>
            <a:outerShdw blurRad="50800" dist="38100" dir="2700000" algn="tl" rotWithShape="0">
              <a:srgbClr val="000000">
                <a:alpha val="42350"/>
              </a:srgbClr>
            </a:outerShdw>
          </a:effectLst>
        </p:spPr>
      </p:pic>
      <p:sp>
        <p:nvSpPr>
          <p:cNvPr id="387" name="Google Shape;387;p61"/>
          <p:cNvSpPr txBox="1"/>
          <p:nvPr/>
        </p:nvSpPr>
        <p:spPr>
          <a:xfrm>
            <a:off x="3327550" y="5578200"/>
            <a:ext cx="5640600" cy="713100"/>
          </a:xfrm>
          <a:prstGeom prst="rect">
            <a:avLst/>
          </a:prstGeom>
          <a:noFill/>
          <a:ln>
            <a:noFill/>
          </a:ln>
        </p:spPr>
        <p:txBody>
          <a:bodyPr spcFirstLastPara="1" wrap="square" lIns="91425" tIns="91425" rIns="91425" bIns="91425" anchor="t" anchorCtr="0">
            <a:noAutofit/>
          </a:bodyPr>
          <a:lstStyle/>
          <a:p>
            <a:pPr marL="0" lvl="0" indent="0" algn="r" rtl="0">
              <a:lnSpc>
                <a:spcPct val="90000"/>
              </a:lnSpc>
              <a:spcBef>
                <a:spcPts val="320"/>
              </a:spcBef>
              <a:spcAft>
                <a:spcPts val="0"/>
              </a:spcAft>
              <a:buNone/>
            </a:pPr>
            <a:r>
              <a:rPr lang="en-US" sz="1600">
                <a:solidFill>
                  <a:schemeClr val="accent6"/>
                </a:solidFill>
                <a:latin typeface="Twentieth Century"/>
                <a:ea typeface="Twentieth Century"/>
                <a:cs typeface="Twentieth Century"/>
                <a:sym typeface="Twentieth Century"/>
              </a:rPr>
              <a:t>(Evertson, Emmer, &amp; Worsham, 2003; Good &amp; Brophy, 2003)</a:t>
            </a:r>
            <a:endParaRPr sz="3200">
              <a:solidFill>
                <a:schemeClr val="dk2"/>
              </a:solidFill>
              <a:latin typeface="Twentieth Century"/>
              <a:ea typeface="Twentieth Century"/>
              <a:cs typeface="Twentieth Century"/>
              <a:sym typeface="Twentieth Century"/>
            </a:endParaRPr>
          </a:p>
          <a:p>
            <a:pPr marL="0" lvl="0" indent="0" algn="l" rtl="0">
              <a:lnSpc>
                <a:spcPct val="90000"/>
              </a:lnSpc>
              <a:spcBef>
                <a:spcPts val="640"/>
              </a:spcBef>
              <a:spcAft>
                <a:spcPts val="0"/>
              </a:spcAft>
              <a:buNone/>
            </a:pPr>
            <a:endParaRPr sz="3200">
              <a:solidFill>
                <a:schemeClr val="dk2"/>
              </a:solidFill>
              <a:latin typeface="Twentieth Century"/>
              <a:ea typeface="Twentieth Century"/>
              <a:cs typeface="Twentieth Century"/>
              <a:sym typeface="Twentieth Century"/>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2"/>
          <p:cNvSpPr txBox="1">
            <a:spLocks noGrp="1"/>
          </p:cNvSpPr>
          <p:nvPr>
            <p:ph type="title"/>
          </p:nvPr>
        </p:nvSpPr>
        <p:spPr>
          <a:xfrm>
            <a:off x="946800" y="274600"/>
            <a:ext cx="81972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3959"/>
              <a:buFont typeface="Twentieth Century"/>
              <a:buNone/>
            </a:pPr>
            <a:r>
              <a:rPr lang="en-US" sz="3563" b="1"/>
              <a:t>What Are Procedures &amp; Routines?</a:t>
            </a:r>
            <a:endParaRPr/>
          </a:p>
        </p:txBody>
      </p:sp>
      <p:sp>
        <p:nvSpPr>
          <p:cNvPr id="394" name="Google Shape;394;p62"/>
          <p:cNvSpPr txBox="1">
            <a:spLocks noGrp="1"/>
          </p:cNvSpPr>
          <p:nvPr>
            <p:ph type="body" idx="1"/>
          </p:nvPr>
        </p:nvSpPr>
        <p:spPr>
          <a:xfrm>
            <a:off x="365298" y="1600200"/>
            <a:ext cx="8257500" cy="4691100"/>
          </a:xfrm>
          <a:prstGeom prst="rect">
            <a:avLst/>
          </a:prstGeom>
        </p:spPr>
        <p:txBody>
          <a:bodyPr spcFirstLastPara="1" wrap="square" lIns="91425" tIns="45700" rIns="91425" bIns="45700" anchor="t" anchorCtr="0">
            <a:noAutofit/>
          </a:bodyPr>
          <a:lstStyle/>
          <a:p>
            <a:pPr marL="342900" lvl="0" indent="-342900" algn="l" rtl="0">
              <a:spcBef>
                <a:spcPts val="0"/>
              </a:spcBef>
              <a:spcAft>
                <a:spcPts val="0"/>
              </a:spcAft>
              <a:buSzPts val="3200"/>
              <a:buChar char="▪"/>
            </a:pPr>
            <a:r>
              <a:rPr lang="en-US"/>
              <a:t>Procedures explain the accepted process for carrying out a specific activity such as</a:t>
            </a:r>
            <a:endParaRPr/>
          </a:p>
          <a:p>
            <a:pPr marL="742950" lvl="1" indent="-285750" algn="l" rtl="0">
              <a:spcBef>
                <a:spcPts val="300"/>
              </a:spcBef>
              <a:spcAft>
                <a:spcPts val="0"/>
              </a:spcAft>
              <a:buSzPts val="1500"/>
              <a:buFont typeface="Arial"/>
              <a:buChar char="•"/>
            </a:pPr>
            <a:r>
              <a:rPr lang="en-US" sz="1500"/>
              <a:t>walking in the hallway</a:t>
            </a:r>
            <a:endParaRPr/>
          </a:p>
          <a:p>
            <a:pPr marL="742950" lvl="1" indent="-285750" algn="l" rtl="0">
              <a:spcBef>
                <a:spcPts val="300"/>
              </a:spcBef>
              <a:spcAft>
                <a:spcPts val="0"/>
              </a:spcAft>
              <a:buSzPts val="1500"/>
              <a:buFont typeface="Arial"/>
              <a:buChar char="•"/>
            </a:pPr>
            <a:r>
              <a:rPr lang="en-US" sz="1500"/>
              <a:t>using lockers</a:t>
            </a:r>
            <a:endParaRPr/>
          </a:p>
          <a:p>
            <a:pPr marL="742950" lvl="1" indent="-285750" algn="l" rtl="0">
              <a:spcBef>
                <a:spcPts val="300"/>
              </a:spcBef>
              <a:spcAft>
                <a:spcPts val="0"/>
              </a:spcAft>
              <a:buSzPts val="1500"/>
              <a:buFont typeface="Arial"/>
              <a:buChar char="•"/>
            </a:pPr>
            <a:r>
              <a:rPr lang="en-US" sz="1500"/>
              <a:t>sharpening pencils </a:t>
            </a:r>
            <a:endParaRPr/>
          </a:p>
          <a:p>
            <a:pPr marL="742950" lvl="1" indent="-285750" algn="l" rtl="0">
              <a:spcBef>
                <a:spcPts val="300"/>
              </a:spcBef>
              <a:spcAft>
                <a:spcPts val="0"/>
              </a:spcAft>
              <a:buSzPts val="1500"/>
              <a:buFont typeface="Arial"/>
              <a:buChar char="•"/>
            </a:pPr>
            <a:r>
              <a:rPr lang="en-US" sz="1500"/>
              <a:t>going to the restroom</a:t>
            </a:r>
            <a:endParaRPr/>
          </a:p>
          <a:p>
            <a:pPr marL="342900" lvl="0" indent="-342900" algn="l" rtl="0">
              <a:spcBef>
                <a:spcPts val="640"/>
              </a:spcBef>
              <a:spcAft>
                <a:spcPts val="0"/>
              </a:spcAft>
              <a:buSzPts val="3200"/>
              <a:buChar char="▪"/>
            </a:pPr>
            <a:r>
              <a:rPr lang="en-US"/>
              <a:t>Procedures form routines when practiced and help students demonstrate school wide expectations more often</a:t>
            </a:r>
            <a:endParaRPr/>
          </a:p>
        </p:txBody>
      </p:sp>
      <p:pic>
        <p:nvPicPr>
          <p:cNvPr id="395" name="Google Shape;395;p62" title="Core Content Icon"/>
          <p:cNvPicPr preferRelativeResize="0"/>
          <p:nvPr/>
        </p:nvPicPr>
        <p:blipFill rotWithShape="1">
          <a:blip r:embed="rId3">
            <a:alphaModFix/>
          </a:blip>
          <a:srcRect/>
          <a:stretch/>
        </p:blipFill>
        <p:spPr>
          <a:xfrm>
            <a:off x="201785" y="274593"/>
            <a:ext cx="713232" cy="713232"/>
          </a:xfrm>
          <a:prstGeom prst="rect">
            <a:avLst/>
          </a:prstGeom>
          <a:noFill/>
          <a:ln>
            <a:noFill/>
          </a:ln>
          <a:effectLst>
            <a:outerShdw blurRad="50800" dist="38100" dir="2700000" algn="tl" rotWithShape="0">
              <a:srgbClr val="000000">
                <a:alpha val="4235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63"/>
          <p:cNvSpPr txBox="1">
            <a:spLocks noGrp="1"/>
          </p:cNvSpPr>
          <p:nvPr>
            <p:ph type="title"/>
          </p:nvPr>
        </p:nvSpPr>
        <p:spPr>
          <a:xfrm>
            <a:off x="886432" y="357584"/>
            <a:ext cx="8257568" cy="91535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3200"/>
              <a:buFont typeface="Twentieth Century"/>
              <a:buNone/>
            </a:pPr>
            <a:r>
              <a:rPr lang="en-US" sz="3200" b="1"/>
              <a:t>Having Procedures and Routines in Place Will:</a:t>
            </a:r>
            <a:br>
              <a:rPr lang="en-US" sz="3200"/>
            </a:br>
            <a:endParaRPr sz="3200"/>
          </a:p>
        </p:txBody>
      </p:sp>
      <p:sp>
        <p:nvSpPr>
          <p:cNvPr id="401" name="Google Shape;401;p63"/>
          <p:cNvSpPr txBox="1">
            <a:spLocks noGrp="1"/>
          </p:cNvSpPr>
          <p:nvPr>
            <p:ph type="body" idx="1"/>
          </p:nvPr>
        </p:nvSpPr>
        <p:spPr>
          <a:xfrm>
            <a:off x="100575" y="1272950"/>
            <a:ext cx="8813400" cy="4691100"/>
          </a:xfrm>
          <a:prstGeom prst="rect">
            <a:avLst/>
          </a:prstGeom>
          <a:noFill/>
          <a:ln>
            <a:noFill/>
          </a:ln>
        </p:spPr>
        <p:txBody>
          <a:bodyPr spcFirstLastPara="1" wrap="square" lIns="91425" tIns="45700" rIns="91425" bIns="45700" anchor="t" anchorCtr="0">
            <a:noAutofit/>
          </a:bodyPr>
          <a:lstStyle/>
          <a:p>
            <a:pPr marL="742950" lvl="1" indent="-285750" algn="l" rtl="0">
              <a:lnSpc>
                <a:spcPct val="90000"/>
              </a:lnSpc>
              <a:spcBef>
                <a:spcPts val="0"/>
              </a:spcBef>
              <a:spcAft>
                <a:spcPts val="0"/>
              </a:spcAft>
              <a:buSzPts val="2800"/>
              <a:buChar char="▪"/>
            </a:pPr>
            <a:r>
              <a:rPr lang="en-US"/>
              <a:t>Increase instructional time by preventing problem behavior</a:t>
            </a:r>
            <a:endParaRPr/>
          </a:p>
          <a:p>
            <a:pPr marL="742950" lvl="1" indent="-285750" algn="l" rtl="0">
              <a:lnSpc>
                <a:spcPct val="90000"/>
              </a:lnSpc>
              <a:spcBef>
                <a:spcPts val="560"/>
              </a:spcBef>
              <a:spcAft>
                <a:spcPts val="0"/>
              </a:spcAft>
              <a:buSzPts val="2800"/>
              <a:buChar char="▪"/>
            </a:pPr>
            <a:r>
              <a:rPr lang="en-US"/>
              <a:t>Help students navigate the classroom more effectively</a:t>
            </a:r>
            <a:endParaRPr/>
          </a:p>
          <a:p>
            <a:pPr marL="742950" lvl="1" indent="-285750" algn="l" rtl="0">
              <a:lnSpc>
                <a:spcPct val="90000"/>
              </a:lnSpc>
              <a:spcBef>
                <a:spcPts val="560"/>
              </a:spcBef>
              <a:spcAft>
                <a:spcPts val="0"/>
              </a:spcAft>
              <a:buSzPts val="2800"/>
              <a:buChar char="▪"/>
            </a:pPr>
            <a:r>
              <a:rPr lang="en-US"/>
              <a:t>Reduce anxiety</a:t>
            </a:r>
            <a:endParaRPr/>
          </a:p>
          <a:p>
            <a:pPr marL="742950" lvl="1" indent="-285750" algn="l" rtl="0">
              <a:lnSpc>
                <a:spcPct val="90000"/>
              </a:lnSpc>
              <a:spcBef>
                <a:spcPts val="560"/>
              </a:spcBef>
              <a:spcAft>
                <a:spcPts val="0"/>
              </a:spcAft>
              <a:buSzPts val="2800"/>
              <a:buChar char="▪"/>
            </a:pPr>
            <a:r>
              <a:rPr lang="en-US"/>
              <a:t>Improve classroom climate</a:t>
            </a:r>
            <a:endParaRPr/>
          </a:p>
          <a:p>
            <a:pPr marL="742950" lvl="1" indent="-285750" algn="l" rtl="0">
              <a:lnSpc>
                <a:spcPct val="90000"/>
              </a:lnSpc>
              <a:spcBef>
                <a:spcPts val="560"/>
              </a:spcBef>
              <a:spcAft>
                <a:spcPts val="0"/>
              </a:spcAft>
              <a:buSzPts val="2800"/>
              <a:buChar char="▪"/>
            </a:pPr>
            <a:r>
              <a:rPr lang="en-US"/>
              <a:t>Create shared ownership of the classroom</a:t>
            </a:r>
            <a:endParaRPr/>
          </a:p>
          <a:p>
            <a:pPr marL="742950" lvl="1" indent="-285750" algn="l" rtl="0">
              <a:lnSpc>
                <a:spcPct val="90000"/>
              </a:lnSpc>
              <a:spcBef>
                <a:spcPts val="560"/>
              </a:spcBef>
              <a:spcAft>
                <a:spcPts val="0"/>
              </a:spcAft>
              <a:buSzPts val="2800"/>
              <a:buChar char="▪"/>
            </a:pPr>
            <a:r>
              <a:rPr lang="en-US"/>
              <a:t>Develop self-discipline</a:t>
            </a:r>
            <a:endParaRPr/>
          </a:p>
          <a:p>
            <a:pPr marL="742950" lvl="1" indent="-285750" algn="l" rtl="0">
              <a:lnSpc>
                <a:spcPct val="90000"/>
              </a:lnSpc>
              <a:spcBef>
                <a:spcPts val="560"/>
              </a:spcBef>
              <a:spcAft>
                <a:spcPts val="0"/>
              </a:spcAft>
              <a:buSzPts val="2800"/>
              <a:buChar char="▪"/>
            </a:pPr>
            <a:r>
              <a:rPr lang="en-US"/>
              <a:t>Make the classroom more equitable</a:t>
            </a:r>
            <a:br>
              <a:rPr lang="en-US" sz="2000">
                <a:solidFill>
                  <a:schemeClr val="accent6"/>
                </a:solidFill>
              </a:rPr>
            </a:br>
            <a:endParaRPr sz="2000">
              <a:solidFill>
                <a:schemeClr val="accent6"/>
              </a:solidFill>
            </a:endParaRPr>
          </a:p>
          <a:p>
            <a:pPr marL="0" lvl="0" indent="0" algn="r" rtl="0">
              <a:lnSpc>
                <a:spcPct val="90000"/>
              </a:lnSpc>
              <a:spcBef>
                <a:spcPts val="320"/>
              </a:spcBef>
              <a:spcAft>
                <a:spcPts val="0"/>
              </a:spcAft>
              <a:buSzPts val="1600"/>
              <a:buNone/>
            </a:pPr>
            <a:r>
              <a:rPr lang="en-US" sz="1600">
                <a:solidFill>
                  <a:schemeClr val="accent6"/>
                </a:solidFill>
              </a:rPr>
              <a:t>(Evertson, Emmer, &amp; Worsham, 2003; Good &amp; Brophy, 2003)</a:t>
            </a:r>
            <a:endParaRPr/>
          </a:p>
          <a:p>
            <a:pPr marL="0" lvl="0" indent="0" algn="l" rtl="0">
              <a:lnSpc>
                <a:spcPct val="90000"/>
              </a:lnSpc>
              <a:spcBef>
                <a:spcPts val="640"/>
              </a:spcBef>
              <a:spcAft>
                <a:spcPts val="0"/>
              </a:spcAft>
              <a:buSzPts val="3200"/>
              <a:buNone/>
            </a:pPr>
            <a:endParaRPr/>
          </a:p>
        </p:txBody>
      </p:sp>
      <p:pic>
        <p:nvPicPr>
          <p:cNvPr id="402" name="Google Shape;402;p63" title="Core Content Icon"/>
          <p:cNvPicPr preferRelativeResize="0"/>
          <p:nvPr/>
        </p:nvPicPr>
        <p:blipFill rotWithShape="1">
          <a:blip r:embed="rId3">
            <a:alphaModFix/>
          </a:blip>
          <a:srcRect/>
          <a:stretch/>
        </p:blipFill>
        <p:spPr>
          <a:xfrm>
            <a:off x="100584" y="274638"/>
            <a:ext cx="713232" cy="713232"/>
          </a:xfrm>
          <a:prstGeom prst="rect">
            <a:avLst/>
          </a:prstGeom>
          <a:noFill/>
          <a:ln>
            <a:noFill/>
          </a:ln>
          <a:effectLst>
            <a:outerShdw blurRad="50800" dist="38100" dir="2700000" algn="tl" rotWithShape="0">
              <a:srgbClr val="000000">
                <a:alpha val="42745"/>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64" descr="Numerous procedures are listed in the categories of starting class, instructional time, ending class and other.  There is space to indicate &quot;My Procedure&quot; for each one listed. " title="routines and procedures"/>
          <p:cNvPicPr preferRelativeResize="0"/>
          <p:nvPr/>
        </p:nvPicPr>
        <p:blipFill rotWithShape="1">
          <a:blip r:embed="rId3">
            <a:alphaModFix/>
          </a:blip>
          <a:srcRect/>
          <a:stretch/>
        </p:blipFill>
        <p:spPr>
          <a:xfrm>
            <a:off x="5093512" y="2041049"/>
            <a:ext cx="3816220" cy="3522261"/>
          </a:xfrm>
          <a:prstGeom prst="rect">
            <a:avLst/>
          </a:prstGeom>
          <a:noFill/>
          <a:ln>
            <a:noFill/>
          </a:ln>
        </p:spPr>
      </p:pic>
      <p:sp>
        <p:nvSpPr>
          <p:cNvPr id="409" name="Google Shape;409;p64"/>
          <p:cNvSpPr txBox="1">
            <a:spLocks noGrp="1"/>
          </p:cNvSpPr>
          <p:nvPr>
            <p:ph type="title"/>
          </p:nvPr>
        </p:nvSpPr>
        <p:spPr>
          <a:xfrm>
            <a:off x="1361225" y="284425"/>
            <a:ext cx="3574500" cy="1087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3959"/>
              <a:buFont typeface="Twentieth Century"/>
              <a:buNone/>
            </a:pPr>
            <a:r>
              <a:rPr lang="en-US" sz="3959">
                <a:solidFill>
                  <a:srgbClr val="990000"/>
                </a:solidFill>
              </a:rPr>
              <a:t>Team Activity</a:t>
            </a:r>
            <a:br>
              <a:rPr lang="en-US" sz="3959"/>
            </a:br>
            <a:endParaRPr sz="3959"/>
          </a:p>
        </p:txBody>
      </p:sp>
      <p:sp>
        <p:nvSpPr>
          <p:cNvPr id="410" name="Google Shape;410;p64"/>
          <p:cNvSpPr txBox="1">
            <a:spLocks noGrp="1"/>
          </p:cNvSpPr>
          <p:nvPr>
            <p:ph type="body" idx="4294967295"/>
          </p:nvPr>
        </p:nvSpPr>
        <p:spPr>
          <a:xfrm>
            <a:off x="681816" y="1591113"/>
            <a:ext cx="3890184" cy="83445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sz="1800" u="sng">
                <a:solidFill>
                  <a:schemeClr val="hlink"/>
                </a:solidFill>
                <a:hlinkClick r:id="rId4"/>
              </a:rPr>
              <a:t>Link to Elem. Routines</a:t>
            </a:r>
            <a:endParaRPr sz="1800"/>
          </a:p>
          <a:p>
            <a:pPr marL="0" lvl="0" indent="0" algn="l" rtl="0">
              <a:spcBef>
                <a:spcPts val="360"/>
              </a:spcBef>
              <a:spcAft>
                <a:spcPts val="0"/>
              </a:spcAft>
              <a:buSzPts val="1800"/>
              <a:buNone/>
            </a:pPr>
            <a:r>
              <a:rPr lang="en-US" sz="1800" u="sng">
                <a:solidFill>
                  <a:schemeClr val="hlink"/>
                </a:solidFill>
                <a:hlinkClick r:id="rId5"/>
              </a:rPr>
              <a:t>Link to Secondary Routines</a:t>
            </a:r>
            <a:endParaRPr sz="1800"/>
          </a:p>
        </p:txBody>
      </p:sp>
      <p:sp>
        <p:nvSpPr>
          <p:cNvPr id="411" name="Google Shape;411;p64"/>
          <p:cNvSpPr txBox="1"/>
          <p:nvPr/>
        </p:nvSpPr>
        <p:spPr>
          <a:xfrm>
            <a:off x="757464" y="2458873"/>
            <a:ext cx="3890184" cy="30469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2"/>
                </a:solidFill>
                <a:latin typeface="Twentieth Century"/>
                <a:ea typeface="Twentieth Century"/>
                <a:cs typeface="Twentieth Century"/>
                <a:sym typeface="Twentieth Century"/>
              </a:rPr>
              <a:t>Follow the link to the checklist most relevant for you.</a:t>
            </a:r>
            <a:endParaRPr/>
          </a:p>
          <a:p>
            <a:pPr marL="0" marR="0" lvl="0" indent="0" algn="l" rtl="0">
              <a:spcBef>
                <a:spcPts val="0"/>
              </a:spcBef>
              <a:spcAft>
                <a:spcPts val="0"/>
              </a:spcAft>
              <a:buNone/>
            </a:pPr>
            <a:endParaRPr sz="2400">
              <a:solidFill>
                <a:schemeClr val="dk2"/>
              </a:solidFill>
              <a:latin typeface="Twentieth Century"/>
              <a:ea typeface="Twentieth Century"/>
              <a:cs typeface="Twentieth Century"/>
              <a:sym typeface="Twentieth Century"/>
            </a:endParaRPr>
          </a:p>
          <a:p>
            <a:pPr marL="0" marR="0" lvl="0" indent="0" algn="l" rtl="0">
              <a:spcBef>
                <a:spcPts val="0"/>
              </a:spcBef>
              <a:spcAft>
                <a:spcPts val="0"/>
              </a:spcAft>
              <a:buNone/>
            </a:pPr>
            <a:r>
              <a:rPr lang="en-US" sz="2400">
                <a:solidFill>
                  <a:schemeClr val="dk2"/>
                </a:solidFill>
                <a:latin typeface="Twentieth Century"/>
                <a:ea typeface="Twentieth Century"/>
                <a:cs typeface="Twentieth Century"/>
                <a:sym typeface="Twentieth Century"/>
              </a:rPr>
              <a:t>Explore the checklist.</a:t>
            </a:r>
            <a:endParaRPr/>
          </a:p>
          <a:p>
            <a:pPr marL="0" marR="0" lvl="0" indent="0" algn="l" rtl="0">
              <a:spcBef>
                <a:spcPts val="0"/>
              </a:spcBef>
              <a:spcAft>
                <a:spcPts val="0"/>
              </a:spcAft>
              <a:buNone/>
            </a:pPr>
            <a:endParaRPr sz="2400">
              <a:solidFill>
                <a:schemeClr val="dk2"/>
              </a:solidFill>
              <a:latin typeface="Twentieth Century"/>
              <a:ea typeface="Twentieth Century"/>
              <a:cs typeface="Twentieth Century"/>
              <a:sym typeface="Twentieth Century"/>
            </a:endParaRPr>
          </a:p>
          <a:p>
            <a:pPr marL="0" marR="0" lvl="0" indent="0" algn="l" rtl="0">
              <a:spcBef>
                <a:spcPts val="0"/>
              </a:spcBef>
              <a:spcAft>
                <a:spcPts val="0"/>
              </a:spcAft>
              <a:buNone/>
            </a:pPr>
            <a:r>
              <a:rPr lang="en-US" sz="2400">
                <a:solidFill>
                  <a:schemeClr val="dk2"/>
                </a:solidFill>
                <a:latin typeface="Twentieth Century"/>
                <a:ea typeface="Twentieth Century"/>
                <a:cs typeface="Twentieth Century"/>
                <a:sym typeface="Twentieth Century"/>
              </a:rPr>
              <a:t>Talk about how this tool or one like it could be helpful to teachers at your school?</a:t>
            </a:r>
            <a:endParaRPr/>
          </a:p>
        </p:txBody>
      </p:sp>
      <p:pic>
        <p:nvPicPr>
          <p:cNvPr id="412" name="Google Shape;412;p64" descr="This blue and white icon shows a pencil.  There is no text. " title="Practice Icon"/>
          <p:cNvPicPr preferRelativeResize="0"/>
          <p:nvPr/>
        </p:nvPicPr>
        <p:blipFill rotWithShape="1">
          <a:blip r:embed="rId6">
            <a:alphaModFix/>
          </a:blip>
          <a:srcRect/>
          <a:stretch/>
        </p:blipFill>
        <p:spPr>
          <a:xfrm>
            <a:off x="172694" y="284424"/>
            <a:ext cx="1018243" cy="1018243"/>
          </a:xfrm>
          <a:prstGeom prst="rect">
            <a:avLst/>
          </a:prstGeom>
          <a:noFill/>
          <a:ln>
            <a:noFill/>
          </a:ln>
          <a:effectLst>
            <a:outerShdw blurRad="50800" dist="38100" dir="2700000" algn="tl" rotWithShape="0">
              <a:srgbClr val="000000">
                <a:alpha val="40000"/>
              </a:srgbClr>
            </a:outerShdw>
          </a:effectLst>
        </p:spPr>
      </p:pic>
      <p:sp>
        <p:nvSpPr>
          <p:cNvPr id="413" name="Google Shape;413;p64"/>
          <p:cNvSpPr txBox="1"/>
          <p:nvPr/>
        </p:nvSpPr>
        <p:spPr>
          <a:xfrm>
            <a:off x="5169005" y="1507105"/>
            <a:ext cx="3634929"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a:solidFill>
                  <a:schemeClr val="accent2"/>
                </a:solidFill>
                <a:latin typeface="Calibri"/>
                <a:ea typeface="Calibri"/>
                <a:cs typeface="Calibri"/>
                <a:sym typeface="Calibri"/>
              </a:rPr>
              <a:t>Identify Procedures to Teach</a:t>
            </a:r>
            <a:endParaRPr sz="2200" b="1">
              <a:solidFill>
                <a:schemeClr val="dk1"/>
              </a:solidFill>
              <a:latin typeface="Calibri"/>
              <a:ea typeface="Calibri"/>
              <a:cs typeface="Calibri"/>
              <a:sym typeface="Calibri"/>
            </a:endParaRPr>
          </a:p>
        </p:txBody>
      </p:sp>
      <p:sp>
        <p:nvSpPr>
          <p:cNvPr id="414" name="Google Shape;414;p64"/>
          <p:cNvSpPr txBox="1"/>
          <p:nvPr/>
        </p:nvSpPr>
        <p:spPr>
          <a:xfrm>
            <a:off x="1322480" y="890289"/>
            <a:ext cx="4632456"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Refer to page(s) ________ in workbook</a:t>
            </a:r>
            <a:endParaRPr/>
          </a:p>
        </p:txBody>
      </p:sp>
      <p:pic>
        <p:nvPicPr>
          <p:cNvPr id="415" name="Google Shape;415;p64" descr="10 minutes"/>
          <p:cNvPicPr preferRelativeResize="0"/>
          <p:nvPr/>
        </p:nvPicPr>
        <p:blipFill>
          <a:blip r:embed="rId7">
            <a:alphaModFix/>
          </a:blip>
          <a:stretch>
            <a:fillRect/>
          </a:stretch>
        </p:blipFill>
        <p:spPr>
          <a:xfrm>
            <a:off x="6744325" y="205225"/>
            <a:ext cx="1961075" cy="1176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38" descr="This picture shows part of an action plan document.  There are four columns labeled: What needs to be completed? Resources needed? Who? When?" title="Action plan"/>
          <p:cNvPicPr preferRelativeResize="0"/>
          <p:nvPr/>
        </p:nvPicPr>
        <p:blipFill rotWithShape="1">
          <a:blip r:embed="rId3">
            <a:alphaModFix/>
          </a:blip>
          <a:srcRect l="250" t="2362" r="1940" b="23170"/>
          <a:stretch/>
        </p:blipFill>
        <p:spPr>
          <a:xfrm>
            <a:off x="5503790" y="5106142"/>
            <a:ext cx="2770414" cy="1063139"/>
          </a:xfrm>
          <a:prstGeom prst="roundRect">
            <a:avLst>
              <a:gd name="adj" fmla="val 8594"/>
            </a:avLst>
          </a:prstGeom>
          <a:solidFill>
            <a:srgbClr val="ECECEC"/>
          </a:solidFill>
          <a:ln>
            <a:noFill/>
          </a:ln>
          <a:effectLst>
            <a:outerShdw blurRad="50800" dist="38100" dir="2700000" algn="tl" rotWithShape="0">
              <a:srgbClr val="000000">
                <a:alpha val="40000"/>
              </a:srgbClr>
            </a:outerShdw>
          </a:effectLst>
        </p:spPr>
      </p:pic>
      <p:sp>
        <p:nvSpPr>
          <p:cNvPr id="164" name="Google Shape;164;p38"/>
          <p:cNvSpPr txBox="1"/>
          <p:nvPr/>
        </p:nvSpPr>
        <p:spPr>
          <a:xfrm>
            <a:off x="2172042" y="5145269"/>
            <a:ext cx="3392415" cy="9848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i="0" u="none" strike="noStrike" cap="none">
                <a:solidFill>
                  <a:srgbClr val="1D2A53"/>
                </a:solidFill>
                <a:latin typeface="Twentieth Century"/>
                <a:ea typeface="Twentieth Century"/>
                <a:cs typeface="Twentieth Century"/>
                <a:sym typeface="Twentieth Century"/>
              </a:rPr>
              <a:t>Action Planning: </a:t>
            </a:r>
            <a:br>
              <a:rPr lang="en-US" sz="2200" b="1" i="0" u="none" strike="noStrike" cap="none">
                <a:solidFill>
                  <a:srgbClr val="1D2A53"/>
                </a:solidFill>
                <a:latin typeface="Twentieth Century"/>
                <a:ea typeface="Twentieth Century"/>
                <a:cs typeface="Twentieth Century"/>
                <a:sym typeface="Twentieth Century"/>
              </a:rPr>
            </a:br>
            <a:r>
              <a:rPr lang="en-US" sz="1800" b="0" i="0" u="none" strike="noStrike" cap="none">
                <a:solidFill>
                  <a:srgbClr val="1D2A53"/>
                </a:solidFill>
                <a:latin typeface="Twentieth Century"/>
                <a:ea typeface="Twentieth Century"/>
                <a:cs typeface="Twentieth Century"/>
                <a:sym typeface="Twentieth Century"/>
              </a:rPr>
              <a:t>Applying the core content to your school</a:t>
            </a:r>
            <a:endParaRPr sz="1800" b="0" i="0" u="none" strike="noStrike" cap="none">
              <a:solidFill>
                <a:srgbClr val="1D2A53"/>
              </a:solidFill>
              <a:latin typeface="Calibri"/>
              <a:ea typeface="Calibri"/>
              <a:cs typeface="Calibri"/>
              <a:sym typeface="Calibri"/>
            </a:endParaRPr>
          </a:p>
        </p:txBody>
      </p:sp>
      <p:pic>
        <p:nvPicPr>
          <p:cNvPr id="165" name="Google Shape;165;p38" descr="This blue and white icon shows an arrow pointing up and to the right.  There is no text. " title="Action Planning Icon"/>
          <p:cNvPicPr preferRelativeResize="0"/>
          <p:nvPr/>
        </p:nvPicPr>
        <p:blipFill rotWithShape="1">
          <a:blip r:embed="rId4">
            <a:alphaModFix/>
          </a:blip>
          <a:srcRect/>
          <a:stretch/>
        </p:blipFill>
        <p:spPr>
          <a:xfrm>
            <a:off x="820772" y="5128590"/>
            <a:ext cx="1018243" cy="1018243"/>
          </a:xfrm>
          <a:prstGeom prst="rect">
            <a:avLst/>
          </a:prstGeom>
          <a:noFill/>
          <a:ln>
            <a:noFill/>
          </a:ln>
          <a:effectLst>
            <a:outerShdw blurRad="50800" dist="38100" dir="2700000" algn="tl" rotWithShape="0">
              <a:srgbClr val="000000">
                <a:alpha val="40000"/>
              </a:srgbClr>
            </a:outerShdw>
          </a:effectLst>
        </p:spPr>
      </p:pic>
      <p:pic>
        <p:nvPicPr>
          <p:cNvPr id="166" name="Google Shape;166;p38" descr="This picture shows the School-wide PBIS Tiered Fidelity Inventory version 2.1 logo." title="TFI logo"/>
          <p:cNvPicPr preferRelativeResize="0"/>
          <p:nvPr/>
        </p:nvPicPr>
        <p:blipFill rotWithShape="1">
          <a:blip r:embed="rId5">
            <a:alphaModFix/>
          </a:blip>
          <a:srcRect b="43902"/>
          <a:stretch/>
        </p:blipFill>
        <p:spPr>
          <a:xfrm>
            <a:off x="5503592" y="3845592"/>
            <a:ext cx="2770591" cy="1082026"/>
          </a:xfrm>
          <a:prstGeom prst="roundRect">
            <a:avLst>
              <a:gd name="adj" fmla="val 8594"/>
            </a:avLst>
          </a:prstGeom>
          <a:solidFill>
            <a:srgbClr val="ECECEC"/>
          </a:solidFill>
          <a:ln>
            <a:noFill/>
          </a:ln>
          <a:effectLst>
            <a:outerShdw blurRad="50800" dist="38100" dir="2700000" algn="tl" rotWithShape="0">
              <a:srgbClr val="000000">
                <a:alpha val="40000"/>
              </a:srgbClr>
            </a:outerShdw>
          </a:effectLst>
        </p:spPr>
      </p:pic>
      <p:sp>
        <p:nvSpPr>
          <p:cNvPr id="167" name="Google Shape;167;p38"/>
          <p:cNvSpPr txBox="1"/>
          <p:nvPr/>
        </p:nvSpPr>
        <p:spPr>
          <a:xfrm>
            <a:off x="2172043" y="4032662"/>
            <a:ext cx="3392414"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i="0" u="none" strike="noStrike" cap="none">
                <a:solidFill>
                  <a:srgbClr val="1D2A53"/>
                </a:solidFill>
                <a:latin typeface="Twentieth Century"/>
                <a:ea typeface="Twentieth Century"/>
                <a:cs typeface="Twentieth Century"/>
                <a:sym typeface="Twentieth Century"/>
              </a:rPr>
              <a:t>Self-Assessment: </a:t>
            </a:r>
            <a:endParaRPr/>
          </a:p>
          <a:p>
            <a:pPr marL="0" marR="0" lvl="0" indent="0" algn="l" rtl="0">
              <a:spcBef>
                <a:spcPts val="0"/>
              </a:spcBef>
              <a:spcAft>
                <a:spcPts val="0"/>
              </a:spcAft>
              <a:buNone/>
            </a:pPr>
            <a:r>
              <a:rPr lang="en-US" sz="1800" b="0" i="0" u="none" strike="noStrike" cap="none">
                <a:solidFill>
                  <a:srgbClr val="1D2A53"/>
                </a:solidFill>
                <a:latin typeface="Twentieth Century"/>
                <a:ea typeface="Twentieth Century"/>
                <a:cs typeface="Twentieth Century"/>
                <a:sym typeface="Twentieth Century"/>
              </a:rPr>
              <a:t>Tiered Fidelity Inventory</a:t>
            </a:r>
            <a:endParaRPr sz="1800" b="0" i="0" u="none" strike="noStrike" cap="none">
              <a:solidFill>
                <a:srgbClr val="1D2A53"/>
              </a:solidFill>
              <a:latin typeface="Calibri"/>
              <a:ea typeface="Calibri"/>
              <a:cs typeface="Calibri"/>
              <a:sym typeface="Calibri"/>
            </a:endParaRPr>
          </a:p>
        </p:txBody>
      </p:sp>
      <p:pic>
        <p:nvPicPr>
          <p:cNvPr id="168" name="Google Shape;168;p38" descr="This blue and white icon shows a vertical bar graph.  There are three bars of different heights.  There is no text." title="Self Assessment Icon"/>
          <p:cNvPicPr preferRelativeResize="0"/>
          <p:nvPr/>
        </p:nvPicPr>
        <p:blipFill rotWithShape="1">
          <a:blip r:embed="rId6">
            <a:alphaModFix/>
          </a:blip>
          <a:srcRect/>
          <a:stretch/>
        </p:blipFill>
        <p:spPr>
          <a:xfrm>
            <a:off x="820772" y="3877484"/>
            <a:ext cx="1018243" cy="1018243"/>
          </a:xfrm>
          <a:prstGeom prst="rect">
            <a:avLst/>
          </a:prstGeom>
          <a:noFill/>
          <a:ln>
            <a:noFill/>
          </a:ln>
          <a:effectLst>
            <a:outerShdw blurRad="50800" dist="38100" dir="2700000" algn="tl" rotWithShape="0">
              <a:srgbClr val="000000">
                <a:alpha val="40000"/>
              </a:srgbClr>
            </a:outerShdw>
          </a:effectLst>
        </p:spPr>
      </p:pic>
      <p:pic>
        <p:nvPicPr>
          <p:cNvPr id="169" name="Google Shape;169;p38" descr="This is a picture of two women and two men seated and looking at the materials in front of them.  " title="Team planning picture"/>
          <p:cNvPicPr preferRelativeResize="0"/>
          <p:nvPr/>
        </p:nvPicPr>
        <p:blipFill rotWithShape="1">
          <a:blip r:embed="rId7">
            <a:alphaModFix/>
          </a:blip>
          <a:srcRect l="230" t="11972" r="-230" b="24751"/>
          <a:stretch/>
        </p:blipFill>
        <p:spPr>
          <a:xfrm>
            <a:off x="5503594" y="2588526"/>
            <a:ext cx="2770590" cy="1082026"/>
          </a:xfrm>
          <a:prstGeom prst="roundRect">
            <a:avLst>
              <a:gd name="adj" fmla="val 8594"/>
            </a:avLst>
          </a:prstGeom>
          <a:solidFill>
            <a:srgbClr val="ECECEC"/>
          </a:solidFill>
          <a:ln>
            <a:noFill/>
          </a:ln>
          <a:effectLst>
            <a:outerShdw blurRad="50800" dist="38100" dir="2700000" algn="tl" rotWithShape="0">
              <a:srgbClr val="000000">
                <a:alpha val="40000"/>
              </a:srgbClr>
            </a:outerShdw>
          </a:effectLst>
        </p:spPr>
      </p:pic>
      <p:sp>
        <p:nvSpPr>
          <p:cNvPr id="170" name="Google Shape;170;p38"/>
          <p:cNvSpPr txBox="1"/>
          <p:nvPr/>
        </p:nvSpPr>
        <p:spPr>
          <a:xfrm>
            <a:off x="2172042" y="2790985"/>
            <a:ext cx="3392415" cy="67710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i="0" u="none" strike="noStrike" cap="none">
                <a:solidFill>
                  <a:srgbClr val="1D2A53"/>
                </a:solidFill>
                <a:latin typeface="Twentieth Century"/>
                <a:ea typeface="Twentieth Century"/>
                <a:cs typeface="Twentieth Century"/>
                <a:sym typeface="Twentieth Century"/>
              </a:rPr>
              <a:t>Activities/Team Time: </a:t>
            </a:r>
            <a:br>
              <a:rPr lang="en-US" sz="2000" b="1" i="0" u="none" strike="noStrike" cap="none">
                <a:solidFill>
                  <a:srgbClr val="1D2A53"/>
                </a:solidFill>
                <a:latin typeface="Twentieth Century"/>
                <a:ea typeface="Twentieth Century"/>
                <a:cs typeface="Twentieth Century"/>
                <a:sym typeface="Twentieth Century"/>
              </a:rPr>
            </a:br>
            <a:r>
              <a:rPr lang="en-US" sz="1800" b="0" i="0" u="none" strike="noStrike" cap="none">
                <a:solidFill>
                  <a:srgbClr val="1D2A53"/>
                </a:solidFill>
                <a:latin typeface="Twentieth Century"/>
                <a:ea typeface="Twentieth Century"/>
                <a:cs typeface="Twentieth Century"/>
                <a:sym typeface="Twentieth Century"/>
              </a:rPr>
              <a:t>Activities for Fluency</a:t>
            </a:r>
            <a:endParaRPr sz="1800" b="0" i="0" u="none" strike="noStrike" cap="none">
              <a:solidFill>
                <a:srgbClr val="3A54A5"/>
              </a:solidFill>
              <a:latin typeface="Calibri"/>
              <a:ea typeface="Calibri"/>
              <a:cs typeface="Calibri"/>
              <a:sym typeface="Calibri"/>
            </a:endParaRPr>
          </a:p>
        </p:txBody>
      </p:sp>
      <p:pic>
        <p:nvPicPr>
          <p:cNvPr id="171" name="Google Shape;171;p38" descr="This blue and white icon shows a pencil.  There is no text. " title="Practice Icon"/>
          <p:cNvPicPr preferRelativeResize="0"/>
          <p:nvPr/>
        </p:nvPicPr>
        <p:blipFill rotWithShape="1">
          <a:blip r:embed="rId8">
            <a:alphaModFix/>
          </a:blip>
          <a:srcRect/>
          <a:stretch/>
        </p:blipFill>
        <p:spPr>
          <a:xfrm>
            <a:off x="820772" y="2620418"/>
            <a:ext cx="1018243" cy="1018243"/>
          </a:xfrm>
          <a:prstGeom prst="rect">
            <a:avLst/>
          </a:prstGeom>
          <a:noFill/>
          <a:ln>
            <a:noFill/>
          </a:ln>
          <a:effectLst>
            <a:outerShdw blurRad="50800" dist="38100" dir="2700000" algn="tl" rotWithShape="0">
              <a:srgbClr val="000000">
                <a:alpha val="40000"/>
              </a:srgbClr>
            </a:outerShdw>
          </a:effectLst>
        </p:spPr>
      </p:pic>
      <p:sp>
        <p:nvSpPr>
          <p:cNvPr id="172" name="Google Shape;172;p38"/>
          <p:cNvSpPr txBox="1">
            <a:spLocks noGrp="1"/>
          </p:cNvSpPr>
          <p:nvPr>
            <p:ph type="title"/>
          </p:nvPr>
        </p:nvSpPr>
        <p:spPr>
          <a:xfrm>
            <a:off x="352155" y="377391"/>
            <a:ext cx="6987106" cy="91535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6"/>
              </a:buClr>
              <a:buSzPts val="4400"/>
              <a:buFont typeface="Twentieth Century"/>
              <a:buNone/>
            </a:pPr>
            <a:r>
              <a:rPr lang="en-US">
                <a:solidFill>
                  <a:schemeClr val="accent6"/>
                </a:solidFill>
              </a:rPr>
              <a:t>Organization of Modules</a:t>
            </a:r>
            <a:endParaRPr/>
          </a:p>
        </p:txBody>
      </p:sp>
      <p:pic>
        <p:nvPicPr>
          <p:cNvPr id="173" name="Google Shape;173;p38" descr="This picture shows a street map.  Specific roads and cities are not distinguishable." title="Map"/>
          <p:cNvPicPr preferRelativeResize="0">
            <a:picLocks noGrp="1"/>
          </p:cNvPicPr>
          <p:nvPr>
            <p:ph type="body" idx="4294967295"/>
          </p:nvPr>
        </p:nvPicPr>
        <p:blipFill rotWithShape="1">
          <a:blip r:embed="rId9">
            <a:alphaModFix/>
          </a:blip>
          <a:srcRect l="5284" t="45844" r="18115" b="3219"/>
          <a:stretch/>
        </p:blipFill>
        <p:spPr>
          <a:xfrm>
            <a:off x="5504017" y="1420004"/>
            <a:ext cx="2770187" cy="1046163"/>
          </a:xfrm>
          <a:prstGeom prst="roundRect">
            <a:avLst>
              <a:gd name="adj" fmla="val 8594"/>
            </a:avLst>
          </a:prstGeom>
          <a:solidFill>
            <a:srgbClr val="ECECEC"/>
          </a:solidFill>
          <a:ln>
            <a:noFill/>
          </a:ln>
          <a:effectLst>
            <a:outerShdw blurRad="50800" dist="38100" dir="2700000" algn="tl" rotWithShape="0">
              <a:srgbClr val="000000">
                <a:alpha val="40000"/>
              </a:srgbClr>
            </a:outerShdw>
          </a:effectLst>
        </p:spPr>
      </p:pic>
      <p:sp>
        <p:nvSpPr>
          <p:cNvPr id="174" name="Google Shape;174;p38"/>
          <p:cNvSpPr txBox="1"/>
          <p:nvPr/>
        </p:nvSpPr>
        <p:spPr>
          <a:xfrm>
            <a:off x="2172042" y="1420004"/>
            <a:ext cx="3392416"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i="0" u="none" strike="noStrike" cap="none">
                <a:solidFill>
                  <a:srgbClr val="1D2A53"/>
                </a:solidFill>
                <a:latin typeface="Twentieth Century"/>
                <a:ea typeface="Twentieth Century"/>
                <a:cs typeface="Twentieth Century"/>
                <a:sym typeface="Twentieth Century"/>
              </a:rPr>
              <a:t>Content:</a:t>
            </a:r>
            <a:endParaRPr/>
          </a:p>
          <a:p>
            <a:pPr marL="0" marR="0" lvl="0" indent="0" algn="l" rtl="0">
              <a:spcBef>
                <a:spcPts val="0"/>
              </a:spcBef>
              <a:spcAft>
                <a:spcPts val="0"/>
              </a:spcAft>
              <a:buNone/>
            </a:pPr>
            <a:r>
              <a:rPr lang="en-US" sz="1600" b="0" i="0" u="none" strike="noStrike" cap="none">
                <a:solidFill>
                  <a:srgbClr val="1D2A53"/>
                </a:solidFill>
                <a:latin typeface="Twentieth Century"/>
                <a:ea typeface="Twentieth Century"/>
                <a:cs typeface="Twentieth Century"/>
                <a:sym typeface="Twentieth Century"/>
              </a:rPr>
              <a:t>Aligned to TFI Items 1.1 – 1.15 and Classroom Management Practices</a:t>
            </a:r>
            <a:endParaRPr sz="1600" b="0" i="0" u="none" strike="noStrike" cap="none">
              <a:solidFill>
                <a:srgbClr val="3A54A5"/>
              </a:solidFill>
              <a:latin typeface="Calibri"/>
              <a:ea typeface="Calibri"/>
              <a:cs typeface="Calibri"/>
              <a:sym typeface="Calibri"/>
            </a:endParaRPr>
          </a:p>
        </p:txBody>
      </p:sp>
      <p:pic>
        <p:nvPicPr>
          <p:cNvPr id="175" name="Google Shape;175;p38" descr="This blue and white icon shows a book.  There is no text. " title="Core Content Icon"/>
          <p:cNvPicPr preferRelativeResize="0"/>
          <p:nvPr/>
        </p:nvPicPr>
        <p:blipFill rotWithShape="1">
          <a:blip r:embed="rId10">
            <a:alphaModFix/>
          </a:blip>
          <a:srcRect/>
          <a:stretch/>
        </p:blipFill>
        <p:spPr>
          <a:xfrm>
            <a:off x="823190" y="1372548"/>
            <a:ext cx="1018243" cy="1018243"/>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65"/>
          <p:cNvSpPr txBox="1">
            <a:spLocks noGrp="1"/>
          </p:cNvSpPr>
          <p:nvPr>
            <p:ph type="title"/>
          </p:nvPr>
        </p:nvSpPr>
        <p:spPr>
          <a:xfrm>
            <a:off x="1285480" y="288116"/>
            <a:ext cx="6987000" cy="915300"/>
          </a:xfrm>
          <a:prstGeom prst="rect">
            <a:avLst/>
          </a:prstGeom>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en-US" sz="3000" b="1"/>
              <a:t>Identify the procedures that will become the  common routines of the classroom</a:t>
            </a:r>
            <a:endParaRPr/>
          </a:p>
        </p:txBody>
      </p:sp>
      <p:sp>
        <p:nvSpPr>
          <p:cNvPr id="422" name="Google Shape;422;p65"/>
          <p:cNvSpPr txBox="1"/>
          <p:nvPr/>
        </p:nvSpPr>
        <p:spPr>
          <a:xfrm>
            <a:off x="270525" y="2069575"/>
            <a:ext cx="3841500" cy="3000000"/>
          </a:xfrm>
          <a:prstGeom prst="rect">
            <a:avLst/>
          </a:prstGeom>
          <a:noFill/>
          <a:ln>
            <a:noFill/>
          </a:ln>
        </p:spPr>
        <p:txBody>
          <a:bodyPr spcFirstLastPara="1" wrap="square" lIns="91425" tIns="91425" rIns="91425" bIns="91425" anchor="t" anchorCtr="0">
            <a:noAutofit/>
          </a:bodyPr>
          <a:lstStyle/>
          <a:p>
            <a:pPr marL="254000" lvl="0" indent="0" algn="l" rtl="0">
              <a:lnSpc>
                <a:spcPct val="90000"/>
              </a:lnSpc>
              <a:spcBef>
                <a:spcPts val="0"/>
              </a:spcBef>
              <a:spcAft>
                <a:spcPts val="0"/>
              </a:spcAft>
              <a:buNone/>
            </a:pPr>
            <a:r>
              <a:rPr lang="en-US" sz="3200">
                <a:solidFill>
                  <a:schemeClr val="dk2"/>
                </a:solidFill>
                <a:latin typeface="Twentieth Century"/>
                <a:ea typeface="Twentieth Century"/>
                <a:cs typeface="Twentieth Century"/>
                <a:sym typeface="Twentieth Century"/>
              </a:rPr>
              <a:t>The classroom matrix is a tool that helps a teacher bring the school-wide expectations into the common routines of the classroom.</a:t>
            </a:r>
            <a:endParaRPr/>
          </a:p>
        </p:txBody>
      </p:sp>
      <p:pic>
        <p:nvPicPr>
          <p:cNvPr id="423" name="Google Shape;423;p65" descr="Classroom matrix shows safety, optimism, acceptance and respect on the left and entering and exiting class, lecture, individual work and group work across the top. "/>
          <p:cNvPicPr preferRelativeResize="0">
            <a:picLocks noGrp="1"/>
          </p:cNvPicPr>
          <p:nvPr>
            <p:ph type="body" idx="4294967295"/>
          </p:nvPr>
        </p:nvPicPr>
        <p:blipFill rotWithShape="1">
          <a:blip r:embed="rId3">
            <a:alphaModFix/>
          </a:blip>
          <a:srcRect/>
          <a:stretch/>
        </p:blipFill>
        <p:spPr>
          <a:xfrm>
            <a:off x="4295500" y="2017974"/>
            <a:ext cx="4354500" cy="3108600"/>
          </a:xfrm>
          <a:prstGeom prst="rect">
            <a:avLst/>
          </a:prstGeom>
          <a:noFill/>
          <a:ln>
            <a:noFill/>
          </a:ln>
        </p:spPr>
      </p:pic>
      <p:pic>
        <p:nvPicPr>
          <p:cNvPr id="424" name="Google Shape;424;p65" title="Core Content Icon"/>
          <p:cNvPicPr preferRelativeResize="0"/>
          <p:nvPr/>
        </p:nvPicPr>
        <p:blipFill rotWithShape="1">
          <a:blip r:embed="rId4">
            <a:alphaModFix/>
          </a:blip>
          <a:srcRect/>
          <a:stretch/>
        </p:blipFill>
        <p:spPr>
          <a:xfrm>
            <a:off x="296485" y="288118"/>
            <a:ext cx="713232" cy="713232"/>
          </a:xfrm>
          <a:prstGeom prst="rect">
            <a:avLst/>
          </a:prstGeom>
          <a:noFill/>
          <a:ln>
            <a:noFill/>
          </a:ln>
          <a:effectLst>
            <a:outerShdw blurRad="50800" dist="38100" dir="2700000" algn="tl" rotWithShape="0">
              <a:srgbClr val="000000">
                <a:alpha val="4235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6"/>
          <p:cNvSpPr txBox="1">
            <a:spLocks noGrp="1"/>
          </p:cNvSpPr>
          <p:nvPr>
            <p:ph type="title"/>
          </p:nvPr>
        </p:nvSpPr>
        <p:spPr>
          <a:xfrm>
            <a:off x="960855" y="363866"/>
            <a:ext cx="6987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accent2"/>
              </a:buClr>
              <a:buSzPts val="3600"/>
              <a:buFont typeface="Twentieth Century"/>
              <a:buNone/>
            </a:pPr>
            <a:r>
              <a:rPr lang="en-US" sz="3600" b="1" dirty="0"/>
              <a:t>How to Use the Classroom Matrix</a:t>
            </a:r>
            <a:endParaRPr dirty="0"/>
          </a:p>
        </p:txBody>
      </p:sp>
      <p:pic>
        <p:nvPicPr>
          <p:cNvPr id="431" name="Google Shape;431;p66" title="Core Content Icon"/>
          <p:cNvPicPr preferRelativeResize="0"/>
          <p:nvPr/>
        </p:nvPicPr>
        <p:blipFill rotWithShape="1">
          <a:blip r:embed="rId3">
            <a:alphaModFix/>
          </a:blip>
          <a:srcRect/>
          <a:stretch/>
        </p:blipFill>
        <p:spPr>
          <a:xfrm>
            <a:off x="296485" y="288118"/>
            <a:ext cx="713232" cy="713232"/>
          </a:xfrm>
          <a:prstGeom prst="rect">
            <a:avLst/>
          </a:prstGeom>
          <a:noFill/>
          <a:ln>
            <a:noFill/>
          </a:ln>
          <a:effectLst>
            <a:outerShdw blurRad="50800" dist="38100" dir="2700000" algn="tl" rotWithShape="0">
              <a:srgbClr val="000000">
                <a:alpha val="42350"/>
              </a:srgbClr>
            </a:outerShdw>
          </a:effectLst>
        </p:spPr>
      </p:pic>
      <p:sp>
        <p:nvSpPr>
          <p:cNvPr id="432" name="Google Shape;432;p66"/>
          <p:cNvSpPr txBox="1"/>
          <p:nvPr/>
        </p:nvSpPr>
        <p:spPr>
          <a:xfrm>
            <a:off x="128550" y="1531525"/>
            <a:ext cx="8886900" cy="3037500"/>
          </a:xfrm>
          <a:prstGeom prst="rect">
            <a:avLst/>
          </a:prstGeom>
          <a:noFill/>
          <a:ln>
            <a:noFill/>
          </a:ln>
        </p:spPr>
        <p:txBody>
          <a:bodyPr spcFirstLastPara="1" wrap="square" lIns="91425" tIns="91425" rIns="91425" bIns="91425" anchor="t" anchorCtr="0">
            <a:noAutofit/>
          </a:bodyPr>
          <a:lstStyle/>
          <a:p>
            <a:pPr marL="457200" lvl="0" indent="-457200" algn="l" rtl="0">
              <a:lnSpc>
                <a:spcPct val="80000"/>
              </a:lnSpc>
              <a:spcBef>
                <a:spcPts val="0"/>
              </a:spcBef>
              <a:spcAft>
                <a:spcPts val="0"/>
              </a:spcAft>
              <a:buClr>
                <a:schemeClr val="dk1"/>
              </a:buClr>
              <a:buSzPts val="3200"/>
              <a:buFont typeface="Arial"/>
              <a:buChar char="•"/>
            </a:pPr>
            <a:r>
              <a:rPr lang="en-US" sz="2800" dirty="0">
                <a:solidFill>
                  <a:schemeClr val="dk2"/>
                </a:solidFill>
                <a:latin typeface="Twentieth Century"/>
                <a:ea typeface="Twentieth Century"/>
                <a:cs typeface="Twentieth Century"/>
                <a:sym typeface="Twentieth Century"/>
              </a:rPr>
              <a:t>The teacher identify the most important behaviors for students to use in order to demonstrate the school wide expectations within the common routines of the classroom. </a:t>
            </a:r>
            <a:endParaRPr sz="3200" dirty="0">
              <a:solidFill>
                <a:schemeClr val="dk2"/>
              </a:solidFill>
              <a:latin typeface="Twentieth Century"/>
              <a:ea typeface="Twentieth Century"/>
              <a:cs typeface="Twentieth Century"/>
              <a:sym typeface="Twentieth Century"/>
            </a:endParaRPr>
          </a:p>
          <a:p>
            <a:pPr marL="457200" lvl="0" indent="-254000" algn="l" rtl="0">
              <a:lnSpc>
                <a:spcPct val="80000"/>
              </a:lnSpc>
              <a:spcBef>
                <a:spcPts val="0"/>
              </a:spcBef>
              <a:spcAft>
                <a:spcPts val="0"/>
              </a:spcAft>
              <a:buNone/>
            </a:pPr>
            <a:endParaRPr sz="3200" dirty="0">
              <a:solidFill>
                <a:schemeClr val="dk2"/>
              </a:solidFill>
              <a:latin typeface="Twentieth Century"/>
              <a:ea typeface="Twentieth Century"/>
              <a:cs typeface="Twentieth Century"/>
              <a:sym typeface="Twentieth Century"/>
            </a:endParaRPr>
          </a:p>
          <a:p>
            <a:pPr marL="457200" lvl="0" indent="-457200" algn="l" rtl="0">
              <a:lnSpc>
                <a:spcPct val="80000"/>
              </a:lnSpc>
              <a:spcBef>
                <a:spcPts val="640"/>
              </a:spcBef>
              <a:spcAft>
                <a:spcPts val="0"/>
              </a:spcAft>
              <a:buClr>
                <a:schemeClr val="dk1"/>
              </a:buClr>
              <a:buSzPts val="3200"/>
              <a:buFont typeface="Arial"/>
              <a:buChar char="•"/>
            </a:pPr>
            <a:r>
              <a:rPr lang="en-US" sz="2800" dirty="0">
                <a:solidFill>
                  <a:schemeClr val="dk2"/>
                </a:solidFill>
                <a:latin typeface="Twentieth Century"/>
                <a:ea typeface="Twentieth Century"/>
                <a:cs typeface="Twentieth Century"/>
                <a:sym typeface="Twentieth Century"/>
              </a:rPr>
              <a:t>Now teach, model and reinforce those behaviors. </a:t>
            </a:r>
            <a:endParaRPr sz="3200" dirty="0">
              <a:solidFill>
                <a:schemeClr val="dk2"/>
              </a:solidFill>
              <a:latin typeface="Twentieth Century"/>
              <a:ea typeface="Twentieth Century"/>
              <a:cs typeface="Twentieth Century"/>
              <a:sym typeface="Twentieth Century"/>
            </a:endParaRPr>
          </a:p>
          <a:p>
            <a:pPr marL="0" lvl="0" indent="0" algn="l" rtl="0">
              <a:lnSpc>
                <a:spcPct val="80000"/>
              </a:lnSpc>
              <a:spcBef>
                <a:spcPts val="640"/>
              </a:spcBef>
              <a:spcAft>
                <a:spcPts val="0"/>
              </a:spcAft>
              <a:buNone/>
            </a:pPr>
            <a:r>
              <a:rPr lang="en-US" sz="2800" dirty="0">
                <a:solidFill>
                  <a:schemeClr val="dk2"/>
                </a:solidFill>
                <a:latin typeface="Twentieth Century"/>
                <a:ea typeface="Twentieth Century"/>
                <a:cs typeface="Twentieth Century"/>
                <a:sym typeface="Twentieth Century"/>
              </a:rPr>
              <a:t> </a:t>
            </a:r>
            <a:endParaRPr sz="3200" dirty="0">
              <a:solidFill>
                <a:schemeClr val="dk2"/>
              </a:solidFill>
              <a:latin typeface="Twentieth Century"/>
              <a:ea typeface="Twentieth Century"/>
              <a:cs typeface="Twentieth Century"/>
              <a:sym typeface="Twentieth Century"/>
            </a:endParaRPr>
          </a:p>
          <a:p>
            <a:pPr marL="457200" lvl="0" indent="-457200" algn="l" rtl="0">
              <a:lnSpc>
                <a:spcPct val="80000"/>
              </a:lnSpc>
              <a:spcBef>
                <a:spcPts val="640"/>
              </a:spcBef>
              <a:spcAft>
                <a:spcPts val="0"/>
              </a:spcAft>
              <a:buClr>
                <a:schemeClr val="dk1"/>
              </a:buClr>
              <a:buSzPts val="3200"/>
              <a:buFont typeface="Arial"/>
              <a:buChar char="•"/>
            </a:pPr>
            <a:r>
              <a:rPr lang="en-US" sz="3600" b="1" dirty="0">
                <a:solidFill>
                  <a:schemeClr val="dk2"/>
                </a:solidFill>
                <a:latin typeface="Twentieth Century"/>
                <a:ea typeface="Twentieth Century"/>
                <a:cs typeface="Twentieth Century"/>
                <a:sym typeface="Twentieth Century"/>
              </a:rPr>
              <a:t>M</a:t>
            </a:r>
            <a:r>
              <a:rPr lang="en-US" sz="3200" dirty="0">
                <a:solidFill>
                  <a:schemeClr val="dk2"/>
                </a:solidFill>
                <a:latin typeface="Twentieth Century"/>
                <a:ea typeface="Twentieth Century"/>
                <a:cs typeface="Twentieth Century"/>
                <a:sym typeface="Twentieth Century"/>
              </a:rPr>
              <a:t>odel </a:t>
            </a:r>
            <a:endParaRPr sz="3200" dirty="0">
              <a:solidFill>
                <a:schemeClr val="dk2"/>
              </a:solidFill>
              <a:latin typeface="Twentieth Century"/>
              <a:ea typeface="Twentieth Century"/>
              <a:cs typeface="Twentieth Century"/>
              <a:sym typeface="Twentieth Century"/>
            </a:endParaRPr>
          </a:p>
          <a:p>
            <a:pPr marL="457200" lvl="0" indent="-457200" algn="l" rtl="0">
              <a:lnSpc>
                <a:spcPct val="80000"/>
              </a:lnSpc>
              <a:spcBef>
                <a:spcPts val="640"/>
              </a:spcBef>
              <a:spcAft>
                <a:spcPts val="0"/>
              </a:spcAft>
              <a:buClr>
                <a:schemeClr val="dk1"/>
              </a:buClr>
              <a:buSzPts val="3200"/>
              <a:buFont typeface="Arial"/>
              <a:buChar char="•"/>
            </a:pPr>
            <a:r>
              <a:rPr lang="en-US" sz="3600" b="1" dirty="0">
                <a:solidFill>
                  <a:schemeClr val="dk2"/>
                </a:solidFill>
                <a:latin typeface="Twentieth Century"/>
                <a:ea typeface="Twentieth Century"/>
                <a:cs typeface="Twentieth Century"/>
                <a:sym typeface="Twentieth Century"/>
              </a:rPr>
              <a:t>A</a:t>
            </a:r>
            <a:r>
              <a:rPr lang="en-US" sz="3200" dirty="0">
                <a:solidFill>
                  <a:schemeClr val="dk2"/>
                </a:solidFill>
                <a:latin typeface="Twentieth Century"/>
                <a:ea typeface="Twentieth Century"/>
                <a:cs typeface="Twentieth Century"/>
                <a:sym typeface="Twentieth Century"/>
              </a:rPr>
              <a:t>dd Visuals  </a:t>
            </a:r>
            <a:endParaRPr sz="3200" dirty="0">
              <a:solidFill>
                <a:schemeClr val="dk2"/>
              </a:solidFill>
              <a:latin typeface="Twentieth Century"/>
              <a:ea typeface="Twentieth Century"/>
              <a:cs typeface="Twentieth Century"/>
              <a:sym typeface="Twentieth Century"/>
            </a:endParaRPr>
          </a:p>
          <a:p>
            <a:pPr marL="457200" lvl="0" indent="-457200" algn="l" rtl="0">
              <a:lnSpc>
                <a:spcPct val="80000"/>
              </a:lnSpc>
              <a:spcBef>
                <a:spcPts val="640"/>
              </a:spcBef>
              <a:spcAft>
                <a:spcPts val="0"/>
              </a:spcAft>
              <a:buClr>
                <a:schemeClr val="dk1"/>
              </a:buClr>
              <a:buSzPts val="3200"/>
              <a:buFont typeface="Arial"/>
              <a:buChar char="•"/>
            </a:pPr>
            <a:r>
              <a:rPr lang="en-US" sz="3600" b="1" dirty="0">
                <a:solidFill>
                  <a:schemeClr val="dk2"/>
                </a:solidFill>
                <a:latin typeface="Twentieth Century"/>
                <a:ea typeface="Twentieth Century"/>
                <a:cs typeface="Twentieth Century"/>
                <a:sym typeface="Twentieth Century"/>
              </a:rPr>
              <a:t>P</a:t>
            </a:r>
            <a:r>
              <a:rPr lang="en-US" sz="3200" dirty="0">
                <a:solidFill>
                  <a:schemeClr val="dk2"/>
                </a:solidFill>
                <a:latin typeface="Twentieth Century"/>
                <a:ea typeface="Twentieth Century"/>
                <a:cs typeface="Twentieth Century"/>
                <a:sym typeface="Twentieth Century"/>
              </a:rPr>
              <a:t>ractice</a:t>
            </a:r>
            <a:endParaRPr sz="3200" dirty="0">
              <a:solidFill>
                <a:schemeClr val="dk2"/>
              </a:solidFill>
              <a:latin typeface="Twentieth Century"/>
              <a:ea typeface="Twentieth Century"/>
              <a:cs typeface="Twentieth Century"/>
              <a:sym typeface="Twentieth Century"/>
            </a:endParaRPr>
          </a:p>
        </p:txBody>
      </p:sp>
      <p:sp>
        <p:nvSpPr>
          <p:cNvPr id="433" name="Google Shape;433;p66">
            <a:extLst>
              <a:ext uri="{C183D7F6-B498-43B3-948B-1728B52AA6E4}">
                <adec:decorative xmlns:adec="http://schemas.microsoft.com/office/drawing/2017/decorative" val="1"/>
              </a:ext>
            </a:extLst>
          </p:cNvPr>
          <p:cNvSpPr/>
          <p:nvPr/>
        </p:nvSpPr>
        <p:spPr>
          <a:xfrm>
            <a:off x="3171824" y="4114800"/>
            <a:ext cx="942900" cy="1600200"/>
          </a:xfrm>
          <a:prstGeom prst="rightBrace">
            <a:avLst>
              <a:gd name="adj1" fmla="val 8333"/>
              <a:gd name="adj2" fmla="val 50000"/>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4" name="Google Shape;434;p66"/>
          <p:cNvSpPr txBox="1"/>
          <p:nvPr/>
        </p:nvSpPr>
        <p:spPr>
          <a:xfrm>
            <a:off x="4720800" y="4336125"/>
            <a:ext cx="3300600" cy="135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r>
              <a:rPr lang="en-US" sz="3200">
                <a:latin typeface="Twentieth Century"/>
                <a:ea typeface="Twentieth Century"/>
                <a:cs typeface="Twentieth Century"/>
                <a:sym typeface="Twentieth Century"/>
              </a:rPr>
              <a:t>M.A.P. it out for students</a:t>
            </a:r>
            <a:endParaRPr>
              <a:latin typeface="Twentieth Century"/>
              <a:ea typeface="Twentieth Century"/>
              <a:cs typeface="Twentieth Century"/>
              <a:sym typeface="Twentieth Century"/>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7"/>
          <p:cNvSpPr txBox="1">
            <a:spLocks noGrp="1"/>
          </p:cNvSpPr>
          <p:nvPr>
            <p:ph type="title"/>
          </p:nvPr>
        </p:nvSpPr>
        <p:spPr>
          <a:xfrm>
            <a:off x="1219624" y="373475"/>
            <a:ext cx="8472900" cy="9153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240"/>
              <a:buFont typeface="Twentieth Century"/>
              <a:buNone/>
            </a:pPr>
            <a:r>
              <a:rPr lang="en-US" sz="3600"/>
              <a:t>The Classroom Teaching Matrix</a:t>
            </a:r>
            <a:br>
              <a:rPr lang="en-US" sz="3600"/>
            </a:br>
            <a:r>
              <a:rPr lang="en-US" sz="3600"/>
              <a:t>is also </a:t>
            </a:r>
            <a:r>
              <a:rPr lang="en-US" sz="3600">
                <a:solidFill>
                  <a:schemeClr val="accent6"/>
                </a:solidFill>
              </a:rPr>
              <a:t>trauma informed</a:t>
            </a:r>
            <a:r>
              <a:rPr lang="en-US" sz="3600"/>
              <a:t> because</a:t>
            </a:r>
            <a:endParaRPr sz="3600"/>
          </a:p>
          <a:p>
            <a:pPr marL="0" lvl="0" indent="0" algn="l" rtl="0">
              <a:spcBef>
                <a:spcPts val="0"/>
              </a:spcBef>
              <a:spcAft>
                <a:spcPts val="0"/>
              </a:spcAft>
              <a:buClr>
                <a:schemeClr val="dk2"/>
              </a:buClr>
              <a:buSzPts val="3959"/>
              <a:buFont typeface="Twentieth Century"/>
              <a:buNone/>
            </a:pPr>
            <a:endParaRPr sz="2520">
              <a:solidFill>
                <a:srgbClr val="DD8047"/>
              </a:solidFill>
            </a:endParaRPr>
          </a:p>
        </p:txBody>
      </p:sp>
      <p:sp>
        <p:nvSpPr>
          <p:cNvPr id="440" name="Google Shape;440;p67"/>
          <p:cNvSpPr txBox="1">
            <a:spLocks noGrp="1"/>
          </p:cNvSpPr>
          <p:nvPr>
            <p:ph type="body" idx="1"/>
          </p:nvPr>
        </p:nvSpPr>
        <p:spPr>
          <a:xfrm>
            <a:off x="908505" y="1547795"/>
            <a:ext cx="7538400" cy="3762300"/>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SzPts val="2400"/>
              <a:buFont typeface="Arial"/>
              <a:buChar char="•"/>
            </a:pPr>
            <a:r>
              <a:rPr lang="en-US" sz="2400"/>
              <a:t>A well-designed teaching matrix creates consistency and predictability through clearly stated rules. </a:t>
            </a:r>
            <a:endParaRPr sz="2400"/>
          </a:p>
          <a:p>
            <a:pPr marL="457200" lvl="0" indent="-457200" algn="l" rtl="0">
              <a:spcBef>
                <a:spcPts val="480"/>
              </a:spcBef>
              <a:spcAft>
                <a:spcPts val="0"/>
              </a:spcAft>
              <a:buSzPts val="2400"/>
              <a:buFont typeface="Arial"/>
              <a:buChar char="•"/>
            </a:pPr>
            <a:r>
              <a:rPr lang="en-US" sz="2400"/>
              <a:t>Routines support regulation, and can develop social-emotional competencies.</a:t>
            </a:r>
            <a:endParaRPr sz="2400"/>
          </a:p>
          <a:p>
            <a:pPr marL="457200" lvl="0" indent="-457200" algn="l" rtl="0">
              <a:spcBef>
                <a:spcPts val="480"/>
              </a:spcBef>
              <a:spcAft>
                <a:spcPts val="0"/>
              </a:spcAft>
              <a:buSzPts val="2400"/>
              <a:buFont typeface="Arial"/>
              <a:buChar char="•"/>
            </a:pPr>
            <a:r>
              <a:rPr lang="en-US" sz="2400"/>
              <a:t>When teachers are consistent in expectations from class to class, it results in a predictable environment for students, helping them to regulate and operate in a state of calm.</a:t>
            </a:r>
            <a:endParaRPr sz="2400"/>
          </a:p>
        </p:txBody>
      </p:sp>
      <p:pic>
        <p:nvPicPr>
          <p:cNvPr id="441" name="Google Shape;441;p67" descr="Adverse experiences triangle from the top down: cognition, social/emotional, regulation, survival.   "/>
          <p:cNvPicPr preferRelativeResize="0"/>
          <p:nvPr/>
        </p:nvPicPr>
        <p:blipFill rotWithShape="1">
          <a:blip r:embed="rId3">
            <a:alphaModFix/>
          </a:blip>
          <a:srcRect/>
          <a:stretch/>
        </p:blipFill>
        <p:spPr>
          <a:xfrm>
            <a:off x="3682628" y="4717737"/>
            <a:ext cx="1990174" cy="1454600"/>
          </a:xfrm>
          <a:prstGeom prst="rect">
            <a:avLst/>
          </a:prstGeom>
          <a:noFill/>
          <a:ln>
            <a:noFill/>
          </a:ln>
        </p:spPr>
      </p:pic>
      <p:pic>
        <p:nvPicPr>
          <p:cNvPr id="442" name="Google Shape;442;p67" title="Core Content Icon"/>
          <p:cNvPicPr preferRelativeResize="0"/>
          <p:nvPr/>
        </p:nvPicPr>
        <p:blipFill rotWithShape="1">
          <a:blip r:embed="rId4">
            <a:alphaModFix/>
          </a:blip>
          <a:srcRect/>
          <a:stretch/>
        </p:blipFill>
        <p:spPr>
          <a:xfrm>
            <a:off x="296485" y="288118"/>
            <a:ext cx="713232" cy="713232"/>
          </a:xfrm>
          <a:prstGeom prst="rect">
            <a:avLst/>
          </a:prstGeom>
          <a:noFill/>
          <a:ln>
            <a:noFill/>
          </a:ln>
          <a:effectLst>
            <a:outerShdw blurRad="50800" dist="38100" dir="2700000" algn="tl" rotWithShape="0">
              <a:srgbClr val="000000">
                <a:alpha val="4235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8"/>
          <p:cNvSpPr txBox="1">
            <a:spLocks noGrp="1"/>
          </p:cNvSpPr>
          <p:nvPr>
            <p:ph type="title"/>
          </p:nvPr>
        </p:nvSpPr>
        <p:spPr>
          <a:xfrm>
            <a:off x="1271598" y="364340"/>
            <a:ext cx="6987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400"/>
              <a:buFont typeface="Twentieth Century"/>
              <a:buNone/>
            </a:pPr>
            <a:r>
              <a:rPr lang="en-US" sz="3400" b="1"/>
              <a:t>You can also use the Classroom Matrix to…</a:t>
            </a:r>
            <a:endParaRPr/>
          </a:p>
        </p:txBody>
      </p:sp>
      <p:sp>
        <p:nvSpPr>
          <p:cNvPr id="449" name="Google Shape;449;p68"/>
          <p:cNvSpPr txBox="1">
            <a:spLocks noGrp="1"/>
          </p:cNvSpPr>
          <p:nvPr>
            <p:ph type="body" idx="1"/>
          </p:nvPr>
        </p:nvSpPr>
        <p:spPr>
          <a:xfrm>
            <a:off x="365298" y="1600200"/>
            <a:ext cx="8257500" cy="4691100"/>
          </a:xfrm>
          <a:prstGeom prst="rect">
            <a:avLst/>
          </a:prstGeom>
        </p:spPr>
        <p:txBody>
          <a:bodyPr spcFirstLastPara="1" wrap="square" lIns="91425" tIns="45700" rIns="91425" bIns="45700" anchor="t" anchorCtr="0">
            <a:noAutofit/>
          </a:bodyPr>
          <a:lstStyle/>
          <a:p>
            <a:pPr marL="342900" lvl="0" indent="-342900" algn="l" rtl="0">
              <a:spcBef>
                <a:spcPts val="0"/>
              </a:spcBef>
              <a:spcAft>
                <a:spcPts val="0"/>
              </a:spcAft>
              <a:buSzPts val="3200"/>
              <a:buChar char="▪"/>
            </a:pPr>
            <a:r>
              <a:rPr lang="en-US"/>
              <a:t>Communicate your routine expectations to families  (send it home)</a:t>
            </a:r>
            <a:endParaRPr/>
          </a:p>
          <a:p>
            <a:pPr marL="342900" lvl="0" indent="-139700" algn="l" rtl="0">
              <a:spcBef>
                <a:spcPts val="0"/>
              </a:spcBef>
              <a:spcAft>
                <a:spcPts val="0"/>
              </a:spcAft>
              <a:buClr>
                <a:srgbClr val="000000"/>
              </a:buClr>
              <a:buSzPts val="3200"/>
              <a:buFont typeface="Arial"/>
              <a:buNone/>
            </a:pPr>
            <a:endParaRPr/>
          </a:p>
          <a:p>
            <a:pPr marL="342900" lvl="0" indent="-342900" algn="l" rtl="0">
              <a:spcBef>
                <a:spcPts val="640"/>
              </a:spcBef>
              <a:spcAft>
                <a:spcPts val="0"/>
              </a:spcAft>
              <a:buSzPts val="3200"/>
              <a:buChar char="▪"/>
            </a:pPr>
            <a:r>
              <a:rPr lang="en-US"/>
              <a:t>Communicate your routine expectations with the central office</a:t>
            </a:r>
            <a:endParaRPr/>
          </a:p>
        </p:txBody>
      </p:sp>
      <p:pic>
        <p:nvPicPr>
          <p:cNvPr id="450" name="Google Shape;450;p68" title="Core Content Icon"/>
          <p:cNvPicPr preferRelativeResize="0"/>
          <p:nvPr/>
        </p:nvPicPr>
        <p:blipFill rotWithShape="1">
          <a:blip r:embed="rId3">
            <a:alphaModFix/>
          </a:blip>
          <a:srcRect/>
          <a:stretch/>
        </p:blipFill>
        <p:spPr>
          <a:xfrm>
            <a:off x="296485" y="288118"/>
            <a:ext cx="713232" cy="713232"/>
          </a:xfrm>
          <a:prstGeom prst="rect">
            <a:avLst/>
          </a:prstGeom>
          <a:noFill/>
          <a:ln>
            <a:noFill/>
          </a:ln>
          <a:effectLst>
            <a:outerShdw blurRad="50800" dist="38100" dir="2700000" algn="tl" rotWithShape="0">
              <a:srgbClr val="000000">
                <a:alpha val="4235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69"/>
          <p:cNvSpPr txBox="1">
            <a:spLocks noGrp="1"/>
          </p:cNvSpPr>
          <p:nvPr>
            <p:ph type="title"/>
          </p:nvPr>
        </p:nvSpPr>
        <p:spPr>
          <a:xfrm>
            <a:off x="1014575" y="364350"/>
            <a:ext cx="8346000" cy="915300"/>
          </a:xfrm>
          <a:prstGeom prst="rect">
            <a:avLst/>
          </a:prstGeom>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1100"/>
              <a:buFont typeface="Arial"/>
              <a:buNone/>
            </a:pPr>
            <a:r>
              <a:rPr lang="en-US" sz="3000" b="1"/>
              <a:t>Use routine specific pre-correction to prompt use of school wide expectations for the routine</a:t>
            </a:r>
            <a:endParaRPr/>
          </a:p>
        </p:txBody>
      </p:sp>
      <p:sp>
        <p:nvSpPr>
          <p:cNvPr id="457" name="Google Shape;457;p69"/>
          <p:cNvSpPr txBox="1">
            <a:spLocks noGrp="1"/>
          </p:cNvSpPr>
          <p:nvPr>
            <p:ph type="body" idx="1"/>
          </p:nvPr>
        </p:nvSpPr>
        <p:spPr>
          <a:xfrm>
            <a:off x="419425" y="2655275"/>
            <a:ext cx="3070500" cy="3053100"/>
          </a:xfrm>
          <a:prstGeom prst="rect">
            <a:avLst/>
          </a:prstGeom>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2100"/>
              <a:buFont typeface="Arial"/>
              <a:buNone/>
            </a:pPr>
            <a:r>
              <a:rPr lang="en-US" sz="2800" b="1">
                <a:solidFill>
                  <a:schemeClr val="dk1"/>
                </a:solidFill>
              </a:rPr>
              <a:t>PRE-CORRECTION</a:t>
            </a:r>
            <a:endParaRPr sz="2400"/>
          </a:p>
          <a:p>
            <a:pPr marL="342900" lvl="1" indent="0" algn="l" rtl="0">
              <a:lnSpc>
                <a:spcPct val="120000"/>
              </a:lnSpc>
              <a:spcBef>
                <a:spcPts val="0"/>
              </a:spcBef>
              <a:spcAft>
                <a:spcPts val="0"/>
              </a:spcAft>
              <a:buClr>
                <a:schemeClr val="accent1"/>
              </a:buClr>
              <a:buSzPts val="1800"/>
              <a:buFont typeface="Arial"/>
              <a:buNone/>
            </a:pPr>
            <a:r>
              <a:rPr lang="en-US" sz="2400"/>
              <a:t>A short period of time taken prior to a certain routine or event to focus student attention on expected behavior</a:t>
            </a:r>
            <a:endParaRPr/>
          </a:p>
        </p:txBody>
      </p:sp>
      <p:pic>
        <p:nvPicPr>
          <p:cNvPr id="458" name="Google Shape;458;p69" title="Core Content Icon"/>
          <p:cNvPicPr preferRelativeResize="0"/>
          <p:nvPr/>
        </p:nvPicPr>
        <p:blipFill rotWithShape="1">
          <a:blip r:embed="rId3">
            <a:alphaModFix/>
          </a:blip>
          <a:srcRect/>
          <a:stretch/>
        </p:blipFill>
        <p:spPr>
          <a:xfrm>
            <a:off x="188285" y="364343"/>
            <a:ext cx="713232" cy="713232"/>
          </a:xfrm>
          <a:prstGeom prst="rect">
            <a:avLst/>
          </a:prstGeom>
          <a:noFill/>
          <a:ln>
            <a:noFill/>
          </a:ln>
          <a:effectLst>
            <a:outerShdw blurRad="50800" dist="38100" dir="2700000" algn="tl" rotWithShape="0">
              <a:srgbClr val="000000">
                <a:alpha val="42350"/>
              </a:srgbClr>
            </a:outerShdw>
          </a:effectLst>
        </p:spPr>
      </p:pic>
      <p:pic>
        <p:nvPicPr>
          <p:cNvPr id="459" name="Google Shape;459;p69" descr="Poster shows expectations for read to self in written and picture form using the school wide expectations of kind, responsible and safe. "/>
          <p:cNvPicPr preferRelativeResize="0"/>
          <p:nvPr/>
        </p:nvPicPr>
        <p:blipFill rotWithShape="1">
          <a:blip r:embed="rId4">
            <a:alphaModFix/>
          </a:blip>
          <a:srcRect/>
          <a:stretch/>
        </p:blipFill>
        <p:spPr>
          <a:xfrm>
            <a:off x="4260899" y="1440074"/>
            <a:ext cx="3882399" cy="458207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70"/>
          <p:cNvSpPr txBox="1">
            <a:spLocks noGrp="1"/>
          </p:cNvSpPr>
          <p:nvPr>
            <p:ph type="title"/>
          </p:nvPr>
        </p:nvSpPr>
        <p:spPr>
          <a:xfrm>
            <a:off x="1149848" y="337265"/>
            <a:ext cx="6987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000"/>
              <a:buFont typeface="Twentieth Century"/>
              <a:buNone/>
            </a:pPr>
            <a:r>
              <a:rPr lang="en-US" sz="3600">
                <a:solidFill>
                  <a:schemeClr val="accent2"/>
                </a:solidFill>
              </a:rPr>
              <a:t>Classroom Matrix - </a:t>
            </a:r>
            <a:endParaRPr sz="3600">
              <a:solidFill>
                <a:schemeClr val="accent2"/>
              </a:solidFill>
            </a:endParaRPr>
          </a:p>
          <a:p>
            <a:pPr marL="0" lvl="0" indent="0" algn="l" rtl="0">
              <a:spcBef>
                <a:spcPts val="0"/>
              </a:spcBef>
              <a:spcAft>
                <a:spcPts val="0"/>
              </a:spcAft>
              <a:buClr>
                <a:schemeClr val="dk2"/>
              </a:buClr>
              <a:buSzPts val="4000"/>
              <a:buFont typeface="Twentieth Century"/>
              <a:buNone/>
            </a:pPr>
            <a:r>
              <a:rPr lang="en-US" sz="3600">
                <a:solidFill>
                  <a:schemeClr val="accent2"/>
                </a:solidFill>
              </a:rPr>
              <a:t>Turn &amp; Talk</a:t>
            </a:r>
            <a:endParaRPr/>
          </a:p>
        </p:txBody>
      </p:sp>
      <p:pic>
        <p:nvPicPr>
          <p:cNvPr id="466" name="Google Shape;466;p70" descr="This blue and white icon shows a pencil.  There is no text. " title="Practice Icon"/>
          <p:cNvPicPr preferRelativeResize="0"/>
          <p:nvPr/>
        </p:nvPicPr>
        <p:blipFill rotWithShape="1">
          <a:blip r:embed="rId3">
            <a:alphaModFix/>
          </a:blip>
          <a:srcRect/>
          <a:stretch/>
        </p:blipFill>
        <p:spPr>
          <a:xfrm>
            <a:off x="117372" y="152393"/>
            <a:ext cx="1018243" cy="1018243"/>
          </a:xfrm>
          <a:prstGeom prst="rect">
            <a:avLst/>
          </a:prstGeom>
          <a:noFill/>
          <a:ln>
            <a:noFill/>
          </a:ln>
          <a:effectLst>
            <a:outerShdw blurRad="50800" dist="38100" dir="2700000" algn="tl" rotWithShape="0">
              <a:srgbClr val="000000">
                <a:alpha val="40000"/>
              </a:srgbClr>
            </a:outerShdw>
          </a:effectLst>
        </p:spPr>
      </p:pic>
      <p:sp>
        <p:nvSpPr>
          <p:cNvPr id="467" name="Google Shape;467;p70"/>
          <p:cNvSpPr txBox="1"/>
          <p:nvPr/>
        </p:nvSpPr>
        <p:spPr>
          <a:xfrm>
            <a:off x="753725" y="2536400"/>
            <a:ext cx="7824000" cy="2485500"/>
          </a:xfrm>
          <a:prstGeom prst="rect">
            <a:avLst/>
          </a:prstGeom>
          <a:solidFill>
            <a:srgbClr val="A4C2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3600">
                <a:solidFill>
                  <a:schemeClr val="dk1"/>
                </a:solidFill>
                <a:latin typeface="Twentieth Century"/>
                <a:ea typeface="Twentieth Century"/>
                <a:cs typeface="Twentieth Century"/>
                <a:sym typeface="Twentieth Century"/>
              </a:rPr>
              <a:t>With your team, pinpoint 2 key learns about the Classroom Matrix that need to be brought back to your entire staff.</a:t>
            </a:r>
            <a:endParaRPr sz="3600" b="0" i="0" u="none" strike="noStrike" cap="none">
              <a:solidFill>
                <a:srgbClr val="000000"/>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wentieth Century"/>
              <a:ea typeface="Twentieth Century"/>
              <a:cs typeface="Twentieth Century"/>
              <a:sym typeface="Twentieth Century"/>
            </a:endParaRPr>
          </a:p>
        </p:txBody>
      </p:sp>
      <p:pic>
        <p:nvPicPr>
          <p:cNvPr id="468" name="Google Shape;468;p70" descr="Stopwatch shows two minutes"/>
          <p:cNvPicPr preferRelativeResize="0"/>
          <p:nvPr/>
        </p:nvPicPr>
        <p:blipFill>
          <a:blip r:embed="rId4">
            <a:alphaModFix/>
          </a:blip>
          <a:stretch>
            <a:fillRect/>
          </a:stretch>
        </p:blipFill>
        <p:spPr>
          <a:xfrm>
            <a:off x="6717865" y="152400"/>
            <a:ext cx="2143125" cy="21431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71" descr="Classroom management practices - active supervision is highlighted."/>
          <p:cNvPicPr preferRelativeResize="0"/>
          <p:nvPr/>
        </p:nvPicPr>
        <p:blipFill rotWithShape="1">
          <a:blip r:embed="rId3">
            <a:alphaModFix/>
          </a:blip>
          <a:srcRect/>
          <a:stretch/>
        </p:blipFill>
        <p:spPr>
          <a:xfrm>
            <a:off x="-195926" y="-117296"/>
            <a:ext cx="9339926" cy="7241708"/>
          </a:xfrm>
          <a:prstGeom prst="rect">
            <a:avLst/>
          </a:prstGeom>
          <a:noFill/>
          <a:ln>
            <a:noFill/>
          </a:ln>
        </p:spPr>
      </p:pic>
      <p:sp>
        <p:nvSpPr>
          <p:cNvPr id="2" name="Title 1">
            <a:extLst>
              <a:ext uri="{FF2B5EF4-FFF2-40B4-BE49-F238E27FC236}">
                <a16:creationId xmlns:a16="http://schemas.microsoft.com/office/drawing/2014/main" id="{CD54DF56-3FB1-4741-8D0D-078ED7C467D4}"/>
              </a:ext>
            </a:extLst>
          </p:cNvPr>
          <p:cNvSpPr>
            <a:spLocks noGrp="1"/>
          </p:cNvSpPr>
          <p:nvPr>
            <p:ph type="title"/>
          </p:nvPr>
        </p:nvSpPr>
        <p:spPr>
          <a:xfrm>
            <a:off x="352155" y="377391"/>
            <a:ext cx="2794001" cy="1347984"/>
          </a:xfrm>
        </p:spPr>
        <p:txBody>
          <a:bodyPr/>
          <a:lstStyle/>
          <a:p>
            <a:r>
              <a:rPr lang="en-US" sz="3600" dirty="0">
                <a:solidFill>
                  <a:srgbClr val="1D2A53"/>
                </a:solidFill>
              </a:rPr>
              <a:t>Classroom </a:t>
            </a:r>
            <a:br>
              <a:rPr lang="en-US" sz="3600" dirty="0">
                <a:solidFill>
                  <a:srgbClr val="1D2A53"/>
                </a:solidFill>
              </a:rPr>
            </a:br>
            <a:r>
              <a:rPr lang="en-US" sz="3600" dirty="0">
                <a:solidFill>
                  <a:srgbClr val="1D2A53"/>
                </a:solidFill>
              </a:rPr>
              <a:t>Management</a:t>
            </a:r>
            <a:br>
              <a:rPr lang="en-US" sz="3600" dirty="0">
                <a:solidFill>
                  <a:srgbClr val="1D2A53"/>
                </a:solidFill>
              </a:rPr>
            </a:br>
            <a:r>
              <a:rPr lang="en-US" sz="3600" dirty="0">
                <a:solidFill>
                  <a:srgbClr val="1D2A53"/>
                </a:solidFill>
              </a:rPr>
              <a:t>Practices</a:t>
            </a:r>
            <a:br>
              <a:rPr lang="en-US" sz="2800" dirty="0">
                <a:solidFill>
                  <a:schemeClr val="dk1"/>
                </a:solidFill>
                <a:latin typeface="Calibri"/>
                <a:ea typeface="Calibri"/>
                <a:cs typeface="Calibri"/>
                <a:sym typeface="Calibri"/>
              </a:rPr>
            </a:br>
            <a:endParaRPr lang="en-US" dirty="0"/>
          </a:p>
        </p:txBody>
      </p:sp>
      <p:sp>
        <p:nvSpPr>
          <p:cNvPr id="475" name="Google Shape;475;p71"/>
          <p:cNvSpPr txBox="1">
            <a:spLocks noGrp="1"/>
          </p:cNvSpPr>
          <p:nvPr>
            <p:ph type="body" idx="4294967295"/>
          </p:nvPr>
        </p:nvSpPr>
        <p:spPr>
          <a:xfrm>
            <a:off x="6237288" y="420688"/>
            <a:ext cx="2906712" cy="6437312"/>
          </a:xfrm>
          <a:prstGeom prst="rect">
            <a:avLst/>
          </a:prstGeom>
          <a:solidFill>
            <a:srgbClr val="FFFFFF">
              <a:alpha val="69800"/>
            </a:srgbClr>
          </a:solidFill>
          <a:ln>
            <a:noFill/>
          </a:ln>
        </p:spPr>
        <p:txBody>
          <a:bodyPr spcFirstLastPara="1" wrap="square" lIns="91425" tIns="45700" rIns="91425" bIns="45700" anchor="t" anchorCtr="0">
            <a:noAutofit/>
          </a:bodyPr>
          <a:lstStyle/>
          <a:p>
            <a:pPr marL="0" lvl="0" indent="0" algn="ctr" rtl="0">
              <a:spcBef>
                <a:spcPts val="0"/>
              </a:spcBef>
              <a:spcAft>
                <a:spcPts val="0"/>
              </a:spcAft>
              <a:buSzPts val="2000"/>
              <a:buNone/>
            </a:pPr>
            <a:r>
              <a:rPr lang="en-US" sz="2000" b="1">
                <a:solidFill>
                  <a:srgbClr val="B85B22"/>
                </a:solidFill>
              </a:rPr>
              <a:t>6 Classroom Practices</a:t>
            </a:r>
            <a:endParaRPr/>
          </a:p>
          <a:p>
            <a:pPr marL="287337" lvl="0" indent="-287337" algn="l" rtl="0">
              <a:spcBef>
                <a:spcPts val="1800"/>
              </a:spcBef>
              <a:spcAft>
                <a:spcPts val="0"/>
              </a:spcAft>
              <a:buClr>
                <a:schemeClr val="dk2"/>
              </a:buClr>
              <a:buSzPts val="1600"/>
              <a:buAutoNum type="arabicPeriod"/>
            </a:pPr>
            <a:r>
              <a:rPr lang="en-US" sz="1600"/>
              <a:t>Physical environment</a:t>
            </a:r>
            <a:endParaRPr/>
          </a:p>
          <a:p>
            <a:pPr marL="287337" lvl="0" indent="-287337" algn="l" rtl="0">
              <a:spcBef>
                <a:spcPts val="900"/>
              </a:spcBef>
              <a:spcAft>
                <a:spcPts val="0"/>
              </a:spcAft>
              <a:buClr>
                <a:schemeClr val="dk2"/>
              </a:buClr>
              <a:buSzPts val="1600"/>
              <a:buAutoNum type="arabicPeriod"/>
            </a:pPr>
            <a:r>
              <a:rPr lang="en-US" sz="1600"/>
              <a:t>Classroom Teaching Matrix (Expectations, Rules, Routines)</a:t>
            </a:r>
            <a:endParaRPr/>
          </a:p>
          <a:p>
            <a:pPr marL="287337" lvl="0" indent="-287337" algn="l" rtl="0">
              <a:spcBef>
                <a:spcPts val="900"/>
              </a:spcBef>
              <a:spcAft>
                <a:spcPts val="0"/>
              </a:spcAft>
              <a:buClr>
                <a:schemeClr val="dk2"/>
              </a:buClr>
              <a:buSzPts val="1600"/>
              <a:buFont typeface="Noto Sans Symbols"/>
              <a:buAutoNum type="arabicPeriod"/>
            </a:pPr>
            <a:r>
              <a:rPr lang="en-US" sz="1600">
                <a:solidFill>
                  <a:srgbClr val="1D2A53"/>
                </a:solidFill>
                <a:highlight>
                  <a:srgbClr val="FFFF00"/>
                </a:highlight>
              </a:rPr>
              <a:t>Active Supervision</a:t>
            </a:r>
            <a:endParaRPr>
              <a:highlight>
                <a:srgbClr val="FFFF00"/>
              </a:highlight>
            </a:endParaRPr>
          </a:p>
          <a:p>
            <a:pPr marL="287337" lvl="0" indent="-287337" algn="l" rtl="0">
              <a:spcBef>
                <a:spcPts val="900"/>
              </a:spcBef>
              <a:spcAft>
                <a:spcPts val="0"/>
              </a:spcAft>
              <a:buClr>
                <a:schemeClr val="dk2"/>
              </a:buClr>
              <a:buSzPts val="1600"/>
              <a:buAutoNum type="arabicPeriod"/>
            </a:pPr>
            <a:r>
              <a:rPr lang="en-US" sz="1600"/>
              <a:t>Encouraging Appropriate Behavior</a:t>
            </a:r>
            <a:endParaRPr/>
          </a:p>
          <a:p>
            <a:pPr marL="463550" lvl="1" indent="-174625" algn="l" rtl="0">
              <a:spcBef>
                <a:spcPts val="0"/>
              </a:spcBef>
              <a:spcAft>
                <a:spcPts val="0"/>
              </a:spcAft>
              <a:buClr>
                <a:schemeClr val="dk2"/>
              </a:buClr>
              <a:buSzPts val="1400"/>
              <a:buChar char="▪"/>
            </a:pPr>
            <a:r>
              <a:rPr lang="en-US" sz="1400">
                <a:solidFill>
                  <a:srgbClr val="B85B22"/>
                </a:solidFill>
              </a:rPr>
              <a:t>Direct instruction of expectations, rules, routines</a:t>
            </a:r>
            <a:endParaRPr/>
          </a:p>
          <a:p>
            <a:pPr marL="463550" lvl="1" indent="-174625" algn="l" rtl="0">
              <a:spcBef>
                <a:spcPts val="0"/>
              </a:spcBef>
              <a:spcAft>
                <a:spcPts val="0"/>
              </a:spcAft>
              <a:buClr>
                <a:schemeClr val="dk2"/>
              </a:buClr>
              <a:buSzPts val="1400"/>
              <a:buChar char="▪"/>
            </a:pPr>
            <a:r>
              <a:rPr lang="en-US" sz="1400">
                <a:solidFill>
                  <a:srgbClr val="B85B22"/>
                </a:solidFill>
              </a:rPr>
              <a:t>Preventative Prompts</a:t>
            </a:r>
            <a:endParaRPr/>
          </a:p>
          <a:p>
            <a:pPr marL="463550" lvl="1" indent="-174625" algn="l" rtl="0">
              <a:spcBef>
                <a:spcPts val="0"/>
              </a:spcBef>
              <a:spcAft>
                <a:spcPts val="0"/>
              </a:spcAft>
              <a:buClr>
                <a:schemeClr val="dk2"/>
              </a:buClr>
              <a:buSzPts val="1400"/>
              <a:buChar char="▪"/>
            </a:pPr>
            <a:r>
              <a:rPr lang="en-US" sz="1400">
                <a:solidFill>
                  <a:srgbClr val="B85B22"/>
                </a:solidFill>
              </a:rPr>
              <a:t>Specific Praise for Behavior</a:t>
            </a:r>
            <a:endParaRPr/>
          </a:p>
          <a:p>
            <a:pPr marL="463550" lvl="1" indent="-174625" algn="l" rtl="0">
              <a:spcBef>
                <a:spcPts val="0"/>
              </a:spcBef>
              <a:spcAft>
                <a:spcPts val="0"/>
              </a:spcAft>
              <a:buClr>
                <a:schemeClr val="dk2"/>
              </a:buClr>
              <a:buSzPts val="1400"/>
              <a:buChar char="▪"/>
            </a:pPr>
            <a:r>
              <a:rPr lang="en-US" sz="1400">
                <a:solidFill>
                  <a:srgbClr val="B85B22"/>
                </a:solidFill>
              </a:rPr>
              <a:t>Individual Reinforcers</a:t>
            </a:r>
            <a:endParaRPr/>
          </a:p>
          <a:p>
            <a:pPr marL="463550" lvl="1" indent="-174625" algn="l" rtl="0">
              <a:spcBef>
                <a:spcPts val="0"/>
              </a:spcBef>
              <a:spcAft>
                <a:spcPts val="0"/>
              </a:spcAft>
              <a:buClr>
                <a:schemeClr val="dk2"/>
              </a:buClr>
              <a:buSzPts val="1400"/>
              <a:buChar char="▪"/>
            </a:pPr>
            <a:r>
              <a:rPr lang="en-US" sz="1400">
                <a:solidFill>
                  <a:srgbClr val="B85B22"/>
                </a:solidFill>
              </a:rPr>
              <a:t>Class-Wide Group Contingency</a:t>
            </a:r>
            <a:endParaRPr/>
          </a:p>
          <a:p>
            <a:pPr marL="287337" lvl="0" indent="-287337" algn="l" rtl="0">
              <a:spcBef>
                <a:spcPts val="900"/>
              </a:spcBef>
              <a:spcAft>
                <a:spcPts val="0"/>
              </a:spcAft>
              <a:buClr>
                <a:schemeClr val="dk2"/>
              </a:buClr>
              <a:buSzPts val="1600"/>
              <a:buFont typeface="Noto Sans Symbols"/>
              <a:buAutoNum type="arabicPeriod"/>
            </a:pPr>
            <a:r>
              <a:rPr lang="en-US" sz="1600"/>
              <a:t>Continuum of Response Strategies for Inappropriate Behaviors</a:t>
            </a:r>
            <a:endParaRPr sz="1400">
              <a:solidFill>
                <a:srgbClr val="DD8047"/>
              </a:solidFill>
            </a:endParaRPr>
          </a:p>
          <a:p>
            <a:pPr marL="463550" lvl="1" indent="-174625" algn="l" rtl="0">
              <a:spcBef>
                <a:spcPts val="0"/>
              </a:spcBef>
              <a:spcAft>
                <a:spcPts val="0"/>
              </a:spcAft>
              <a:buClr>
                <a:schemeClr val="dk2"/>
              </a:buClr>
              <a:buSzPts val="1400"/>
              <a:buFont typeface="Arial"/>
              <a:buChar char="•"/>
            </a:pPr>
            <a:r>
              <a:rPr lang="en-US" sz="1400">
                <a:solidFill>
                  <a:srgbClr val="B85B22"/>
                </a:solidFill>
              </a:rPr>
              <a:t>Praise other students/groups</a:t>
            </a:r>
            <a:endParaRPr/>
          </a:p>
          <a:p>
            <a:pPr marL="463550" lvl="1" indent="-174625" algn="l" rtl="0">
              <a:spcBef>
                <a:spcPts val="0"/>
              </a:spcBef>
              <a:spcAft>
                <a:spcPts val="0"/>
              </a:spcAft>
              <a:buClr>
                <a:schemeClr val="dk2"/>
              </a:buClr>
              <a:buSzPts val="1400"/>
              <a:buFont typeface="Arial"/>
              <a:buChar char="•"/>
            </a:pPr>
            <a:r>
              <a:rPr lang="en-US" sz="1400">
                <a:solidFill>
                  <a:srgbClr val="B85B22"/>
                </a:solidFill>
              </a:rPr>
              <a:t>Specific Error Correction</a:t>
            </a:r>
            <a:endParaRPr/>
          </a:p>
          <a:p>
            <a:pPr marL="463550" lvl="1" indent="-174625" algn="l" rtl="0">
              <a:spcBef>
                <a:spcPts val="0"/>
              </a:spcBef>
              <a:spcAft>
                <a:spcPts val="0"/>
              </a:spcAft>
              <a:buClr>
                <a:schemeClr val="dk2"/>
              </a:buClr>
              <a:buSzPts val="1400"/>
              <a:buFont typeface="Arial"/>
              <a:buChar char="•"/>
            </a:pPr>
            <a:r>
              <a:rPr lang="en-US" sz="1400">
                <a:solidFill>
                  <a:srgbClr val="B85B22"/>
                </a:solidFill>
              </a:rPr>
              <a:t>Etc.</a:t>
            </a:r>
            <a:endParaRPr/>
          </a:p>
          <a:p>
            <a:pPr marL="342900" lvl="0" indent="0" algn="l" rtl="0">
              <a:spcBef>
                <a:spcPts val="900"/>
              </a:spcBef>
              <a:spcAft>
                <a:spcPts val="0"/>
              </a:spcAft>
              <a:buNone/>
            </a:pPr>
            <a:r>
              <a:rPr lang="en-US" sz="1600"/>
              <a:t>6. Engagement &amp; Opportunities to Respond</a:t>
            </a:r>
            <a:endParaRPr/>
          </a:p>
        </p:txBody>
      </p:sp>
      <p:sp>
        <p:nvSpPr>
          <p:cNvPr id="479" name="Google Shape;479;p71"/>
          <p:cNvSpPr txBox="1">
            <a:spLocks noGrp="1"/>
          </p:cNvSpPr>
          <p:nvPr>
            <p:ph type="body" idx="4294967295"/>
          </p:nvPr>
        </p:nvSpPr>
        <p:spPr>
          <a:xfrm>
            <a:off x="0" y="2522538"/>
            <a:ext cx="5776913" cy="28717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800"/>
              <a:buNone/>
            </a:pPr>
            <a:r>
              <a:rPr lang="en-US" sz="1800" b="1"/>
              <a:t>Purpose: </a:t>
            </a:r>
            <a:endParaRPr sz="1800" b="1"/>
          </a:p>
          <a:p>
            <a:pPr marL="0" lvl="0" indent="0" algn="l" rtl="0">
              <a:spcBef>
                <a:spcPts val="560"/>
              </a:spcBef>
              <a:spcAft>
                <a:spcPts val="0"/>
              </a:spcAft>
              <a:buSzPts val="2800"/>
              <a:buNone/>
            </a:pPr>
            <a:r>
              <a:rPr lang="en-US" sz="1800" b="1">
                <a:latin typeface="Times New Roman"/>
                <a:ea typeface="Times New Roman"/>
                <a:cs typeface="Times New Roman"/>
                <a:sym typeface="Times New Roman"/>
              </a:rPr>
              <a:t>Identify </a:t>
            </a:r>
            <a:r>
              <a:rPr lang="en-US" sz="1800" b="1">
                <a:solidFill>
                  <a:schemeClr val="folHlink"/>
                </a:solidFill>
                <a:latin typeface="Times New Roman"/>
                <a:ea typeface="Times New Roman"/>
                <a:cs typeface="Times New Roman"/>
                <a:sym typeface="Times New Roman"/>
              </a:rPr>
              <a:t>actions for a school-wide team</a:t>
            </a:r>
            <a:r>
              <a:rPr lang="en-US" sz="1800" b="1">
                <a:latin typeface="Times New Roman"/>
                <a:ea typeface="Times New Roman"/>
                <a:cs typeface="Times New Roman"/>
                <a:sym typeface="Times New Roman"/>
              </a:rPr>
              <a:t> to improve the quality of classroom management throughout the school</a:t>
            </a:r>
            <a:endParaRPr sz="1800" b="1"/>
          </a:p>
          <a:p>
            <a:pPr marL="0" lvl="0" indent="0" algn="l" rtl="0">
              <a:spcBef>
                <a:spcPts val="560"/>
              </a:spcBef>
              <a:spcAft>
                <a:spcPts val="0"/>
              </a:spcAft>
              <a:buSzPts val="2800"/>
              <a:buNone/>
            </a:pPr>
            <a:endParaRPr sz="1800" b="1"/>
          </a:p>
          <a:p>
            <a:pPr marL="0" lvl="0" indent="0" algn="l" rtl="0">
              <a:spcBef>
                <a:spcPts val="560"/>
              </a:spcBef>
              <a:spcAft>
                <a:spcPts val="0"/>
              </a:spcAft>
              <a:buSzPts val="2800"/>
              <a:buNone/>
            </a:pPr>
            <a:r>
              <a:rPr lang="en-US" sz="1800" b="1"/>
              <a:t>Outcomes:</a:t>
            </a:r>
            <a:endParaRPr sz="1800" b="1"/>
          </a:p>
          <a:p>
            <a:pPr marL="0" lvl="0" indent="0" algn="l" rtl="0">
              <a:spcBef>
                <a:spcPts val="400"/>
              </a:spcBef>
              <a:spcAft>
                <a:spcPts val="0"/>
              </a:spcAft>
              <a:buSzPts val="2000"/>
              <a:buNone/>
            </a:pPr>
            <a:r>
              <a:rPr lang="en-US" sz="1800" b="1">
                <a:latin typeface="Times New Roman"/>
                <a:ea typeface="Times New Roman"/>
                <a:cs typeface="Times New Roman"/>
                <a:sym typeface="Times New Roman"/>
              </a:rPr>
              <a:t>Tier I features are implemented within classrooms and are consistent with school-wide systems. (TFI 1.8)</a:t>
            </a:r>
            <a:endParaRPr sz="1800" b="1"/>
          </a:p>
        </p:txBody>
      </p:sp>
      <p:sp>
        <p:nvSpPr>
          <p:cNvPr id="476" name="Google Shape;476;p71"/>
          <p:cNvSpPr txBox="1"/>
          <p:nvPr/>
        </p:nvSpPr>
        <p:spPr>
          <a:xfrm>
            <a:off x="-1" y="6280919"/>
            <a:ext cx="6054600" cy="5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50">
                <a:solidFill>
                  <a:schemeClr val="dk1"/>
                </a:solidFill>
                <a:latin typeface="Twentieth Century"/>
                <a:ea typeface="Twentieth Century"/>
                <a:cs typeface="Twentieth Century"/>
                <a:sym typeface="Twentieth Century"/>
              </a:rPr>
              <a:t>Rev 3-16-19. Midwest PBIS Network. Developed through the ongoing research and shared knowledge of many partners, including the National TA Center on PBIS, Midwest PBIS Network, Mid-Atlantic PBIS Network, Missouri PBIS, Lincoln Public Schools, Brandi Simonsen (UConn) &amp; Diane Myers (Texas Women’s University).</a:t>
            </a:r>
            <a:endParaRPr/>
          </a:p>
        </p:txBody>
      </p:sp>
      <p:pic>
        <p:nvPicPr>
          <p:cNvPr id="477" name="Google Shape;477;p7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8877" y="5764699"/>
            <a:ext cx="516225" cy="516225"/>
          </a:xfrm>
          <a:prstGeom prst="rect">
            <a:avLst/>
          </a:prstGeom>
          <a:noFill/>
          <a:ln>
            <a:noFill/>
          </a:ln>
        </p:spPr>
      </p:pic>
      <p:sp>
        <p:nvSpPr>
          <p:cNvPr id="478" name="Google Shape;478;p71" descr="Classroom management practices"/>
          <p:cNvSpPr/>
          <p:nvPr/>
        </p:nvSpPr>
        <p:spPr>
          <a:xfrm>
            <a:off x="-6" y="155775"/>
            <a:ext cx="3828000" cy="1569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72"/>
          <p:cNvSpPr txBox="1">
            <a:spLocks noGrp="1"/>
          </p:cNvSpPr>
          <p:nvPr>
            <p:ph type="title"/>
          </p:nvPr>
        </p:nvSpPr>
        <p:spPr>
          <a:xfrm>
            <a:off x="1339198" y="391390"/>
            <a:ext cx="6987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200"/>
              <a:buFont typeface="Twentieth Century"/>
              <a:buNone/>
            </a:pPr>
            <a:r>
              <a:rPr lang="en-US" sz="3200"/>
              <a:t>Components of Active Supervision</a:t>
            </a:r>
            <a:endParaRPr/>
          </a:p>
        </p:txBody>
      </p:sp>
      <p:sp>
        <p:nvSpPr>
          <p:cNvPr id="486" name="Google Shape;486;p72"/>
          <p:cNvSpPr txBox="1">
            <a:spLocks noGrp="1"/>
          </p:cNvSpPr>
          <p:nvPr>
            <p:ph type="body" idx="1"/>
          </p:nvPr>
        </p:nvSpPr>
        <p:spPr>
          <a:xfrm>
            <a:off x="365298" y="1600200"/>
            <a:ext cx="8257500" cy="4691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sz="2400"/>
              <a:t>…a process for monitoring the classroom, or any school setting, that incorporates </a:t>
            </a:r>
            <a:endParaRPr sz="2400"/>
          </a:p>
          <a:p>
            <a:pPr marL="0" lvl="0" indent="0" algn="l" rtl="0">
              <a:spcBef>
                <a:spcPts val="480"/>
              </a:spcBef>
              <a:spcAft>
                <a:spcPts val="0"/>
              </a:spcAft>
              <a:buClr>
                <a:srgbClr val="000000"/>
              </a:buClr>
              <a:buSzPts val="2400"/>
              <a:buFont typeface="Arial"/>
              <a:buNone/>
            </a:pPr>
            <a:endParaRPr sz="2400"/>
          </a:p>
          <a:p>
            <a:pPr marL="0" lvl="0" indent="0" algn="l" rtl="0">
              <a:spcBef>
                <a:spcPts val="480"/>
              </a:spcBef>
              <a:spcAft>
                <a:spcPts val="0"/>
              </a:spcAft>
              <a:buClr>
                <a:srgbClr val="000000"/>
              </a:buClr>
              <a:buSzPts val="2400"/>
              <a:buFont typeface="Arial"/>
              <a:buNone/>
            </a:pPr>
            <a:r>
              <a:rPr lang="en-US" sz="2400" b="1">
                <a:solidFill>
                  <a:schemeClr val="accent6"/>
                </a:solidFill>
              </a:rPr>
              <a:t>Moving: </a:t>
            </a:r>
            <a:r>
              <a:rPr lang="en-US" sz="2400"/>
              <a:t>Continuous, random teacher movement throughout all parts of classroom </a:t>
            </a:r>
            <a:endParaRPr sz="2400"/>
          </a:p>
          <a:p>
            <a:pPr marL="0" lvl="0" indent="0" algn="l" rtl="0">
              <a:spcBef>
                <a:spcPts val="480"/>
              </a:spcBef>
              <a:spcAft>
                <a:spcPts val="0"/>
              </a:spcAft>
              <a:buClr>
                <a:srgbClr val="000000"/>
              </a:buClr>
              <a:buSzPts val="2400"/>
              <a:buFont typeface="Arial"/>
              <a:buNone/>
            </a:pPr>
            <a:endParaRPr sz="2400"/>
          </a:p>
          <a:p>
            <a:pPr marL="0" lvl="0" indent="0" algn="l" rtl="0">
              <a:spcBef>
                <a:spcPts val="480"/>
              </a:spcBef>
              <a:spcAft>
                <a:spcPts val="0"/>
              </a:spcAft>
              <a:buClr>
                <a:srgbClr val="000000"/>
              </a:buClr>
              <a:buSzPts val="2400"/>
              <a:buFont typeface="Arial"/>
              <a:buNone/>
            </a:pPr>
            <a:r>
              <a:rPr lang="en-US" sz="2400" b="1">
                <a:solidFill>
                  <a:schemeClr val="accent6"/>
                </a:solidFill>
              </a:rPr>
              <a:t>Scanning: </a:t>
            </a:r>
            <a:r>
              <a:rPr lang="en-US" sz="2400"/>
              <a:t>Frequent and intentional visual sweep of all parts of classroom</a:t>
            </a:r>
            <a:endParaRPr sz="2400"/>
          </a:p>
          <a:p>
            <a:pPr marL="0" lvl="0" indent="0" algn="l" rtl="0">
              <a:spcBef>
                <a:spcPts val="480"/>
              </a:spcBef>
              <a:spcAft>
                <a:spcPts val="0"/>
              </a:spcAft>
              <a:buClr>
                <a:srgbClr val="000000"/>
              </a:buClr>
              <a:buSzPts val="2400"/>
              <a:buFont typeface="Arial"/>
              <a:buNone/>
            </a:pPr>
            <a:endParaRPr sz="2400"/>
          </a:p>
          <a:p>
            <a:pPr marL="0" lvl="0" indent="0" algn="l" rtl="0">
              <a:spcBef>
                <a:spcPts val="480"/>
              </a:spcBef>
              <a:spcAft>
                <a:spcPts val="0"/>
              </a:spcAft>
              <a:buClr>
                <a:srgbClr val="000000"/>
              </a:buClr>
              <a:buSzPts val="2400"/>
              <a:buFont typeface="Arial"/>
              <a:buNone/>
            </a:pPr>
            <a:r>
              <a:rPr lang="en-US" sz="2400" b="1">
                <a:solidFill>
                  <a:schemeClr val="accent6"/>
                </a:solidFill>
              </a:rPr>
              <a:t>Interacting: </a:t>
            </a:r>
            <a:r>
              <a:rPr lang="en-US" sz="2400"/>
              <a:t>Frequent and positive communication to encourage, reinforce, and correct</a:t>
            </a:r>
            <a:endParaRPr/>
          </a:p>
        </p:txBody>
      </p:sp>
      <p:pic>
        <p:nvPicPr>
          <p:cNvPr id="487" name="Google Shape;487;p72" title="Core Content Icon"/>
          <p:cNvPicPr preferRelativeResize="0"/>
          <p:nvPr/>
        </p:nvPicPr>
        <p:blipFill rotWithShape="1">
          <a:blip r:embed="rId3">
            <a:alphaModFix/>
          </a:blip>
          <a:srcRect/>
          <a:stretch/>
        </p:blipFill>
        <p:spPr>
          <a:xfrm>
            <a:off x="296485" y="288118"/>
            <a:ext cx="713232" cy="713232"/>
          </a:xfrm>
          <a:prstGeom prst="rect">
            <a:avLst/>
          </a:prstGeom>
          <a:noFill/>
          <a:ln>
            <a:noFill/>
          </a:ln>
          <a:effectLst>
            <a:outerShdw blurRad="50800" dist="38100" dir="2700000" algn="tl" rotWithShape="0">
              <a:srgbClr val="000000">
                <a:alpha val="42350"/>
              </a:srgbClr>
            </a:outerShdw>
          </a:effectLst>
        </p:spPr>
      </p:pic>
      <p:pic>
        <p:nvPicPr>
          <p:cNvPr id="488" name="Google Shape;488;p72" descr="Graphic of eyes. ">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rot="655929">
            <a:off x="7280127" y="557180"/>
            <a:ext cx="1791946" cy="92999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73"/>
          <p:cNvSpPr txBox="1">
            <a:spLocks noGrp="1"/>
          </p:cNvSpPr>
          <p:nvPr>
            <p:ph type="title"/>
          </p:nvPr>
        </p:nvSpPr>
        <p:spPr>
          <a:xfrm>
            <a:off x="838751" y="364350"/>
            <a:ext cx="87786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200"/>
              <a:buFont typeface="Twentieth Century"/>
              <a:buNone/>
            </a:pPr>
            <a:r>
              <a:rPr lang="en-US"/>
              <a:t>Active Supervision</a:t>
            </a:r>
            <a:br>
              <a:rPr lang="en-US">
                <a:solidFill>
                  <a:schemeClr val="accent1"/>
                </a:solidFill>
              </a:rPr>
            </a:br>
            <a:r>
              <a:rPr lang="en-US">
                <a:solidFill>
                  <a:schemeClr val="accent6"/>
                </a:solidFill>
              </a:rPr>
              <a:t>is also trauma informed because</a:t>
            </a:r>
            <a:endParaRPr/>
          </a:p>
        </p:txBody>
      </p:sp>
      <p:sp>
        <p:nvSpPr>
          <p:cNvPr id="495" name="Google Shape;495;p73"/>
          <p:cNvSpPr txBox="1">
            <a:spLocks noGrp="1"/>
          </p:cNvSpPr>
          <p:nvPr>
            <p:ph type="body" idx="1"/>
          </p:nvPr>
        </p:nvSpPr>
        <p:spPr>
          <a:xfrm>
            <a:off x="365300" y="1600200"/>
            <a:ext cx="8257500" cy="2782500"/>
          </a:xfrm>
          <a:prstGeom prst="rect">
            <a:avLst/>
          </a:prstGeom>
        </p:spPr>
        <p:txBody>
          <a:bodyPr spcFirstLastPara="1" wrap="square" lIns="91425" tIns="45700" rIns="91425" bIns="45700" anchor="t" anchorCtr="0">
            <a:noAutofit/>
          </a:bodyPr>
          <a:lstStyle/>
          <a:p>
            <a:pPr marL="342900" lvl="0" indent="-342900" algn="l" rtl="0">
              <a:spcBef>
                <a:spcPts val="0"/>
              </a:spcBef>
              <a:spcAft>
                <a:spcPts val="0"/>
              </a:spcAft>
              <a:buSzPts val="2400"/>
              <a:buFont typeface="Arial"/>
              <a:buChar char="•"/>
            </a:pPr>
            <a:r>
              <a:rPr lang="en-US"/>
              <a:t>Provides a sense of safety for students</a:t>
            </a:r>
            <a:endParaRPr/>
          </a:p>
          <a:p>
            <a:pPr marL="342900" lvl="0" indent="-342900" algn="l" rtl="0">
              <a:spcBef>
                <a:spcPts val="480"/>
              </a:spcBef>
              <a:spcAft>
                <a:spcPts val="0"/>
              </a:spcAft>
              <a:buSzPts val="2400"/>
              <a:buFont typeface="Arial"/>
              <a:buChar char="•"/>
            </a:pPr>
            <a:r>
              <a:rPr lang="en-US"/>
              <a:t>More likely to identify trigger and prevent problem behavior</a:t>
            </a:r>
            <a:endParaRPr/>
          </a:p>
          <a:p>
            <a:pPr marL="342900" lvl="0" indent="-342900" algn="l" rtl="0">
              <a:spcBef>
                <a:spcPts val="480"/>
              </a:spcBef>
              <a:spcAft>
                <a:spcPts val="0"/>
              </a:spcAft>
              <a:buSzPts val="2400"/>
              <a:buFont typeface="Arial"/>
              <a:buChar char="•"/>
            </a:pPr>
            <a:r>
              <a:rPr lang="en-US"/>
              <a:t>Creates frequent opportunities to interact with students for relationship development</a:t>
            </a:r>
            <a:endParaRPr/>
          </a:p>
        </p:txBody>
      </p:sp>
      <p:pic>
        <p:nvPicPr>
          <p:cNvPr id="496" name="Google Shape;496;p73" title="Core Content Icon"/>
          <p:cNvPicPr preferRelativeResize="0"/>
          <p:nvPr/>
        </p:nvPicPr>
        <p:blipFill rotWithShape="1">
          <a:blip r:embed="rId3">
            <a:alphaModFix/>
          </a:blip>
          <a:srcRect/>
          <a:stretch/>
        </p:blipFill>
        <p:spPr>
          <a:xfrm>
            <a:off x="125510" y="261068"/>
            <a:ext cx="713232" cy="713232"/>
          </a:xfrm>
          <a:prstGeom prst="rect">
            <a:avLst/>
          </a:prstGeom>
          <a:noFill/>
          <a:ln>
            <a:noFill/>
          </a:ln>
          <a:effectLst>
            <a:outerShdw blurRad="50800" dist="38100" dir="2700000" algn="tl" rotWithShape="0">
              <a:srgbClr val="000000">
                <a:alpha val="42350"/>
              </a:srgbClr>
            </a:outerShdw>
          </a:effectLst>
        </p:spPr>
      </p:pic>
      <p:sp>
        <p:nvSpPr>
          <p:cNvPr id="497" name="Google Shape;497;p73"/>
          <p:cNvSpPr txBox="1"/>
          <p:nvPr/>
        </p:nvSpPr>
        <p:spPr>
          <a:xfrm>
            <a:off x="527550" y="4680225"/>
            <a:ext cx="3084000" cy="100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r>
              <a:rPr lang="en-US" sz="1800">
                <a:solidFill>
                  <a:schemeClr val="accent3"/>
                </a:solidFill>
                <a:latin typeface="Calibri"/>
                <a:ea typeface="Calibri"/>
                <a:cs typeface="Calibri"/>
                <a:sym typeface="Calibri"/>
              </a:rPr>
              <a:t>Remember 15 seconds is long enough to have a meaningful connection with a student</a:t>
            </a:r>
            <a:endParaRPr>
              <a:latin typeface="Twentieth Century"/>
              <a:ea typeface="Twentieth Century"/>
              <a:cs typeface="Twentieth Century"/>
              <a:sym typeface="Twentieth Century"/>
            </a:endParaRPr>
          </a:p>
        </p:txBody>
      </p:sp>
      <p:pic>
        <p:nvPicPr>
          <p:cNvPr id="498" name="Google Shape;498;p73" descr="Adverse experiences triangle from the top down: cognition, social/emotional, regulation, survival.   "/>
          <p:cNvPicPr preferRelativeResize="0"/>
          <p:nvPr/>
        </p:nvPicPr>
        <p:blipFill rotWithShape="1">
          <a:blip r:embed="rId4">
            <a:alphaModFix/>
          </a:blip>
          <a:srcRect/>
          <a:stretch/>
        </p:blipFill>
        <p:spPr>
          <a:xfrm>
            <a:off x="4460420" y="4519968"/>
            <a:ext cx="2217324" cy="162066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74"/>
          <p:cNvSpPr txBox="1">
            <a:spLocks noGrp="1"/>
          </p:cNvSpPr>
          <p:nvPr>
            <p:ph type="title"/>
          </p:nvPr>
        </p:nvSpPr>
        <p:spPr>
          <a:xfrm>
            <a:off x="1258048" y="284465"/>
            <a:ext cx="6987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200">
                <a:solidFill>
                  <a:schemeClr val="accent2"/>
                </a:solidFill>
              </a:rPr>
              <a:t>Video Activity &amp; Discussion</a:t>
            </a:r>
            <a:endParaRPr/>
          </a:p>
        </p:txBody>
      </p:sp>
      <p:sp>
        <p:nvSpPr>
          <p:cNvPr id="505" name="Google Shape;505;p74"/>
          <p:cNvSpPr txBox="1">
            <a:spLocks noGrp="1"/>
          </p:cNvSpPr>
          <p:nvPr>
            <p:ph type="body" idx="1"/>
          </p:nvPr>
        </p:nvSpPr>
        <p:spPr>
          <a:xfrm>
            <a:off x="4977874" y="1266125"/>
            <a:ext cx="3976800" cy="4691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000" b="1">
                <a:latin typeface="Calibri"/>
                <a:ea typeface="Calibri"/>
                <a:cs typeface="Calibri"/>
                <a:sym typeface="Calibri"/>
              </a:rPr>
              <a:t>What changes did you notice in the “Positive Examples of Supervision”?</a:t>
            </a:r>
            <a:endParaRPr sz="1400">
              <a:solidFill>
                <a:srgbClr val="000000"/>
              </a:solidFill>
              <a:latin typeface="Arial"/>
              <a:ea typeface="Arial"/>
              <a:cs typeface="Arial"/>
              <a:sym typeface="Arial"/>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en-US" sz="1800">
                <a:latin typeface="Calibri"/>
                <a:ea typeface="Calibri"/>
                <a:cs typeface="Calibri"/>
                <a:sym typeface="Calibri"/>
              </a:rPr>
              <a:t>Are there areas of our school that need increased supervision?</a:t>
            </a:r>
            <a:endParaRPr sz="1400">
              <a:solidFill>
                <a:srgbClr val="000000"/>
              </a:solidFill>
              <a:latin typeface="Arial"/>
              <a:ea typeface="Arial"/>
              <a:cs typeface="Arial"/>
              <a:sym typeface="Arial"/>
            </a:endParaRPr>
          </a:p>
          <a:p>
            <a:pPr marL="285750" lvl="0" indent="-285750" algn="l" rtl="0">
              <a:spcBef>
                <a:spcPts val="0"/>
              </a:spcBef>
              <a:spcAft>
                <a:spcPts val="0"/>
              </a:spcAft>
              <a:buClr>
                <a:schemeClr val="dk2"/>
              </a:buClr>
              <a:buSzPts val="1800"/>
              <a:buFont typeface="Arial"/>
              <a:buChar char="•"/>
            </a:pPr>
            <a:r>
              <a:rPr lang="en-US" sz="1800">
                <a:latin typeface="Calibri"/>
                <a:ea typeface="Calibri"/>
                <a:cs typeface="Calibri"/>
                <a:sym typeface="Calibri"/>
              </a:rPr>
              <a:t>Where?</a:t>
            </a:r>
            <a:endParaRPr sz="1400">
              <a:solidFill>
                <a:srgbClr val="000000"/>
              </a:solidFill>
              <a:latin typeface="Arial"/>
              <a:ea typeface="Arial"/>
              <a:cs typeface="Arial"/>
              <a:sym typeface="Arial"/>
            </a:endParaRPr>
          </a:p>
          <a:p>
            <a:pPr marL="285750" lvl="0" indent="-285750" algn="l" rtl="0">
              <a:spcBef>
                <a:spcPts val="0"/>
              </a:spcBef>
              <a:spcAft>
                <a:spcPts val="0"/>
              </a:spcAft>
              <a:buClr>
                <a:schemeClr val="dk2"/>
              </a:buClr>
              <a:buSzPts val="1800"/>
              <a:buFont typeface="Arial"/>
              <a:buChar char="•"/>
            </a:pPr>
            <a:r>
              <a:rPr lang="en-US" sz="1800">
                <a:latin typeface="Calibri"/>
                <a:ea typeface="Calibri"/>
                <a:cs typeface="Calibri"/>
                <a:sym typeface="Calibri"/>
              </a:rPr>
              <a:t>How do you know?</a:t>
            </a:r>
            <a:endParaRPr sz="1400">
              <a:solidFill>
                <a:srgbClr val="000000"/>
              </a:solidFill>
              <a:latin typeface="Arial"/>
              <a:ea typeface="Arial"/>
              <a:cs typeface="Arial"/>
              <a:sym typeface="Arial"/>
            </a:endParaRPr>
          </a:p>
          <a:p>
            <a:pPr marL="285750" lvl="0" indent="-285750" algn="l" rtl="0">
              <a:spcBef>
                <a:spcPts val="0"/>
              </a:spcBef>
              <a:spcAft>
                <a:spcPts val="0"/>
              </a:spcAft>
              <a:buClr>
                <a:schemeClr val="dk2"/>
              </a:buClr>
              <a:buSzPts val="1800"/>
              <a:buFont typeface="Arial"/>
              <a:buChar char="•"/>
            </a:pPr>
            <a:r>
              <a:rPr lang="en-US" sz="1800">
                <a:latin typeface="Calibri"/>
                <a:ea typeface="Calibri"/>
                <a:cs typeface="Calibri"/>
                <a:sym typeface="Calibri"/>
              </a:rPr>
              <a:t>How will we make the changes?</a:t>
            </a:r>
            <a:endParaRPr sz="1400">
              <a:solidFill>
                <a:srgbClr val="000000"/>
              </a:solidFill>
              <a:latin typeface="Arial"/>
              <a:ea typeface="Arial"/>
              <a:cs typeface="Arial"/>
              <a:sym typeface="Arial"/>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en-US" sz="1800">
                <a:latin typeface="Calibri"/>
                <a:ea typeface="Calibri"/>
                <a:cs typeface="Calibri"/>
                <a:sym typeface="Calibri"/>
              </a:rPr>
              <a:t>Are there areas in our classrooms that need increased supervision?</a:t>
            </a:r>
            <a:endParaRPr sz="1400">
              <a:solidFill>
                <a:srgbClr val="000000"/>
              </a:solidFill>
              <a:latin typeface="Arial"/>
              <a:ea typeface="Arial"/>
              <a:cs typeface="Arial"/>
              <a:sym typeface="Arial"/>
            </a:endParaRPr>
          </a:p>
          <a:p>
            <a:pPr marL="285750" lvl="0" indent="-285750" algn="l" rtl="0">
              <a:spcBef>
                <a:spcPts val="0"/>
              </a:spcBef>
              <a:spcAft>
                <a:spcPts val="0"/>
              </a:spcAft>
              <a:buClr>
                <a:schemeClr val="dk2"/>
              </a:buClr>
              <a:buSzPts val="1800"/>
              <a:buFont typeface="Arial"/>
              <a:buChar char="•"/>
            </a:pPr>
            <a:r>
              <a:rPr lang="en-US" sz="1800">
                <a:latin typeface="Calibri"/>
                <a:ea typeface="Calibri"/>
                <a:cs typeface="Calibri"/>
                <a:sym typeface="Calibri"/>
              </a:rPr>
              <a:t>Where?</a:t>
            </a:r>
            <a:endParaRPr sz="1400">
              <a:solidFill>
                <a:srgbClr val="000000"/>
              </a:solidFill>
              <a:latin typeface="Arial"/>
              <a:ea typeface="Arial"/>
              <a:cs typeface="Arial"/>
              <a:sym typeface="Arial"/>
            </a:endParaRPr>
          </a:p>
          <a:p>
            <a:pPr marL="285750" lvl="0" indent="-285750" algn="l" rtl="0">
              <a:spcBef>
                <a:spcPts val="0"/>
              </a:spcBef>
              <a:spcAft>
                <a:spcPts val="0"/>
              </a:spcAft>
              <a:buClr>
                <a:schemeClr val="dk2"/>
              </a:buClr>
              <a:buSzPts val="1800"/>
              <a:buFont typeface="Arial"/>
              <a:buChar char="•"/>
            </a:pPr>
            <a:r>
              <a:rPr lang="en-US" sz="1800">
                <a:latin typeface="Calibri"/>
                <a:ea typeface="Calibri"/>
                <a:cs typeface="Calibri"/>
                <a:sym typeface="Calibri"/>
              </a:rPr>
              <a:t>How do you know?</a:t>
            </a:r>
            <a:endParaRPr sz="1400">
              <a:solidFill>
                <a:srgbClr val="000000"/>
              </a:solidFill>
              <a:latin typeface="Arial"/>
              <a:ea typeface="Arial"/>
              <a:cs typeface="Arial"/>
              <a:sym typeface="Arial"/>
            </a:endParaRPr>
          </a:p>
          <a:p>
            <a:pPr marL="285750" lvl="0" indent="-285750" algn="l" rtl="0">
              <a:spcBef>
                <a:spcPts val="0"/>
              </a:spcBef>
              <a:spcAft>
                <a:spcPts val="0"/>
              </a:spcAft>
              <a:buClr>
                <a:schemeClr val="dk2"/>
              </a:buClr>
              <a:buSzPts val="1800"/>
              <a:buFont typeface="Arial"/>
              <a:buChar char="•"/>
            </a:pPr>
            <a:r>
              <a:rPr lang="en-US" sz="1800">
                <a:latin typeface="Calibri"/>
                <a:ea typeface="Calibri"/>
                <a:cs typeface="Calibri"/>
                <a:sym typeface="Calibri"/>
              </a:rPr>
              <a:t>How will we make the changes?</a:t>
            </a:r>
            <a:endParaRPr/>
          </a:p>
        </p:txBody>
      </p:sp>
      <p:pic>
        <p:nvPicPr>
          <p:cNvPr id="506" name="Google Shape;506;p74" descr="Picture shows students coming off the bus and walking toward a teacher who is sitting in a lawn chair reading a newspaper in the middle of the sidewalk."/>
          <p:cNvPicPr preferRelativeResize="0">
            <a:picLocks noGrp="1"/>
          </p:cNvPicPr>
          <p:nvPr>
            <p:ph type="body" idx="1"/>
          </p:nvPr>
        </p:nvPicPr>
        <p:blipFill rotWithShape="1">
          <a:blip r:embed="rId3">
            <a:alphaModFix/>
          </a:blip>
          <a:srcRect l="30145" r="5401" b="4177"/>
          <a:stretch/>
        </p:blipFill>
        <p:spPr>
          <a:xfrm>
            <a:off x="365300" y="1701800"/>
            <a:ext cx="4490700" cy="3436800"/>
          </a:xfrm>
          <a:prstGeom prst="rect">
            <a:avLst/>
          </a:prstGeom>
          <a:noFill/>
          <a:ln>
            <a:noFill/>
          </a:ln>
        </p:spPr>
      </p:pic>
      <p:pic>
        <p:nvPicPr>
          <p:cNvPr id="507" name="Google Shape;507;p7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84480" y="284480"/>
            <a:ext cx="713232" cy="713232"/>
          </a:xfrm>
          <a:prstGeom prst="rect">
            <a:avLst/>
          </a:prstGeom>
          <a:noFill/>
          <a:ln>
            <a:noFill/>
          </a:ln>
          <a:effectLst>
            <a:outerShdw blurRad="50800" dist="38100" dir="2700000" algn="tl" rotWithShape="0">
              <a:srgbClr val="000000">
                <a:alpha val="40000"/>
              </a:srgbClr>
            </a:outerShdw>
          </a:effectLst>
        </p:spPr>
      </p:pic>
      <p:sp>
        <p:nvSpPr>
          <p:cNvPr id="508" name="Google Shape;508;p74"/>
          <p:cNvSpPr txBox="1"/>
          <p:nvPr/>
        </p:nvSpPr>
        <p:spPr>
          <a:xfrm>
            <a:off x="365300" y="5437725"/>
            <a:ext cx="3000000" cy="60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u="sng">
                <a:solidFill>
                  <a:schemeClr val="dk1"/>
                </a:solidFill>
                <a:latin typeface="Calibri"/>
                <a:ea typeface="Calibri"/>
                <a:cs typeface="Calibri"/>
                <a:sym typeface="Calibri"/>
                <a:hlinkClick r:id="rId5"/>
              </a:rPr>
              <a:t>https://youtu.be/sxwl_TiB1xU</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9"/>
          <p:cNvSpPr txBox="1">
            <a:spLocks noGrp="1"/>
          </p:cNvSpPr>
          <p:nvPr>
            <p:ph type="title"/>
          </p:nvPr>
        </p:nvSpPr>
        <p:spPr>
          <a:xfrm>
            <a:off x="1078498" y="404915"/>
            <a:ext cx="6987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1D2A53"/>
                </a:solidFill>
              </a:rPr>
              <a:t>Purpose and Outcomes</a:t>
            </a:r>
            <a:endParaRPr/>
          </a:p>
        </p:txBody>
      </p:sp>
      <p:sp>
        <p:nvSpPr>
          <p:cNvPr id="182" name="Google Shape;182;p39"/>
          <p:cNvSpPr txBox="1">
            <a:spLocks noGrp="1"/>
          </p:cNvSpPr>
          <p:nvPr>
            <p:ph type="body" idx="1"/>
          </p:nvPr>
        </p:nvSpPr>
        <p:spPr>
          <a:xfrm>
            <a:off x="365298" y="1600200"/>
            <a:ext cx="8257500" cy="46911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2800" b="1">
                <a:solidFill>
                  <a:srgbClr val="1D2A53"/>
                </a:solidFill>
                <a:latin typeface="Arial"/>
                <a:ea typeface="Arial"/>
                <a:cs typeface="Arial"/>
                <a:sym typeface="Arial"/>
              </a:rPr>
              <a:t>Purpose:</a:t>
            </a:r>
            <a:endParaRPr sz="2800" b="1">
              <a:solidFill>
                <a:srgbClr val="1D2A53"/>
              </a:solidFill>
              <a:latin typeface="Arial"/>
              <a:ea typeface="Arial"/>
              <a:cs typeface="Arial"/>
              <a:sym typeface="Arial"/>
            </a:endParaRPr>
          </a:p>
          <a:p>
            <a:pPr marL="0" lvl="0" indent="0" algn="l" rtl="0">
              <a:lnSpc>
                <a:spcPct val="115000"/>
              </a:lnSpc>
              <a:spcBef>
                <a:spcPts val="600"/>
              </a:spcBef>
              <a:spcAft>
                <a:spcPts val="0"/>
              </a:spcAft>
              <a:buNone/>
            </a:pPr>
            <a:r>
              <a:rPr lang="en-US" sz="2800">
                <a:solidFill>
                  <a:srgbClr val="1D2A53"/>
                </a:solidFill>
                <a:latin typeface="Arial"/>
                <a:ea typeface="Arial"/>
                <a:cs typeface="Arial"/>
                <a:sym typeface="Arial"/>
              </a:rPr>
              <a:t>Identify </a:t>
            </a:r>
            <a:r>
              <a:rPr lang="en-US" sz="2800">
                <a:solidFill>
                  <a:srgbClr val="0000FF"/>
                </a:solidFill>
                <a:latin typeface="Arial"/>
                <a:ea typeface="Arial"/>
                <a:cs typeface="Arial"/>
                <a:sym typeface="Arial"/>
              </a:rPr>
              <a:t>actions for a school-wide team</a:t>
            </a:r>
            <a:r>
              <a:rPr lang="en-US" sz="2800">
                <a:solidFill>
                  <a:srgbClr val="1D2A53"/>
                </a:solidFill>
                <a:latin typeface="Arial"/>
                <a:ea typeface="Arial"/>
                <a:cs typeface="Arial"/>
                <a:sym typeface="Arial"/>
              </a:rPr>
              <a:t> to improve the quality of classroom management throughout the school</a:t>
            </a:r>
            <a:endParaRPr sz="2800">
              <a:solidFill>
                <a:srgbClr val="1D2A53"/>
              </a:solidFill>
              <a:latin typeface="Arial"/>
              <a:ea typeface="Arial"/>
              <a:cs typeface="Arial"/>
              <a:sym typeface="Arial"/>
            </a:endParaRPr>
          </a:p>
          <a:p>
            <a:pPr marL="0" lvl="0" indent="0" algn="l" rtl="0">
              <a:lnSpc>
                <a:spcPct val="115000"/>
              </a:lnSpc>
              <a:spcBef>
                <a:spcPts val="600"/>
              </a:spcBef>
              <a:spcAft>
                <a:spcPts val="0"/>
              </a:spcAft>
              <a:buNone/>
            </a:pPr>
            <a:r>
              <a:rPr lang="en-US" sz="2800" b="1">
                <a:solidFill>
                  <a:srgbClr val="1D2A53"/>
                </a:solidFill>
                <a:latin typeface="Arial"/>
                <a:ea typeface="Arial"/>
                <a:cs typeface="Arial"/>
                <a:sym typeface="Arial"/>
              </a:rPr>
              <a:t>Outcomes:</a:t>
            </a:r>
            <a:endParaRPr sz="2800" b="1">
              <a:solidFill>
                <a:srgbClr val="1D2A53"/>
              </a:solidFill>
              <a:latin typeface="Arial"/>
              <a:ea typeface="Arial"/>
              <a:cs typeface="Arial"/>
              <a:sym typeface="Arial"/>
            </a:endParaRPr>
          </a:p>
          <a:p>
            <a:pPr marL="0" lvl="0" indent="0" algn="l" rtl="0">
              <a:lnSpc>
                <a:spcPct val="115000"/>
              </a:lnSpc>
              <a:spcBef>
                <a:spcPts val="400"/>
              </a:spcBef>
              <a:spcAft>
                <a:spcPts val="0"/>
              </a:spcAft>
              <a:buNone/>
            </a:pPr>
            <a:r>
              <a:rPr lang="en-US" sz="2000">
                <a:solidFill>
                  <a:srgbClr val="1D2A53"/>
                </a:solidFill>
                <a:latin typeface="Arial"/>
                <a:ea typeface="Arial"/>
                <a:cs typeface="Arial"/>
                <a:sym typeface="Arial"/>
              </a:rPr>
              <a:t>Tier I features are implemented within classrooms and are consistent with school-wide systems. (TFI 1.8)</a:t>
            </a:r>
            <a:endParaRPr sz="2000">
              <a:solidFill>
                <a:srgbClr val="1D2A53"/>
              </a:solidFill>
              <a:latin typeface="Arial"/>
              <a:ea typeface="Arial"/>
              <a:cs typeface="Arial"/>
              <a:sym typeface="Arial"/>
            </a:endParaRPr>
          </a:p>
          <a:p>
            <a:pPr marL="0" lvl="0" indent="0" algn="l" rtl="0">
              <a:spcBef>
                <a:spcPts val="360"/>
              </a:spcBef>
              <a:spcAft>
                <a:spcPts val="0"/>
              </a:spcAft>
              <a:buNone/>
            </a:pPr>
            <a:endParaRPr/>
          </a:p>
        </p:txBody>
      </p:sp>
      <p:pic>
        <p:nvPicPr>
          <p:cNvPr id="183" name="Google Shape;183;p39" descr="This blue and white icon shows a book.  There is no text. " title="Core Content Icon"/>
          <p:cNvPicPr preferRelativeResize="0"/>
          <p:nvPr/>
        </p:nvPicPr>
        <p:blipFill rotWithShape="1">
          <a:blip r:embed="rId3">
            <a:alphaModFix/>
          </a:blip>
          <a:srcRect/>
          <a:stretch/>
        </p:blipFill>
        <p:spPr>
          <a:xfrm>
            <a:off x="145101" y="404924"/>
            <a:ext cx="844125" cy="844150"/>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75"/>
          <p:cNvSpPr txBox="1">
            <a:spLocks noGrp="1"/>
          </p:cNvSpPr>
          <p:nvPr>
            <p:ph type="title"/>
          </p:nvPr>
        </p:nvSpPr>
        <p:spPr>
          <a:xfrm>
            <a:off x="1690923" y="377865"/>
            <a:ext cx="6987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chemeClr val="accent2"/>
                </a:solidFill>
              </a:rPr>
              <a:t>Team Time</a:t>
            </a:r>
            <a:endParaRPr/>
          </a:p>
        </p:txBody>
      </p:sp>
      <p:sp>
        <p:nvSpPr>
          <p:cNvPr id="515" name="Google Shape;515;p75"/>
          <p:cNvSpPr txBox="1">
            <a:spLocks noGrp="1"/>
          </p:cNvSpPr>
          <p:nvPr>
            <p:ph type="body" idx="1"/>
          </p:nvPr>
        </p:nvSpPr>
        <p:spPr>
          <a:xfrm>
            <a:off x="365298" y="1600200"/>
            <a:ext cx="8257500" cy="4691100"/>
          </a:xfrm>
          <a:prstGeom prst="rect">
            <a:avLst/>
          </a:prstGeom>
        </p:spPr>
        <p:txBody>
          <a:bodyPr spcFirstLastPara="1" wrap="square" lIns="91425" tIns="45700" rIns="91425" bIns="45700" anchor="t" anchorCtr="0">
            <a:noAutofit/>
          </a:bodyPr>
          <a:lstStyle/>
          <a:p>
            <a:pPr marL="514350" lvl="0" indent="-463550" algn="l" rtl="0">
              <a:spcBef>
                <a:spcPts val="640"/>
              </a:spcBef>
              <a:spcAft>
                <a:spcPts val="0"/>
              </a:spcAft>
              <a:buSzPts val="2400"/>
              <a:buAutoNum type="arabicPeriod"/>
            </a:pPr>
            <a:r>
              <a:rPr lang="en-US" sz="2400" b="1"/>
              <a:t>Think about the 3 components of classroom PBIS we have discussed:</a:t>
            </a:r>
            <a:endParaRPr sz="2400" b="1"/>
          </a:p>
          <a:p>
            <a:pPr marL="914400" lvl="1" indent="-381000" algn="l" rtl="0">
              <a:spcBef>
                <a:spcPts val="640"/>
              </a:spcBef>
              <a:spcAft>
                <a:spcPts val="0"/>
              </a:spcAft>
              <a:buSzPts val="2400"/>
              <a:buChar char="▪"/>
            </a:pPr>
            <a:r>
              <a:rPr lang="en-US" sz="2400"/>
              <a:t>Physical Environment, Teaching Matrix, Active Supervision</a:t>
            </a:r>
            <a:endParaRPr sz="2400"/>
          </a:p>
          <a:p>
            <a:pPr marL="514350" lvl="0" indent="-463550" algn="l" rtl="0">
              <a:spcBef>
                <a:spcPts val="640"/>
              </a:spcBef>
              <a:spcAft>
                <a:spcPts val="0"/>
              </a:spcAft>
              <a:buSzPts val="2400"/>
              <a:buAutoNum type="arabicPeriod"/>
            </a:pPr>
            <a:r>
              <a:rPr lang="en-US" sz="2400" b="1"/>
              <a:t>Use the workbook to find activities to support your work of informing your staff:</a:t>
            </a:r>
            <a:endParaRPr sz="2400" b="1"/>
          </a:p>
          <a:p>
            <a:pPr marL="914400" lvl="1" indent="-381000" algn="l" rtl="0">
              <a:spcBef>
                <a:spcPts val="640"/>
              </a:spcBef>
              <a:spcAft>
                <a:spcPts val="0"/>
              </a:spcAft>
              <a:buSzPts val="2400"/>
              <a:buChar char="▪"/>
            </a:pPr>
            <a:r>
              <a:rPr lang="en-US" sz="2400"/>
              <a:t>Teaching Routines</a:t>
            </a:r>
            <a:endParaRPr sz="2400"/>
          </a:p>
          <a:p>
            <a:pPr marL="914400" lvl="1" indent="-381000" algn="l" rtl="0">
              <a:spcBef>
                <a:spcPts val="640"/>
              </a:spcBef>
              <a:spcAft>
                <a:spcPts val="0"/>
              </a:spcAft>
              <a:buSzPts val="2400"/>
              <a:buChar char="▪"/>
            </a:pPr>
            <a:r>
              <a:rPr lang="en-US" sz="2400"/>
              <a:t>Blank Classroom Matrices (examples in slides)</a:t>
            </a:r>
            <a:endParaRPr sz="2400"/>
          </a:p>
          <a:p>
            <a:pPr marL="914400" lvl="1" indent="-381000" algn="l" rtl="0">
              <a:spcBef>
                <a:spcPts val="640"/>
              </a:spcBef>
              <a:spcAft>
                <a:spcPts val="0"/>
              </a:spcAft>
              <a:buSzPts val="2400"/>
              <a:buChar char="▪"/>
            </a:pPr>
            <a:r>
              <a:rPr lang="en-US" sz="2400"/>
              <a:t>Active Supervision</a:t>
            </a:r>
            <a:endParaRPr sz="2400"/>
          </a:p>
          <a:p>
            <a:pPr marL="514350" lvl="0" indent="-463550" algn="l" rtl="0">
              <a:spcBef>
                <a:spcPts val="640"/>
              </a:spcBef>
              <a:spcAft>
                <a:spcPts val="0"/>
              </a:spcAft>
              <a:buSzPts val="2400"/>
              <a:buAutoNum type="arabicPeriod"/>
            </a:pPr>
            <a:r>
              <a:rPr lang="en-US" sz="2400" b="1"/>
              <a:t>Begin thinking about how you will implement this at your school.</a:t>
            </a:r>
            <a:endParaRPr/>
          </a:p>
          <a:p>
            <a:pPr marL="0" lvl="0" indent="0" algn="l" rtl="0">
              <a:spcBef>
                <a:spcPts val="360"/>
              </a:spcBef>
              <a:spcAft>
                <a:spcPts val="0"/>
              </a:spcAft>
              <a:buNone/>
            </a:pPr>
            <a:endParaRPr/>
          </a:p>
        </p:txBody>
      </p:sp>
      <p:pic>
        <p:nvPicPr>
          <p:cNvPr id="516" name="Google Shape;516;p75" descr="This blue and white icon shows a pencil.  There is no text. " title="Practice Icon"/>
          <p:cNvPicPr preferRelativeResize="0"/>
          <p:nvPr/>
        </p:nvPicPr>
        <p:blipFill rotWithShape="1">
          <a:blip r:embed="rId3">
            <a:alphaModFix/>
          </a:blip>
          <a:srcRect/>
          <a:stretch/>
        </p:blipFill>
        <p:spPr>
          <a:xfrm>
            <a:off x="303151" y="364351"/>
            <a:ext cx="915300" cy="915300"/>
          </a:xfrm>
          <a:prstGeom prst="rect">
            <a:avLst/>
          </a:prstGeom>
          <a:noFill/>
          <a:ln>
            <a:noFill/>
          </a:ln>
          <a:effectLst>
            <a:outerShdw blurRad="50800" dist="38100" dir="2700000" algn="tl" rotWithShape="0">
              <a:srgbClr val="000000">
                <a:alpha val="40000"/>
              </a:srgbClr>
            </a:outerShdw>
          </a:effectLst>
        </p:spPr>
      </p:pic>
      <p:pic>
        <p:nvPicPr>
          <p:cNvPr id="517" name="Google Shape;517;p75" descr="stopwatch shows 45 minutes"/>
          <p:cNvPicPr preferRelativeResize="0"/>
          <p:nvPr/>
        </p:nvPicPr>
        <p:blipFill rotWithShape="1">
          <a:blip r:embed="rId4">
            <a:alphaModFix/>
          </a:blip>
          <a:srcRect/>
          <a:stretch/>
        </p:blipFill>
        <p:spPr>
          <a:xfrm>
            <a:off x="6162061" y="444086"/>
            <a:ext cx="1713879" cy="1286814"/>
          </a:xfrm>
          <a:prstGeom prst="rect">
            <a:avLst/>
          </a:prstGeom>
          <a:noFill/>
          <a:ln>
            <a:noFill/>
          </a:ln>
        </p:spPr>
      </p:pic>
      <p:sp>
        <p:nvSpPr>
          <p:cNvPr id="518" name="Google Shape;518;p75"/>
          <p:cNvSpPr txBox="1"/>
          <p:nvPr/>
        </p:nvSpPr>
        <p:spPr>
          <a:xfrm>
            <a:off x="1433825" y="1089750"/>
            <a:ext cx="54108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chemeClr val="dk1"/>
                </a:solidFill>
                <a:latin typeface="Calibri"/>
                <a:ea typeface="Calibri"/>
                <a:cs typeface="Calibri"/>
                <a:sym typeface="Calibri"/>
              </a:rPr>
              <a:t>Refer to pages ______ in workbook</a:t>
            </a:r>
            <a:endParaRPr>
              <a:latin typeface="Twentieth Century"/>
              <a:ea typeface="Twentieth Century"/>
              <a:cs typeface="Twentieth Century"/>
              <a:sym typeface="Twentieth Century"/>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76"/>
          <p:cNvSpPr txBox="1">
            <a:spLocks noGrp="1"/>
          </p:cNvSpPr>
          <p:nvPr>
            <p:ph type="title"/>
          </p:nvPr>
        </p:nvSpPr>
        <p:spPr>
          <a:xfrm>
            <a:off x="754348" y="332015"/>
            <a:ext cx="6987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Reflection</a:t>
            </a:r>
            <a:endParaRPr/>
          </a:p>
        </p:txBody>
      </p:sp>
      <p:pic>
        <p:nvPicPr>
          <p:cNvPr id="525" name="Google Shape;525;p76" descr="Tiered Fidelity Inventory tier 1 featue 1.8 Clasroom procedures."/>
          <p:cNvPicPr preferRelativeResize="0"/>
          <p:nvPr/>
        </p:nvPicPr>
        <p:blipFill>
          <a:blip r:embed="rId3">
            <a:alphaModFix/>
          </a:blip>
          <a:stretch>
            <a:fillRect/>
          </a:stretch>
        </p:blipFill>
        <p:spPr>
          <a:xfrm>
            <a:off x="1110150" y="1077875"/>
            <a:ext cx="6631200" cy="1371975"/>
          </a:xfrm>
          <a:prstGeom prst="rect">
            <a:avLst/>
          </a:prstGeom>
          <a:noFill/>
          <a:ln>
            <a:noFill/>
          </a:ln>
        </p:spPr>
      </p:pic>
      <p:pic>
        <p:nvPicPr>
          <p:cNvPr id="526" name="Google Shape;526;p76" descr="Shows seven action items under 1.8 classoom procedures on the tiered fidelity inventory. "/>
          <p:cNvPicPr preferRelativeResize="0"/>
          <p:nvPr/>
        </p:nvPicPr>
        <p:blipFill>
          <a:blip r:embed="rId4">
            <a:alphaModFix/>
          </a:blip>
          <a:stretch>
            <a:fillRect/>
          </a:stretch>
        </p:blipFill>
        <p:spPr>
          <a:xfrm>
            <a:off x="932250" y="2385150"/>
            <a:ext cx="6987000" cy="447285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77"/>
          <p:cNvSpPr txBox="1">
            <a:spLocks noGrp="1"/>
          </p:cNvSpPr>
          <p:nvPr>
            <p:ph type="title"/>
          </p:nvPr>
        </p:nvSpPr>
        <p:spPr>
          <a:xfrm>
            <a:off x="527623" y="386140"/>
            <a:ext cx="6987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Reflection</a:t>
            </a:r>
            <a:endParaRPr/>
          </a:p>
        </p:txBody>
      </p:sp>
      <p:pic>
        <p:nvPicPr>
          <p:cNvPr id="533" name="Google Shape;533;p77" descr="Tiered Fidelity Inventory tier 1 featue 1.8 Clasroom procedures."/>
          <p:cNvPicPr preferRelativeResize="0"/>
          <p:nvPr/>
        </p:nvPicPr>
        <p:blipFill>
          <a:blip r:embed="rId3">
            <a:alphaModFix/>
          </a:blip>
          <a:stretch>
            <a:fillRect/>
          </a:stretch>
        </p:blipFill>
        <p:spPr>
          <a:xfrm>
            <a:off x="1110150" y="1077875"/>
            <a:ext cx="6631200" cy="1371975"/>
          </a:xfrm>
          <a:prstGeom prst="rect">
            <a:avLst/>
          </a:prstGeom>
          <a:noFill/>
          <a:ln>
            <a:noFill/>
          </a:ln>
        </p:spPr>
      </p:pic>
      <p:pic>
        <p:nvPicPr>
          <p:cNvPr id="534" name="Google Shape;534;p77" descr="Shows seven action items under 1.8 classoom procedures on the tiered fidelity inventory. "/>
          <p:cNvPicPr preferRelativeResize="0"/>
          <p:nvPr/>
        </p:nvPicPr>
        <p:blipFill>
          <a:blip r:embed="rId4">
            <a:alphaModFix/>
          </a:blip>
          <a:stretch>
            <a:fillRect/>
          </a:stretch>
        </p:blipFill>
        <p:spPr>
          <a:xfrm>
            <a:off x="1265650" y="2449850"/>
            <a:ext cx="6248975" cy="43381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538"/>
        <p:cNvGrpSpPr/>
        <p:nvPr/>
      </p:nvGrpSpPr>
      <p:grpSpPr>
        <a:xfrm>
          <a:off x="0" y="0"/>
          <a:ext cx="0" cy="0"/>
          <a:chOff x="0" y="0"/>
          <a:chExt cx="0" cy="0"/>
        </a:xfrm>
      </p:grpSpPr>
      <p:pic>
        <p:nvPicPr>
          <p:cNvPr id="539" name="Google Shape;539;p78" title="Core Content Icon"/>
          <p:cNvPicPr preferRelativeResize="0"/>
          <p:nvPr/>
        </p:nvPicPr>
        <p:blipFill rotWithShape="1">
          <a:blip r:embed="rId3">
            <a:alphaModFix/>
          </a:blip>
          <a:srcRect/>
          <a:stretch/>
        </p:blipFill>
        <p:spPr>
          <a:xfrm>
            <a:off x="296485" y="303232"/>
            <a:ext cx="713232" cy="713232"/>
          </a:xfrm>
          <a:prstGeom prst="rect">
            <a:avLst/>
          </a:prstGeom>
          <a:noFill/>
          <a:ln>
            <a:noFill/>
          </a:ln>
          <a:effectLst>
            <a:outerShdw blurRad="50800" dist="38100" dir="2700000" algn="tl" rotWithShape="0">
              <a:srgbClr val="000000">
                <a:alpha val="42745"/>
              </a:srgbClr>
            </a:outerShdw>
          </a:effectLst>
        </p:spPr>
      </p:pic>
      <p:sp>
        <p:nvSpPr>
          <p:cNvPr id="540" name="Google Shape;540;p78"/>
          <p:cNvSpPr txBox="1">
            <a:spLocks noGrp="1"/>
          </p:cNvSpPr>
          <p:nvPr>
            <p:ph type="title"/>
          </p:nvPr>
        </p:nvSpPr>
        <p:spPr>
          <a:xfrm>
            <a:off x="1078442" y="101127"/>
            <a:ext cx="6987000" cy="9153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400"/>
              <a:buFont typeface="Twentieth Century"/>
              <a:buNone/>
            </a:pPr>
            <a:r>
              <a:rPr lang="en-US"/>
              <a:t>Classroom Matrix Example</a:t>
            </a:r>
            <a:endParaRPr/>
          </a:p>
        </p:txBody>
      </p:sp>
      <p:pic>
        <p:nvPicPr>
          <p:cNvPr id="541" name="Google Shape;541;p78" descr="This matrix shows expectations of responsible, respectful and engaged on the left and settings of class-wide, whole group, group/partner work, and independent work across the top. "/>
          <p:cNvPicPr preferRelativeResize="0"/>
          <p:nvPr/>
        </p:nvPicPr>
        <p:blipFill rotWithShape="1">
          <a:blip r:embed="rId4">
            <a:alphaModFix/>
          </a:blip>
          <a:srcRect/>
          <a:stretch/>
        </p:blipFill>
        <p:spPr>
          <a:xfrm>
            <a:off x="1055125" y="1016475"/>
            <a:ext cx="7493701" cy="5620251"/>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9"/>
          <p:cNvSpPr txBox="1">
            <a:spLocks noGrp="1"/>
          </p:cNvSpPr>
          <p:nvPr>
            <p:ph type="title"/>
          </p:nvPr>
        </p:nvSpPr>
        <p:spPr>
          <a:xfrm>
            <a:off x="934486" y="5"/>
            <a:ext cx="6987000" cy="9153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400"/>
              <a:buFont typeface="Twentieth Century"/>
              <a:buNone/>
            </a:pPr>
            <a:r>
              <a:rPr lang="en-US"/>
              <a:t>Classroom Matrix Example</a:t>
            </a:r>
            <a:endParaRPr/>
          </a:p>
        </p:txBody>
      </p:sp>
      <p:pic>
        <p:nvPicPr>
          <p:cNvPr id="547" name="Google Shape;547;p79" descr="This matrix has expectations of be honest, exceed expectations, accept responsibility, and respect others on the left.  Settings across the top are: before class, during lesson, independent work, group work, when finished working, and before leaving.  "/>
          <p:cNvPicPr preferRelativeResize="0"/>
          <p:nvPr/>
        </p:nvPicPr>
        <p:blipFill rotWithShape="1">
          <a:blip r:embed="rId3">
            <a:alphaModFix/>
          </a:blip>
          <a:srcRect/>
          <a:stretch/>
        </p:blipFill>
        <p:spPr>
          <a:xfrm>
            <a:off x="1190350" y="873150"/>
            <a:ext cx="7128526" cy="5502225"/>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pic>
        <p:nvPicPr>
          <p:cNvPr id="548" name="Google Shape;548;p79" title="Core Content Icon"/>
          <p:cNvPicPr preferRelativeResize="0"/>
          <p:nvPr/>
        </p:nvPicPr>
        <p:blipFill rotWithShape="1">
          <a:blip r:embed="rId4">
            <a:alphaModFix/>
          </a:blip>
          <a:srcRect/>
          <a:stretch/>
        </p:blipFill>
        <p:spPr>
          <a:xfrm>
            <a:off x="121148" y="332068"/>
            <a:ext cx="713232" cy="713232"/>
          </a:xfrm>
          <a:prstGeom prst="rect">
            <a:avLst/>
          </a:prstGeom>
          <a:noFill/>
          <a:ln>
            <a:noFill/>
          </a:ln>
          <a:effectLst>
            <a:outerShdw blurRad="50800" dist="38100" dir="2700000" algn="tl" rotWithShape="0">
              <a:srgbClr val="000000">
                <a:alpha val="42745"/>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80"/>
          <p:cNvSpPr txBox="1">
            <a:spLocks noGrp="1"/>
          </p:cNvSpPr>
          <p:nvPr>
            <p:ph type="title"/>
          </p:nvPr>
        </p:nvSpPr>
        <p:spPr>
          <a:xfrm>
            <a:off x="1009717" y="202169"/>
            <a:ext cx="6987106" cy="91535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400"/>
              <a:buFont typeface="Twentieth Century"/>
              <a:buNone/>
            </a:pPr>
            <a:r>
              <a:rPr lang="en-US"/>
              <a:t>Classroom Matrix Example</a:t>
            </a:r>
            <a:endParaRPr/>
          </a:p>
        </p:txBody>
      </p:sp>
      <p:pic>
        <p:nvPicPr>
          <p:cNvPr id="554" name="Google Shape;554;p80" descr="This matrix has expectations of be respectful, be responsible and be safe on the left.  Setting across the top are class-wide, arrival, cooperative learning groups, independent seatwork and whole group. "/>
          <p:cNvPicPr preferRelativeResize="0"/>
          <p:nvPr/>
        </p:nvPicPr>
        <p:blipFill rotWithShape="1">
          <a:blip r:embed="rId3">
            <a:alphaModFix/>
          </a:blip>
          <a:srcRect/>
          <a:stretch/>
        </p:blipFill>
        <p:spPr>
          <a:xfrm>
            <a:off x="717173" y="1238687"/>
            <a:ext cx="7709675" cy="4948774"/>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pic>
        <p:nvPicPr>
          <p:cNvPr id="555" name="Google Shape;555;p80" title="Core Content Icon"/>
          <p:cNvPicPr preferRelativeResize="0"/>
          <p:nvPr/>
        </p:nvPicPr>
        <p:blipFill rotWithShape="1">
          <a:blip r:embed="rId4">
            <a:alphaModFix/>
          </a:blip>
          <a:srcRect/>
          <a:stretch/>
        </p:blipFill>
        <p:spPr>
          <a:xfrm>
            <a:off x="296485" y="303232"/>
            <a:ext cx="713232" cy="713232"/>
          </a:xfrm>
          <a:prstGeom prst="rect">
            <a:avLst/>
          </a:prstGeom>
          <a:noFill/>
          <a:ln>
            <a:noFill/>
          </a:ln>
          <a:effectLst>
            <a:outerShdw blurRad="50800" dist="38100" dir="2700000" algn="tl" rotWithShape="0">
              <a:srgbClr val="000000">
                <a:alpha val="42745"/>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81"/>
          <p:cNvSpPr txBox="1">
            <a:spLocks noGrp="1"/>
          </p:cNvSpPr>
          <p:nvPr>
            <p:ph type="title"/>
          </p:nvPr>
        </p:nvSpPr>
        <p:spPr>
          <a:xfrm>
            <a:off x="645544" y="108664"/>
            <a:ext cx="6987106" cy="91535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2"/>
              </a:buClr>
              <a:buSzPts val="4400"/>
              <a:buFont typeface="Twentieth Century"/>
              <a:buNone/>
            </a:pPr>
            <a:r>
              <a:rPr lang="en-US"/>
              <a:t>Classroom Matrix Example</a:t>
            </a:r>
            <a:endParaRPr/>
          </a:p>
        </p:txBody>
      </p:sp>
      <p:pic>
        <p:nvPicPr>
          <p:cNvPr id="561" name="Google Shape;561;p81" descr="This matrix has expectations of responsible, respectful and safe on the left.  Settings across the top are arrival, independent reading, centers, whole group, partner work, going home."/>
          <p:cNvPicPr preferRelativeResize="0"/>
          <p:nvPr/>
        </p:nvPicPr>
        <p:blipFill rotWithShape="1">
          <a:blip r:embed="rId3">
            <a:alphaModFix/>
          </a:blip>
          <a:srcRect/>
          <a:stretch/>
        </p:blipFill>
        <p:spPr>
          <a:xfrm>
            <a:off x="1260905" y="1164451"/>
            <a:ext cx="7565457" cy="4529097"/>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pic>
        <p:nvPicPr>
          <p:cNvPr id="562" name="Google Shape;562;p81" title="Core Content Icon"/>
          <p:cNvPicPr preferRelativeResize="0"/>
          <p:nvPr/>
        </p:nvPicPr>
        <p:blipFill rotWithShape="1">
          <a:blip r:embed="rId4">
            <a:alphaModFix/>
          </a:blip>
          <a:srcRect/>
          <a:stretch/>
        </p:blipFill>
        <p:spPr>
          <a:xfrm>
            <a:off x="296485" y="303232"/>
            <a:ext cx="713232" cy="713232"/>
          </a:xfrm>
          <a:prstGeom prst="rect">
            <a:avLst/>
          </a:prstGeom>
          <a:noFill/>
          <a:ln>
            <a:noFill/>
          </a:ln>
          <a:effectLst>
            <a:outerShdw blurRad="50800" dist="38100" dir="2700000" algn="tl" rotWithShape="0">
              <a:srgbClr val="000000">
                <a:alpha val="42745"/>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82"/>
          <p:cNvSpPr txBox="1">
            <a:spLocks noGrp="1"/>
          </p:cNvSpPr>
          <p:nvPr>
            <p:ph type="title"/>
          </p:nvPr>
        </p:nvSpPr>
        <p:spPr>
          <a:xfrm>
            <a:off x="1129262" y="281771"/>
            <a:ext cx="6987106" cy="91535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400"/>
              <a:buFont typeface="Twentieth Century"/>
              <a:buNone/>
            </a:pPr>
            <a:r>
              <a:rPr lang="en-US"/>
              <a:t>Resources</a:t>
            </a:r>
            <a:endParaRPr/>
          </a:p>
        </p:txBody>
      </p:sp>
      <p:sp>
        <p:nvSpPr>
          <p:cNvPr id="568" name="Google Shape;568;p82"/>
          <p:cNvSpPr txBox="1">
            <a:spLocks noGrp="1"/>
          </p:cNvSpPr>
          <p:nvPr>
            <p:ph type="body" idx="1"/>
          </p:nvPr>
        </p:nvSpPr>
        <p:spPr>
          <a:xfrm>
            <a:off x="365298" y="1600200"/>
            <a:ext cx="8257568" cy="4691069"/>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2240"/>
              <a:buNone/>
            </a:pPr>
            <a:r>
              <a:rPr lang="en-US" sz="2240"/>
              <a:t>National Website</a:t>
            </a:r>
            <a:endParaRPr/>
          </a:p>
          <a:p>
            <a:pPr marL="0" lvl="0" indent="0" algn="l" rtl="0">
              <a:lnSpc>
                <a:spcPct val="80000"/>
              </a:lnSpc>
              <a:spcBef>
                <a:spcPts val="280"/>
              </a:spcBef>
              <a:spcAft>
                <a:spcPts val="0"/>
              </a:spcAft>
              <a:buSzPts val="1400"/>
              <a:buNone/>
            </a:pPr>
            <a:r>
              <a:rPr lang="en-US" sz="1400" u="sng">
                <a:solidFill>
                  <a:schemeClr val="hlink"/>
                </a:solidFill>
                <a:hlinkClick r:id="rId3"/>
              </a:rPr>
              <a:t>http://www.pbis.org/school/pbis-in-the-classroom</a:t>
            </a:r>
            <a:endParaRPr sz="1400"/>
          </a:p>
          <a:p>
            <a:pPr marL="0" lvl="0" indent="0" algn="l" rtl="0">
              <a:lnSpc>
                <a:spcPct val="80000"/>
              </a:lnSpc>
              <a:spcBef>
                <a:spcPts val="336"/>
              </a:spcBef>
              <a:spcAft>
                <a:spcPts val="0"/>
              </a:spcAft>
              <a:buSzPts val="1680"/>
              <a:buNone/>
            </a:pPr>
            <a:endParaRPr sz="1679"/>
          </a:p>
          <a:p>
            <a:pPr marL="0" lvl="0" indent="0" algn="l" rtl="0">
              <a:lnSpc>
                <a:spcPct val="80000"/>
              </a:lnSpc>
              <a:spcBef>
                <a:spcPts val="336"/>
              </a:spcBef>
              <a:spcAft>
                <a:spcPts val="0"/>
              </a:spcAft>
              <a:buSzPts val="1679"/>
              <a:buNone/>
            </a:pPr>
            <a:r>
              <a:rPr lang="en-US" sz="1679"/>
              <a:t>Midwest PBIS – Classroom Modules</a:t>
            </a:r>
            <a:endParaRPr/>
          </a:p>
          <a:p>
            <a:pPr marL="0" lvl="0" indent="0" algn="l" rtl="0">
              <a:lnSpc>
                <a:spcPct val="80000"/>
              </a:lnSpc>
              <a:spcBef>
                <a:spcPts val="280"/>
              </a:spcBef>
              <a:spcAft>
                <a:spcPts val="0"/>
              </a:spcAft>
              <a:buSzPts val="1400"/>
              <a:buNone/>
            </a:pPr>
            <a:r>
              <a:rPr lang="en-US" sz="1400" u="sng">
                <a:solidFill>
                  <a:schemeClr val="hlink"/>
                </a:solidFill>
                <a:hlinkClick r:id="rId4"/>
              </a:rPr>
              <a:t>http://www.midwestpbis.org/materials/classroom-management</a:t>
            </a:r>
            <a:endParaRPr sz="1400"/>
          </a:p>
          <a:p>
            <a:pPr marL="0" lvl="0" indent="0" algn="l" rtl="0">
              <a:lnSpc>
                <a:spcPct val="80000"/>
              </a:lnSpc>
              <a:spcBef>
                <a:spcPts val="280"/>
              </a:spcBef>
              <a:spcAft>
                <a:spcPts val="0"/>
              </a:spcAft>
              <a:buSzPts val="1400"/>
              <a:buNone/>
            </a:pPr>
            <a:r>
              <a:rPr lang="en-US" sz="1100" u="sng">
                <a:solidFill>
                  <a:schemeClr val="hlink"/>
                </a:solidFill>
                <a:latin typeface="Arial"/>
                <a:ea typeface="Arial"/>
                <a:cs typeface="Arial"/>
                <a:sym typeface="Arial"/>
                <a:hlinkClick r:id="rId5"/>
              </a:rPr>
              <a:t>http://www.midwestpbis.org/materials/classroom-practices</a:t>
            </a:r>
            <a:endParaRPr sz="1400"/>
          </a:p>
          <a:p>
            <a:pPr marL="0" lvl="0" indent="0" algn="l" rtl="0">
              <a:lnSpc>
                <a:spcPct val="80000"/>
              </a:lnSpc>
              <a:spcBef>
                <a:spcPts val="280"/>
              </a:spcBef>
              <a:spcAft>
                <a:spcPts val="0"/>
              </a:spcAft>
              <a:buSzPts val="1400"/>
              <a:buNone/>
            </a:pPr>
            <a:endParaRPr sz="1400"/>
          </a:p>
          <a:p>
            <a:pPr marL="0" lvl="0" indent="0" algn="l" rtl="0">
              <a:lnSpc>
                <a:spcPct val="80000"/>
              </a:lnSpc>
              <a:spcBef>
                <a:spcPts val="336"/>
              </a:spcBef>
              <a:spcAft>
                <a:spcPts val="0"/>
              </a:spcAft>
              <a:buSzPts val="1679"/>
              <a:buNone/>
            </a:pPr>
            <a:r>
              <a:rPr lang="en-US" sz="1679"/>
              <a:t>Florida PBIS Classroom Coaching</a:t>
            </a:r>
            <a:endParaRPr/>
          </a:p>
          <a:p>
            <a:pPr marL="0" lvl="0" indent="0" algn="l" rtl="0">
              <a:lnSpc>
                <a:spcPct val="80000"/>
              </a:lnSpc>
              <a:spcBef>
                <a:spcPts val="280"/>
              </a:spcBef>
              <a:spcAft>
                <a:spcPts val="0"/>
              </a:spcAft>
              <a:buSzPts val="1400"/>
              <a:buNone/>
            </a:pPr>
            <a:r>
              <a:rPr lang="en-US" sz="1400" u="sng">
                <a:solidFill>
                  <a:schemeClr val="hlink"/>
                </a:solidFill>
                <a:hlinkClick r:id="rId6"/>
              </a:rPr>
              <a:t>http://www.livebinders.com/play/play?id=2295063</a:t>
            </a:r>
            <a:endParaRPr sz="1400"/>
          </a:p>
          <a:p>
            <a:pPr marL="0" lvl="0" indent="0" algn="l" rtl="0">
              <a:lnSpc>
                <a:spcPct val="80000"/>
              </a:lnSpc>
              <a:spcBef>
                <a:spcPts val="280"/>
              </a:spcBef>
              <a:spcAft>
                <a:spcPts val="0"/>
              </a:spcAft>
              <a:buSzPts val="1400"/>
              <a:buNone/>
            </a:pPr>
            <a:endParaRPr sz="1400"/>
          </a:p>
          <a:p>
            <a:pPr marL="0" lvl="0" indent="0" algn="l" rtl="0">
              <a:lnSpc>
                <a:spcPct val="80000"/>
              </a:lnSpc>
              <a:spcBef>
                <a:spcPts val="280"/>
              </a:spcBef>
              <a:spcAft>
                <a:spcPts val="0"/>
              </a:spcAft>
              <a:buSzPts val="1400"/>
              <a:buNone/>
            </a:pPr>
            <a:r>
              <a:rPr lang="en-US" sz="1400"/>
              <a:t>Mid-Atlantic PBIS</a:t>
            </a:r>
            <a:br>
              <a:rPr lang="en-US" sz="1400"/>
            </a:br>
            <a:r>
              <a:rPr lang="en-US" sz="1400" u="sng">
                <a:solidFill>
                  <a:schemeClr val="hlink"/>
                </a:solidFill>
                <a:hlinkClick r:id="rId7"/>
              </a:rPr>
              <a:t>http://www.midatlanticpbis.org/materials-1/classroom</a:t>
            </a:r>
            <a:endParaRPr sz="1400"/>
          </a:p>
          <a:p>
            <a:pPr marL="0" lvl="0" indent="0" algn="l" rtl="0">
              <a:lnSpc>
                <a:spcPct val="80000"/>
              </a:lnSpc>
              <a:spcBef>
                <a:spcPts val="280"/>
              </a:spcBef>
              <a:spcAft>
                <a:spcPts val="0"/>
              </a:spcAft>
              <a:buSzPts val="1400"/>
              <a:buNone/>
            </a:pPr>
            <a:endParaRPr sz="1400"/>
          </a:p>
          <a:p>
            <a:pPr marL="0" lvl="0" indent="0" algn="l" rtl="0">
              <a:lnSpc>
                <a:spcPct val="80000"/>
              </a:lnSpc>
              <a:spcBef>
                <a:spcPts val="280"/>
              </a:spcBef>
              <a:spcAft>
                <a:spcPts val="0"/>
              </a:spcAft>
              <a:buSzPts val="1400"/>
              <a:buNone/>
            </a:pPr>
            <a:r>
              <a:rPr lang="en-US" sz="1400"/>
              <a:t>Additional Classroom Resources – Tim Lewis</a:t>
            </a:r>
            <a:endParaRPr/>
          </a:p>
          <a:p>
            <a:pPr marL="0" lvl="0" indent="0" algn="l" rtl="0">
              <a:lnSpc>
                <a:spcPct val="80000"/>
              </a:lnSpc>
              <a:spcBef>
                <a:spcPts val="280"/>
              </a:spcBef>
              <a:spcAft>
                <a:spcPts val="0"/>
              </a:spcAft>
              <a:buSzPts val="1400"/>
              <a:buNone/>
            </a:pPr>
            <a:r>
              <a:rPr lang="en-US" sz="1400" u="sng">
                <a:solidFill>
                  <a:schemeClr val="hlink"/>
                </a:solidFill>
                <a:hlinkClick r:id="rId8"/>
              </a:rPr>
              <a:t>https://www.pbis.org/resource/192/classroom-checklists-effective-classroom-plan-environmental-inventory-checklist</a:t>
            </a:r>
            <a:endParaRPr sz="1400"/>
          </a:p>
          <a:p>
            <a:pPr marL="0" lvl="0" indent="0" algn="l" rtl="0">
              <a:lnSpc>
                <a:spcPct val="80000"/>
              </a:lnSpc>
              <a:spcBef>
                <a:spcPts val="280"/>
              </a:spcBef>
              <a:spcAft>
                <a:spcPts val="0"/>
              </a:spcAft>
              <a:buSzPts val="1400"/>
              <a:buNone/>
            </a:pPr>
            <a:endParaRPr sz="1400"/>
          </a:p>
          <a:p>
            <a:pPr marL="0" lvl="0" indent="0" algn="l" rtl="0">
              <a:lnSpc>
                <a:spcPct val="80000"/>
              </a:lnSpc>
              <a:spcBef>
                <a:spcPts val="280"/>
              </a:spcBef>
              <a:spcAft>
                <a:spcPts val="0"/>
              </a:spcAft>
              <a:buSzPts val="1400"/>
              <a:buNone/>
            </a:pPr>
            <a:endParaRPr sz="1400"/>
          </a:p>
          <a:p>
            <a:pPr marL="0" lvl="0" indent="0" algn="l" rtl="0">
              <a:lnSpc>
                <a:spcPct val="80000"/>
              </a:lnSpc>
              <a:spcBef>
                <a:spcPts val="336"/>
              </a:spcBef>
              <a:spcAft>
                <a:spcPts val="0"/>
              </a:spcAft>
              <a:buSzPts val="1679"/>
              <a:buNone/>
            </a:pPr>
            <a:r>
              <a:rPr lang="en-US" sz="1679"/>
              <a:t>Supporting and Responding to Classroom Behavior Tool</a:t>
            </a:r>
            <a:endParaRPr/>
          </a:p>
          <a:p>
            <a:pPr marL="0" lvl="0" indent="0" algn="l" rtl="0">
              <a:lnSpc>
                <a:spcPct val="80000"/>
              </a:lnSpc>
              <a:spcBef>
                <a:spcPts val="280"/>
              </a:spcBef>
              <a:spcAft>
                <a:spcPts val="0"/>
              </a:spcAft>
              <a:buSzPts val="1400"/>
              <a:buNone/>
            </a:pPr>
            <a:r>
              <a:rPr lang="en-US" sz="1400" u="sng">
                <a:solidFill>
                  <a:schemeClr val="hlink"/>
                </a:solidFill>
                <a:hlinkClick r:id="rId9"/>
              </a:rPr>
              <a:t>http://www.pbis.org/resource/1016/supporting-and-responding-to-behavior</a:t>
            </a:r>
            <a:endParaRPr sz="1400"/>
          </a:p>
          <a:p>
            <a:pPr marL="0" lvl="0" indent="0" algn="l" rtl="0">
              <a:lnSpc>
                <a:spcPct val="80000"/>
              </a:lnSpc>
              <a:spcBef>
                <a:spcPts val="280"/>
              </a:spcBef>
              <a:spcAft>
                <a:spcPts val="0"/>
              </a:spcAft>
              <a:buSzPts val="1400"/>
              <a:buNone/>
            </a:pPr>
            <a:endParaRPr sz="1400"/>
          </a:p>
          <a:p>
            <a:pPr marL="0" lvl="0" indent="0" algn="l" rtl="0">
              <a:lnSpc>
                <a:spcPct val="80000"/>
              </a:lnSpc>
              <a:spcBef>
                <a:spcPts val="280"/>
              </a:spcBef>
              <a:spcAft>
                <a:spcPts val="0"/>
              </a:spcAft>
              <a:buSzPts val="1400"/>
              <a:buNone/>
            </a:pPr>
            <a:endParaRPr sz="1400"/>
          </a:p>
        </p:txBody>
      </p:sp>
      <p:pic>
        <p:nvPicPr>
          <p:cNvPr id="569" name="Google Shape;569;p82" title="Core Content Icon"/>
          <p:cNvPicPr preferRelativeResize="0"/>
          <p:nvPr/>
        </p:nvPicPr>
        <p:blipFill rotWithShape="1">
          <a:blip r:embed="rId10">
            <a:alphaModFix/>
          </a:blip>
          <a:srcRect/>
          <a:stretch/>
        </p:blipFill>
        <p:spPr>
          <a:xfrm>
            <a:off x="296485" y="288118"/>
            <a:ext cx="713232" cy="713232"/>
          </a:xfrm>
          <a:prstGeom prst="rect">
            <a:avLst/>
          </a:prstGeom>
          <a:noFill/>
          <a:ln>
            <a:noFill/>
          </a:ln>
          <a:effectLst>
            <a:outerShdw blurRad="50800" dist="38100" dir="2700000" algn="tl" rotWithShape="0">
              <a:srgbClr val="000000">
                <a:alpha val="42745"/>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Google Shape;575;p83" descr="Effective Schoolwide Interventions" title="Logo for OSEP Center on Positive Behavioral Interventions and Supports"/>
          <p:cNvPicPr preferRelativeResize="0"/>
          <p:nvPr/>
        </p:nvPicPr>
        <p:blipFill rotWithShape="1">
          <a:blip r:embed="rId3">
            <a:alphaModFix/>
          </a:blip>
          <a:srcRect/>
          <a:stretch/>
        </p:blipFill>
        <p:spPr>
          <a:xfrm>
            <a:off x="2977806" y="3065050"/>
            <a:ext cx="2870200" cy="873084"/>
          </a:xfrm>
          <a:prstGeom prst="rect">
            <a:avLst/>
          </a:prstGeom>
          <a:noFill/>
          <a:ln>
            <a:noFill/>
          </a:ln>
        </p:spPr>
      </p:pic>
      <p:pic>
        <p:nvPicPr>
          <p:cNvPr id="576" name="Google Shape;576;p83" title="Logo for Illinois PBIS Network"/>
          <p:cNvPicPr preferRelativeResize="0"/>
          <p:nvPr/>
        </p:nvPicPr>
        <p:blipFill rotWithShape="1">
          <a:blip r:embed="rId4">
            <a:alphaModFix/>
          </a:blip>
          <a:srcRect/>
          <a:stretch/>
        </p:blipFill>
        <p:spPr>
          <a:xfrm>
            <a:off x="5648886" y="2926212"/>
            <a:ext cx="1412240" cy="575380"/>
          </a:xfrm>
          <a:prstGeom prst="rect">
            <a:avLst/>
          </a:prstGeom>
          <a:noFill/>
          <a:ln>
            <a:noFill/>
          </a:ln>
        </p:spPr>
      </p:pic>
      <p:pic>
        <p:nvPicPr>
          <p:cNvPr id="577" name="Google Shape;577;p83" descr="info@wisconsinPBISnetwork.org; www.wisconsinPBISnetwork.org" title="Logo for Wisconsin PBIS Network"/>
          <p:cNvPicPr preferRelativeResize="0"/>
          <p:nvPr/>
        </p:nvPicPr>
        <p:blipFill rotWithShape="1">
          <a:blip r:embed="rId5">
            <a:alphaModFix/>
          </a:blip>
          <a:srcRect/>
          <a:stretch/>
        </p:blipFill>
        <p:spPr>
          <a:xfrm>
            <a:off x="4068076" y="4783759"/>
            <a:ext cx="3559859" cy="1059337"/>
          </a:xfrm>
          <a:prstGeom prst="rect">
            <a:avLst/>
          </a:prstGeom>
          <a:noFill/>
          <a:ln>
            <a:noFill/>
          </a:ln>
        </p:spPr>
      </p:pic>
      <p:pic>
        <p:nvPicPr>
          <p:cNvPr id="578" name="Google Shape;578;p83" descr="RTI for behavior" title="Logo for Florida's Positive Behavior Support Project"/>
          <p:cNvPicPr preferRelativeResize="0"/>
          <p:nvPr/>
        </p:nvPicPr>
        <p:blipFill rotWithShape="1">
          <a:blip r:embed="rId6">
            <a:alphaModFix/>
          </a:blip>
          <a:srcRect/>
          <a:stretch/>
        </p:blipFill>
        <p:spPr>
          <a:xfrm>
            <a:off x="814211" y="4688740"/>
            <a:ext cx="3043502" cy="641204"/>
          </a:xfrm>
          <a:prstGeom prst="rect">
            <a:avLst/>
          </a:prstGeom>
          <a:noFill/>
          <a:ln>
            <a:noFill/>
          </a:ln>
        </p:spPr>
      </p:pic>
      <p:pic>
        <p:nvPicPr>
          <p:cNvPr id="579" name="Google Shape;579;p83" title="Logo for Virginia Tiered Systems of Supports, VTSS"/>
          <p:cNvPicPr preferRelativeResize="0"/>
          <p:nvPr/>
        </p:nvPicPr>
        <p:blipFill rotWithShape="1">
          <a:blip r:embed="rId7">
            <a:alphaModFix/>
          </a:blip>
          <a:srcRect/>
          <a:stretch/>
        </p:blipFill>
        <p:spPr>
          <a:xfrm>
            <a:off x="6694509" y="3927944"/>
            <a:ext cx="1931242" cy="855815"/>
          </a:xfrm>
          <a:prstGeom prst="rect">
            <a:avLst/>
          </a:prstGeom>
          <a:noFill/>
          <a:ln>
            <a:noFill/>
          </a:ln>
        </p:spPr>
      </p:pic>
      <p:pic>
        <p:nvPicPr>
          <p:cNvPr id="580" name="Google Shape;580;p83" descr="The logo shows the state of Missori and there is a three-tiered triangle insdie the state outline." title="Logo for Missouri Schoolwide Positive Behavior Support"/>
          <p:cNvPicPr preferRelativeResize="0"/>
          <p:nvPr/>
        </p:nvPicPr>
        <p:blipFill rotWithShape="1">
          <a:blip r:embed="rId8">
            <a:alphaModFix/>
          </a:blip>
          <a:srcRect/>
          <a:stretch/>
        </p:blipFill>
        <p:spPr>
          <a:xfrm>
            <a:off x="632511" y="2994418"/>
            <a:ext cx="1581697" cy="1381349"/>
          </a:xfrm>
          <a:prstGeom prst="rect">
            <a:avLst/>
          </a:prstGeom>
          <a:noFill/>
          <a:ln>
            <a:noFill/>
          </a:ln>
        </p:spPr>
      </p:pic>
      <p:pic>
        <p:nvPicPr>
          <p:cNvPr id="581" name="Google Shape;581;p83" title="Logo for PBIS Maryland"/>
          <p:cNvPicPr preferRelativeResize="0"/>
          <p:nvPr/>
        </p:nvPicPr>
        <p:blipFill rotWithShape="1">
          <a:blip r:embed="rId9">
            <a:alphaModFix/>
          </a:blip>
          <a:srcRect/>
          <a:stretch/>
        </p:blipFill>
        <p:spPr>
          <a:xfrm>
            <a:off x="509181" y="1757065"/>
            <a:ext cx="1185764" cy="670748"/>
          </a:xfrm>
          <a:prstGeom prst="rect">
            <a:avLst/>
          </a:prstGeom>
          <a:noFill/>
          <a:ln>
            <a:noFill/>
          </a:ln>
        </p:spPr>
      </p:pic>
      <p:grpSp>
        <p:nvGrpSpPr>
          <p:cNvPr id="582" name="Google Shape;582;p83" descr="This box contains two blue and white logos. " title="Logos for Midwest PBIS Network and Mid-Atlantic PBIS Network"/>
          <p:cNvGrpSpPr/>
          <p:nvPr/>
        </p:nvGrpSpPr>
        <p:grpSpPr>
          <a:xfrm>
            <a:off x="2977806" y="1614193"/>
            <a:ext cx="2556934" cy="1177310"/>
            <a:chOff x="2834308" y="2395711"/>
            <a:chExt cx="3475384" cy="1600200"/>
          </a:xfrm>
        </p:grpSpPr>
        <p:pic>
          <p:nvPicPr>
            <p:cNvPr id="583" name="Google Shape;583;p83" title="Logo for Mid-Atlantic PBIS Network"/>
            <p:cNvPicPr preferRelativeResize="0"/>
            <p:nvPr/>
          </p:nvPicPr>
          <p:blipFill rotWithShape="1">
            <a:blip r:embed="rId10">
              <a:alphaModFix/>
            </a:blip>
            <a:srcRect/>
            <a:stretch/>
          </p:blipFill>
          <p:spPr>
            <a:xfrm>
              <a:off x="4709492" y="2395711"/>
              <a:ext cx="1600200" cy="1600200"/>
            </a:xfrm>
            <a:prstGeom prst="rect">
              <a:avLst/>
            </a:prstGeom>
            <a:noFill/>
            <a:ln>
              <a:noFill/>
            </a:ln>
          </p:spPr>
        </p:pic>
        <p:pic>
          <p:nvPicPr>
            <p:cNvPr id="584" name="Google Shape;584;p83" title="Logo for Midwest PBIS Network"/>
            <p:cNvPicPr preferRelativeResize="0"/>
            <p:nvPr/>
          </p:nvPicPr>
          <p:blipFill rotWithShape="1">
            <a:blip r:embed="rId11">
              <a:alphaModFix/>
            </a:blip>
            <a:srcRect/>
            <a:stretch/>
          </p:blipFill>
          <p:spPr>
            <a:xfrm>
              <a:off x="2834308" y="2395711"/>
              <a:ext cx="1600200" cy="1600200"/>
            </a:xfrm>
            <a:prstGeom prst="rect">
              <a:avLst/>
            </a:prstGeom>
            <a:noFill/>
            <a:ln>
              <a:noFill/>
            </a:ln>
          </p:spPr>
        </p:pic>
      </p:grpSp>
      <p:sp>
        <p:nvSpPr>
          <p:cNvPr id="585" name="Google Shape;585;p83"/>
          <p:cNvSpPr txBox="1">
            <a:spLocks noGrp="1"/>
          </p:cNvSpPr>
          <p:nvPr>
            <p:ph type="title" idx="4294967295"/>
          </p:nvPr>
        </p:nvSpPr>
        <p:spPr>
          <a:xfrm>
            <a:off x="387594" y="183469"/>
            <a:ext cx="8625751" cy="129029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3600"/>
              <a:buFont typeface="Twentieth Century"/>
              <a:buNone/>
            </a:pPr>
            <a:br>
              <a:rPr lang="en-US" sz="3600" b="1" i="1"/>
            </a:br>
            <a:r>
              <a:rPr lang="en-US" sz="3240" b="1" i="1"/>
              <a:t>Appreciation</a:t>
            </a:r>
            <a:r>
              <a:rPr lang="en-US" sz="3240" b="1"/>
              <a:t> </a:t>
            </a:r>
            <a:r>
              <a:rPr lang="en-US" sz="3240">
                <a:solidFill>
                  <a:srgbClr val="000000"/>
                </a:solidFill>
              </a:rPr>
              <a:t>is given to the following</a:t>
            </a:r>
            <a:br>
              <a:rPr lang="en-US" sz="3240">
                <a:solidFill>
                  <a:srgbClr val="000000"/>
                </a:solidFill>
              </a:rPr>
            </a:br>
            <a:r>
              <a:rPr lang="en-US" sz="3240">
                <a:solidFill>
                  <a:srgbClr val="000000"/>
                </a:solidFill>
              </a:rPr>
              <a:t>for their contributions to this Professional Learning:</a:t>
            </a:r>
            <a:br>
              <a:rPr lang="en-US" sz="3240">
                <a:solidFill>
                  <a:srgbClr val="000000"/>
                </a:solidFill>
              </a:rPr>
            </a:br>
            <a:endParaRPr sz="3240"/>
          </a:p>
        </p:txBody>
      </p:sp>
      <p:pic>
        <p:nvPicPr>
          <p:cNvPr id="586" name="Google Shape;586;p83" descr="Minnesota Department of Education logo"/>
          <p:cNvPicPr preferRelativeResize="0"/>
          <p:nvPr/>
        </p:nvPicPr>
        <p:blipFill>
          <a:blip r:embed="rId12">
            <a:alphaModFix/>
          </a:blip>
          <a:stretch>
            <a:fillRect/>
          </a:stretch>
        </p:blipFill>
        <p:spPr>
          <a:xfrm>
            <a:off x="7213526" y="1626163"/>
            <a:ext cx="1778074" cy="17780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graphicFrame>
        <p:nvGraphicFramePr>
          <p:cNvPr id="189" name="Google Shape;189;p40" descr="1. Arrange orderly physical environment; 2. Define, teach, acknowledge rules and expectations; 3. Define, teach classroom routines; 4. Employ active supervision; 5. Provide specific praise for behavior; 6. Continuum of response strategies for inappropriate behaviors; 7. Class-wide group contingency; 8. Provide multiple opportunities to respond" title="Classroom management practices"/>
          <p:cNvGraphicFramePr/>
          <p:nvPr/>
        </p:nvGraphicFramePr>
        <p:xfrm>
          <a:off x="4460241" y="3026834"/>
          <a:ext cx="4059300" cy="3056010"/>
        </p:xfrm>
        <a:graphic>
          <a:graphicData uri="http://schemas.openxmlformats.org/drawingml/2006/table">
            <a:tbl>
              <a:tblPr firstRow="1" bandRow="1">
                <a:noFill/>
                <a:tableStyleId>{6AE5ABC6-33C8-4558-9E3D-305DE401E24F}</a:tableStyleId>
              </a:tblPr>
              <a:tblGrid>
                <a:gridCol w="273450">
                  <a:extLst>
                    <a:ext uri="{9D8B030D-6E8A-4147-A177-3AD203B41FA5}">
                      <a16:colId xmlns:a16="http://schemas.microsoft.com/office/drawing/2014/main" val="20000"/>
                    </a:ext>
                  </a:extLst>
                </a:gridCol>
                <a:gridCol w="3785850">
                  <a:extLst>
                    <a:ext uri="{9D8B030D-6E8A-4147-A177-3AD203B41FA5}">
                      <a16:colId xmlns:a16="http://schemas.microsoft.com/office/drawing/2014/main" val="20001"/>
                    </a:ext>
                  </a:extLst>
                </a:gridCol>
              </a:tblGrid>
              <a:tr h="445775">
                <a:tc gridSpan="2">
                  <a:txBody>
                    <a:bodyPr/>
                    <a:lstStyle/>
                    <a:p>
                      <a:pPr marL="0" marR="0" lvl="0" indent="0" algn="ctr" rtl="0">
                        <a:spcBef>
                          <a:spcPts val="0"/>
                        </a:spcBef>
                        <a:spcAft>
                          <a:spcPts val="0"/>
                        </a:spcAft>
                        <a:buNone/>
                      </a:pPr>
                      <a:r>
                        <a:rPr lang="en-US" sz="1800">
                          <a:solidFill>
                            <a:schemeClr val="dk2"/>
                          </a:solidFill>
                        </a:rPr>
                        <a:t>6</a:t>
                      </a:r>
                      <a:r>
                        <a:rPr lang="en-US" sz="1800" u="none" strike="noStrike" cap="none">
                          <a:solidFill>
                            <a:schemeClr val="dk2"/>
                          </a:solidFill>
                        </a:rPr>
                        <a:t> Classroom Management Practices</a:t>
                      </a:r>
                      <a:endParaRPr sz="1800" u="none" strike="noStrike" cap="none">
                        <a:solidFill>
                          <a:schemeClr val="dk2"/>
                        </a:solidFill>
                        <a:latin typeface="Twentieth Century"/>
                        <a:ea typeface="Twentieth Century"/>
                        <a:cs typeface="Twentieth Century"/>
                        <a:sym typeface="Twentieth Century"/>
                      </a:endParaRPr>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286900">
                <a:tc>
                  <a:txBody>
                    <a:bodyPr/>
                    <a:lstStyle/>
                    <a:p>
                      <a:pPr marL="0" marR="0" lvl="0" indent="0" algn="l" rtl="0">
                        <a:lnSpc>
                          <a:spcPct val="100000"/>
                        </a:lnSpc>
                        <a:spcBef>
                          <a:spcPts val="0"/>
                        </a:spcBef>
                        <a:spcAft>
                          <a:spcPts val="0"/>
                        </a:spcAft>
                        <a:buNone/>
                      </a:pPr>
                      <a:r>
                        <a:rPr lang="en-US" sz="1600" b="1">
                          <a:solidFill>
                            <a:schemeClr val="accent6"/>
                          </a:solidFill>
                        </a:rPr>
                        <a:t>1</a:t>
                      </a:r>
                      <a:endParaRPr sz="1600" b="1">
                        <a:solidFill>
                          <a:schemeClr val="accent6"/>
                        </a:solidFill>
                      </a:endParaRPr>
                    </a:p>
                  </a:txBody>
                  <a:tcPr marL="91450" marR="91450" marT="45725" marB="45725">
                    <a:solidFill>
                      <a:srgbClr val="E2E5F4"/>
                    </a:solidFill>
                  </a:tcPr>
                </a:tc>
                <a:tc>
                  <a:txBody>
                    <a:bodyPr/>
                    <a:lstStyle/>
                    <a:p>
                      <a:pPr marL="0" marR="0" lvl="0" indent="0" algn="l" rtl="0">
                        <a:lnSpc>
                          <a:spcPct val="100000"/>
                        </a:lnSpc>
                        <a:spcBef>
                          <a:spcPts val="0"/>
                        </a:spcBef>
                        <a:spcAft>
                          <a:spcPts val="0"/>
                        </a:spcAft>
                        <a:buClr>
                          <a:srgbClr val="000000"/>
                        </a:buClr>
                        <a:buFont typeface="Arial"/>
                        <a:buNone/>
                      </a:pPr>
                      <a:r>
                        <a:rPr lang="en-US" sz="1600" b="1">
                          <a:solidFill>
                            <a:schemeClr val="accent6"/>
                          </a:solidFill>
                        </a:rPr>
                        <a:t>Physical Environment</a:t>
                      </a:r>
                      <a:endParaRPr sz="1600" b="1">
                        <a:solidFill>
                          <a:schemeClr val="accent6"/>
                        </a:solidFill>
                      </a:endParaRPr>
                    </a:p>
                  </a:txBody>
                  <a:tcPr marL="91450" marR="91450" marT="45725" marB="45725">
                    <a:solidFill>
                      <a:srgbClr val="E2E5F4"/>
                    </a:solidFill>
                  </a:tcPr>
                </a:tc>
                <a:extLst>
                  <a:ext uri="{0D108BD9-81ED-4DB2-BD59-A6C34878D82A}">
                    <a16:rowId xmlns:a16="http://schemas.microsoft.com/office/drawing/2014/main" val="10001"/>
                  </a:ext>
                </a:extLst>
              </a:tr>
              <a:tr h="491825">
                <a:tc>
                  <a:txBody>
                    <a:bodyPr/>
                    <a:lstStyle/>
                    <a:p>
                      <a:pPr marL="0" marR="0" lvl="0" indent="0" algn="l" rtl="0">
                        <a:lnSpc>
                          <a:spcPct val="100000"/>
                        </a:lnSpc>
                        <a:spcBef>
                          <a:spcPts val="0"/>
                        </a:spcBef>
                        <a:spcAft>
                          <a:spcPts val="0"/>
                        </a:spcAft>
                        <a:buNone/>
                      </a:pPr>
                      <a:r>
                        <a:rPr lang="en-US" sz="1600" b="1">
                          <a:solidFill>
                            <a:schemeClr val="accent6"/>
                          </a:solidFill>
                        </a:rPr>
                        <a:t>2</a:t>
                      </a:r>
                      <a:endParaRPr sz="1600" b="1">
                        <a:solidFill>
                          <a:schemeClr val="accent6"/>
                        </a:solidFill>
                      </a:endParaRPr>
                    </a:p>
                  </a:txBody>
                  <a:tcPr marL="91450" marR="91450" marT="45725" marB="45725">
                    <a:solidFill>
                      <a:srgbClr val="E2E5F4"/>
                    </a:solidFill>
                  </a:tcPr>
                </a:tc>
                <a:tc>
                  <a:txBody>
                    <a:bodyPr/>
                    <a:lstStyle/>
                    <a:p>
                      <a:pPr marL="0" marR="0" lvl="0" indent="0" algn="l" rtl="0">
                        <a:lnSpc>
                          <a:spcPct val="100000"/>
                        </a:lnSpc>
                        <a:spcBef>
                          <a:spcPts val="0"/>
                        </a:spcBef>
                        <a:spcAft>
                          <a:spcPts val="0"/>
                        </a:spcAft>
                        <a:buClr>
                          <a:srgbClr val="000000"/>
                        </a:buClr>
                        <a:buFont typeface="Arial"/>
                        <a:buNone/>
                      </a:pPr>
                      <a:r>
                        <a:rPr lang="en-US" sz="1600" b="1">
                          <a:solidFill>
                            <a:schemeClr val="accent6"/>
                          </a:solidFill>
                        </a:rPr>
                        <a:t>Classroom Teaching Matrix (Expectations, Routines and Procedures)</a:t>
                      </a:r>
                      <a:endParaRPr sz="1600" b="1">
                        <a:solidFill>
                          <a:schemeClr val="accent6"/>
                        </a:solidFill>
                      </a:endParaRPr>
                    </a:p>
                  </a:txBody>
                  <a:tcPr marL="91450" marR="91450" marT="45725" marB="45725">
                    <a:solidFill>
                      <a:srgbClr val="E2E5F4"/>
                    </a:solidFill>
                  </a:tcPr>
                </a:tc>
                <a:extLst>
                  <a:ext uri="{0D108BD9-81ED-4DB2-BD59-A6C34878D82A}">
                    <a16:rowId xmlns:a16="http://schemas.microsoft.com/office/drawing/2014/main" val="10002"/>
                  </a:ext>
                </a:extLst>
              </a:tr>
              <a:tr h="286900">
                <a:tc>
                  <a:txBody>
                    <a:bodyPr/>
                    <a:lstStyle/>
                    <a:p>
                      <a:pPr marL="0" marR="0" lvl="0" indent="0" algn="l" rtl="0">
                        <a:lnSpc>
                          <a:spcPct val="100000"/>
                        </a:lnSpc>
                        <a:spcBef>
                          <a:spcPts val="0"/>
                        </a:spcBef>
                        <a:spcAft>
                          <a:spcPts val="0"/>
                        </a:spcAft>
                        <a:buNone/>
                      </a:pPr>
                      <a:r>
                        <a:rPr lang="en-US" sz="1600" b="1">
                          <a:solidFill>
                            <a:schemeClr val="accent6"/>
                          </a:solidFill>
                        </a:rPr>
                        <a:t>3</a:t>
                      </a:r>
                      <a:endParaRPr sz="1600" b="1">
                        <a:solidFill>
                          <a:schemeClr val="accent6"/>
                        </a:solidFill>
                      </a:endParaRPr>
                    </a:p>
                  </a:txBody>
                  <a:tcPr marL="91450" marR="91450" marT="45725" marB="45725">
                    <a:solidFill>
                      <a:srgbClr val="E2E5F4"/>
                    </a:solidFill>
                  </a:tcPr>
                </a:tc>
                <a:tc>
                  <a:txBody>
                    <a:bodyPr/>
                    <a:lstStyle/>
                    <a:p>
                      <a:pPr marL="0" marR="0" lvl="0" indent="0" algn="l" rtl="0">
                        <a:lnSpc>
                          <a:spcPct val="100000"/>
                        </a:lnSpc>
                        <a:spcBef>
                          <a:spcPts val="0"/>
                        </a:spcBef>
                        <a:spcAft>
                          <a:spcPts val="0"/>
                        </a:spcAft>
                        <a:buClr>
                          <a:srgbClr val="000000"/>
                        </a:buClr>
                        <a:buFont typeface="Arial"/>
                        <a:buNone/>
                      </a:pPr>
                      <a:r>
                        <a:rPr lang="en-US" sz="1600" b="1">
                          <a:solidFill>
                            <a:schemeClr val="accent6"/>
                          </a:solidFill>
                        </a:rPr>
                        <a:t>Active Supervision</a:t>
                      </a:r>
                      <a:endParaRPr sz="1600" b="1">
                        <a:solidFill>
                          <a:schemeClr val="accent6"/>
                        </a:solidFill>
                      </a:endParaRPr>
                    </a:p>
                  </a:txBody>
                  <a:tcPr marL="91450" marR="91450" marT="45725" marB="45725">
                    <a:solidFill>
                      <a:srgbClr val="E2E5F4"/>
                    </a:solidFill>
                  </a:tcPr>
                </a:tc>
                <a:extLst>
                  <a:ext uri="{0D108BD9-81ED-4DB2-BD59-A6C34878D82A}">
                    <a16:rowId xmlns:a16="http://schemas.microsoft.com/office/drawing/2014/main" val="10003"/>
                  </a:ext>
                </a:extLst>
              </a:tr>
              <a:tr h="286900">
                <a:tc>
                  <a:txBody>
                    <a:bodyPr/>
                    <a:lstStyle/>
                    <a:p>
                      <a:pPr marL="0" marR="0" lvl="0" indent="0" algn="l" rtl="0">
                        <a:spcBef>
                          <a:spcPts val="0"/>
                        </a:spcBef>
                        <a:spcAft>
                          <a:spcPts val="0"/>
                        </a:spcAft>
                        <a:buNone/>
                      </a:pPr>
                      <a:r>
                        <a:rPr lang="en-US" sz="1500">
                          <a:solidFill>
                            <a:schemeClr val="dk2"/>
                          </a:solidFill>
                        </a:rPr>
                        <a:t>4</a:t>
                      </a:r>
                      <a:endParaRPr sz="1500">
                        <a:solidFill>
                          <a:schemeClr val="dk2"/>
                        </a:solidFill>
                        <a:latin typeface="Twentieth Century"/>
                        <a:ea typeface="Twentieth Century"/>
                        <a:cs typeface="Twentieth Century"/>
                        <a:sym typeface="Twentieth Century"/>
                      </a:endParaRPr>
                    </a:p>
                  </a:txBody>
                  <a:tcPr marL="91450" marR="91450" marT="45725" marB="45725"/>
                </a:tc>
                <a:tc>
                  <a:txBody>
                    <a:bodyPr/>
                    <a:lstStyle/>
                    <a:p>
                      <a:pPr marL="0" lvl="0" indent="0" algn="l" rtl="0">
                        <a:spcBef>
                          <a:spcPts val="0"/>
                        </a:spcBef>
                        <a:spcAft>
                          <a:spcPts val="0"/>
                        </a:spcAft>
                        <a:buClr>
                          <a:schemeClr val="dk2"/>
                        </a:buClr>
                        <a:buSzPts val="1500"/>
                        <a:buFont typeface="Calibri"/>
                        <a:buNone/>
                      </a:pPr>
                      <a:r>
                        <a:rPr lang="en-US" sz="1500">
                          <a:solidFill>
                            <a:schemeClr val="dk2"/>
                          </a:solidFill>
                        </a:rPr>
                        <a:t>Encouraging Appropriate Behavior </a:t>
                      </a:r>
                      <a:endParaRPr/>
                    </a:p>
                  </a:txBody>
                  <a:tcPr marL="91450" marR="91450" marT="45725" marB="45725">
                    <a:solidFill>
                      <a:srgbClr val="FFFFFF"/>
                    </a:solidFill>
                  </a:tcPr>
                </a:tc>
                <a:extLst>
                  <a:ext uri="{0D108BD9-81ED-4DB2-BD59-A6C34878D82A}">
                    <a16:rowId xmlns:a16="http://schemas.microsoft.com/office/drawing/2014/main" val="10004"/>
                  </a:ext>
                </a:extLst>
              </a:tr>
              <a:tr h="286900">
                <a:tc>
                  <a:txBody>
                    <a:bodyPr/>
                    <a:lstStyle/>
                    <a:p>
                      <a:pPr marL="0" marR="0" lvl="0" indent="0" algn="l" rtl="0">
                        <a:spcBef>
                          <a:spcPts val="0"/>
                        </a:spcBef>
                        <a:spcAft>
                          <a:spcPts val="0"/>
                        </a:spcAft>
                        <a:buNone/>
                      </a:pPr>
                      <a:r>
                        <a:rPr lang="en-US" sz="1500">
                          <a:solidFill>
                            <a:schemeClr val="dk2"/>
                          </a:solidFill>
                        </a:rPr>
                        <a:t>5</a:t>
                      </a:r>
                      <a:endParaRPr sz="1500">
                        <a:solidFill>
                          <a:schemeClr val="dk2"/>
                        </a:solidFill>
                        <a:latin typeface="Twentieth Century"/>
                        <a:ea typeface="Twentieth Century"/>
                        <a:cs typeface="Twentieth Century"/>
                        <a:sym typeface="Twentieth Century"/>
                      </a:endParaRPr>
                    </a:p>
                  </a:txBody>
                  <a:tcPr marL="91450" marR="91450" marT="45725" marB="45725"/>
                </a:tc>
                <a:tc>
                  <a:txBody>
                    <a:bodyPr/>
                    <a:lstStyle/>
                    <a:p>
                      <a:pPr marL="0" lvl="0" indent="0" algn="l" rtl="0">
                        <a:spcBef>
                          <a:spcPts val="0"/>
                        </a:spcBef>
                        <a:spcAft>
                          <a:spcPts val="0"/>
                        </a:spcAft>
                        <a:buClr>
                          <a:schemeClr val="dk2"/>
                        </a:buClr>
                        <a:buSzPts val="1500"/>
                        <a:buFont typeface="Calibri"/>
                        <a:buNone/>
                      </a:pPr>
                      <a:r>
                        <a:rPr lang="en-US" sz="1500">
                          <a:solidFill>
                            <a:schemeClr val="dk2"/>
                          </a:solidFill>
                        </a:rPr>
                        <a:t>Continuum of Response Strategies for Inappropriate Behaviors</a:t>
                      </a:r>
                      <a:endParaRPr/>
                    </a:p>
                  </a:txBody>
                  <a:tcPr marL="91450" marR="91450" marT="45725" marB="45725">
                    <a:solidFill>
                      <a:srgbClr val="FFFFFF"/>
                    </a:solidFill>
                  </a:tcPr>
                </a:tc>
                <a:extLst>
                  <a:ext uri="{0D108BD9-81ED-4DB2-BD59-A6C34878D82A}">
                    <a16:rowId xmlns:a16="http://schemas.microsoft.com/office/drawing/2014/main" val="10005"/>
                  </a:ext>
                </a:extLst>
              </a:tr>
              <a:tr h="491825">
                <a:tc>
                  <a:txBody>
                    <a:bodyPr/>
                    <a:lstStyle/>
                    <a:p>
                      <a:pPr marL="0" marR="0" lvl="0" indent="0" algn="l" rtl="0">
                        <a:spcBef>
                          <a:spcPts val="0"/>
                        </a:spcBef>
                        <a:spcAft>
                          <a:spcPts val="0"/>
                        </a:spcAft>
                        <a:buNone/>
                      </a:pPr>
                      <a:r>
                        <a:rPr lang="en-US" sz="1500">
                          <a:solidFill>
                            <a:schemeClr val="dk2"/>
                          </a:solidFill>
                        </a:rPr>
                        <a:t>6</a:t>
                      </a:r>
                      <a:endParaRPr sz="1500">
                        <a:solidFill>
                          <a:schemeClr val="dk2"/>
                        </a:solidFill>
                        <a:latin typeface="Twentieth Century"/>
                        <a:ea typeface="Twentieth Century"/>
                        <a:cs typeface="Twentieth Century"/>
                        <a:sym typeface="Twentieth Century"/>
                      </a:endParaRPr>
                    </a:p>
                  </a:txBody>
                  <a:tcPr marL="91450" marR="91450" marT="45725" marB="45725"/>
                </a:tc>
                <a:tc>
                  <a:txBody>
                    <a:bodyPr/>
                    <a:lstStyle/>
                    <a:p>
                      <a:pPr marL="0" lvl="0" indent="0" algn="l" rtl="0">
                        <a:spcBef>
                          <a:spcPts val="0"/>
                        </a:spcBef>
                        <a:spcAft>
                          <a:spcPts val="0"/>
                        </a:spcAft>
                        <a:buClr>
                          <a:schemeClr val="dk2"/>
                        </a:buClr>
                        <a:buSzPts val="1500"/>
                        <a:buFont typeface="Calibri"/>
                        <a:buNone/>
                      </a:pPr>
                      <a:r>
                        <a:rPr lang="en-US" sz="1500" dirty="0">
                          <a:solidFill>
                            <a:schemeClr val="dk2"/>
                          </a:solidFill>
                        </a:rPr>
                        <a:t>Engagement and Opportunities to Respond</a:t>
                      </a:r>
                      <a:endParaRPr dirty="0"/>
                    </a:p>
                  </a:txBody>
                  <a:tcPr marL="91450" marR="91450" marT="45725" marB="45725">
                    <a:solidFill>
                      <a:srgbClr val="FFFFFF"/>
                    </a:solidFill>
                  </a:tcPr>
                </a:tc>
                <a:extLst>
                  <a:ext uri="{0D108BD9-81ED-4DB2-BD59-A6C34878D82A}">
                    <a16:rowId xmlns:a16="http://schemas.microsoft.com/office/drawing/2014/main" val="10006"/>
                  </a:ext>
                </a:extLst>
              </a:tr>
            </a:tbl>
          </a:graphicData>
        </a:graphic>
      </p:graphicFrame>
      <p:graphicFrame>
        <p:nvGraphicFramePr>
          <p:cNvPr id="190" name="Google Shape;190;p40" descr="Following items listed: discipline data, data-based decision making, fidelity data, annual evaluation." title="TFI Sub-scale: Evaluation"/>
          <p:cNvGraphicFramePr/>
          <p:nvPr/>
        </p:nvGraphicFramePr>
        <p:xfrm>
          <a:off x="4460241" y="1229597"/>
          <a:ext cx="4059300" cy="1737410"/>
        </p:xfrm>
        <a:graphic>
          <a:graphicData uri="http://schemas.openxmlformats.org/drawingml/2006/table">
            <a:tbl>
              <a:tblPr firstRow="1" bandRow="1">
                <a:noFill/>
                <a:tableStyleId>{6AE5ABC6-33C8-4558-9E3D-305DE401E24F}</a:tableStyleId>
              </a:tblPr>
              <a:tblGrid>
                <a:gridCol w="936950">
                  <a:extLst>
                    <a:ext uri="{9D8B030D-6E8A-4147-A177-3AD203B41FA5}">
                      <a16:colId xmlns:a16="http://schemas.microsoft.com/office/drawing/2014/main" val="20000"/>
                    </a:ext>
                  </a:extLst>
                </a:gridCol>
                <a:gridCol w="3122350">
                  <a:extLst>
                    <a:ext uri="{9D8B030D-6E8A-4147-A177-3AD203B41FA5}">
                      <a16:colId xmlns:a16="http://schemas.microsoft.com/office/drawing/2014/main" val="20001"/>
                    </a:ext>
                  </a:extLst>
                </a:gridCol>
              </a:tblGrid>
              <a:tr h="281550">
                <a:tc gridSpan="2">
                  <a:txBody>
                    <a:bodyPr/>
                    <a:lstStyle/>
                    <a:p>
                      <a:pPr marL="0" marR="0" lvl="0" indent="0" algn="ctr" rtl="0">
                        <a:spcBef>
                          <a:spcPts val="0"/>
                        </a:spcBef>
                        <a:spcAft>
                          <a:spcPts val="0"/>
                        </a:spcAft>
                        <a:buNone/>
                      </a:pPr>
                      <a:r>
                        <a:rPr lang="en-US" sz="2000" b="0" u="none">
                          <a:solidFill>
                            <a:schemeClr val="dk2"/>
                          </a:solidFill>
                        </a:rPr>
                        <a:t>TFI Sub-Scale: </a:t>
                      </a:r>
                      <a:r>
                        <a:rPr lang="en-US" sz="2000" u="none">
                          <a:solidFill>
                            <a:schemeClr val="dk2"/>
                          </a:solidFill>
                        </a:rPr>
                        <a:t>Evaluation </a:t>
                      </a:r>
                      <a:endParaRPr sz="2000" b="0" u="none">
                        <a:solidFill>
                          <a:schemeClr val="dk2"/>
                        </a:solidFill>
                        <a:latin typeface="Calibri"/>
                        <a:ea typeface="Calibri"/>
                        <a:cs typeface="Calibri"/>
                        <a:sym typeface="Calibri"/>
                      </a:endParaRPr>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238225">
                <a:tc>
                  <a:txBody>
                    <a:bodyPr/>
                    <a:lstStyle/>
                    <a:p>
                      <a:pPr marL="0" marR="0" lvl="0" indent="0" algn="l" rtl="0">
                        <a:spcBef>
                          <a:spcPts val="0"/>
                        </a:spcBef>
                        <a:spcAft>
                          <a:spcPts val="0"/>
                        </a:spcAft>
                        <a:buNone/>
                      </a:pPr>
                      <a:r>
                        <a:rPr lang="en-US" sz="1600">
                          <a:solidFill>
                            <a:schemeClr val="dk2"/>
                          </a:solidFill>
                        </a:rPr>
                        <a:t>TFI 1.12</a:t>
                      </a:r>
                      <a:endParaRPr sz="160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rPr>
                        <a:t>Discipline Data</a:t>
                      </a:r>
                      <a:endParaRPr sz="160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238225">
                <a:tc>
                  <a:txBody>
                    <a:bodyPr/>
                    <a:lstStyle/>
                    <a:p>
                      <a:pPr marL="0" marR="0" lvl="0" indent="0" algn="l" rtl="0">
                        <a:spcBef>
                          <a:spcPts val="0"/>
                        </a:spcBef>
                        <a:spcAft>
                          <a:spcPts val="0"/>
                        </a:spcAft>
                        <a:buNone/>
                      </a:pPr>
                      <a:r>
                        <a:rPr lang="en-US" sz="1600">
                          <a:solidFill>
                            <a:schemeClr val="dk2"/>
                          </a:solidFill>
                        </a:rPr>
                        <a:t>TFI 1.13</a:t>
                      </a:r>
                      <a:endParaRPr sz="160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rPr>
                        <a:t>Data-based Decision Making</a:t>
                      </a:r>
                      <a:endParaRPr sz="160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238225">
                <a:tc>
                  <a:txBody>
                    <a:bodyPr/>
                    <a:lstStyle/>
                    <a:p>
                      <a:pPr marL="0" marR="0" lvl="0" indent="0" algn="l" rtl="0">
                        <a:spcBef>
                          <a:spcPts val="0"/>
                        </a:spcBef>
                        <a:spcAft>
                          <a:spcPts val="0"/>
                        </a:spcAft>
                        <a:buNone/>
                      </a:pPr>
                      <a:r>
                        <a:rPr lang="en-US" sz="1600">
                          <a:solidFill>
                            <a:schemeClr val="dk2"/>
                          </a:solidFill>
                        </a:rPr>
                        <a:t>TFI 1.14</a:t>
                      </a:r>
                      <a:endParaRPr sz="160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rPr>
                        <a:t>Fidelity Data</a:t>
                      </a:r>
                      <a:endParaRPr sz="160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r h="238225">
                <a:tc>
                  <a:txBody>
                    <a:bodyPr/>
                    <a:lstStyle/>
                    <a:p>
                      <a:pPr marL="0" marR="0" lvl="0" indent="0" algn="l" rtl="0">
                        <a:spcBef>
                          <a:spcPts val="0"/>
                        </a:spcBef>
                        <a:spcAft>
                          <a:spcPts val="0"/>
                        </a:spcAft>
                        <a:buNone/>
                      </a:pPr>
                      <a:r>
                        <a:rPr lang="en-US" sz="1600">
                          <a:solidFill>
                            <a:schemeClr val="dk2"/>
                          </a:solidFill>
                        </a:rPr>
                        <a:t>TFI 1.15</a:t>
                      </a:r>
                      <a:endParaRPr sz="160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dirty="0">
                          <a:solidFill>
                            <a:schemeClr val="dk2"/>
                          </a:solidFill>
                        </a:rPr>
                        <a:t>Annual Evaluation</a:t>
                      </a:r>
                      <a:endParaRPr sz="1600" dirty="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bl>
          </a:graphicData>
        </a:graphic>
      </p:graphicFrame>
      <p:graphicFrame>
        <p:nvGraphicFramePr>
          <p:cNvPr id="191" name="Google Shape;191;p40" descr="Following items listed: behavioral expecations, teaching expectations, problem behavior definitions, discipline policies, professional development, classroom procedures, feedback and acknowledgement, faculty involvement, and student/family/community involvement." title="TFI Sub-scale: Implementation"/>
          <p:cNvGraphicFramePr/>
          <p:nvPr/>
        </p:nvGraphicFramePr>
        <p:xfrm>
          <a:off x="724107" y="2464051"/>
          <a:ext cx="3591425" cy="3901540"/>
        </p:xfrm>
        <a:graphic>
          <a:graphicData uri="http://schemas.openxmlformats.org/drawingml/2006/table">
            <a:tbl>
              <a:tblPr firstRow="1" bandRow="1">
                <a:noFill/>
                <a:tableStyleId>{6AE5ABC6-33C8-4558-9E3D-305DE401E24F}</a:tableStyleId>
              </a:tblPr>
              <a:tblGrid>
                <a:gridCol w="837075">
                  <a:extLst>
                    <a:ext uri="{9D8B030D-6E8A-4147-A177-3AD203B41FA5}">
                      <a16:colId xmlns:a16="http://schemas.microsoft.com/office/drawing/2014/main" val="20000"/>
                    </a:ext>
                  </a:extLst>
                </a:gridCol>
                <a:gridCol w="2754350">
                  <a:extLst>
                    <a:ext uri="{9D8B030D-6E8A-4147-A177-3AD203B41FA5}">
                      <a16:colId xmlns:a16="http://schemas.microsoft.com/office/drawing/2014/main" val="20001"/>
                    </a:ext>
                  </a:extLst>
                </a:gridCol>
              </a:tblGrid>
              <a:tr h="344700">
                <a:tc gridSpan="2">
                  <a:txBody>
                    <a:bodyPr/>
                    <a:lstStyle/>
                    <a:p>
                      <a:pPr marL="0" marR="0" lvl="0" indent="0" algn="ctr" rtl="0">
                        <a:spcBef>
                          <a:spcPts val="0"/>
                        </a:spcBef>
                        <a:spcAft>
                          <a:spcPts val="0"/>
                        </a:spcAft>
                        <a:buNone/>
                      </a:pPr>
                      <a:r>
                        <a:rPr lang="en-US" sz="2000" b="0" u="none">
                          <a:solidFill>
                            <a:schemeClr val="dk2"/>
                          </a:solidFill>
                        </a:rPr>
                        <a:t>TFI Sub-Scale: </a:t>
                      </a:r>
                      <a:r>
                        <a:rPr lang="en-US" sz="2000" u="none">
                          <a:solidFill>
                            <a:schemeClr val="dk2"/>
                          </a:solidFill>
                        </a:rPr>
                        <a:t>Implementation </a:t>
                      </a:r>
                      <a:endParaRPr sz="2000" b="0" u="none">
                        <a:solidFill>
                          <a:schemeClr val="dk2"/>
                        </a:solidFill>
                        <a:latin typeface="Calibri"/>
                        <a:ea typeface="Calibri"/>
                        <a:cs typeface="Calibri"/>
                        <a:sym typeface="Calibri"/>
                      </a:endParaRPr>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291675">
                <a:tc>
                  <a:txBody>
                    <a:bodyPr/>
                    <a:lstStyle/>
                    <a:p>
                      <a:pPr marL="0" marR="0" lvl="0" indent="0" algn="l" rtl="0">
                        <a:spcBef>
                          <a:spcPts val="0"/>
                        </a:spcBef>
                        <a:spcAft>
                          <a:spcPts val="0"/>
                        </a:spcAft>
                        <a:buNone/>
                      </a:pPr>
                      <a:r>
                        <a:rPr lang="en-US" sz="1600" b="1">
                          <a:solidFill>
                            <a:schemeClr val="accent6"/>
                          </a:solidFill>
                        </a:rPr>
                        <a:t>TFI 1.3</a:t>
                      </a:r>
                      <a:endParaRPr sz="1600" b="1">
                        <a:solidFill>
                          <a:schemeClr val="accent6"/>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b="1">
                          <a:solidFill>
                            <a:schemeClr val="accent6"/>
                          </a:solidFill>
                        </a:rPr>
                        <a:t>Behavioral Expectations</a:t>
                      </a:r>
                      <a:endParaRPr sz="1600" b="1">
                        <a:solidFill>
                          <a:schemeClr val="accent6"/>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291675">
                <a:tc>
                  <a:txBody>
                    <a:bodyPr/>
                    <a:lstStyle/>
                    <a:p>
                      <a:pPr marL="0" marR="0" lvl="0" indent="0" algn="l" rtl="0">
                        <a:spcBef>
                          <a:spcPts val="0"/>
                        </a:spcBef>
                        <a:spcAft>
                          <a:spcPts val="0"/>
                        </a:spcAft>
                        <a:buNone/>
                      </a:pPr>
                      <a:r>
                        <a:rPr lang="en-US" sz="1600">
                          <a:solidFill>
                            <a:schemeClr val="dk2"/>
                          </a:solidFill>
                        </a:rPr>
                        <a:t>TFI 1.4</a:t>
                      </a:r>
                      <a:endParaRPr sz="160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rPr>
                        <a:t>Teaching Expectations</a:t>
                      </a:r>
                      <a:endParaRPr sz="160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291675">
                <a:tc>
                  <a:txBody>
                    <a:bodyPr/>
                    <a:lstStyle/>
                    <a:p>
                      <a:pPr marL="0" marR="0" lvl="0" indent="0" algn="l" rtl="0">
                        <a:spcBef>
                          <a:spcPts val="0"/>
                        </a:spcBef>
                        <a:spcAft>
                          <a:spcPts val="0"/>
                        </a:spcAft>
                        <a:buNone/>
                      </a:pPr>
                      <a:r>
                        <a:rPr lang="en-US" sz="1600" b="0">
                          <a:solidFill>
                            <a:schemeClr val="dk2"/>
                          </a:solidFill>
                        </a:rPr>
                        <a:t>TFI 1.5</a:t>
                      </a:r>
                      <a:endParaRPr sz="1600" b="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b="0">
                          <a:solidFill>
                            <a:schemeClr val="dk2"/>
                          </a:solidFill>
                        </a:rPr>
                        <a:t>Problem Behavior Definitions</a:t>
                      </a:r>
                      <a:endParaRPr sz="1600" b="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r h="291675">
                <a:tc>
                  <a:txBody>
                    <a:bodyPr/>
                    <a:lstStyle/>
                    <a:p>
                      <a:pPr marL="0" marR="0" lvl="0" indent="0" algn="l" rtl="0">
                        <a:spcBef>
                          <a:spcPts val="0"/>
                        </a:spcBef>
                        <a:spcAft>
                          <a:spcPts val="0"/>
                        </a:spcAft>
                        <a:buNone/>
                      </a:pPr>
                      <a:r>
                        <a:rPr lang="en-US" sz="1600">
                          <a:solidFill>
                            <a:schemeClr val="dk2"/>
                          </a:solidFill>
                        </a:rPr>
                        <a:t>TFI 1.6</a:t>
                      </a:r>
                      <a:endParaRPr sz="160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rPr>
                        <a:t>Discipline Policies</a:t>
                      </a:r>
                      <a:endParaRPr sz="160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r h="291675">
                <a:tc>
                  <a:txBody>
                    <a:bodyPr/>
                    <a:lstStyle/>
                    <a:p>
                      <a:pPr marL="0" marR="0" lvl="0" indent="0" algn="l" rtl="0">
                        <a:spcBef>
                          <a:spcPts val="0"/>
                        </a:spcBef>
                        <a:spcAft>
                          <a:spcPts val="0"/>
                        </a:spcAft>
                        <a:buNone/>
                      </a:pPr>
                      <a:r>
                        <a:rPr lang="en-US" sz="1600">
                          <a:solidFill>
                            <a:schemeClr val="dk2"/>
                          </a:solidFill>
                        </a:rPr>
                        <a:t>TFI 1.7</a:t>
                      </a:r>
                      <a:endParaRPr sz="160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rPr>
                        <a:t>Professional Development</a:t>
                      </a:r>
                      <a:endParaRPr sz="160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5"/>
                  </a:ext>
                </a:extLst>
              </a:tr>
              <a:tr h="291675">
                <a:tc>
                  <a:txBody>
                    <a:bodyPr/>
                    <a:lstStyle/>
                    <a:p>
                      <a:pPr marL="0" marR="0" lvl="0" indent="0" algn="l" rtl="0">
                        <a:lnSpc>
                          <a:spcPct val="100000"/>
                        </a:lnSpc>
                        <a:spcBef>
                          <a:spcPts val="0"/>
                        </a:spcBef>
                        <a:spcAft>
                          <a:spcPts val="0"/>
                        </a:spcAft>
                        <a:buNone/>
                      </a:pPr>
                      <a:r>
                        <a:rPr lang="en-US" sz="1600" b="1">
                          <a:solidFill>
                            <a:schemeClr val="accent6"/>
                          </a:solidFill>
                        </a:rPr>
                        <a:t>TFI 1.8</a:t>
                      </a:r>
                      <a:endParaRPr sz="1600" b="1">
                        <a:solidFill>
                          <a:schemeClr val="accent6"/>
                        </a:solidFill>
                      </a:endParaRPr>
                    </a:p>
                  </a:txBody>
                  <a:tcPr marL="91450" marR="91450" marT="45725" marB="45725">
                    <a:solidFill>
                      <a:srgbClr val="E2E5F4"/>
                    </a:solidFill>
                  </a:tcPr>
                </a:tc>
                <a:tc>
                  <a:txBody>
                    <a:bodyPr/>
                    <a:lstStyle/>
                    <a:p>
                      <a:pPr marL="0" marR="0" lvl="0" indent="0" algn="l" rtl="0">
                        <a:lnSpc>
                          <a:spcPct val="100000"/>
                        </a:lnSpc>
                        <a:spcBef>
                          <a:spcPts val="0"/>
                        </a:spcBef>
                        <a:spcAft>
                          <a:spcPts val="0"/>
                        </a:spcAft>
                        <a:buNone/>
                      </a:pPr>
                      <a:r>
                        <a:rPr lang="en-US" sz="1600" b="1">
                          <a:solidFill>
                            <a:schemeClr val="accent6"/>
                          </a:solidFill>
                        </a:rPr>
                        <a:t>Classroom Procedures</a:t>
                      </a:r>
                      <a:endParaRPr sz="1600" b="1">
                        <a:solidFill>
                          <a:schemeClr val="accent6"/>
                        </a:solidFill>
                      </a:endParaRPr>
                    </a:p>
                  </a:txBody>
                  <a:tcPr marL="91450" marR="91450" marT="45725" marB="45725">
                    <a:solidFill>
                      <a:srgbClr val="E2E5F4"/>
                    </a:solidFill>
                  </a:tcPr>
                </a:tc>
                <a:extLst>
                  <a:ext uri="{0D108BD9-81ED-4DB2-BD59-A6C34878D82A}">
                    <a16:rowId xmlns:a16="http://schemas.microsoft.com/office/drawing/2014/main" val="10006"/>
                  </a:ext>
                </a:extLst>
              </a:tr>
              <a:tr h="503800">
                <a:tc>
                  <a:txBody>
                    <a:bodyPr/>
                    <a:lstStyle/>
                    <a:p>
                      <a:pPr marL="0" marR="0" lvl="0" indent="0" algn="l" rtl="0">
                        <a:spcBef>
                          <a:spcPts val="0"/>
                        </a:spcBef>
                        <a:spcAft>
                          <a:spcPts val="0"/>
                        </a:spcAft>
                        <a:buNone/>
                      </a:pPr>
                      <a:r>
                        <a:rPr lang="en-US" sz="1600">
                          <a:solidFill>
                            <a:schemeClr val="dk2"/>
                          </a:solidFill>
                        </a:rPr>
                        <a:t>TFI 1.9</a:t>
                      </a:r>
                      <a:endParaRPr sz="160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rPr>
                        <a:t>Feedback and Acknowledgement</a:t>
                      </a:r>
                      <a:endParaRPr sz="160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7"/>
                  </a:ext>
                </a:extLst>
              </a:tr>
              <a:tr h="291675">
                <a:tc>
                  <a:txBody>
                    <a:bodyPr/>
                    <a:lstStyle/>
                    <a:p>
                      <a:pPr marL="0" marR="0" lvl="0" indent="0" algn="l" rtl="0">
                        <a:spcBef>
                          <a:spcPts val="0"/>
                        </a:spcBef>
                        <a:spcAft>
                          <a:spcPts val="0"/>
                        </a:spcAft>
                        <a:buNone/>
                      </a:pPr>
                      <a:r>
                        <a:rPr lang="en-US" sz="1600">
                          <a:solidFill>
                            <a:schemeClr val="dk2"/>
                          </a:solidFill>
                        </a:rPr>
                        <a:t>TFI 1.10</a:t>
                      </a:r>
                      <a:endParaRPr sz="160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rPr>
                        <a:t>Faculty Involvement</a:t>
                      </a:r>
                      <a:endParaRPr sz="160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8"/>
                  </a:ext>
                </a:extLst>
              </a:tr>
              <a:tr h="555925">
                <a:tc>
                  <a:txBody>
                    <a:bodyPr/>
                    <a:lstStyle/>
                    <a:p>
                      <a:pPr marL="0" marR="0" lvl="0" indent="0" algn="l" rtl="0">
                        <a:spcBef>
                          <a:spcPts val="0"/>
                        </a:spcBef>
                        <a:spcAft>
                          <a:spcPts val="0"/>
                        </a:spcAft>
                        <a:buNone/>
                      </a:pPr>
                      <a:r>
                        <a:rPr lang="en-US" sz="1600">
                          <a:solidFill>
                            <a:schemeClr val="dk2"/>
                          </a:solidFill>
                        </a:rPr>
                        <a:t>TFI 1.11</a:t>
                      </a:r>
                      <a:endParaRPr sz="1600">
                        <a:solidFill>
                          <a:schemeClr val="dk2"/>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US" sz="1600" dirty="0">
                          <a:solidFill>
                            <a:schemeClr val="dk2"/>
                          </a:solidFill>
                        </a:rPr>
                        <a:t>Student/Family/Community Involvement</a:t>
                      </a:r>
                      <a:endParaRPr sz="1600" dirty="0">
                        <a:solidFill>
                          <a:schemeClr val="dk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9"/>
                  </a:ext>
                </a:extLst>
              </a:tr>
            </a:tbl>
          </a:graphicData>
        </a:graphic>
      </p:graphicFrame>
      <p:graphicFrame>
        <p:nvGraphicFramePr>
          <p:cNvPr id="192" name="Google Shape;192;p40" descr="Two items listed: team composition and team operating procedures" title="TFI Sub-scale: Team"/>
          <p:cNvGraphicFramePr/>
          <p:nvPr/>
        </p:nvGraphicFramePr>
        <p:xfrm>
          <a:off x="724108" y="1229597"/>
          <a:ext cx="3591425" cy="1066830"/>
        </p:xfrm>
        <a:graphic>
          <a:graphicData uri="http://schemas.openxmlformats.org/drawingml/2006/table">
            <a:tbl>
              <a:tblPr firstRow="1" bandRow="1">
                <a:noFill/>
                <a:tableStyleId>{6AE5ABC6-33C8-4558-9E3D-305DE401E24F}</a:tableStyleId>
              </a:tblPr>
              <a:tblGrid>
                <a:gridCol w="837075">
                  <a:extLst>
                    <a:ext uri="{9D8B030D-6E8A-4147-A177-3AD203B41FA5}">
                      <a16:colId xmlns:a16="http://schemas.microsoft.com/office/drawing/2014/main" val="20000"/>
                    </a:ext>
                  </a:extLst>
                </a:gridCol>
                <a:gridCol w="2754350">
                  <a:extLst>
                    <a:ext uri="{9D8B030D-6E8A-4147-A177-3AD203B41FA5}">
                      <a16:colId xmlns:a16="http://schemas.microsoft.com/office/drawing/2014/main" val="20001"/>
                    </a:ext>
                  </a:extLst>
                </a:gridCol>
              </a:tblGrid>
              <a:tr h="316400">
                <a:tc gridSpan="2">
                  <a:txBody>
                    <a:bodyPr/>
                    <a:lstStyle/>
                    <a:p>
                      <a:pPr marL="0" marR="0" lvl="0" indent="0" algn="ctr" rtl="0">
                        <a:spcBef>
                          <a:spcPts val="0"/>
                        </a:spcBef>
                        <a:spcAft>
                          <a:spcPts val="0"/>
                        </a:spcAft>
                        <a:buNone/>
                      </a:pPr>
                      <a:r>
                        <a:rPr lang="en-US" sz="2000" b="0" u="none">
                          <a:solidFill>
                            <a:schemeClr val="dk2"/>
                          </a:solidFill>
                        </a:rPr>
                        <a:t>TFI Sub-Scale: </a:t>
                      </a:r>
                      <a:r>
                        <a:rPr lang="en-US" sz="2000" u="none">
                          <a:solidFill>
                            <a:schemeClr val="dk2"/>
                          </a:solidFill>
                        </a:rPr>
                        <a:t>Team </a:t>
                      </a:r>
                      <a:endParaRPr sz="2000" b="0" u="none">
                        <a:solidFill>
                          <a:schemeClr val="dk2"/>
                        </a:solidFill>
                        <a:latin typeface="Calibri"/>
                        <a:ea typeface="Calibri"/>
                        <a:cs typeface="Calibri"/>
                        <a:sym typeface="Calibri"/>
                      </a:endParaRPr>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286375">
                <a:tc>
                  <a:txBody>
                    <a:bodyPr/>
                    <a:lstStyle/>
                    <a:p>
                      <a:pPr marL="0" marR="0" lvl="0" indent="0" algn="l" rtl="0">
                        <a:spcBef>
                          <a:spcPts val="0"/>
                        </a:spcBef>
                        <a:spcAft>
                          <a:spcPts val="0"/>
                        </a:spcAft>
                        <a:buNone/>
                      </a:pPr>
                      <a:r>
                        <a:rPr lang="en-US" sz="1600">
                          <a:solidFill>
                            <a:schemeClr val="dk2"/>
                          </a:solidFill>
                          <a:latin typeface="Calibri"/>
                          <a:ea typeface="Calibri"/>
                          <a:cs typeface="Calibri"/>
                          <a:sym typeface="Calibri"/>
                        </a:rPr>
                        <a:t>TFI 1.1</a:t>
                      </a:r>
                      <a:endParaRPr/>
                    </a:p>
                  </a:txBody>
                  <a:tcPr marL="91450" marR="91450" marT="45725" marB="45725"/>
                </a:tc>
                <a:tc>
                  <a:txBody>
                    <a:bodyPr/>
                    <a:lstStyle/>
                    <a:p>
                      <a:pPr marL="0" marR="0" lvl="0" indent="0" algn="l" rtl="0">
                        <a:spcBef>
                          <a:spcPts val="0"/>
                        </a:spcBef>
                        <a:spcAft>
                          <a:spcPts val="0"/>
                        </a:spcAft>
                        <a:buNone/>
                      </a:pPr>
                      <a:r>
                        <a:rPr lang="en-US" sz="1600">
                          <a:solidFill>
                            <a:schemeClr val="dk2"/>
                          </a:solidFill>
                          <a:latin typeface="Calibri"/>
                          <a:ea typeface="Calibri"/>
                          <a:cs typeface="Calibri"/>
                          <a:sym typeface="Calibri"/>
                        </a:rPr>
                        <a:t>Team Composition</a:t>
                      </a:r>
                      <a:endParaRPr/>
                    </a:p>
                  </a:txBody>
                  <a:tcPr marL="91450" marR="91450" marT="45725" marB="45725"/>
                </a:tc>
                <a:extLst>
                  <a:ext uri="{0D108BD9-81ED-4DB2-BD59-A6C34878D82A}">
                    <a16:rowId xmlns:a16="http://schemas.microsoft.com/office/drawing/2014/main" val="10001"/>
                  </a:ext>
                </a:extLst>
              </a:tr>
              <a:tr h="286375">
                <a:tc>
                  <a:txBody>
                    <a:bodyPr/>
                    <a:lstStyle/>
                    <a:p>
                      <a:pPr marL="0" marR="0" lvl="0" indent="0" algn="l" rtl="0">
                        <a:spcBef>
                          <a:spcPts val="0"/>
                        </a:spcBef>
                        <a:spcAft>
                          <a:spcPts val="0"/>
                        </a:spcAft>
                        <a:buNone/>
                      </a:pPr>
                      <a:r>
                        <a:rPr lang="en-US" sz="1600">
                          <a:solidFill>
                            <a:schemeClr val="dk2"/>
                          </a:solidFill>
                          <a:latin typeface="Calibri"/>
                          <a:ea typeface="Calibri"/>
                          <a:cs typeface="Calibri"/>
                          <a:sym typeface="Calibri"/>
                        </a:rPr>
                        <a:t>TFI 1.2</a:t>
                      </a:r>
                      <a:endParaRPr/>
                    </a:p>
                  </a:txBody>
                  <a:tcPr marL="91450" marR="91450" marT="45725" marB="45725"/>
                </a:tc>
                <a:tc>
                  <a:txBody>
                    <a:bodyPr/>
                    <a:lstStyle/>
                    <a:p>
                      <a:pPr marL="0" marR="0" lvl="0" indent="0" algn="l" rtl="0">
                        <a:spcBef>
                          <a:spcPts val="0"/>
                        </a:spcBef>
                        <a:spcAft>
                          <a:spcPts val="0"/>
                        </a:spcAft>
                        <a:buNone/>
                      </a:pPr>
                      <a:r>
                        <a:rPr lang="en-US" sz="1600" dirty="0">
                          <a:solidFill>
                            <a:schemeClr val="dk2"/>
                          </a:solidFill>
                          <a:latin typeface="Calibri"/>
                          <a:ea typeface="Calibri"/>
                          <a:cs typeface="Calibri"/>
                          <a:sym typeface="Calibri"/>
                        </a:rPr>
                        <a:t>Team Operating Procedures</a:t>
                      </a:r>
                      <a:endParaRPr dirty="0"/>
                    </a:p>
                  </a:txBody>
                  <a:tcPr marL="91450" marR="91450" marT="45725" marB="45725"/>
                </a:tc>
                <a:extLst>
                  <a:ext uri="{0D108BD9-81ED-4DB2-BD59-A6C34878D82A}">
                    <a16:rowId xmlns:a16="http://schemas.microsoft.com/office/drawing/2014/main" val="10002"/>
                  </a:ext>
                </a:extLst>
              </a:tr>
            </a:tbl>
          </a:graphicData>
        </a:graphic>
      </p:graphicFrame>
      <p:pic>
        <p:nvPicPr>
          <p:cNvPr id="193" name="Google Shape;193;p40" title="Core Content Icon"/>
          <p:cNvPicPr preferRelativeResize="0"/>
          <p:nvPr/>
        </p:nvPicPr>
        <p:blipFill rotWithShape="1">
          <a:blip r:embed="rId3">
            <a:alphaModFix/>
          </a:blip>
          <a:srcRect/>
          <a:stretch/>
        </p:blipFill>
        <p:spPr>
          <a:xfrm>
            <a:off x="296485" y="288118"/>
            <a:ext cx="713232" cy="713232"/>
          </a:xfrm>
          <a:prstGeom prst="rect">
            <a:avLst/>
          </a:prstGeom>
          <a:noFill/>
          <a:ln>
            <a:noFill/>
          </a:ln>
          <a:effectLst>
            <a:outerShdw blurRad="50800" dist="38100" dir="2700000" algn="tl" rotWithShape="0">
              <a:srgbClr val="000000">
                <a:alpha val="42745"/>
              </a:srgbClr>
            </a:outerShdw>
          </a:effectLst>
        </p:spPr>
      </p:pic>
      <p:sp>
        <p:nvSpPr>
          <p:cNvPr id="194" name="Google Shape;194;p40"/>
          <p:cNvSpPr txBox="1">
            <a:spLocks noGrp="1"/>
          </p:cNvSpPr>
          <p:nvPr>
            <p:ph type="title"/>
          </p:nvPr>
        </p:nvSpPr>
        <p:spPr>
          <a:xfrm>
            <a:off x="1111747" y="215085"/>
            <a:ext cx="6987106" cy="91535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3240"/>
              <a:buFont typeface="Twentieth Century"/>
              <a:buNone/>
            </a:pPr>
            <a:r>
              <a:rPr lang="en-US" sz="3240"/>
              <a:t> Tier 1: Professional Learning Roadmap</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3" name="Title 2">
            <a:extLst>
              <a:ext uri="{FF2B5EF4-FFF2-40B4-BE49-F238E27FC236}">
                <a16:creationId xmlns:a16="http://schemas.microsoft.com/office/drawing/2014/main" id="{ABB4EDD9-BA46-B041-9017-B642A0D5137D}"/>
              </a:ext>
            </a:extLst>
          </p:cNvPr>
          <p:cNvSpPr>
            <a:spLocks noGrp="1"/>
          </p:cNvSpPr>
          <p:nvPr>
            <p:ph type="title"/>
          </p:nvPr>
        </p:nvSpPr>
        <p:spPr>
          <a:xfrm>
            <a:off x="1100379" y="542441"/>
            <a:ext cx="6238881" cy="548183"/>
          </a:xfrm>
        </p:spPr>
        <p:txBody>
          <a:bodyPr/>
          <a:lstStyle/>
          <a:p>
            <a:r>
              <a:rPr lang="en-US" dirty="0"/>
              <a:t>Look Familiar?</a:t>
            </a:r>
            <a:br>
              <a:rPr lang="en-US" dirty="0"/>
            </a:br>
            <a:endParaRPr lang="en-US" dirty="0"/>
          </a:p>
        </p:txBody>
      </p:sp>
      <p:pic>
        <p:nvPicPr>
          <p:cNvPr id="200" name="Google Shape;200;p41" descr="This cartoon shows a classroom and beside the teacher and each student a behavior is written.  For example: banging pencil rapidly between teeth, playing imaginary harmonica, pretending to work and, for the teacher, ignoring disruptions and plotting career change. "/>
          <p:cNvPicPr preferRelativeResize="0"/>
          <p:nvPr/>
        </p:nvPicPr>
        <p:blipFill>
          <a:blip r:embed="rId3">
            <a:alphaModFix/>
          </a:blip>
          <a:stretch>
            <a:fillRect/>
          </a:stretch>
        </p:blipFill>
        <p:spPr>
          <a:xfrm>
            <a:off x="677437" y="1260090"/>
            <a:ext cx="7789126" cy="5172928"/>
          </a:xfrm>
          <a:prstGeom prst="rect">
            <a:avLst/>
          </a:prstGeom>
          <a:noFill/>
          <a:ln>
            <a:noFill/>
          </a:ln>
        </p:spPr>
      </p:pic>
      <p:pic>
        <p:nvPicPr>
          <p:cNvPr id="201" name="Google Shape;201;p41" title="Core Content Icon"/>
          <p:cNvPicPr preferRelativeResize="0"/>
          <p:nvPr/>
        </p:nvPicPr>
        <p:blipFill rotWithShape="1">
          <a:blip r:embed="rId4">
            <a:alphaModFix/>
          </a:blip>
          <a:srcRect/>
          <a:stretch/>
        </p:blipFill>
        <p:spPr>
          <a:xfrm>
            <a:off x="228860" y="138530"/>
            <a:ext cx="713232" cy="713232"/>
          </a:xfrm>
          <a:prstGeom prst="rect">
            <a:avLst/>
          </a:prstGeom>
          <a:noFill/>
          <a:ln>
            <a:noFill/>
          </a:ln>
          <a:effectLst>
            <a:outerShdw blurRad="50800" dist="38100" dir="2700000" algn="tl" rotWithShape="0">
              <a:srgbClr val="000000">
                <a:alpha val="4275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42"/>
          <p:cNvSpPr txBox="1">
            <a:spLocks noGrp="1"/>
          </p:cNvSpPr>
          <p:nvPr>
            <p:ph type="title"/>
          </p:nvPr>
        </p:nvSpPr>
        <p:spPr>
          <a:xfrm>
            <a:off x="365298" y="350815"/>
            <a:ext cx="6987106" cy="91535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2"/>
              </a:buClr>
              <a:buSzPts val="4400"/>
              <a:buFont typeface="Twentieth Century"/>
              <a:buNone/>
            </a:pPr>
            <a:r>
              <a:rPr lang="en-US"/>
              <a:t>It is important…</a:t>
            </a:r>
            <a:endParaRPr/>
          </a:p>
        </p:txBody>
      </p:sp>
      <p:sp>
        <p:nvSpPr>
          <p:cNvPr id="207" name="Google Shape;207;p42"/>
          <p:cNvSpPr txBox="1">
            <a:spLocks noGrp="1"/>
          </p:cNvSpPr>
          <p:nvPr>
            <p:ph type="body" idx="1"/>
          </p:nvPr>
        </p:nvSpPr>
        <p:spPr>
          <a:xfrm>
            <a:off x="-429622" y="1591030"/>
            <a:ext cx="8257568" cy="4691069"/>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3200"/>
              <a:buNone/>
            </a:pPr>
            <a:r>
              <a:rPr lang="en-US">
                <a:solidFill>
                  <a:srgbClr val="000000"/>
                </a:solidFill>
                <a:latin typeface="Twentieth Century"/>
                <a:ea typeface="Twentieth Century"/>
                <a:cs typeface="Twentieth Century"/>
                <a:sym typeface="Twentieth Century"/>
              </a:rPr>
              <a:t>to have </a:t>
            </a:r>
            <a:endParaRPr/>
          </a:p>
          <a:p>
            <a:pPr marL="0" lvl="0" indent="0" algn="ctr" rtl="0">
              <a:spcBef>
                <a:spcPts val="640"/>
              </a:spcBef>
              <a:spcAft>
                <a:spcPts val="0"/>
              </a:spcAft>
              <a:buSzPts val="3200"/>
              <a:buNone/>
            </a:pPr>
            <a:r>
              <a:rPr lang="en-US">
                <a:solidFill>
                  <a:srgbClr val="000000"/>
                </a:solidFill>
                <a:latin typeface="Twentieth Century"/>
                <a:ea typeface="Twentieth Century"/>
                <a:cs typeface="Twentieth Century"/>
                <a:sym typeface="Twentieth Century"/>
              </a:rPr>
              <a:t>both non-classroom </a:t>
            </a:r>
            <a:endParaRPr/>
          </a:p>
          <a:p>
            <a:pPr marL="0" lvl="0" indent="0" algn="ctr" rtl="0">
              <a:spcBef>
                <a:spcPts val="640"/>
              </a:spcBef>
              <a:spcAft>
                <a:spcPts val="0"/>
              </a:spcAft>
              <a:buSzPts val="3200"/>
              <a:buNone/>
            </a:pPr>
            <a:r>
              <a:rPr lang="en-US">
                <a:solidFill>
                  <a:srgbClr val="000000"/>
                </a:solidFill>
                <a:latin typeface="Twentieth Century"/>
                <a:ea typeface="Twentieth Century"/>
                <a:cs typeface="Twentieth Century"/>
                <a:sym typeface="Twentieth Century"/>
              </a:rPr>
              <a:t>and classroom systems </a:t>
            </a:r>
            <a:endParaRPr/>
          </a:p>
          <a:p>
            <a:pPr marL="0" lvl="0" indent="0" algn="ctr" rtl="0">
              <a:spcBef>
                <a:spcPts val="640"/>
              </a:spcBef>
              <a:spcAft>
                <a:spcPts val="0"/>
              </a:spcAft>
              <a:buSzPts val="3200"/>
              <a:buNone/>
            </a:pPr>
            <a:r>
              <a:rPr lang="en-US">
                <a:solidFill>
                  <a:srgbClr val="000000"/>
                </a:solidFill>
                <a:latin typeface="Twentieth Century"/>
                <a:ea typeface="Twentieth Century"/>
                <a:cs typeface="Twentieth Century"/>
                <a:sym typeface="Twentieth Century"/>
              </a:rPr>
              <a:t>in place in order</a:t>
            </a:r>
            <a:endParaRPr/>
          </a:p>
          <a:p>
            <a:pPr marL="0" lvl="0" indent="0" algn="ctr" rtl="0">
              <a:spcBef>
                <a:spcPts val="640"/>
              </a:spcBef>
              <a:spcAft>
                <a:spcPts val="0"/>
              </a:spcAft>
              <a:buSzPts val="3200"/>
              <a:buNone/>
            </a:pPr>
            <a:r>
              <a:rPr lang="en-US">
                <a:solidFill>
                  <a:srgbClr val="000000"/>
                </a:solidFill>
                <a:latin typeface="Twentieth Century"/>
                <a:ea typeface="Twentieth Century"/>
                <a:cs typeface="Twentieth Century"/>
                <a:sym typeface="Twentieth Century"/>
              </a:rPr>
              <a:t> to support </a:t>
            </a:r>
            <a:endParaRPr/>
          </a:p>
          <a:p>
            <a:pPr marL="0" lvl="0" indent="0" algn="ctr" rtl="0">
              <a:spcBef>
                <a:spcPts val="960"/>
              </a:spcBef>
              <a:spcAft>
                <a:spcPts val="0"/>
              </a:spcAft>
              <a:buSzPts val="4800"/>
              <a:buNone/>
            </a:pPr>
            <a:r>
              <a:rPr lang="en-US" sz="4800" b="1">
                <a:solidFill>
                  <a:srgbClr val="183A97"/>
                </a:solidFill>
                <a:latin typeface="Twentieth Century"/>
                <a:ea typeface="Twentieth Century"/>
                <a:cs typeface="Twentieth Century"/>
                <a:sym typeface="Twentieth Century"/>
              </a:rPr>
              <a:t>all students</a:t>
            </a:r>
            <a:endParaRPr sz="4800">
              <a:solidFill>
                <a:srgbClr val="183A97"/>
              </a:solidFill>
              <a:latin typeface="Twentieth Century"/>
              <a:ea typeface="Twentieth Century"/>
              <a:cs typeface="Twentieth Century"/>
              <a:sym typeface="Twentieth Century"/>
            </a:endParaRPr>
          </a:p>
          <a:p>
            <a:pPr marL="342900" lvl="0" indent="-139700" algn="l" rtl="0">
              <a:spcBef>
                <a:spcPts val="640"/>
              </a:spcBef>
              <a:spcAft>
                <a:spcPts val="0"/>
              </a:spcAft>
              <a:buSzPts val="3200"/>
              <a:buNone/>
            </a:pPr>
            <a:endParaRPr>
              <a:latin typeface="Twentieth Century"/>
              <a:ea typeface="Twentieth Century"/>
              <a:cs typeface="Twentieth Century"/>
              <a:sym typeface="Twentieth Century"/>
            </a:endParaRPr>
          </a:p>
        </p:txBody>
      </p:sp>
      <p:pic>
        <p:nvPicPr>
          <p:cNvPr id="208" name="Google Shape;208;p42" descr="http://www.palmbeachschools.org/edfoundation/images/MiddleSchoolStudents.jpg" title="Picture shows students carrying books and backpacks"/>
          <p:cNvPicPr preferRelativeResize="0"/>
          <p:nvPr/>
        </p:nvPicPr>
        <p:blipFill rotWithShape="1">
          <a:blip r:embed="rId3">
            <a:alphaModFix/>
          </a:blip>
          <a:srcRect/>
          <a:stretch/>
        </p:blipFill>
        <p:spPr>
          <a:xfrm>
            <a:off x="6304766" y="2653646"/>
            <a:ext cx="2482370" cy="1929825"/>
          </a:xfrm>
          <a:prstGeom prst="rect">
            <a:avLst/>
          </a:prstGeom>
          <a:noFill/>
          <a:ln>
            <a:noFill/>
          </a:ln>
        </p:spPr>
      </p:pic>
      <p:pic>
        <p:nvPicPr>
          <p:cNvPr id="209" name="Google Shape;209;p42" title="Core Content Icon"/>
          <p:cNvPicPr preferRelativeResize="0"/>
          <p:nvPr/>
        </p:nvPicPr>
        <p:blipFill rotWithShape="1">
          <a:blip r:embed="rId4">
            <a:alphaModFix/>
          </a:blip>
          <a:srcRect/>
          <a:stretch/>
        </p:blipFill>
        <p:spPr>
          <a:xfrm>
            <a:off x="296485" y="288118"/>
            <a:ext cx="713232" cy="713232"/>
          </a:xfrm>
          <a:prstGeom prst="rect">
            <a:avLst/>
          </a:prstGeom>
          <a:noFill/>
          <a:ln>
            <a:noFill/>
          </a:ln>
          <a:effectLst>
            <a:outerShdw blurRad="50800" dist="38100" dir="2700000" algn="tl" rotWithShape="0">
              <a:srgbClr val="000000">
                <a:alpha val="42745"/>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3"/>
          <p:cNvSpPr txBox="1">
            <a:spLocks noGrp="1"/>
          </p:cNvSpPr>
          <p:nvPr>
            <p:ph type="title"/>
          </p:nvPr>
        </p:nvSpPr>
        <p:spPr>
          <a:xfrm>
            <a:off x="1352773" y="160027"/>
            <a:ext cx="6987000" cy="91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Traditional Discipline vs. PBIS</a:t>
            </a:r>
            <a:endParaRPr/>
          </a:p>
        </p:txBody>
      </p:sp>
      <p:pic>
        <p:nvPicPr>
          <p:cNvPr id="216" name="Google Shape;216;p43" title="Core Content Icon"/>
          <p:cNvPicPr preferRelativeResize="0"/>
          <p:nvPr/>
        </p:nvPicPr>
        <p:blipFill rotWithShape="1">
          <a:blip r:embed="rId3">
            <a:alphaModFix/>
          </a:blip>
          <a:srcRect/>
          <a:stretch/>
        </p:blipFill>
        <p:spPr>
          <a:xfrm>
            <a:off x="365310" y="261068"/>
            <a:ext cx="713232" cy="713232"/>
          </a:xfrm>
          <a:prstGeom prst="rect">
            <a:avLst/>
          </a:prstGeom>
          <a:noFill/>
          <a:ln>
            <a:noFill/>
          </a:ln>
          <a:effectLst>
            <a:outerShdw blurRad="50800" dist="38100" dir="2700000" algn="tl" rotWithShape="0">
              <a:srgbClr val="000000">
                <a:alpha val="42350"/>
              </a:srgbClr>
            </a:outerShdw>
          </a:effectLst>
        </p:spPr>
      </p:pic>
      <p:pic>
        <p:nvPicPr>
          <p:cNvPr id="217" name="Google Shape;217;p43" descr="This picture shows several children seated facting the wall.  "/>
          <p:cNvPicPr preferRelativeResize="0"/>
          <p:nvPr/>
        </p:nvPicPr>
        <p:blipFill>
          <a:blip r:embed="rId4">
            <a:alphaModFix/>
          </a:blip>
          <a:stretch>
            <a:fillRect/>
          </a:stretch>
        </p:blipFill>
        <p:spPr>
          <a:xfrm>
            <a:off x="1266500" y="1171850"/>
            <a:ext cx="2472771" cy="1852200"/>
          </a:xfrm>
          <a:prstGeom prst="rect">
            <a:avLst/>
          </a:prstGeom>
          <a:noFill/>
          <a:ln>
            <a:noFill/>
          </a:ln>
        </p:spPr>
      </p:pic>
      <p:sp>
        <p:nvSpPr>
          <p:cNvPr id="218" name="Google Shape;218;p43"/>
          <p:cNvSpPr txBox="1"/>
          <p:nvPr/>
        </p:nvSpPr>
        <p:spPr>
          <a:xfrm>
            <a:off x="1000975" y="3456900"/>
            <a:ext cx="3578400" cy="296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latin typeface="Twentieth Century"/>
                <a:ea typeface="Twentieth Century"/>
                <a:cs typeface="Twentieth Century"/>
                <a:sym typeface="Twentieth Century"/>
              </a:rPr>
              <a:t>Traditional Discipline</a:t>
            </a:r>
            <a:endParaRPr sz="2400" b="1">
              <a:latin typeface="Twentieth Century"/>
              <a:ea typeface="Twentieth Century"/>
              <a:cs typeface="Twentieth Century"/>
              <a:sym typeface="Twentieth Century"/>
            </a:endParaRPr>
          </a:p>
          <a:p>
            <a:pPr marL="0" lvl="0" indent="0" algn="l" rtl="0">
              <a:spcBef>
                <a:spcPts val="0"/>
              </a:spcBef>
              <a:spcAft>
                <a:spcPts val="0"/>
              </a:spcAft>
              <a:buNone/>
            </a:pPr>
            <a:endParaRPr>
              <a:latin typeface="Twentieth Century"/>
              <a:ea typeface="Twentieth Century"/>
              <a:cs typeface="Twentieth Century"/>
              <a:sym typeface="Twentieth Century"/>
            </a:endParaRPr>
          </a:p>
          <a:p>
            <a:pPr marL="342900" lvl="0" indent="-342900" algn="l" rtl="0">
              <a:spcBef>
                <a:spcPts val="0"/>
              </a:spcBef>
              <a:spcAft>
                <a:spcPts val="0"/>
              </a:spcAft>
              <a:buClr>
                <a:schemeClr val="dk1"/>
              </a:buClr>
              <a:buSzPts val="2400"/>
              <a:buFont typeface="Noto Sans Symbols"/>
              <a:buChar char="▪"/>
            </a:pPr>
            <a:r>
              <a:rPr lang="en-US" sz="2400">
                <a:solidFill>
                  <a:schemeClr val="dk2"/>
                </a:solidFill>
                <a:latin typeface="Twentieth Century"/>
                <a:ea typeface="Twentieth Century"/>
                <a:cs typeface="Twentieth Century"/>
                <a:sym typeface="Twentieth Century"/>
              </a:rPr>
              <a:t>Focuses on the student’s problem behavior</a:t>
            </a:r>
            <a:endParaRPr sz="2400">
              <a:solidFill>
                <a:schemeClr val="dk2"/>
              </a:solidFill>
              <a:latin typeface="Twentieth Century"/>
              <a:ea typeface="Twentieth Century"/>
              <a:cs typeface="Twentieth Century"/>
              <a:sym typeface="Twentieth Century"/>
            </a:endParaRPr>
          </a:p>
          <a:p>
            <a:pPr marL="342900" lvl="0" indent="-342900" algn="l" rtl="0">
              <a:spcBef>
                <a:spcPts val="480"/>
              </a:spcBef>
              <a:spcAft>
                <a:spcPts val="0"/>
              </a:spcAft>
              <a:buClr>
                <a:schemeClr val="dk1"/>
              </a:buClr>
              <a:buSzPts val="2400"/>
              <a:buFont typeface="Noto Sans Symbols"/>
              <a:buChar char="▪"/>
            </a:pPr>
            <a:r>
              <a:rPr lang="en-US" sz="2400">
                <a:solidFill>
                  <a:schemeClr val="dk2"/>
                </a:solidFill>
                <a:latin typeface="Twentieth Century"/>
                <a:ea typeface="Twentieth Century"/>
                <a:cs typeface="Twentieth Century"/>
                <a:sym typeface="Twentieth Century"/>
              </a:rPr>
              <a:t>Goal is to stop undesirable behavior through the use of fear and punishment</a:t>
            </a:r>
            <a:endParaRPr>
              <a:latin typeface="Twentieth Century"/>
              <a:ea typeface="Twentieth Century"/>
              <a:cs typeface="Twentieth Century"/>
              <a:sym typeface="Twentieth Century"/>
            </a:endParaRPr>
          </a:p>
        </p:txBody>
      </p:sp>
      <p:sp>
        <p:nvSpPr>
          <p:cNvPr id="219" name="Google Shape;219;p43"/>
          <p:cNvSpPr txBox="1"/>
          <p:nvPr/>
        </p:nvSpPr>
        <p:spPr>
          <a:xfrm>
            <a:off x="4761375" y="3024050"/>
            <a:ext cx="3578400" cy="2556600"/>
          </a:xfrm>
          <a:prstGeom prst="rect">
            <a:avLst/>
          </a:prstGeom>
          <a:noFill/>
          <a:ln>
            <a:noFill/>
          </a:ln>
        </p:spPr>
        <p:txBody>
          <a:bodyPr spcFirstLastPara="1" wrap="square" lIns="91425" tIns="91425" rIns="91425" bIns="91425" anchor="t" anchorCtr="0">
            <a:noAutofit/>
          </a:bodyPr>
          <a:lstStyle/>
          <a:p>
            <a:pPr marL="342900" lvl="0" indent="0" algn="l" rtl="0">
              <a:spcBef>
                <a:spcPts val="0"/>
              </a:spcBef>
              <a:spcAft>
                <a:spcPts val="0"/>
              </a:spcAft>
              <a:buNone/>
            </a:pPr>
            <a:r>
              <a:rPr lang="en-US" sz="2400" b="1">
                <a:solidFill>
                  <a:schemeClr val="dk2"/>
                </a:solidFill>
                <a:latin typeface="Twentieth Century"/>
                <a:ea typeface="Twentieth Century"/>
                <a:cs typeface="Twentieth Century"/>
                <a:sym typeface="Twentieth Century"/>
              </a:rPr>
              <a:t>PBIS</a:t>
            </a:r>
            <a:endParaRPr sz="2400" b="1">
              <a:solidFill>
                <a:schemeClr val="dk2"/>
              </a:solidFill>
              <a:latin typeface="Twentieth Century"/>
              <a:ea typeface="Twentieth Century"/>
              <a:cs typeface="Twentieth Century"/>
              <a:sym typeface="Twentieth Century"/>
            </a:endParaRPr>
          </a:p>
          <a:p>
            <a:pPr marL="342900" lvl="0" indent="-342900" algn="l" rtl="0">
              <a:spcBef>
                <a:spcPts val="0"/>
              </a:spcBef>
              <a:spcAft>
                <a:spcPts val="0"/>
              </a:spcAft>
              <a:buClr>
                <a:schemeClr val="dk1"/>
              </a:buClr>
              <a:buSzPts val="2400"/>
              <a:buFont typeface="Noto Sans Symbols"/>
              <a:buChar char="▪"/>
            </a:pPr>
            <a:r>
              <a:rPr lang="en-US" sz="2400">
                <a:solidFill>
                  <a:schemeClr val="dk2"/>
                </a:solidFill>
                <a:latin typeface="Twentieth Century"/>
                <a:ea typeface="Twentieth Century"/>
                <a:cs typeface="Twentieth Century"/>
                <a:sym typeface="Twentieth Century"/>
              </a:rPr>
              <a:t>Focuses on replacing undesired behavior with a new behavior or skill</a:t>
            </a:r>
            <a:endParaRPr sz="2400">
              <a:solidFill>
                <a:schemeClr val="dk2"/>
              </a:solidFill>
              <a:latin typeface="Twentieth Century"/>
              <a:ea typeface="Twentieth Century"/>
              <a:cs typeface="Twentieth Century"/>
              <a:sym typeface="Twentieth Century"/>
            </a:endParaRPr>
          </a:p>
          <a:p>
            <a:pPr marL="342900" lvl="0" indent="-342900" algn="l" rtl="0">
              <a:spcBef>
                <a:spcPts val="480"/>
              </a:spcBef>
              <a:spcAft>
                <a:spcPts val="0"/>
              </a:spcAft>
              <a:buClr>
                <a:schemeClr val="dk1"/>
              </a:buClr>
              <a:buSzPts val="2400"/>
              <a:buFont typeface="Noto Sans Symbols"/>
              <a:buChar char="▪"/>
            </a:pPr>
            <a:r>
              <a:rPr lang="en-US" sz="2400">
                <a:solidFill>
                  <a:schemeClr val="dk2"/>
                </a:solidFill>
                <a:latin typeface="Twentieth Century"/>
                <a:ea typeface="Twentieth Century"/>
                <a:cs typeface="Twentieth Century"/>
                <a:sym typeface="Twentieth Century"/>
              </a:rPr>
              <a:t>Alters the environment, promotes systematic use of evidence-based prevention and response strategies</a:t>
            </a:r>
            <a:endParaRPr>
              <a:latin typeface="Twentieth Century"/>
              <a:ea typeface="Twentieth Century"/>
              <a:cs typeface="Twentieth Century"/>
              <a:sym typeface="Twentieth Century"/>
            </a:endParaRPr>
          </a:p>
        </p:txBody>
      </p:sp>
      <p:pic>
        <p:nvPicPr>
          <p:cNvPr id="220" name="Google Shape;220;p43" descr="This picture shows four children smiling at the camera each holding a red and white poster. "/>
          <p:cNvPicPr preferRelativeResize="0"/>
          <p:nvPr/>
        </p:nvPicPr>
        <p:blipFill>
          <a:blip r:embed="rId5">
            <a:alphaModFix/>
          </a:blip>
          <a:stretch>
            <a:fillRect/>
          </a:stretch>
        </p:blipFill>
        <p:spPr>
          <a:xfrm>
            <a:off x="5039603" y="1091325"/>
            <a:ext cx="2603072" cy="1932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4"/>
          <p:cNvSpPr txBox="1">
            <a:spLocks noGrp="1"/>
          </p:cNvSpPr>
          <p:nvPr>
            <p:ph type="title"/>
          </p:nvPr>
        </p:nvSpPr>
        <p:spPr>
          <a:xfrm>
            <a:off x="1009717" y="191868"/>
            <a:ext cx="6987106" cy="91535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2"/>
              </a:buClr>
              <a:buSzPts val="4400"/>
              <a:buFont typeface="Twentieth Century"/>
              <a:buNone/>
            </a:pPr>
            <a:r>
              <a:rPr lang="en-US"/>
              <a:t>Directly Teach Behavior</a:t>
            </a:r>
            <a:r>
              <a:rPr lang="en-US">
                <a:solidFill>
                  <a:schemeClr val="accent2"/>
                </a:solidFill>
              </a:rPr>
              <a:t> </a:t>
            </a:r>
            <a:endParaRPr/>
          </a:p>
        </p:txBody>
      </p:sp>
      <p:sp>
        <p:nvSpPr>
          <p:cNvPr id="226" name="Google Shape;226;p44"/>
          <p:cNvSpPr txBox="1">
            <a:spLocks noGrp="1"/>
          </p:cNvSpPr>
          <p:nvPr>
            <p:ph type="body" idx="1"/>
          </p:nvPr>
        </p:nvSpPr>
        <p:spPr>
          <a:xfrm>
            <a:off x="365298" y="1600200"/>
            <a:ext cx="8257568" cy="4691069"/>
          </a:xfrm>
          <a:prstGeom prst="rect">
            <a:avLst/>
          </a:prstGeom>
          <a:noFill/>
          <a:ln>
            <a:noFill/>
          </a:ln>
        </p:spPr>
        <p:txBody>
          <a:bodyPr spcFirstLastPara="1" wrap="square" lIns="91425" tIns="45700" rIns="91425" bIns="45700" anchor="t" anchorCtr="0">
            <a:noAutofit/>
          </a:bodyPr>
          <a:lstStyle/>
          <a:p>
            <a:pPr marL="457200" lvl="0" indent="-342900" algn="l" rtl="0">
              <a:spcBef>
                <a:spcPts val="0"/>
              </a:spcBef>
              <a:spcAft>
                <a:spcPts val="0"/>
              </a:spcAft>
              <a:buSzPts val="3200"/>
              <a:buChar char="▪"/>
            </a:pPr>
            <a:r>
              <a:rPr lang="en-US">
                <a:solidFill>
                  <a:srgbClr val="000000"/>
                </a:solidFill>
              </a:rPr>
              <a:t>Behaviors are prerequisites for academics</a:t>
            </a:r>
            <a:endParaRPr/>
          </a:p>
          <a:p>
            <a:pPr marL="114300" lvl="0" indent="0" algn="l" rtl="0">
              <a:spcBef>
                <a:spcPts val="640"/>
              </a:spcBef>
              <a:spcAft>
                <a:spcPts val="0"/>
              </a:spcAft>
              <a:buSzPts val="3200"/>
              <a:buNone/>
            </a:pPr>
            <a:endParaRPr>
              <a:solidFill>
                <a:srgbClr val="000000"/>
              </a:solidFill>
            </a:endParaRPr>
          </a:p>
          <a:p>
            <a:pPr marL="457200" lvl="0" indent="-342900" algn="l" rtl="0">
              <a:spcBef>
                <a:spcPts val="640"/>
              </a:spcBef>
              <a:spcAft>
                <a:spcPts val="0"/>
              </a:spcAft>
              <a:buSzPts val="3200"/>
              <a:buChar char="▪"/>
            </a:pPr>
            <a:r>
              <a:rPr lang="en-US">
                <a:solidFill>
                  <a:srgbClr val="000000"/>
                </a:solidFill>
              </a:rPr>
              <a:t>Repetition is key to learning new skills:</a:t>
            </a:r>
            <a:endParaRPr/>
          </a:p>
          <a:p>
            <a:pPr marL="914400" lvl="1" indent="-457200" algn="l" rtl="0">
              <a:spcBef>
                <a:spcPts val="560"/>
              </a:spcBef>
              <a:spcAft>
                <a:spcPts val="0"/>
              </a:spcAft>
              <a:buSzPts val="2800"/>
              <a:buFont typeface="Arial"/>
              <a:buChar char="•"/>
            </a:pPr>
            <a:r>
              <a:rPr lang="en-US">
                <a:solidFill>
                  <a:srgbClr val="000000"/>
                </a:solidFill>
              </a:rPr>
              <a:t>For a child to </a:t>
            </a:r>
            <a:r>
              <a:rPr lang="en-US" b="1">
                <a:solidFill>
                  <a:srgbClr val="000000"/>
                </a:solidFill>
              </a:rPr>
              <a:t>learn something new, </a:t>
            </a:r>
            <a:r>
              <a:rPr lang="en-US">
                <a:solidFill>
                  <a:srgbClr val="000000"/>
                </a:solidFill>
              </a:rPr>
              <a:t>it needs to be repeated, on average, 8 times</a:t>
            </a:r>
            <a:endParaRPr/>
          </a:p>
          <a:p>
            <a:pPr marL="914400" lvl="1" indent="-457200" algn="l" rtl="0">
              <a:spcBef>
                <a:spcPts val="560"/>
              </a:spcBef>
              <a:spcAft>
                <a:spcPts val="0"/>
              </a:spcAft>
              <a:buSzPts val="2800"/>
              <a:buFont typeface="Arial"/>
              <a:buChar char="•"/>
            </a:pPr>
            <a:r>
              <a:rPr lang="en-US">
                <a:solidFill>
                  <a:srgbClr val="000000"/>
                </a:solidFill>
              </a:rPr>
              <a:t>For a child to </a:t>
            </a:r>
            <a:r>
              <a:rPr lang="en-US" b="1">
                <a:solidFill>
                  <a:srgbClr val="000000"/>
                </a:solidFill>
              </a:rPr>
              <a:t>unlearn an old behavior and replace with a new behavior</a:t>
            </a:r>
            <a:r>
              <a:rPr lang="en-US">
                <a:solidFill>
                  <a:srgbClr val="000000"/>
                </a:solidFill>
              </a:rPr>
              <a:t>, the new behavior must be repeated, on average, 28 times</a:t>
            </a:r>
            <a:endParaRPr/>
          </a:p>
          <a:p>
            <a:pPr marL="365760" lvl="1" indent="0" algn="r" rtl="0">
              <a:spcBef>
                <a:spcPts val="560"/>
              </a:spcBef>
              <a:spcAft>
                <a:spcPts val="0"/>
              </a:spcAft>
              <a:buSzPts val="2800"/>
              <a:buNone/>
            </a:pPr>
            <a:r>
              <a:rPr lang="en-US">
                <a:solidFill>
                  <a:srgbClr val="000000"/>
                </a:solidFill>
              </a:rPr>
              <a:t>(Wong, 2001)</a:t>
            </a:r>
            <a:endParaRPr/>
          </a:p>
          <a:p>
            <a:pPr marL="342900" lvl="0" indent="-139700" algn="l" rtl="0">
              <a:spcBef>
                <a:spcPts val="640"/>
              </a:spcBef>
              <a:spcAft>
                <a:spcPts val="0"/>
              </a:spcAft>
              <a:buSzPts val="3200"/>
              <a:buNone/>
            </a:pPr>
            <a:endParaRPr/>
          </a:p>
        </p:txBody>
      </p:sp>
      <p:pic>
        <p:nvPicPr>
          <p:cNvPr id="227" name="Google Shape;227;p44" title="Core Content Icon"/>
          <p:cNvPicPr preferRelativeResize="0"/>
          <p:nvPr/>
        </p:nvPicPr>
        <p:blipFill rotWithShape="1">
          <a:blip r:embed="rId3">
            <a:alphaModFix/>
          </a:blip>
          <a:srcRect/>
          <a:stretch/>
        </p:blipFill>
        <p:spPr>
          <a:xfrm>
            <a:off x="296485" y="288118"/>
            <a:ext cx="713232" cy="713232"/>
          </a:xfrm>
          <a:prstGeom prst="rect">
            <a:avLst/>
          </a:prstGeom>
          <a:noFill/>
          <a:ln>
            <a:noFill/>
          </a:ln>
          <a:effectLst>
            <a:outerShdw blurRad="50800" dist="38100" dir="2700000" algn="tl" rotWithShape="0">
              <a:srgbClr val="000000">
                <a:alpha val="42745"/>
              </a:srgbClr>
            </a:outerShdw>
          </a:effectLst>
        </p:spPr>
      </p:pic>
    </p:spTree>
  </p:cSld>
  <p:clrMapOvr>
    <a:masterClrMapping/>
  </p:clrMapOvr>
</p:sld>
</file>

<file path=ppt/theme/theme1.xml><?xml version="1.0" encoding="utf-8"?>
<a:theme xmlns:a="http://schemas.openxmlformats.org/drawingml/2006/main" name="7_Final_MWBIS 4">
  <a:themeElements>
    <a:clrScheme name="Midwest PBIS">
      <a:dk1>
        <a:srgbClr val="3A54A5"/>
      </a:dk1>
      <a:lt1>
        <a:srgbClr val="E2AC00"/>
      </a:lt1>
      <a:dk2>
        <a:srgbClr val="1D2A53"/>
      </a:dk2>
      <a:lt2>
        <a:srgbClr val="F0DA3D"/>
      </a:lt2>
      <a:accent1>
        <a:srgbClr val="AAB7E1"/>
      </a:accent1>
      <a:accent2>
        <a:srgbClr val="C0504D"/>
      </a:accent2>
      <a:accent3>
        <a:srgbClr val="8A9161"/>
      </a:accent3>
      <a:accent4>
        <a:srgbClr val="8064A2"/>
      </a:accent4>
      <a:accent5>
        <a:srgbClr val="AAB7E1"/>
      </a:accent5>
      <a:accent6>
        <a:srgbClr val="DD8047"/>
      </a:accent6>
      <a:hlink>
        <a:srgbClr val="0000FF"/>
      </a:hlink>
      <a:folHlink>
        <a:srgbClr val="00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Final_MWBIS 4">
  <a:themeElements>
    <a:clrScheme name="Midwest PBIS">
      <a:dk1>
        <a:srgbClr val="3A54A5"/>
      </a:dk1>
      <a:lt1>
        <a:srgbClr val="E2AC00"/>
      </a:lt1>
      <a:dk2>
        <a:srgbClr val="1D2A53"/>
      </a:dk2>
      <a:lt2>
        <a:srgbClr val="F0DA3D"/>
      </a:lt2>
      <a:accent1>
        <a:srgbClr val="AAB7E1"/>
      </a:accent1>
      <a:accent2>
        <a:srgbClr val="C0504D"/>
      </a:accent2>
      <a:accent3>
        <a:srgbClr val="8A9161"/>
      </a:accent3>
      <a:accent4>
        <a:srgbClr val="8064A2"/>
      </a:accent4>
      <a:accent5>
        <a:srgbClr val="AAB7E1"/>
      </a:accent5>
      <a:accent6>
        <a:srgbClr val="DD8047"/>
      </a:accent6>
      <a:hlink>
        <a:srgbClr val="0000FF"/>
      </a:hlink>
      <a:folHlink>
        <a:srgbClr val="00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Final_MWBIS 4">
  <a:themeElements>
    <a:clrScheme name="Midwest PBIS">
      <a:dk1>
        <a:srgbClr val="3A54A5"/>
      </a:dk1>
      <a:lt1>
        <a:srgbClr val="E2AC00"/>
      </a:lt1>
      <a:dk2>
        <a:srgbClr val="1D2A53"/>
      </a:dk2>
      <a:lt2>
        <a:srgbClr val="F0DA3D"/>
      </a:lt2>
      <a:accent1>
        <a:srgbClr val="AAB7E1"/>
      </a:accent1>
      <a:accent2>
        <a:srgbClr val="C0504D"/>
      </a:accent2>
      <a:accent3>
        <a:srgbClr val="8A9161"/>
      </a:accent3>
      <a:accent4>
        <a:srgbClr val="8064A2"/>
      </a:accent4>
      <a:accent5>
        <a:srgbClr val="AAB7E1"/>
      </a:accent5>
      <a:accent6>
        <a:srgbClr val="DD8047"/>
      </a:accent6>
      <a:hlink>
        <a:srgbClr val="0000FF"/>
      </a:hlink>
      <a:folHlink>
        <a:srgbClr val="00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3612</Words>
  <Application>Microsoft Office PowerPoint</Application>
  <PresentationFormat>On-screen Show (4:3)</PresentationFormat>
  <Paragraphs>455</Paragraphs>
  <Slides>48</Slides>
  <Notes>48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48</vt:i4>
      </vt:variant>
    </vt:vector>
  </HeadingPairs>
  <TitlesOfParts>
    <vt:vector size="56" baseType="lpstr">
      <vt:lpstr>Arial</vt:lpstr>
      <vt:lpstr>Calibri</vt:lpstr>
      <vt:lpstr>Noto Sans Symbols</vt:lpstr>
      <vt:lpstr>Times New Roman</vt:lpstr>
      <vt:lpstr>Twentieth Century</vt:lpstr>
      <vt:lpstr>7_Final_MWBIS 4</vt:lpstr>
      <vt:lpstr>4_Final_MWBIS 4</vt:lpstr>
      <vt:lpstr>7_Final_MWBIS 4</vt:lpstr>
      <vt:lpstr>PBIS  Team Training 4B   </vt:lpstr>
      <vt:lpstr>Learning Expectations</vt:lpstr>
      <vt:lpstr>Organization of Modules</vt:lpstr>
      <vt:lpstr>Purpose and Outcomes</vt:lpstr>
      <vt:lpstr> Tier 1: Professional Learning Roadmap</vt:lpstr>
      <vt:lpstr>Look Familiar? </vt:lpstr>
      <vt:lpstr>It is important…</vt:lpstr>
      <vt:lpstr>Traditional Discipline vs. PBIS</vt:lpstr>
      <vt:lpstr>Directly Teach Behavior </vt:lpstr>
      <vt:lpstr>Behaviors are Learned</vt:lpstr>
      <vt:lpstr>A Look at How Behavior Works</vt:lpstr>
      <vt:lpstr>Understanding the ABC’s</vt:lpstr>
      <vt:lpstr>What ABC Could Look Like</vt:lpstr>
      <vt:lpstr>Behavior Has Purpose</vt:lpstr>
      <vt:lpstr>Behavior Continues When It Works</vt:lpstr>
      <vt:lpstr>Classroom PREVENTION Practices and ABC </vt:lpstr>
      <vt:lpstr>ABCs of Behavior - Turn &amp; Talk</vt:lpstr>
      <vt:lpstr>Can you help me?</vt:lpstr>
      <vt:lpstr>Classroom  Management  Practices </vt:lpstr>
      <vt:lpstr>Big Ideas of Classroom Systems</vt:lpstr>
      <vt:lpstr>The Physical Environment</vt:lpstr>
      <vt:lpstr>The Physical Environment</vt:lpstr>
      <vt:lpstr>Arrange Orderly Physical Environment  is also trauma informed because</vt:lpstr>
      <vt:lpstr>The Physical Environment -  Turn &amp; Talk</vt:lpstr>
      <vt:lpstr>Classroom  Management Practices </vt:lpstr>
      <vt:lpstr>By Teaching  Procedures and Establishing Routines you will…</vt:lpstr>
      <vt:lpstr>What Are Procedures &amp; Routines?</vt:lpstr>
      <vt:lpstr>Having Procedures and Routines in Place Will: </vt:lpstr>
      <vt:lpstr>Team Activity </vt:lpstr>
      <vt:lpstr>Identify the procedures that will become the  common routines of the classroom</vt:lpstr>
      <vt:lpstr>How to Use the Classroom Matrix</vt:lpstr>
      <vt:lpstr>The Classroom Teaching Matrix is also trauma informed because </vt:lpstr>
      <vt:lpstr>You can also use the Classroom Matrix to…</vt:lpstr>
      <vt:lpstr>Use routine specific pre-correction to prompt use of school wide expectations for the routine</vt:lpstr>
      <vt:lpstr>Classroom Matrix -  Turn &amp; Talk</vt:lpstr>
      <vt:lpstr>Classroom  Management Practices </vt:lpstr>
      <vt:lpstr>Components of Active Supervision</vt:lpstr>
      <vt:lpstr>Active Supervision is also trauma informed because</vt:lpstr>
      <vt:lpstr>Video Activity &amp; Discussion</vt:lpstr>
      <vt:lpstr>Team Time</vt:lpstr>
      <vt:lpstr>Reflection</vt:lpstr>
      <vt:lpstr>Reflection</vt:lpstr>
      <vt:lpstr>Classroom Matrix Example</vt:lpstr>
      <vt:lpstr>Classroom Matrix Example</vt:lpstr>
      <vt:lpstr>Classroom Matrix Example</vt:lpstr>
      <vt:lpstr>Classroom Matrix Example</vt:lpstr>
      <vt:lpstr>Resources</vt:lpstr>
      <vt:lpstr> Appreciation is given to the following for their contributions to this Professional Learning: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PBIS  Team Training 4B   </dc:title>
  <cp:lastModifiedBy>Garrett Petrie</cp:lastModifiedBy>
  <cp:revision>8</cp:revision>
  <dcterms:modified xsi:type="dcterms:W3CDTF">2019-10-29T13:24:04Z</dcterms:modified>
</cp:coreProperties>
</file>