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Lst>
  <p:notesMasterIdLst>
    <p:notesMasterId r:id="rId5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6858000" type="screen4x3"/>
  <p:notesSz cx="9144000" cy="6858000"/>
  <p:embeddedFontLst>
    <p:embeddedFont>
      <p:font typeface="Calibri" panose="020F0502020204030204" pitchFamily="34" charset="0"/>
      <p:regular r:id="rId53"/>
      <p:bold r:id="rId54"/>
      <p:italic r:id="rId55"/>
      <p:boldItalic r:id="rId56"/>
    </p:embeddedFont>
    <p:embeddedFont>
      <p:font typeface="Libre Baskerville" panose="020B0604020202020204" charset="0"/>
      <p:regular r:id="rId57"/>
      <p:bold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17E15B-1418-4329-8AF7-EA95546B4E84}">
  <a:tblStyle styleId="{9117E15B-1418-4329-8AF7-EA95546B4E8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18A05FC-5DBD-42EF-B775-0E432C62FF1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85BDC8E-4381-43BC-B8A3-863AF5927970}"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15"/>
  </p:normalViewPr>
  <p:slideViewPr>
    <p:cSldViewPr snapToGrid="0">
      <p:cViewPr varScale="1">
        <p:scale>
          <a:sx n="89" d="100"/>
          <a:sy n="89" d="100"/>
        </p:scale>
        <p:origin x="852"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solidFill>
                  <a:srgbClr val="DD8047"/>
                </a:solidFill>
                <a:latin typeface="Twentieth Century"/>
                <a:ea typeface="Twentieth Century"/>
                <a:cs typeface="Twentieth Century"/>
                <a:sym typeface="Twentieth Century"/>
              </a:rPr>
              <a:t>Updated October 2019</a:t>
            </a:r>
          </a:p>
        </p:txBody>
      </p:sp>
      <p:sp>
        <p:nvSpPr>
          <p:cNvPr id="100" name="Google Shape;100;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start buy talking about the data already available within the school and your comfort level with those data.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Activity:  Turn to your shoulder partner or discuss round robin about different sources of data.  Allow 5 min.</a:t>
            </a:r>
            <a:endParaRPr/>
          </a:p>
          <a:p>
            <a:pPr marL="0" lvl="0" indent="0" algn="l" rtl="0">
              <a:spcBef>
                <a:spcPts val="0"/>
              </a:spcBef>
              <a:spcAft>
                <a:spcPts val="0"/>
              </a:spcAft>
              <a:buNone/>
            </a:pPr>
            <a:endParaRPr/>
          </a:p>
        </p:txBody>
      </p:sp>
      <p:sp>
        <p:nvSpPr>
          <p:cNvPr id="199" name="Google Shape;199;p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highlight>
                  <a:srgbClr val="FFFF00"/>
                </a:highlight>
              </a:rPr>
              <a:t>Trainer Notes: These examples come from SWIS- any system used should be able to produce these reports</a:t>
            </a:r>
            <a:endParaRPr b="1">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Core Reports provide information at the school-wide level. These reports are presented on the main SWIS Dashboard and are also available in the reports dashboard (View Reports). The value of the Core Reports is they help schools quickly, visually identify “red flags” or potential problems that may need further inquiry. The Core Reports include: Average Referrals Per Day Per Month, Referrals By Location, Referrals By Problem Behavior, Referrals By Time, Referrals By Student, Referrals By Day of Week, and Referrals By Grade. Both the day of week and grade reports are new in SWIS 5.</a:t>
            </a:r>
            <a:endParaRPr/>
          </a:p>
          <a:p>
            <a:pPr marL="0" lvl="0" indent="0" algn="l" rtl="0">
              <a:spcBef>
                <a:spcPts val="0"/>
              </a:spcBef>
              <a:spcAft>
                <a:spcPts val="0"/>
              </a:spcAft>
              <a:buNone/>
            </a:pPr>
            <a:endParaRPr/>
          </a:p>
        </p:txBody>
      </p:sp>
      <p:sp>
        <p:nvSpPr>
          <p:cNvPr id="219" name="Google Shape;219;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highlight>
                  <a:srgbClr val="FFFF00"/>
                </a:highlight>
              </a:rPr>
              <a:t>Trainer Notes: These examples come from SWIS- any system used should be able to produce these reports</a:t>
            </a:r>
            <a:endParaRPr b="1">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Additional Reports provide some of the same information presented in the Core Reports and display it in a multi-year format so schools/facilities can see changes over time. For example, the Average Referrals Per Day Per Month report is represented in a multi-year format so users can see a specific month (e.g., March) and compare it to the previous year, the year before that, the year before that, etc. The same is true for the Location report presented in the multi-year format. This specific report allows users to see the number of referrals in various locations compared across years. The Problem Behavior report presented in the multi-year format allows users to see the number of referrals associated with individual problem behaviors compared across years. The Staff report is only accessible to certain users with appropriate access levels. The Staff report displays the number of referrals written by staff members within a designated time range. </a:t>
            </a:r>
            <a:endParaRPr/>
          </a:p>
        </p:txBody>
      </p:sp>
      <p:sp>
        <p:nvSpPr>
          <p:cNvPr id="241" name="Google Shape;241;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Trainer Notes: These examples come from SWIS- any system used should be able to produce these reports</a:t>
            </a:r>
            <a:endParaRPr/>
          </a:p>
          <a:p>
            <a:pPr marL="0" lvl="0" indent="0" algn="l" rtl="0">
              <a:spcBef>
                <a:spcPts val="0"/>
              </a:spcBef>
              <a:spcAft>
                <a:spcPts val="0"/>
              </a:spcAft>
              <a:buNone/>
            </a:pPr>
            <a:endParaRPr/>
          </a:p>
          <a:p>
            <a:pPr marL="0" lvl="0" indent="0" algn="l" rtl="0">
              <a:spcBef>
                <a:spcPts val="0"/>
              </a:spcBef>
              <a:spcAft>
                <a:spcPts val="0"/>
              </a:spcAft>
              <a:buNone/>
            </a:pPr>
            <a:r>
              <a:rPr lang="en-US"/>
              <a:t>The Suspension/Expulsion Report displays the total number of days, total number of events, and total number of students contributing for in-school suspensions, out-of-school suspensions, and expulsions. This report will also display individual student information and note which specific students received a suspension or expulsion.</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*******The Ethnicity report is presented using three different graphs and is used to monitor referral patterns across a school/facility’s various racial/ethnic groups. The Ethnicity report can assist schools in providing equity in education and taking actionable steps towards avoiding disproportionality in discipline practices. Reviewing this data is ESSENTIAL FOR ensuring EQUITABLE discipline practices******</a:t>
            </a:r>
            <a:endParaRPr/>
          </a:p>
          <a:p>
            <a:pPr marL="0" lvl="0" indent="0" algn="l" rtl="0">
              <a:spcBef>
                <a:spcPts val="0"/>
              </a:spcBef>
              <a:spcAft>
                <a:spcPts val="0"/>
              </a:spcAft>
              <a:buNone/>
            </a:pPr>
            <a:endParaRPr/>
          </a:p>
        </p:txBody>
      </p:sp>
      <p:sp>
        <p:nvSpPr>
          <p:cNvPr id="256" name="Google Shape;256;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Year-End Report contains several reports together to give an accurate representation of referral data across the school year. Only a sample of the reports are shown here. The table at the top of the report allows the report to be customized in terms of referral types and charts to include. </a:t>
            </a:r>
            <a:endParaRPr/>
          </a:p>
          <a:p>
            <a:pPr marL="0" lvl="0" indent="0" algn="l" rtl="0">
              <a:spcBef>
                <a:spcPts val="0"/>
              </a:spcBef>
              <a:spcAft>
                <a:spcPts val="0"/>
              </a:spcAft>
              <a:buNone/>
            </a:pPr>
            <a:endParaRPr/>
          </a:p>
          <a:p>
            <a:pPr marL="0" lvl="0" indent="0" algn="l" rtl="0">
              <a:spcBef>
                <a:spcPts val="0"/>
              </a:spcBef>
              <a:spcAft>
                <a:spcPts val="0"/>
              </a:spcAft>
              <a:buNone/>
            </a:pPr>
            <a:r>
              <a:rPr lang="en-US"/>
              <a:t>Each section of the Year-End Report includes a description to ensure that the information and/or purpose of the chart is clear. </a:t>
            </a:r>
            <a:endParaRPr/>
          </a:p>
          <a:p>
            <a:pPr marL="0" lvl="0" indent="0" algn="l" rtl="0">
              <a:spcBef>
                <a:spcPts val="0"/>
              </a:spcBef>
              <a:spcAft>
                <a:spcPts val="0"/>
              </a:spcAft>
              <a:buNone/>
            </a:pPr>
            <a:endParaRPr/>
          </a:p>
          <a:p>
            <a:pPr marL="0" lvl="0" indent="0" algn="l" rtl="0">
              <a:spcBef>
                <a:spcPts val="0"/>
              </a:spcBef>
              <a:spcAft>
                <a:spcPts val="0"/>
              </a:spcAft>
              <a:buNone/>
            </a:pPr>
            <a:r>
              <a:rPr lang="en-US"/>
              <a:t>SWIS provides us with tools to make decisions- have to use this as a template for other data sources</a:t>
            </a:r>
            <a:endParaRPr/>
          </a:p>
        </p:txBody>
      </p:sp>
      <p:sp>
        <p:nvSpPr>
          <p:cNvPr id="272" name="Google Shape;272;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
        <p:nvSpPr>
          <p:cNvPr id="296" name="Google Shape;296;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want to be able to answer these questions with our data to direct us to the last question: what is the most effective use of our resources?</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07" name="Google Shape;107;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08" name="Google Shape;108;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
        <p:nvSpPr>
          <p:cNvPr id="320" name="Google Shape;320;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1" name="Google Shape;321;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want to be able to answer these questions with our data to direct us to the last question: what is the most effective use of our resources?</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
        <p:nvSpPr>
          <p:cNvPr id="328" name="Google Shape;328;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want to be able to answer these questions with our data to direct us to the last question: what is the most effective use of our resources?</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a:spLocks noGrp="1" noRot="1" noChangeAspect="1"/>
          </p:cNvSpPr>
          <p:nvPr>
            <p:ph type="sldImg" idx="2"/>
          </p:nvPr>
        </p:nvSpPr>
        <p:spPr>
          <a:xfrm>
            <a:off x="2930525" y="522288"/>
            <a:ext cx="348615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25</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28</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29</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b="0"/>
          </a:p>
        </p:txBody>
      </p:sp>
      <p:sp>
        <p:nvSpPr>
          <p:cNvPr id="116" name="Google Shape;116;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Primary</a:t>
            </a:r>
            <a:endParaRPr/>
          </a:p>
        </p:txBody>
      </p:sp>
      <p:sp>
        <p:nvSpPr>
          <p:cNvPr id="413" name="Google Shape;413;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Primary</a:t>
            </a:r>
            <a:endParaRPr/>
          </a:p>
        </p:txBody>
      </p:sp>
      <p:sp>
        <p:nvSpPr>
          <p:cNvPr id="421" name="Google Shape;421;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Primary</a:t>
            </a:r>
            <a:endParaRPr/>
          </a:p>
        </p:txBody>
      </p:sp>
      <p:sp>
        <p:nvSpPr>
          <p:cNvPr id="429" name="Google Shape;429;p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33</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
        <p:nvSpPr>
          <p:cNvPr id="455" name="Google Shape;455;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6" name="Google Shape;456;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b="1" i="1"/>
              <a:t>Walk through this as a large group. They can write in their workbook if they choose. (Think I Do/We Do)</a:t>
            </a:r>
            <a:endParaRPr b="1" i="1"/>
          </a:p>
          <a:p>
            <a:pPr marL="457200" lvl="1" indent="0" algn="l" rtl="0">
              <a:spcBef>
                <a:spcPts val="0"/>
              </a:spcBef>
              <a:spcAft>
                <a:spcPts val="0"/>
              </a:spcAft>
              <a:buNone/>
            </a:pPr>
            <a:endParaRPr b="1" i="1"/>
          </a:p>
          <a:p>
            <a:pPr marL="457200" lvl="1" indent="0" algn="l" rtl="0">
              <a:spcBef>
                <a:spcPts val="0"/>
              </a:spcBef>
              <a:spcAft>
                <a:spcPts val="0"/>
              </a:spcAft>
              <a:buNone/>
            </a:pPr>
            <a:r>
              <a:rPr lang="en-US" b="1" i="1"/>
              <a:t>What</a:t>
            </a:r>
            <a:r>
              <a:rPr lang="en-US"/>
              <a:t> is the problem behavior?  Physical altercations. </a:t>
            </a:r>
            <a:endParaRPr/>
          </a:p>
          <a:p>
            <a:pPr marL="457200" lvl="1" indent="0" algn="l" rtl="0">
              <a:spcBef>
                <a:spcPts val="0"/>
              </a:spcBef>
              <a:spcAft>
                <a:spcPts val="0"/>
              </a:spcAft>
              <a:buNone/>
            </a:pPr>
            <a:r>
              <a:rPr lang="en-US" b="1" i="1"/>
              <a:t>How</a:t>
            </a:r>
            <a:r>
              <a:rPr lang="en-US"/>
              <a:t> often is the problem happening?  Every day. 24 referrals in the last month in this location.</a:t>
            </a:r>
            <a:endParaRPr/>
          </a:p>
          <a:p>
            <a:pPr marL="457200" lvl="1" indent="0" algn="l" rtl="0">
              <a:spcBef>
                <a:spcPts val="0"/>
              </a:spcBef>
              <a:spcAft>
                <a:spcPts val="0"/>
              </a:spcAft>
              <a:buNone/>
            </a:pPr>
            <a:r>
              <a:rPr lang="en-US" b="1" i="1"/>
              <a:t>Where</a:t>
            </a:r>
            <a:r>
              <a:rPr lang="en-US"/>
              <a:t> is the problem happening?  In the hallway outside the cafeteria</a:t>
            </a:r>
            <a:endParaRPr/>
          </a:p>
          <a:p>
            <a:pPr marL="457200" lvl="1" indent="0" algn="l" rtl="0">
              <a:spcBef>
                <a:spcPts val="0"/>
              </a:spcBef>
              <a:spcAft>
                <a:spcPts val="0"/>
              </a:spcAft>
              <a:buNone/>
            </a:pPr>
            <a:r>
              <a:rPr lang="en-US" b="1" i="1"/>
              <a:t>Who</a:t>
            </a:r>
            <a:r>
              <a:rPr lang="en-US"/>
              <a:t> is engaged in the behavior?  Many students (about 40%)</a:t>
            </a:r>
            <a:endParaRPr/>
          </a:p>
          <a:p>
            <a:pPr marL="457200" lvl="1" indent="0" algn="l" rtl="0">
              <a:spcBef>
                <a:spcPts val="0"/>
              </a:spcBef>
              <a:spcAft>
                <a:spcPts val="0"/>
              </a:spcAft>
              <a:buNone/>
            </a:pPr>
            <a:r>
              <a:rPr lang="en-US" b="1" i="1"/>
              <a:t>When</a:t>
            </a:r>
            <a:r>
              <a:rPr lang="en-US"/>
              <a:t> is the problem most likely to occur?  During lunch, while entering and exiting </a:t>
            </a:r>
            <a:endParaRPr/>
          </a:p>
          <a:p>
            <a:pPr marL="457200" lvl="1" indent="0" algn="l" rtl="0">
              <a:spcBef>
                <a:spcPts val="0"/>
              </a:spcBef>
              <a:spcAft>
                <a:spcPts val="0"/>
              </a:spcAft>
              <a:buNone/>
            </a:pPr>
            <a:r>
              <a:rPr lang="en-US" b="1" i="1"/>
              <a:t>Why</a:t>
            </a:r>
            <a:r>
              <a:rPr lang="en-US"/>
              <a:t> is the problem sustaining?  Students want to access the lunch line first (especially on chicken nugget day!)</a:t>
            </a:r>
            <a:endParaRPr/>
          </a:p>
          <a:p>
            <a:pPr marL="0" lvl="0" indent="0" algn="l" rtl="0">
              <a:spcBef>
                <a:spcPts val="0"/>
              </a:spcBef>
              <a:spcAft>
                <a:spcPts val="0"/>
              </a:spcAft>
              <a:buNone/>
            </a:pPr>
            <a:r>
              <a:rPr lang="en-US">
                <a:latin typeface="Arial"/>
                <a:ea typeface="Arial"/>
                <a:cs typeface="Arial"/>
                <a:sym typeface="Arial"/>
              </a:rPr>
              <a:t>Data also showed that students were getting sent out of class and placed in an alternative setting right outside the cafeteria.  They were the first ones to be dismissed for lunch.</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Solution:</a:t>
            </a:r>
            <a:endParaRPr/>
          </a:p>
          <a:p>
            <a:pPr marL="0" lvl="0" indent="0" algn="l" rtl="0">
              <a:spcBef>
                <a:spcPts val="0"/>
              </a:spcBef>
              <a:spcAft>
                <a:spcPts val="0"/>
              </a:spcAft>
              <a:buNone/>
            </a:pPr>
            <a:r>
              <a:rPr lang="en-US">
                <a:latin typeface="Arial"/>
                <a:ea typeface="Arial"/>
                <a:cs typeface="Arial"/>
                <a:sym typeface="Arial"/>
              </a:rPr>
              <a:t>Prevention:  The principal put 2 lines down the middle of the hall (no one was allowed in the middle of the 2 lines).  Students were taught to stay to the right of the stripes and keep moving.  Also, the swinging doors at the cafeteria that were taken out to increase traffic flow in and out of the cafeteria and the lights were lowered.</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Recognition: students were recognized as they entered the cafeteria peacefully and safely</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Extinction: Students from the “Time Out” room were dismissed last.  </a:t>
            </a:r>
            <a:endParaRPr/>
          </a:p>
          <a:p>
            <a:pPr marL="0" lvl="0" indent="0" algn="l" rtl="0">
              <a:spcBef>
                <a:spcPts val="0"/>
              </a:spcBef>
              <a:spcAft>
                <a:spcPts val="0"/>
              </a:spcAft>
              <a:buNone/>
            </a:pPr>
            <a:r>
              <a:rPr lang="en-US">
                <a:latin typeface="Arial"/>
                <a:ea typeface="Arial"/>
                <a:cs typeface="Arial"/>
                <a:sym typeface="Arial"/>
              </a:rPr>
              <a:t>Corrective Consequence: Administrators and teachers patrolled the area Data Collection:  Referrals were collected and analyzed.  Referrals to Time Out decreased.</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Continue </a:t>
            </a:r>
            <a:r>
              <a:rPr lang="en-US" b="0" i="0"/>
              <a:t>Walk through this as a large group. They can write in their workbook if they choose. (Think I Do/We Do)</a:t>
            </a:r>
            <a:endParaRPr b="0" i="0"/>
          </a:p>
        </p:txBody>
      </p:sp>
      <p:sp>
        <p:nvSpPr>
          <p:cNvPr id="466" name="Google Shape;466;p3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36</a:t>
            </a:fld>
            <a:endParaRPr>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Continue </a:t>
            </a:r>
            <a:r>
              <a:rPr lang="en-US" b="0" i="0"/>
              <a:t>Walk through this as a large group. They can write in their workbook if they choose. (Think I Do/We Do)</a:t>
            </a:r>
            <a:endParaRPr b="0" i="0"/>
          </a:p>
        </p:txBody>
      </p:sp>
      <p:sp>
        <p:nvSpPr>
          <p:cNvPr id="475" name="Google Shape;475;p3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38</a:t>
            </a:fld>
            <a:endParaRPr>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Continue </a:t>
            </a:r>
            <a:r>
              <a:rPr lang="en-US" b="0" i="0"/>
              <a:t>Walk through this as a large group. They can write in their workbook if they choose. (Think I Do/We Do)</a:t>
            </a:r>
            <a:endParaRPr b="0" i="0"/>
          </a:p>
          <a:p>
            <a:pPr marL="0" lvl="0" indent="0" algn="l" rtl="0">
              <a:spcBef>
                <a:spcPts val="0"/>
              </a:spcBef>
              <a:spcAft>
                <a:spcPts val="0"/>
              </a:spcAft>
              <a:buNone/>
            </a:pPr>
            <a:endParaRPr/>
          </a:p>
        </p:txBody>
      </p:sp>
      <p:sp>
        <p:nvSpPr>
          <p:cNvPr id="498" name="Google Shape;498;p3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
        <p:nvSpPr>
          <p:cNvPr id="509" name="Google Shape;509;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0" name="Google Shape;510;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Continue </a:t>
            </a:r>
            <a:r>
              <a:rPr lang="en-US" b="0" i="0"/>
              <a:t>Walk through this as a large group. They can write in their workbook if they choose. (Think I Do/We Do)</a:t>
            </a:r>
            <a:endParaRPr b="0" i="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Trainer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Revisit the precision problem statement.  Update the data used to create the precision problem statement and compare results.  What other data sources can also inform the impact of the intervention?</a:t>
            </a:r>
            <a:endParaRPr/>
          </a:p>
          <a:p>
            <a:pPr marL="0" lvl="0" indent="0" algn="l" rtl="0">
              <a:spcBef>
                <a:spcPts val="0"/>
              </a:spcBef>
              <a:spcAft>
                <a:spcPts val="0"/>
              </a:spcAft>
              <a:buNone/>
            </a:pPr>
            <a:endParaRPr/>
          </a:p>
        </p:txBody>
      </p:sp>
      <p:sp>
        <p:nvSpPr>
          <p:cNvPr id="521" name="Google Shape;521;p4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
        <p:nvSpPr>
          <p:cNvPr id="557" name="Google Shape;557;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8" name="Google Shape;558;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
        <p:nvSpPr>
          <p:cNvPr id="571" name="Google Shape;571;p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2" name="Google Shape;572;p4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 want to be able to answer these questions with our data to direct us to the last question: what is the most effective use of our resources?</a:t>
            </a: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4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46</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a:t>
            </a:r>
            <a:endParaRPr/>
          </a:p>
          <a:p>
            <a:pPr marL="0" lvl="0" indent="0" algn="l" rtl="0">
              <a:spcBef>
                <a:spcPts val="0"/>
              </a:spcBef>
              <a:spcAft>
                <a:spcPts val="0"/>
              </a:spcAft>
              <a:buNone/>
            </a:pPr>
            <a:endParaRPr/>
          </a:p>
        </p:txBody>
      </p:sp>
      <p:sp>
        <p:nvSpPr>
          <p:cNvPr id="589" name="Google Shape;589;p4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4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12"/>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13"/>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7" name="Google Shape;57;p13"/>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13"/>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Twentieth Century"/>
                <a:ea typeface="Twentieth Century"/>
                <a:cs typeface="Twentieth Century"/>
                <a:sym typeface="Twentieth Century"/>
              </a:defRPr>
            </a:lvl1pPr>
            <a:lvl2pPr marL="0" marR="0" lvl="1" indent="0" algn="l" rtl="0">
              <a:spcBef>
                <a:spcPts val="0"/>
              </a:spcBef>
              <a:buNone/>
              <a:defRPr sz="1800">
                <a:solidFill>
                  <a:srgbClr val="888888"/>
                </a:solidFill>
                <a:latin typeface="Twentieth Century"/>
                <a:ea typeface="Twentieth Century"/>
                <a:cs typeface="Twentieth Century"/>
                <a:sym typeface="Twentieth Century"/>
              </a:defRPr>
            </a:lvl2pPr>
            <a:lvl3pPr marL="0" marR="0" lvl="2" indent="0" algn="l" rtl="0">
              <a:spcBef>
                <a:spcPts val="0"/>
              </a:spcBef>
              <a:buNone/>
              <a:defRPr sz="1800">
                <a:solidFill>
                  <a:srgbClr val="888888"/>
                </a:solidFill>
                <a:latin typeface="Twentieth Century"/>
                <a:ea typeface="Twentieth Century"/>
                <a:cs typeface="Twentieth Century"/>
                <a:sym typeface="Twentieth Century"/>
              </a:defRPr>
            </a:lvl3pPr>
            <a:lvl4pPr marL="0" marR="0" lvl="3" indent="0" algn="l" rtl="0">
              <a:spcBef>
                <a:spcPts val="0"/>
              </a:spcBef>
              <a:buNone/>
              <a:defRPr sz="1800">
                <a:solidFill>
                  <a:srgbClr val="888888"/>
                </a:solidFill>
                <a:latin typeface="Twentieth Century"/>
                <a:ea typeface="Twentieth Century"/>
                <a:cs typeface="Twentieth Century"/>
                <a:sym typeface="Twentieth Century"/>
              </a:defRPr>
            </a:lvl4pPr>
            <a:lvl5pPr marL="0" marR="0" lvl="4" indent="0" algn="l" rtl="0">
              <a:spcBef>
                <a:spcPts val="0"/>
              </a:spcBef>
              <a:buNone/>
              <a:defRPr sz="1800">
                <a:solidFill>
                  <a:srgbClr val="888888"/>
                </a:solidFill>
                <a:latin typeface="Twentieth Century"/>
                <a:ea typeface="Twentieth Century"/>
                <a:cs typeface="Twentieth Century"/>
                <a:sym typeface="Twentieth Century"/>
              </a:defRPr>
            </a:lvl5pPr>
            <a:lvl6pPr marL="0" marR="0" lvl="5" indent="0" algn="l" rtl="0">
              <a:spcBef>
                <a:spcPts val="0"/>
              </a:spcBef>
              <a:buNone/>
              <a:defRPr sz="1800">
                <a:solidFill>
                  <a:srgbClr val="888888"/>
                </a:solidFill>
                <a:latin typeface="Twentieth Century"/>
                <a:ea typeface="Twentieth Century"/>
                <a:cs typeface="Twentieth Century"/>
                <a:sym typeface="Twentieth Century"/>
              </a:defRPr>
            </a:lvl6pPr>
            <a:lvl7pPr marL="0" marR="0" lvl="6" indent="0" algn="l" rtl="0">
              <a:spcBef>
                <a:spcPts val="0"/>
              </a:spcBef>
              <a:buNone/>
              <a:defRPr sz="1800">
                <a:solidFill>
                  <a:srgbClr val="888888"/>
                </a:solidFill>
                <a:latin typeface="Twentieth Century"/>
                <a:ea typeface="Twentieth Century"/>
                <a:cs typeface="Twentieth Century"/>
                <a:sym typeface="Twentieth Century"/>
              </a:defRPr>
            </a:lvl7pPr>
            <a:lvl8pPr marL="0" marR="0" lvl="7" indent="0" algn="l" rtl="0">
              <a:spcBef>
                <a:spcPts val="0"/>
              </a:spcBef>
              <a:buNone/>
              <a:defRPr sz="1800">
                <a:solidFill>
                  <a:srgbClr val="888888"/>
                </a:solidFill>
                <a:latin typeface="Twentieth Century"/>
                <a:ea typeface="Twentieth Century"/>
                <a:cs typeface="Twentieth Century"/>
                <a:sym typeface="Twentieth Century"/>
              </a:defRPr>
            </a:lvl8pPr>
            <a:lvl9pPr marL="0" marR="0" lvl="8" indent="0" algn="l" rtl="0">
              <a:spcBef>
                <a:spcPts val="0"/>
              </a:spcBef>
              <a:buNone/>
              <a:defRPr sz="1800">
                <a:solidFill>
                  <a:srgbClr val="888888"/>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8"/>
        <p:cNvGrpSpPr/>
        <p:nvPr/>
      </p:nvGrpSpPr>
      <p:grpSpPr>
        <a:xfrm>
          <a:off x="0" y="0"/>
          <a:ext cx="0" cy="0"/>
          <a:chOff x="0" y="0"/>
          <a:chExt cx="0" cy="0"/>
        </a:xfrm>
      </p:grpSpPr>
      <p:sp>
        <p:nvSpPr>
          <p:cNvPr id="39" name="Google Shape;39;p1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1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41" name="Google Shape;41;p10"/>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1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4"/>
        <p:cNvGrpSpPr/>
        <p:nvPr/>
      </p:nvGrpSpPr>
      <p:grpSpPr>
        <a:xfrm>
          <a:off x="0" y="0"/>
          <a:ext cx="0" cy="0"/>
          <a:chOff x="0" y="0"/>
          <a:chExt cx="0" cy="0"/>
        </a:xfrm>
      </p:grpSpPr>
      <p:sp>
        <p:nvSpPr>
          <p:cNvPr id="45" name="Google Shape;45;p11"/>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48" name="Google Shape;48;p11"/>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5">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5"/>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5"/>
          <p:cNvSpPr/>
          <p:nvPr/>
        </p:nvSpPr>
        <p:spPr>
          <a:xfrm>
            <a:off x="1250307" y="5973863"/>
            <a:ext cx="5613603"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3 Discipline Data &amp; Date Based Decision Making (TFI 1.12. &amp; 1.13)</a:t>
            </a:r>
            <a:endParaRPr/>
          </a:p>
        </p:txBody>
      </p:sp>
      <p:pic>
        <p:nvPicPr>
          <p:cNvPr id="26" name="Google Shape;26;p5" descr="Minnesota PBIS Logo.jpg"/>
          <p:cNvPicPr preferRelativeResize="0"/>
          <p:nvPr/>
        </p:nvPicPr>
        <p:blipFill rotWithShape="1">
          <a:blip r:embed="rId12">
            <a:alphaModFix/>
          </a:blip>
          <a:srcRect/>
          <a:stretch/>
        </p:blipFill>
        <p:spPr>
          <a:xfrm>
            <a:off x="7178534" y="5995652"/>
            <a:ext cx="1965465" cy="8623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67" name="Google Shape;67;p16"/>
          <p:cNvGrpSpPr/>
          <p:nvPr/>
        </p:nvGrpSpPr>
        <p:grpSpPr>
          <a:xfrm>
            <a:off x="-46860" y="-82678"/>
            <a:ext cx="1711368" cy="1342472"/>
            <a:chOff x="18744" y="-7702"/>
            <a:chExt cx="1711368" cy="1342472"/>
          </a:xfrm>
        </p:grpSpPr>
        <p:sp>
          <p:nvSpPr>
            <p:cNvPr id="68" name="Google Shape;68;p16"/>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16"/>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6"/>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6"/>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6"/>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6"/>
            <p:cNvSpPr/>
            <p:nvPr/>
          </p:nvSpPr>
          <p:spPr>
            <a:xfrm>
              <a:off x="365298" y="-29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6"/>
            <p:cNvSpPr/>
            <p:nvPr/>
          </p:nvSpPr>
          <p:spPr>
            <a:xfrm>
              <a:off x="714417" y="-2957"/>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6"/>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6"/>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6"/>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6"/>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6"/>
            <p:cNvSpPr/>
            <p:nvPr/>
          </p:nvSpPr>
          <p:spPr>
            <a:xfrm>
              <a:off x="18744" y="-7702"/>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6"/>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1" name="Google Shape;81;p16"/>
          <p:cNvGrpSpPr/>
          <p:nvPr/>
        </p:nvGrpSpPr>
        <p:grpSpPr>
          <a:xfrm>
            <a:off x="8272974" y="5973863"/>
            <a:ext cx="665445" cy="653098"/>
            <a:chOff x="8272974" y="5973863"/>
            <a:chExt cx="665445" cy="653098"/>
          </a:xfrm>
        </p:grpSpPr>
        <p:grpSp>
          <p:nvGrpSpPr>
            <p:cNvPr id="82" name="Google Shape;82;p16"/>
            <p:cNvGrpSpPr/>
            <p:nvPr/>
          </p:nvGrpSpPr>
          <p:grpSpPr>
            <a:xfrm>
              <a:off x="8272974" y="5973863"/>
              <a:ext cx="665353" cy="653098"/>
              <a:chOff x="8272974" y="5973863"/>
              <a:chExt cx="665353" cy="653098"/>
            </a:xfrm>
          </p:grpSpPr>
          <p:grpSp>
            <p:nvGrpSpPr>
              <p:cNvPr id="83" name="Google Shape;83;p16"/>
              <p:cNvGrpSpPr/>
              <p:nvPr/>
            </p:nvGrpSpPr>
            <p:grpSpPr>
              <a:xfrm>
                <a:off x="8272974" y="5973863"/>
                <a:ext cx="665353" cy="653098"/>
                <a:chOff x="8272974" y="5973863"/>
                <a:chExt cx="665353" cy="653098"/>
              </a:xfrm>
            </p:grpSpPr>
            <p:grpSp>
              <p:nvGrpSpPr>
                <p:cNvPr id="84" name="Google Shape;84;p16"/>
                <p:cNvGrpSpPr/>
                <p:nvPr/>
              </p:nvGrpSpPr>
              <p:grpSpPr>
                <a:xfrm>
                  <a:off x="8272974" y="5973863"/>
                  <a:ext cx="665353" cy="653098"/>
                  <a:chOff x="541585" y="730453"/>
                  <a:chExt cx="665353" cy="653098"/>
                </a:xfrm>
              </p:grpSpPr>
              <p:sp>
                <p:nvSpPr>
                  <p:cNvPr id="85" name="Google Shape;85;p16"/>
                  <p:cNvSpPr/>
                  <p:nvPr/>
                </p:nvSpPr>
                <p:spPr>
                  <a:xfrm>
                    <a:off x="542358" y="73045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rgbClr val="FFFFFF"/>
                      </a:solidFill>
                      <a:latin typeface="Libre Baskerville"/>
                      <a:ea typeface="Libre Baskerville"/>
                      <a:cs typeface="Libre Baskerville"/>
                      <a:sym typeface="Libre Baskerville"/>
                    </a:endParaRPr>
                  </a:p>
                </p:txBody>
              </p:sp>
              <p:sp>
                <p:nvSpPr>
                  <p:cNvPr id="86" name="Google Shape;86;p16"/>
                  <p:cNvSpPr/>
                  <p:nvPr/>
                </p:nvSpPr>
                <p:spPr>
                  <a:xfrm>
                    <a:off x="891477" y="730453"/>
                    <a:ext cx="315461" cy="3142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6"/>
                  <p:cNvSpPr/>
                  <p:nvPr/>
                </p:nvSpPr>
                <p:spPr>
                  <a:xfrm>
                    <a:off x="541585" y="1064862"/>
                    <a:ext cx="315194" cy="3186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 name="Google Shape;88;p16"/>
                <p:cNvSpPr/>
                <p:nvPr/>
              </p:nvSpPr>
              <p:spPr>
                <a:xfrm>
                  <a:off x="8272974" y="5973863"/>
                  <a:ext cx="315461" cy="314289"/>
                </a:xfrm>
                <a:prstGeom prst="roundRect">
                  <a:avLst>
                    <a:gd name="adj" fmla="val 16667"/>
                  </a:avLst>
                </a:prstGeom>
                <a:solidFill>
                  <a:srgbClr val="EAEDF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9" name="Google Shape;89;p16"/>
              <p:cNvSpPr txBox="1"/>
              <p:nvPr/>
            </p:nvSpPr>
            <p:spPr>
              <a:xfrm>
                <a:off x="8642350" y="6385525"/>
                <a:ext cx="270142" cy="138499"/>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900">
                    <a:solidFill>
                      <a:srgbClr val="FFFFFF"/>
                    </a:solidFill>
                    <a:latin typeface="Libre Baskerville"/>
                    <a:ea typeface="Libre Baskerville"/>
                    <a:cs typeface="Libre Baskerville"/>
                    <a:sym typeface="Libre Baskerville"/>
                  </a:rPr>
                  <a:t>PBIS</a:t>
                </a:r>
                <a:endParaRPr sz="900">
                  <a:solidFill>
                    <a:schemeClr val="dk1"/>
                  </a:solidFill>
                  <a:latin typeface="Calibri"/>
                  <a:ea typeface="Calibri"/>
                  <a:cs typeface="Calibri"/>
                  <a:sym typeface="Calibri"/>
                </a:endParaRPr>
              </a:p>
            </p:txBody>
          </p:sp>
        </p:grpSp>
        <p:pic>
          <p:nvPicPr>
            <p:cNvPr id="90" name="Google Shape;90;p16" descr="Logo_Icon_FINAL.png"/>
            <p:cNvPicPr preferRelativeResize="0"/>
            <p:nvPr/>
          </p:nvPicPr>
          <p:blipFill rotWithShape="1">
            <a:blip r:embed="rId4">
              <a:alphaModFix/>
            </a:blip>
            <a:srcRect/>
            <a:stretch/>
          </p:blipFill>
          <p:spPr>
            <a:xfrm>
              <a:off x="8618379" y="6305702"/>
              <a:ext cx="320040" cy="32004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0.pn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0.png"/><Relationship Id="rId7"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0.jpg"/><Relationship Id="rId5" Type="http://schemas.openxmlformats.org/officeDocument/2006/relationships/image" Target="../media/image16.jpg"/><Relationship Id="rId10" Type="http://schemas.openxmlformats.org/officeDocument/2006/relationships/image" Target="../media/image17.jpg"/><Relationship Id="rId4" Type="http://schemas.openxmlformats.org/officeDocument/2006/relationships/image" Target="../media/image15.jpg"/><Relationship Id="rId9"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image" Target="../media/image44.jpg"/><Relationship Id="rId7" Type="http://schemas.openxmlformats.org/officeDocument/2006/relationships/image" Target="../media/image48.jpg"/><Relationship Id="rId12"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47.jpg"/><Relationship Id="rId11" Type="http://schemas.openxmlformats.org/officeDocument/2006/relationships/image" Target="../media/image52.png"/><Relationship Id="rId5" Type="http://schemas.openxmlformats.org/officeDocument/2006/relationships/image" Target="../media/image46.jp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52041" y="290928"/>
            <a:ext cx="5653944" cy="2480668"/>
          </a:xfrm>
          <a:prstGeom prst="rect">
            <a:avLst/>
          </a:prstGeom>
          <a:noFill/>
          <a:ln>
            <a:noFill/>
          </a:ln>
        </p:spPr>
      </p:pic>
      <p:sp>
        <p:nvSpPr>
          <p:cNvPr id="103" name="Google Shape;103;p19"/>
          <p:cNvSpPr/>
          <p:nvPr/>
        </p:nvSpPr>
        <p:spPr>
          <a:xfrm>
            <a:off x="888549" y="4231675"/>
            <a:ext cx="77724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Discipline Data (TFI 1.12)</a:t>
            </a:r>
            <a:endParaRPr dirty="0"/>
          </a:p>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Data-based Decision Making (TFI 1.13</a:t>
            </a:r>
            <a:r>
              <a:rPr lang="en-US" sz="3600" b="1" dirty="0">
                <a:solidFill>
                  <a:srgbClr val="DD8047"/>
                </a:solidFill>
                <a:latin typeface="Twentieth Century"/>
                <a:ea typeface="Twentieth Century"/>
                <a:cs typeface="Twentieth Century"/>
                <a:sym typeface="Twentieth Century"/>
              </a:rPr>
              <a:t>)</a:t>
            </a:r>
            <a:endParaRPr sz="3600" b="1" i="0" u="none" strike="noStrike" cap="none" dirty="0">
              <a:solidFill>
                <a:srgbClr val="DD8047"/>
              </a:solidFill>
              <a:latin typeface="Twentieth Century"/>
              <a:ea typeface="Twentieth Century"/>
              <a:cs typeface="Twentieth Century"/>
              <a:sym typeface="Twentieth Century"/>
            </a:endParaRPr>
          </a:p>
        </p:txBody>
      </p:sp>
      <p:sp>
        <p:nvSpPr>
          <p:cNvPr id="104" name="Google Shape;104;p19"/>
          <p:cNvSpPr txBox="1">
            <a:spLocks noGrp="1"/>
          </p:cNvSpPr>
          <p:nvPr>
            <p:ph type="ctrTitle"/>
          </p:nvPr>
        </p:nvSpPr>
        <p:spPr>
          <a:xfrm>
            <a:off x="685800" y="3430295"/>
            <a:ext cx="7772400" cy="8013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PBIS Team Training</a:t>
            </a:r>
            <a:br>
              <a:rPr lang="en-US" sz="3959"/>
            </a:br>
            <a:r>
              <a:rPr lang="en-US" sz="3959"/>
              <a:t>3C</a:t>
            </a:r>
            <a:br>
              <a:rPr lang="en-US" sz="3959"/>
            </a:br>
            <a:br>
              <a:rPr lang="en-US" sz="3959"/>
            </a:br>
            <a:endParaRPr sz="3959">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94" name="Google Shape;194;p28"/>
          <p:cNvSpPr txBox="1">
            <a:spLocks noGrp="1"/>
          </p:cNvSpPr>
          <p:nvPr>
            <p:ph type="body" idx="1"/>
          </p:nvPr>
        </p:nvSpPr>
        <p:spPr>
          <a:xfrm>
            <a:off x="342618" y="137556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960"/>
              <a:buNone/>
            </a:pPr>
            <a:r>
              <a:rPr lang="en-US" sz="2960"/>
              <a:t>Data helps us ask the right questions…it does not provide the answers.  </a:t>
            </a:r>
            <a:endParaRPr/>
          </a:p>
          <a:p>
            <a:pPr marL="0" lvl="0" indent="0" algn="l" rtl="0">
              <a:lnSpc>
                <a:spcPct val="90000"/>
              </a:lnSpc>
              <a:spcBef>
                <a:spcPts val="592"/>
              </a:spcBef>
              <a:spcAft>
                <a:spcPts val="0"/>
              </a:spcAft>
              <a:buSzPts val="2960"/>
              <a:buNone/>
            </a:pPr>
            <a:endParaRPr sz="2960"/>
          </a:p>
          <a:p>
            <a:pPr marL="0" lvl="0" indent="0" algn="l" rtl="0">
              <a:lnSpc>
                <a:spcPct val="90000"/>
              </a:lnSpc>
              <a:spcBef>
                <a:spcPts val="592"/>
              </a:spcBef>
              <a:spcAft>
                <a:spcPts val="0"/>
              </a:spcAft>
              <a:buSzPts val="2960"/>
              <a:buNone/>
            </a:pPr>
            <a:r>
              <a:rPr lang="en-US" sz="2960"/>
              <a:t>Use data to:</a:t>
            </a:r>
            <a:endParaRPr/>
          </a:p>
          <a:p>
            <a:pPr marL="742950" lvl="1" indent="-285750" algn="l" rtl="0">
              <a:lnSpc>
                <a:spcPct val="90000"/>
              </a:lnSpc>
              <a:spcBef>
                <a:spcPts val="518"/>
              </a:spcBef>
              <a:spcAft>
                <a:spcPts val="0"/>
              </a:spcAft>
              <a:buSzPts val="2590"/>
              <a:buChar char="▪"/>
            </a:pPr>
            <a:r>
              <a:rPr lang="en-US" sz="2590"/>
              <a:t>Identify problems</a:t>
            </a:r>
            <a:endParaRPr/>
          </a:p>
          <a:p>
            <a:pPr marL="742950" lvl="1" indent="-285750" algn="l" rtl="0">
              <a:lnSpc>
                <a:spcPct val="90000"/>
              </a:lnSpc>
              <a:spcBef>
                <a:spcPts val="518"/>
              </a:spcBef>
              <a:spcAft>
                <a:spcPts val="0"/>
              </a:spcAft>
              <a:buSzPts val="2590"/>
              <a:buChar char="▪"/>
            </a:pPr>
            <a:r>
              <a:rPr lang="en-US" sz="2590"/>
              <a:t>Refine problems</a:t>
            </a:r>
            <a:endParaRPr/>
          </a:p>
          <a:p>
            <a:pPr marL="742950" lvl="1" indent="-285750" algn="l" rtl="0">
              <a:lnSpc>
                <a:spcPct val="90000"/>
              </a:lnSpc>
              <a:spcBef>
                <a:spcPts val="518"/>
              </a:spcBef>
              <a:spcAft>
                <a:spcPts val="0"/>
              </a:spcAft>
              <a:buSzPts val="2590"/>
              <a:buChar char="▪"/>
            </a:pPr>
            <a:r>
              <a:rPr lang="en-US" sz="2590"/>
              <a:t>Define the questions that lead to solutions</a:t>
            </a:r>
            <a:endParaRPr/>
          </a:p>
          <a:p>
            <a:pPr marL="742950" lvl="1" indent="-121284" algn="l" rtl="0">
              <a:lnSpc>
                <a:spcPct val="90000"/>
              </a:lnSpc>
              <a:spcBef>
                <a:spcPts val="518"/>
              </a:spcBef>
              <a:spcAft>
                <a:spcPts val="0"/>
              </a:spcAft>
              <a:buSzPts val="2590"/>
              <a:buNone/>
            </a:pPr>
            <a:endParaRPr sz="2590"/>
          </a:p>
          <a:p>
            <a:pPr marL="0" lvl="0" indent="0" algn="ctr" rtl="0">
              <a:lnSpc>
                <a:spcPct val="90000"/>
              </a:lnSpc>
              <a:spcBef>
                <a:spcPts val="592"/>
              </a:spcBef>
              <a:spcAft>
                <a:spcPts val="0"/>
              </a:spcAft>
              <a:buSzPts val="2960"/>
              <a:buNone/>
            </a:pPr>
            <a:r>
              <a:rPr lang="en-US" sz="2960" b="1" i="1"/>
              <a:t>Data helps place the “problem” in the context rather than in the students.</a:t>
            </a:r>
            <a:endParaRPr/>
          </a:p>
          <a:p>
            <a:pPr marL="742950" lvl="1" indent="-121284" algn="l" rtl="0">
              <a:lnSpc>
                <a:spcPct val="90000"/>
              </a:lnSpc>
              <a:spcBef>
                <a:spcPts val="518"/>
              </a:spcBef>
              <a:spcAft>
                <a:spcPts val="0"/>
              </a:spcAft>
              <a:buSzPts val="2590"/>
              <a:buNone/>
            </a:pPr>
            <a:endParaRPr sz="2590"/>
          </a:p>
        </p:txBody>
      </p:sp>
      <p:sp>
        <p:nvSpPr>
          <p:cNvPr id="195" name="Google Shape;195;p2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600"/>
              <a:buFont typeface="Twentieth Century"/>
              <a:buNone/>
            </a:pPr>
            <a:r>
              <a:rPr lang="en-US" sz="3600">
                <a:solidFill>
                  <a:srgbClr val="1D2A53"/>
                </a:solidFill>
              </a:rPr>
              <a:t>Why Use Data For Decision Making?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02" name="Google Shape;202;p29"/>
          <p:cNvSpPr txBox="1">
            <a:spLocks noGrp="1"/>
          </p:cNvSpPr>
          <p:nvPr>
            <p:ph type="body" idx="1"/>
          </p:nvPr>
        </p:nvSpPr>
        <p:spPr>
          <a:xfrm>
            <a:off x="1367246" y="1600200"/>
            <a:ext cx="6836228" cy="43736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a:solidFill>
                  <a:schemeClr val="accent6"/>
                </a:solidFill>
              </a:rPr>
              <a:t>Turn to your shoulder partner or discuss as a table: </a:t>
            </a:r>
            <a:endParaRPr/>
          </a:p>
          <a:p>
            <a:pPr marL="0" lvl="0" indent="0" algn="ctr" rtl="0">
              <a:spcBef>
                <a:spcPts val="640"/>
              </a:spcBef>
              <a:spcAft>
                <a:spcPts val="0"/>
              </a:spcAft>
              <a:buSzPts val="3200"/>
              <a:buNone/>
            </a:pPr>
            <a:endParaRPr/>
          </a:p>
          <a:p>
            <a:pPr marL="457200" lvl="0" indent="-457200" algn="l" rtl="0">
              <a:spcBef>
                <a:spcPts val="560"/>
              </a:spcBef>
              <a:spcAft>
                <a:spcPts val="0"/>
              </a:spcAft>
              <a:buSzPts val="2800"/>
              <a:buFont typeface="Noto Sans Symbols"/>
              <a:buChar char="❖"/>
            </a:pPr>
            <a:r>
              <a:rPr lang="en-US" sz="2800"/>
              <a:t>What are difference sources of data you use in the classroom? School-wide?</a:t>
            </a:r>
            <a:endParaRPr/>
          </a:p>
          <a:p>
            <a:pPr marL="457200" lvl="0" indent="-457200" algn="l" rtl="0">
              <a:spcBef>
                <a:spcPts val="560"/>
              </a:spcBef>
              <a:spcAft>
                <a:spcPts val="0"/>
              </a:spcAft>
              <a:buSzPts val="2800"/>
              <a:buFont typeface="Noto Sans Symbols"/>
              <a:buChar char="❖"/>
            </a:pPr>
            <a:r>
              <a:rPr lang="en-US" sz="2800"/>
              <a:t>How comfortable are you accessing, and interpreting these data? </a:t>
            </a:r>
            <a:endParaRPr/>
          </a:p>
        </p:txBody>
      </p:sp>
      <p:sp>
        <p:nvSpPr>
          <p:cNvPr id="203" name="Google Shape;203;p29"/>
          <p:cNvSpPr txBox="1">
            <a:spLocks noGrp="1"/>
          </p:cNvSpPr>
          <p:nvPr>
            <p:ph type="title"/>
          </p:nvPr>
        </p:nvSpPr>
        <p:spPr>
          <a:xfrm>
            <a:off x="1635760" y="350815"/>
            <a:ext cx="6053909" cy="6468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Activity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title="Core-Content-Icon"/>
          <p:cNvPicPr preferRelativeResize="0"/>
          <p:nvPr/>
        </p:nvPicPr>
        <p:blipFill rotWithShape="1">
          <a:blip r:embed="rId3">
            <a:alphaModFix/>
          </a:blip>
          <a:srcRect/>
          <a:stretch/>
        </p:blipFill>
        <p:spPr>
          <a:xfrm>
            <a:off x="365298" y="350815"/>
            <a:ext cx="713232" cy="713232"/>
          </a:xfrm>
          <a:prstGeom prst="rect">
            <a:avLst/>
          </a:prstGeom>
          <a:noFill/>
          <a:ln>
            <a:noFill/>
          </a:ln>
          <a:effectLst>
            <a:outerShdw blurRad="50800" dist="38100" dir="2700000" algn="tl" rotWithShape="0">
              <a:srgbClr val="000000">
                <a:alpha val="42745"/>
              </a:srgbClr>
            </a:outerShdw>
          </a:effectLst>
        </p:spPr>
      </p:pic>
      <p:sp>
        <p:nvSpPr>
          <p:cNvPr id="209" name="Google Shape;209;p30"/>
          <p:cNvSpPr txBox="1"/>
          <p:nvPr/>
        </p:nvSpPr>
        <p:spPr>
          <a:xfrm>
            <a:off x="500414" y="1266172"/>
            <a:ext cx="8122452" cy="5170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Calibri"/>
                <a:ea typeface="Calibri"/>
                <a:cs typeface="Calibri"/>
                <a:sym typeface="Calibri"/>
              </a:rPr>
              <a:t>Effort: What is the current status of your systems?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School-wide Tiered Fidelity Inventory (TFI Progress Monitoring)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Self-Assessment Survey (SAS) – Staff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Opinion Survey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Fidelity: Are you doing what the framework outlines? Are you doing what you said you would?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School-wide Tiered Fidelity Inventory (TFI-Annual Assessment)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Self-Assessment Survey (SAS) – Staff</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Outcome: Are your systems working?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Discipline Referrals (ODR’s)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Check-In Check-out (CICO)/Point Sheets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Suspensions/Expulsions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Attendance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Grades/Test Scores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3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Types of Data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Outcome Data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descr="https://app.swis.org/cache/319d4ac67d36a9a832ff07d98059fcb4.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2" name="Google Shape;222;p32" descr="&#1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223" name="Google Shape;223;p32" descr="Graph is too small to see details. " title="Average referrals per day per month graph"/>
          <p:cNvPicPr preferRelativeResize="0"/>
          <p:nvPr/>
        </p:nvPicPr>
        <p:blipFill rotWithShape="1">
          <a:blip r:embed="rId4">
            <a:alphaModFix/>
          </a:blip>
          <a:srcRect/>
          <a:stretch/>
        </p:blipFill>
        <p:spPr>
          <a:xfrm>
            <a:off x="319729" y="1676681"/>
            <a:ext cx="2677159" cy="1295400"/>
          </a:xfrm>
          <a:prstGeom prst="rect">
            <a:avLst/>
          </a:prstGeom>
          <a:noFill/>
          <a:ln>
            <a:noFill/>
          </a:ln>
          <a:effectLst>
            <a:outerShdw blurRad="292100" dist="139700" dir="2700000" algn="tl" rotWithShape="0">
              <a:srgbClr val="333333">
                <a:alpha val="64705"/>
              </a:srgbClr>
            </a:outerShdw>
          </a:effectLst>
        </p:spPr>
      </p:pic>
      <p:sp>
        <p:nvSpPr>
          <p:cNvPr id="224" name="Google Shape;224;p32"/>
          <p:cNvSpPr txBox="1"/>
          <p:nvPr/>
        </p:nvSpPr>
        <p:spPr>
          <a:xfrm>
            <a:off x="372759" y="1236561"/>
            <a:ext cx="25710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Avg Referrals/Day/Month</a:t>
            </a:r>
            <a:endParaRPr/>
          </a:p>
        </p:txBody>
      </p:sp>
      <p:pic>
        <p:nvPicPr>
          <p:cNvPr id="225" name="Google Shape;225;p32" descr="Graph is to small to see details." title="Referrals by problem behavior graph"/>
          <p:cNvPicPr preferRelativeResize="0"/>
          <p:nvPr/>
        </p:nvPicPr>
        <p:blipFill rotWithShape="1">
          <a:blip r:embed="rId5">
            <a:alphaModFix/>
          </a:blip>
          <a:srcRect/>
          <a:stretch/>
        </p:blipFill>
        <p:spPr>
          <a:xfrm>
            <a:off x="3212153" y="1676681"/>
            <a:ext cx="2677162" cy="1295400"/>
          </a:xfrm>
          <a:prstGeom prst="rect">
            <a:avLst/>
          </a:prstGeom>
          <a:noFill/>
          <a:ln>
            <a:noFill/>
          </a:ln>
          <a:effectLst>
            <a:outerShdw blurRad="292100" dist="139700" dir="2700000" algn="tl" rotWithShape="0">
              <a:srgbClr val="333333">
                <a:alpha val="64705"/>
              </a:srgbClr>
            </a:outerShdw>
          </a:effectLst>
        </p:spPr>
      </p:pic>
      <p:sp>
        <p:nvSpPr>
          <p:cNvPr id="226" name="Google Shape;226;p32"/>
          <p:cNvSpPr txBox="1"/>
          <p:nvPr/>
        </p:nvSpPr>
        <p:spPr>
          <a:xfrm>
            <a:off x="3265190" y="1236561"/>
            <a:ext cx="265951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Prob Behavior</a:t>
            </a:r>
            <a:endParaRPr/>
          </a:p>
        </p:txBody>
      </p:sp>
      <p:pic>
        <p:nvPicPr>
          <p:cNvPr id="227" name="Google Shape;227;p32" descr="Graph is too small to see details." title="Referrals by location graph"/>
          <p:cNvPicPr preferRelativeResize="0"/>
          <p:nvPr/>
        </p:nvPicPr>
        <p:blipFill rotWithShape="1">
          <a:blip r:embed="rId6">
            <a:alphaModFix/>
          </a:blip>
          <a:srcRect/>
          <a:stretch/>
        </p:blipFill>
        <p:spPr>
          <a:xfrm>
            <a:off x="6107753" y="1676681"/>
            <a:ext cx="2677162" cy="1295401"/>
          </a:xfrm>
          <a:prstGeom prst="rect">
            <a:avLst/>
          </a:prstGeom>
          <a:noFill/>
          <a:ln>
            <a:noFill/>
          </a:ln>
          <a:effectLst>
            <a:outerShdw blurRad="292100" dist="139700" dir="2700000" algn="tl" rotWithShape="0">
              <a:srgbClr val="333333">
                <a:alpha val="64705"/>
              </a:srgbClr>
            </a:outerShdw>
          </a:effectLst>
        </p:spPr>
      </p:pic>
      <p:sp>
        <p:nvSpPr>
          <p:cNvPr id="228" name="Google Shape;228;p32"/>
          <p:cNvSpPr txBox="1"/>
          <p:nvPr/>
        </p:nvSpPr>
        <p:spPr>
          <a:xfrm>
            <a:off x="6377708" y="1236561"/>
            <a:ext cx="21372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Location</a:t>
            </a:r>
            <a:endParaRPr sz="1800">
              <a:solidFill>
                <a:schemeClr val="dk1"/>
              </a:solidFill>
              <a:latin typeface="Calibri"/>
              <a:ea typeface="Calibri"/>
              <a:cs typeface="Calibri"/>
              <a:sym typeface="Calibri"/>
            </a:endParaRPr>
          </a:p>
        </p:txBody>
      </p:sp>
      <p:pic>
        <p:nvPicPr>
          <p:cNvPr id="229" name="Google Shape;229;p32" descr="Graph is too small to see details." title="Referrals by time graph"/>
          <p:cNvPicPr preferRelativeResize="0"/>
          <p:nvPr/>
        </p:nvPicPr>
        <p:blipFill rotWithShape="1">
          <a:blip r:embed="rId7">
            <a:alphaModFix/>
          </a:blip>
          <a:srcRect/>
          <a:stretch/>
        </p:blipFill>
        <p:spPr>
          <a:xfrm>
            <a:off x="319728" y="3575280"/>
            <a:ext cx="2677158" cy="1295399"/>
          </a:xfrm>
          <a:prstGeom prst="rect">
            <a:avLst/>
          </a:prstGeom>
          <a:noFill/>
          <a:ln>
            <a:noFill/>
          </a:ln>
          <a:effectLst>
            <a:outerShdw blurRad="292100" dist="139700" dir="2700000" algn="tl" rotWithShape="0">
              <a:srgbClr val="333333">
                <a:alpha val="64705"/>
              </a:srgbClr>
            </a:outerShdw>
          </a:effectLst>
        </p:spPr>
      </p:pic>
      <p:sp>
        <p:nvSpPr>
          <p:cNvPr id="230" name="Google Shape;230;p32"/>
          <p:cNvSpPr txBox="1"/>
          <p:nvPr/>
        </p:nvSpPr>
        <p:spPr>
          <a:xfrm>
            <a:off x="756038" y="3137654"/>
            <a:ext cx="18045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Time</a:t>
            </a:r>
            <a:endParaRPr/>
          </a:p>
        </p:txBody>
      </p:sp>
      <p:pic>
        <p:nvPicPr>
          <p:cNvPr id="231" name="Google Shape;231;p32" descr="Graph is too small to see details." title="Referrals by student graph"/>
          <p:cNvPicPr preferRelativeResize="0"/>
          <p:nvPr/>
        </p:nvPicPr>
        <p:blipFill rotWithShape="1">
          <a:blip r:embed="rId8">
            <a:alphaModFix/>
          </a:blip>
          <a:srcRect/>
          <a:stretch/>
        </p:blipFill>
        <p:spPr>
          <a:xfrm>
            <a:off x="3212155" y="3575280"/>
            <a:ext cx="2689961" cy="1301594"/>
          </a:xfrm>
          <a:prstGeom prst="rect">
            <a:avLst/>
          </a:prstGeom>
          <a:noFill/>
          <a:ln>
            <a:noFill/>
          </a:ln>
          <a:effectLst>
            <a:outerShdw blurRad="292100" dist="139700" dir="2700000" algn="tl" rotWithShape="0">
              <a:srgbClr val="333333">
                <a:alpha val="64705"/>
              </a:srgbClr>
            </a:outerShdw>
          </a:effectLst>
        </p:spPr>
      </p:pic>
      <p:sp>
        <p:nvSpPr>
          <p:cNvPr id="232" name="Google Shape;232;p32"/>
          <p:cNvSpPr txBox="1"/>
          <p:nvPr/>
        </p:nvSpPr>
        <p:spPr>
          <a:xfrm>
            <a:off x="3555846" y="3137654"/>
            <a:ext cx="20781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Student</a:t>
            </a:r>
            <a:endParaRPr/>
          </a:p>
        </p:txBody>
      </p:sp>
      <p:pic>
        <p:nvPicPr>
          <p:cNvPr id="233" name="Google Shape;233;p32" descr="Graph is too small to see details." title="Referrals by day of the week graph"/>
          <p:cNvPicPr preferRelativeResize="0"/>
          <p:nvPr/>
        </p:nvPicPr>
        <p:blipFill rotWithShape="1">
          <a:blip r:embed="rId9">
            <a:alphaModFix/>
          </a:blip>
          <a:srcRect/>
          <a:stretch/>
        </p:blipFill>
        <p:spPr>
          <a:xfrm>
            <a:off x="6107753" y="3581474"/>
            <a:ext cx="2677162" cy="1295400"/>
          </a:xfrm>
          <a:prstGeom prst="rect">
            <a:avLst/>
          </a:prstGeom>
          <a:noFill/>
          <a:ln>
            <a:noFill/>
          </a:ln>
          <a:effectLst>
            <a:outerShdw blurRad="292100" dist="139700" dir="2700000" algn="tl" rotWithShape="0">
              <a:srgbClr val="333333">
                <a:alpha val="64705"/>
              </a:srgbClr>
            </a:outerShdw>
          </a:effectLst>
        </p:spPr>
      </p:pic>
      <p:sp>
        <p:nvSpPr>
          <p:cNvPr id="234" name="Google Shape;234;p32"/>
          <p:cNvSpPr txBox="1"/>
          <p:nvPr/>
        </p:nvSpPr>
        <p:spPr>
          <a:xfrm>
            <a:off x="6184835" y="3137654"/>
            <a:ext cx="25229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Day of Week</a:t>
            </a:r>
            <a:endParaRPr/>
          </a:p>
        </p:txBody>
      </p:sp>
      <p:pic>
        <p:nvPicPr>
          <p:cNvPr id="235" name="Google Shape;235;p32" descr="Graph is too small to see details. " title="Referrals by grade graph"/>
          <p:cNvPicPr preferRelativeResize="0"/>
          <p:nvPr/>
        </p:nvPicPr>
        <p:blipFill rotWithShape="1">
          <a:blip r:embed="rId10">
            <a:alphaModFix/>
          </a:blip>
          <a:srcRect/>
          <a:stretch/>
        </p:blipFill>
        <p:spPr>
          <a:xfrm>
            <a:off x="319724" y="5434564"/>
            <a:ext cx="2677162" cy="1295401"/>
          </a:xfrm>
          <a:prstGeom prst="rect">
            <a:avLst/>
          </a:prstGeom>
          <a:noFill/>
          <a:ln>
            <a:noFill/>
          </a:ln>
          <a:effectLst>
            <a:outerShdw blurRad="292100" dist="139700" dir="2700000" algn="tl" rotWithShape="0">
              <a:srgbClr val="333333">
                <a:alpha val="64705"/>
              </a:srgbClr>
            </a:outerShdw>
          </a:effectLst>
        </p:spPr>
      </p:pic>
      <p:sp>
        <p:nvSpPr>
          <p:cNvPr id="236" name="Google Shape;236;p32"/>
          <p:cNvSpPr txBox="1"/>
          <p:nvPr/>
        </p:nvSpPr>
        <p:spPr>
          <a:xfrm>
            <a:off x="703843" y="4989032"/>
            <a:ext cx="190892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Grade</a:t>
            </a:r>
            <a:endParaRPr/>
          </a:p>
        </p:txBody>
      </p:sp>
      <p:sp>
        <p:nvSpPr>
          <p:cNvPr id="237" name="Google Shape;237;p32"/>
          <p:cNvSpPr txBox="1">
            <a:spLocks noGrp="1"/>
          </p:cNvSpPr>
          <p:nvPr>
            <p:ph type="title"/>
          </p:nvPr>
        </p:nvSpPr>
        <p:spPr>
          <a:xfrm>
            <a:off x="1356360" y="307801"/>
            <a:ext cx="6263640" cy="69354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Core Reports – Data System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244" name="Google Shape;244;p33" descr="Graph shows data for one entire year and one month of the next year. Highest rate is 6 referrals per day in November, December and March. " title="Average referrals per day per month - Multi-year graph"/>
          <p:cNvPicPr preferRelativeResize="0"/>
          <p:nvPr/>
        </p:nvPicPr>
        <p:blipFill rotWithShape="1">
          <a:blip r:embed="rId4">
            <a:alphaModFix/>
          </a:blip>
          <a:srcRect/>
          <a:stretch/>
        </p:blipFill>
        <p:spPr>
          <a:xfrm>
            <a:off x="665109" y="1788600"/>
            <a:ext cx="3622040" cy="1752600"/>
          </a:xfrm>
          <a:prstGeom prst="rect">
            <a:avLst/>
          </a:prstGeom>
          <a:noFill/>
          <a:ln>
            <a:noFill/>
          </a:ln>
          <a:effectLst>
            <a:outerShdw blurRad="292100" dist="139700" dir="2700000" algn="tl" rotWithShape="0">
              <a:srgbClr val="333333">
                <a:alpha val="64705"/>
              </a:srgbClr>
            </a:outerShdw>
          </a:effectLst>
        </p:spPr>
      </p:pic>
      <p:sp>
        <p:nvSpPr>
          <p:cNvPr id="245" name="Google Shape;245;p33"/>
          <p:cNvSpPr txBox="1"/>
          <p:nvPr/>
        </p:nvSpPr>
        <p:spPr>
          <a:xfrm>
            <a:off x="598500" y="1342754"/>
            <a:ext cx="37552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Avg Referrals/Day/Month – Multi-Year</a:t>
            </a:r>
            <a:endParaRPr/>
          </a:p>
        </p:txBody>
      </p:sp>
      <p:pic>
        <p:nvPicPr>
          <p:cNvPr id="246" name="Google Shape;246;p33" descr="Graph shows data for two complete years.  Classroom is the highest bar in both years around 275 in year one and 200 in year two.  Playground and cafeteria are the next highest around 100 in year one and about 60 in year two. " title="Referrals by location - Multi-year graph"/>
          <p:cNvPicPr preferRelativeResize="0"/>
          <p:nvPr/>
        </p:nvPicPr>
        <p:blipFill rotWithShape="1">
          <a:blip r:embed="rId5">
            <a:alphaModFix/>
          </a:blip>
          <a:srcRect/>
          <a:stretch/>
        </p:blipFill>
        <p:spPr>
          <a:xfrm>
            <a:off x="4644283" y="1765600"/>
            <a:ext cx="3622038" cy="1752599"/>
          </a:xfrm>
          <a:prstGeom prst="rect">
            <a:avLst/>
          </a:prstGeom>
          <a:noFill/>
          <a:ln>
            <a:noFill/>
          </a:ln>
          <a:effectLst>
            <a:outerShdw blurRad="292100" dist="139700" dir="2700000" algn="tl" rotWithShape="0">
              <a:srgbClr val="333333">
                <a:alpha val="64705"/>
              </a:srgbClr>
            </a:outerShdw>
          </a:effectLst>
        </p:spPr>
      </p:pic>
      <p:sp>
        <p:nvSpPr>
          <p:cNvPr id="247" name="Google Shape;247;p33"/>
          <p:cNvSpPr txBox="1"/>
          <p:nvPr/>
        </p:nvSpPr>
        <p:spPr>
          <a:xfrm>
            <a:off x="4768141" y="1342754"/>
            <a:ext cx="33743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Location – Multi-Year</a:t>
            </a:r>
            <a:endParaRPr/>
          </a:p>
        </p:txBody>
      </p:sp>
      <p:pic>
        <p:nvPicPr>
          <p:cNvPr id="248" name="Google Shape;248;p33" descr="Graph show two full years of data.  Defiance, physical aggression, inappropriate language and harassment are the highest bars in the first year.  All show significant drop in the second year. " title="Referrals by problem behavior - Multi-year graph"/>
          <p:cNvPicPr preferRelativeResize="0"/>
          <p:nvPr/>
        </p:nvPicPr>
        <p:blipFill rotWithShape="1">
          <a:blip r:embed="rId6">
            <a:alphaModFix/>
          </a:blip>
          <a:srcRect/>
          <a:stretch/>
        </p:blipFill>
        <p:spPr>
          <a:xfrm>
            <a:off x="665109" y="4227000"/>
            <a:ext cx="3622040" cy="1752600"/>
          </a:xfrm>
          <a:prstGeom prst="rect">
            <a:avLst/>
          </a:prstGeom>
          <a:noFill/>
          <a:ln>
            <a:noFill/>
          </a:ln>
          <a:effectLst>
            <a:outerShdw blurRad="292100" dist="139700" dir="2700000" algn="tl" rotWithShape="0">
              <a:srgbClr val="333333">
                <a:alpha val="64705"/>
              </a:srgbClr>
            </a:outerShdw>
          </a:effectLst>
        </p:spPr>
      </p:pic>
      <p:sp>
        <p:nvSpPr>
          <p:cNvPr id="249" name="Google Shape;249;p33"/>
          <p:cNvSpPr txBox="1"/>
          <p:nvPr/>
        </p:nvSpPr>
        <p:spPr>
          <a:xfrm>
            <a:off x="554288" y="3796708"/>
            <a:ext cx="38436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Prob Behavior – Multi-Year</a:t>
            </a:r>
            <a:endParaRPr/>
          </a:p>
        </p:txBody>
      </p:sp>
      <p:pic>
        <p:nvPicPr>
          <p:cNvPr id="250" name="Google Shape;250;p33" descr="Graph shows staff  names and number of referrals made for one month. " title="Referrals by staff confidential graph "/>
          <p:cNvPicPr preferRelativeResize="0"/>
          <p:nvPr/>
        </p:nvPicPr>
        <p:blipFill rotWithShape="1">
          <a:blip r:embed="rId7">
            <a:alphaModFix/>
          </a:blip>
          <a:srcRect/>
          <a:stretch/>
        </p:blipFill>
        <p:spPr>
          <a:xfrm>
            <a:off x="4644284" y="4227000"/>
            <a:ext cx="3622040" cy="1752600"/>
          </a:xfrm>
          <a:prstGeom prst="rect">
            <a:avLst/>
          </a:prstGeom>
          <a:noFill/>
          <a:ln>
            <a:noFill/>
          </a:ln>
          <a:effectLst>
            <a:outerShdw blurRad="292100" dist="139700" dir="2700000" algn="tl" rotWithShape="0">
              <a:srgbClr val="333333">
                <a:alpha val="64705"/>
              </a:srgbClr>
            </a:outerShdw>
          </a:effectLst>
        </p:spPr>
      </p:pic>
      <p:sp>
        <p:nvSpPr>
          <p:cNvPr id="251" name="Google Shape;251;p33"/>
          <p:cNvSpPr txBox="1"/>
          <p:nvPr/>
        </p:nvSpPr>
        <p:spPr>
          <a:xfrm>
            <a:off x="4943670" y="3796708"/>
            <a:ext cx="30232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Staff: </a:t>
            </a:r>
            <a:r>
              <a:rPr lang="en-US" sz="1800">
                <a:solidFill>
                  <a:srgbClr val="FF0000"/>
                </a:solidFill>
                <a:latin typeface="Calibri"/>
                <a:ea typeface="Calibri"/>
                <a:cs typeface="Calibri"/>
                <a:sym typeface="Calibri"/>
              </a:rPr>
              <a:t>Confidential</a:t>
            </a:r>
            <a:endParaRPr/>
          </a:p>
        </p:txBody>
      </p:sp>
      <p:sp>
        <p:nvSpPr>
          <p:cNvPr id="252" name="Google Shape;252;p33"/>
          <p:cNvSpPr txBox="1">
            <a:spLocks noGrp="1"/>
          </p:cNvSpPr>
          <p:nvPr>
            <p:ph type="title"/>
          </p:nvPr>
        </p:nvSpPr>
        <p:spPr>
          <a:xfrm>
            <a:off x="1365269" y="290197"/>
            <a:ext cx="6601665" cy="71115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Additional Reports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259" name="Google Shape;259;p34" descr="Graph is too small to see details." title="Referrals by ethnicity graph"/>
          <p:cNvPicPr preferRelativeResize="0"/>
          <p:nvPr/>
        </p:nvPicPr>
        <p:blipFill rotWithShape="1">
          <a:blip r:embed="rId4">
            <a:alphaModFix/>
          </a:blip>
          <a:srcRect/>
          <a:stretch/>
        </p:blipFill>
        <p:spPr>
          <a:xfrm>
            <a:off x="60960" y="1524000"/>
            <a:ext cx="3149600" cy="1524000"/>
          </a:xfrm>
          <a:prstGeom prst="rect">
            <a:avLst/>
          </a:prstGeom>
          <a:noFill/>
          <a:ln>
            <a:noFill/>
          </a:ln>
          <a:effectLst>
            <a:outerShdw blurRad="292100" dist="139700" dir="2700000" algn="tl" rotWithShape="0">
              <a:srgbClr val="333333">
                <a:alpha val="64705"/>
              </a:srgbClr>
            </a:outerShdw>
          </a:effectLst>
        </p:spPr>
      </p:pic>
      <p:pic>
        <p:nvPicPr>
          <p:cNvPr id="260" name="Google Shape;260;p34" descr="Graph is too small to see details. " title="Students with referrals by ethnicity graph"/>
          <p:cNvPicPr preferRelativeResize="0"/>
          <p:nvPr/>
        </p:nvPicPr>
        <p:blipFill rotWithShape="1">
          <a:blip r:embed="rId5">
            <a:alphaModFix/>
          </a:blip>
          <a:srcRect/>
          <a:stretch/>
        </p:blipFill>
        <p:spPr>
          <a:xfrm>
            <a:off x="60960" y="3367721"/>
            <a:ext cx="3149600" cy="1524000"/>
          </a:xfrm>
          <a:prstGeom prst="rect">
            <a:avLst/>
          </a:prstGeom>
          <a:noFill/>
          <a:ln>
            <a:noFill/>
          </a:ln>
          <a:effectLst>
            <a:outerShdw blurRad="292100" dist="139700" dir="2700000" algn="tl" rotWithShape="0">
              <a:srgbClr val="333333">
                <a:alpha val="64705"/>
              </a:srgbClr>
            </a:outerShdw>
          </a:effectLst>
        </p:spPr>
      </p:pic>
      <p:pic>
        <p:nvPicPr>
          <p:cNvPr id="261" name="Google Shape;261;p34" descr="Graph is too small to see details. " title="Students within each ethnicity with referrals"/>
          <p:cNvPicPr preferRelativeResize="0"/>
          <p:nvPr/>
        </p:nvPicPr>
        <p:blipFill rotWithShape="1">
          <a:blip r:embed="rId6">
            <a:alphaModFix/>
          </a:blip>
          <a:srcRect/>
          <a:stretch/>
        </p:blipFill>
        <p:spPr>
          <a:xfrm>
            <a:off x="60961" y="5105400"/>
            <a:ext cx="3149599" cy="1524000"/>
          </a:xfrm>
          <a:prstGeom prst="rect">
            <a:avLst/>
          </a:prstGeom>
          <a:noFill/>
          <a:ln>
            <a:noFill/>
          </a:ln>
          <a:effectLst>
            <a:outerShdw blurRad="292100" dist="139700" dir="2700000" algn="tl" rotWithShape="0">
              <a:srgbClr val="333333">
                <a:alpha val="64705"/>
              </a:srgbClr>
            </a:outerShdw>
          </a:effectLst>
        </p:spPr>
      </p:pic>
      <p:sp>
        <p:nvSpPr>
          <p:cNvPr id="262" name="Google Shape;262;p34" title="This brace is around the referrals by ethnicity, students with referrals by ethnicity and students within each ethnicity with referrals graphs"/>
          <p:cNvSpPr/>
          <p:nvPr/>
        </p:nvSpPr>
        <p:spPr>
          <a:xfrm>
            <a:off x="3337560" y="1524000"/>
            <a:ext cx="292854" cy="5105400"/>
          </a:xfrm>
          <a:prstGeom prst="rightBrace">
            <a:avLst>
              <a:gd name="adj1" fmla="val 8333"/>
              <a:gd name="adj2" fmla="val 50000"/>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34"/>
          <p:cNvSpPr txBox="1"/>
          <p:nvPr/>
        </p:nvSpPr>
        <p:spPr>
          <a:xfrm rot="-5400000">
            <a:off x="2058592" y="3914333"/>
            <a:ext cx="353680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 by Ethnicity (three graphs)</a:t>
            </a:r>
            <a:endParaRPr/>
          </a:p>
        </p:txBody>
      </p:sp>
      <p:pic>
        <p:nvPicPr>
          <p:cNvPr id="264" name="Google Shape;264;p34" descr="This is a screnshot of the page in SWIS which shows number of ODRs for students with IEPS.  The data and information is too small to see details." title="Referrals by students with IEPs"/>
          <p:cNvPicPr preferRelativeResize="0"/>
          <p:nvPr/>
        </p:nvPicPr>
        <p:blipFill rotWithShape="1">
          <a:blip r:embed="rId7">
            <a:alphaModFix/>
          </a:blip>
          <a:srcRect l="12135" t="24890" r="12041" b="18769"/>
          <a:stretch/>
        </p:blipFill>
        <p:spPr>
          <a:xfrm>
            <a:off x="4419601" y="1778219"/>
            <a:ext cx="4417112" cy="2625728"/>
          </a:xfrm>
          <a:prstGeom prst="rect">
            <a:avLst/>
          </a:prstGeom>
          <a:noFill/>
          <a:ln>
            <a:noFill/>
          </a:ln>
          <a:effectLst>
            <a:outerShdw blurRad="292100" dist="139700" dir="2700000" algn="tl" rotWithShape="0">
              <a:srgbClr val="333333">
                <a:alpha val="64705"/>
              </a:srgbClr>
            </a:outerShdw>
          </a:effectLst>
        </p:spPr>
      </p:pic>
      <p:sp>
        <p:nvSpPr>
          <p:cNvPr id="265" name="Google Shape;265;p34"/>
          <p:cNvSpPr txBox="1"/>
          <p:nvPr/>
        </p:nvSpPr>
        <p:spPr>
          <a:xfrm>
            <a:off x="5532920" y="1364418"/>
            <a:ext cx="219047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By Students with IEPs</a:t>
            </a:r>
            <a:endParaRPr sz="1800">
              <a:solidFill>
                <a:schemeClr val="dk1"/>
              </a:solidFill>
              <a:latin typeface="Calibri"/>
              <a:ea typeface="Calibri"/>
              <a:cs typeface="Calibri"/>
              <a:sym typeface="Calibri"/>
            </a:endParaRPr>
          </a:p>
        </p:txBody>
      </p:sp>
      <p:pic>
        <p:nvPicPr>
          <p:cNvPr id="266" name="Google Shape;266;p34" descr="This is a bar graph that shows one year's data.  Percentage of student with 0-1 referral is colored green, 2-5 referrals yellow and 6 or more referrals red in the vertical bar." title="Triangle data report graph"/>
          <p:cNvPicPr preferRelativeResize="0"/>
          <p:nvPr/>
        </p:nvPicPr>
        <p:blipFill rotWithShape="1">
          <a:blip r:embed="rId8">
            <a:alphaModFix/>
          </a:blip>
          <a:srcRect/>
          <a:stretch/>
        </p:blipFill>
        <p:spPr>
          <a:xfrm>
            <a:off x="4750588" y="5012056"/>
            <a:ext cx="3145536" cy="1710688"/>
          </a:xfrm>
          <a:prstGeom prst="rect">
            <a:avLst/>
          </a:prstGeom>
          <a:noFill/>
          <a:ln>
            <a:noFill/>
          </a:ln>
          <a:effectLst>
            <a:outerShdw blurRad="292100" dist="139700" dir="2700000" algn="tl" rotWithShape="0">
              <a:srgbClr val="333333">
                <a:alpha val="64705"/>
              </a:srgbClr>
            </a:outerShdw>
          </a:effectLst>
        </p:spPr>
      </p:pic>
      <p:sp>
        <p:nvSpPr>
          <p:cNvPr id="267" name="Google Shape;267;p34"/>
          <p:cNvSpPr txBox="1"/>
          <p:nvPr/>
        </p:nvSpPr>
        <p:spPr>
          <a:xfrm>
            <a:off x="5271111" y="4624766"/>
            <a:ext cx="21044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Triangle Data Report</a:t>
            </a:r>
            <a:endParaRPr/>
          </a:p>
        </p:txBody>
      </p:sp>
      <p:sp>
        <p:nvSpPr>
          <p:cNvPr id="268" name="Google Shape;268;p34"/>
          <p:cNvSpPr txBox="1">
            <a:spLocks noGrp="1"/>
          </p:cNvSpPr>
          <p:nvPr>
            <p:ph type="title"/>
          </p:nvPr>
        </p:nvSpPr>
        <p:spPr>
          <a:xfrm>
            <a:off x="1374775" y="350815"/>
            <a:ext cx="6987106"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Additional Reports (cont.)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5"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275" name="Google Shape;275;p35" descr="This is a screenshot of the year-end report in SWIS.  It is too small to see details." title="Year-End report"/>
          <p:cNvPicPr preferRelativeResize="0"/>
          <p:nvPr/>
        </p:nvPicPr>
        <p:blipFill rotWithShape="1">
          <a:blip r:embed="rId4">
            <a:alphaModFix/>
          </a:blip>
          <a:srcRect l="1942"/>
          <a:stretch/>
        </p:blipFill>
        <p:spPr>
          <a:xfrm>
            <a:off x="702214" y="1645082"/>
            <a:ext cx="3586558" cy="1678852"/>
          </a:xfrm>
          <a:prstGeom prst="rect">
            <a:avLst/>
          </a:prstGeom>
          <a:noFill/>
          <a:ln>
            <a:noFill/>
          </a:ln>
          <a:effectLst>
            <a:outerShdw blurRad="50800" dist="127000" dir="2700000" algn="tl" rotWithShape="0">
              <a:srgbClr val="000000">
                <a:alpha val="40000"/>
              </a:srgbClr>
            </a:outerShdw>
          </a:effectLst>
        </p:spPr>
      </p:pic>
      <p:sp>
        <p:nvSpPr>
          <p:cNvPr id="276" name="Google Shape;276;p35" descr="https://app.swis.org/cache/4a24cb1524c269c268a66f2b03272d1b4409ae4e7223a90867ec5938dfa0b8cb.jpg"/>
          <p:cNvSpPr/>
          <p:nvPr/>
        </p:nvSpPr>
        <p:spPr>
          <a:xfrm>
            <a:off x="1222375" y="922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35"/>
          <p:cNvSpPr txBox="1"/>
          <p:nvPr/>
        </p:nvSpPr>
        <p:spPr>
          <a:xfrm>
            <a:off x="1647216" y="1264148"/>
            <a:ext cx="16965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Year-End Report</a:t>
            </a:r>
            <a:endParaRPr/>
          </a:p>
        </p:txBody>
      </p:sp>
      <p:pic>
        <p:nvPicPr>
          <p:cNvPr id="278" name="Google Shape;278;p35" descr="This is a screenshot of this report in SWIS; it is too small to see details. " title="Referrals per 100 students per year "/>
          <p:cNvPicPr preferRelativeResize="0"/>
          <p:nvPr/>
        </p:nvPicPr>
        <p:blipFill rotWithShape="1">
          <a:blip r:embed="rId5">
            <a:alphaModFix/>
          </a:blip>
          <a:srcRect b="49377"/>
          <a:stretch/>
        </p:blipFill>
        <p:spPr>
          <a:xfrm>
            <a:off x="666693" y="3763298"/>
            <a:ext cx="3657600" cy="1299838"/>
          </a:xfrm>
          <a:prstGeom prst="rect">
            <a:avLst/>
          </a:prstGeom>
          <a:noFill/>
          <a:ln>
            <a:noFill/>
          </a:ln>
          <a:effectLst>
            <a:outerShdw blurRad="50800" dist="127000" dir="2700000" algn="tl" rotWithShape="0">
              <a:srgbClr val="000000">
                <a:alpha val="40000"/>
              </a:srgbClr>
            </a:outerShdw>
          </a:effectLst>
        </p:spPr>
      </p:pic>
      <p:sp>
        <p:nvSpPr>
          <p:cNvPr id="279" name="Google Shape;279;p35"/>
          <p:cNvSpPr txBox="1"/>
          <p:nvPr/>
        </p:nvSpPr>
        <p:spPr>
          <a:xfrm>
            <a:off x="1084241" y="3395084"/>
            <a:ext cx="28225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Referrals/100 Students/Year</a:t>
            </a:r>
            <a:endParaRPr/>
          </a:p>
        </p:txBody>
      </p:sp>
      <p:pic>
        <p:nvPicPr>
          <p:cNvPr id="280" name="Google Shape;280;p35" descr="This is a screenshot of this report in SWIS; it is too small to see details. " title="Percent Total referrals by problem behavior"/>
          <p:cNvPicPr preferRelativeResize="0"/>
          <p:nvPr/>
        </p:nvPicPr>
        <p:blipFill rotWithShape="1">
          <a:blip r:embed="rId5">
            <a:alphaModFix/>
          </a:blip>
          <a:srcRect t="51888"/>
          <a:stretch/>
        </p:blipFill>
        <p:spPr>
          <a:xfrm>
            <a:off x="666693" y="5479800"/>
            <a:ext cx="3657600" cy="1235352"/>
          </a:xfrm>
          <a:prstGeom prst="rect">
            <a:avLst/>
          </a:prstGeom>
          <a:noFill/>
          <a:ln>
            <a:noFill/>
          </a:ln>
          <a:effectLst>
            <a:outerShdw blurRad="50800" dist="127000" dir="2700000" algn="tl" rotWithShape="0">
              <a:srgbClr val="000000">
                <a:alpha val="40000"/>
              </a:srgbClr>
            </a:outerShdw>
          </a:effectLst>
        </p:spPr>
      </p:pic>
      <p:sp>
        <p:nvSpPr>
          <p:cNvPr id="281" name="Google Shape;281;p35"/>
          <p:cNvSpPr txBox="1"/>
          <p:nvPr/>
        </p:nvSpPr>
        <p:spPr>
          <a:xfrm>
            <a:off x="628251" y="5113439"/>
            <a:ext cx="373448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Total Referrals by Problem Behavior</a:t>
            </a:r>
            <a:endParaRPr/>
          </a:p>
        </p:txBody>
      </p:sp>
      <p:pic>
        <p:nvPicPr>
          <p:cNvPr id="282" name="Google Shape;282;p35" descr="This is a screenshot of this report in SWIS; it is too small to see details. " title="IEP Summary "/>
          <p:cNvPicPr preferRelativeResize="0"/>
          <p:nvPr/>
        </p:nvPicPr>
        <p:blipFill rotWithShape="1">
          <a:blip r:embed="rId6">
            <a:alphaModFix/>
          </a:blip>
          <a:srcRect/>
          <a:stretch/>
        </p:blipFill>
        <p:spPr>
          <a:xfrm>
            <a:off x="4572406" y="1801680"/>
            <a:ext cx="3657600" cy="2073986"/>
          </a:xfrm>
          <a:prstGeom prst="rect">
            <a:avLst/>
          </a:prstGeom>
          <a:noFill/>
          <a:ln>
            <a:noFill/>
          </a:ln>
          <a:effectLst>
            <a:outerShdw blurRad="50800" dist="127000" dir="2700000" algn="tl" rotWithShape="0">
              <a:srgbClr val="000000">
                <a:alpha val="40000"/>
              </a:srgbClr>
            </a:outerShdw>
          </a:effectLst>
        </p:spPr>
      </p:pic>
      <p:sp>
        <p:nvSpPr>
          <p:cNvPr id="283" name="Google Shape;283;p35"/>
          <p:cNvSpPr txBox="1"/>
          <p:nvPr/>
        </p:nvSpPr>
        <p:spPr>
          <a:xfrm>
            <a:off x="5692068" y="1414533"/>
            <a:ext cx="14182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IEP Summary</a:t>
            </a:r>
            <a:endParaRPr/>
          </a:p>
        </p:txBody>
      </p:sp>
      <p:pic>
        <p:nvPicPr>
          <p:cNvPr id="284" name="Google Shape;284;p35" descr="This is a screenshot of this report in SWIS; it is too small to see details. " title="Annual triangle data report"/>
          <p:cNvPicPr preferRelativeResize="0"/>
          <p:nvPr/>
        </p:nvPicPr>
        <p:blipFill rotWithShape="1">
          <a:blip r:embed="rId7">
            <a:alphaModFix/>
          </a:blip>
          <a:srcRect/>
          <a:stretch/>
        </p:blipFill>
        <p:spPr>
          <a:xfrm>
            <a:off x="4572406" y="4509697"/>
            <a:ext cx="3657600" cy="2208417"/>
          </a:xfrm>
          <a:prstGeom prst="rect">
            <a:avLst/>
          </a:prstGeom>
          <a:noFill/>
          <a:ln>
            <a:noFill/>
          </a:ln>
          <a:effectLst>
            <a:outerShdw blurRad="50800" dist="127000" dir="2700000" algn="tl" rotWithShape="0">
              <a:srgbClr val="000000">
                <a:alpha val="40000"/>
              </a:srgbClr>
            </a:outerShdw>
          </a:effectLst>
        </p:spPr>
      </p:pic>
      <p:sp>
        <p:nvSpPr>
          <p:cNvPr id="285" name="Google Shape;285;p35"/>
          <p:cNvSpPr txBox="1"/>
          <p:nvPr/>
        </p:nvSpPr>
        <p:spPr>
          <a:xfrm>
            <a:off x="4991492" y="4057734"/>
            <a:ext cx="28194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Annual Triangle Data Report</a:t>
            </a:r>
            <a:endParaRPr/>
          </a:p>
        </p:txBody>
      </p:sp>
      <p:sp>
        <p:nvSpPr>
          <p:cNvPr id="286" name="Google Shape;286;p35"/>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Additional Reports (cont.)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6"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92" name="Google Shape;292;p36"/>
          <p:cNvSpPr txBox="1">
            <a:spLocks noGrp="1"/>
          </p:cNvSpPr>
          <p:nvPr>
            <p:ph type="body" idx="1"/>
          </p:nvPr>
        </p:nvSpPr>
        <p:spPr>
          <a:xfrm>
            <a:off x="365297" y="1600200"/>
            <a:ext cx="8592917"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solidFill>
                  <a:srgbClr val="000000"/>
                </a:solidFill>
                <a:latin typeface="Calibri"/>
                <a:ea typeface="Calibri"/>
                <a:cs typeface="Calibri"/>
                <a:sym typeface="Calibri"/>
              </a:rPr>
              <a:t>Can I enter in referrals easily? </a:t>
            </a:r>
            <a:r>
              <a:rPr lang="en-US" i="1">
                <a:solidFill>
                  <a:srgbClr val="6179C7"/>
                </a:solidFill>
                <a:latin typeface="Calibri"/>
                <a:ea typeface="Calibri"/>
                <a:cs typeface="Calibri"/>
                <a:sym typeface="Calibri"/>
              </a:rPr>
              <a:t>30 seconds/referral</a:t>
            </a:r>
            <a:endParaRPr/>
          </a:p>
          <a:p>
            <a:pPr marL="0" lvl="0" indent="0" algn="l" rtl="0">
              <a:spcBef>
                <a:spcPts val="640"/>
              </a:spcBef>
              <a:spcAft>
                <a:spcPts val="0"/>
              </a:spcAft>
              <a:buSzPts val="3200"/>
              <a:buNone/>
            </a:pPr>
            <a:endParaRPr>
              <a:latin typeface="Calibri"/>
              <a:ea typeface="Calibri"/>
              <a:cs typeface="Calibri"/>
              <a:sym typeface="Calibri"/>
            </a:endParaRPr>
          </a:p>
          <a:p>
            <a:pPr marL="0" lvl="0" indent="0" algn="l" rtl="0">
              <a:spcBef>
                <a:spcPts val="640"/>
              </a:spcBef>
              <a:spcAft>
                <a:spcPts val="0"/>
              </a:spcAft>
              <a:buSzPts val="3200"/>
              <a:buNone/>
            </a:pPr>
            <a:r>
              <a:rPr lang="en-US">
                <a:solidFill>
                  <a:srgbClr val="000000"/>
                </a:solidFill>
                <a:latin typeface="Calibri"/>
                <a:ea typeface="Calibri"/>
                <a:cs typeface="Calibri"/>
                <a:sym typeface="Calibri"/>
              </a:rPr>
              <a:t>Can I generate reports easily? </a:t>
            </a:r>
            <a:r>
              <a:rPr lang="en-US" i="1">
                <a:solidFill>
                  <a:srgbClr val="6179C7"/>
                </a:solidFill>
                <a:latin typeface="Calibri"/>
                <a:ea typeface="Calibri"/>
                <a:cs typeface="Calibri"/>
                <a:sym typeface="Calibri"/>
              </a:rPr>
              <a:t>5 second rule!!</a:t>
            </a:r>
            <a:endParaRPr/>
          </a:p>
          <a:p>
            <a:pPr marL="0" lvl="0" indent="0" algn="l" rtl="0">
              <a:spcBef>
                <a:spcPts val="640"/>
              </a:spcBef>
              <a:spcAft>
                <a:spcPts val="0"/>
              </a:spcAft>
              <a:buSzPts val="3200"/>
              <a:buNone/>
            </a:pPr>
            <a:endParaRPr>
              <a:latin typeface="Calibri"/>
              <a:ea typeface="Calibri"/>
              <a:cs typeface="Calibri"/>
              <a:sym typeface="Calibri"/>
            </a:endParaRPr>
          </a:p>
          <a:p>
            <a:pPr marL="0" lvl="0" indent="0" algn="l" rtl="0">
              <a:spcBef>
                <a:spcPts val="640"/>
              </a:spcBef>
              <a:spcAft>
                <a:spcPts val="0"/>
              </a:spcAft>
              <a:buSzPts val="3200"/>
              <a:buNone/>
            </a:pPr>
            <a:r>
              <a:rPr lang="en-US">
                <a:solidFill>
                  <a:srgbClr val="000000"/>
                </a:solidFill>
                <a:latin typeface="Calibri"/>
                <a:ea typeface="Calibri"/>
                <a:cs typeface="Calibri"/>
                <a:sym typeface="Calibri"/>
              </a:rPr>
              <a:t>Do I have access to the Core Data Reports? </a:t>
            </a:r>
            <a:endParaRPr/>
          </a:p>
          <a:p>
            <a:pPr marL="0" lvl="0" indent="0" algn="l" rtl="0">
              <a:spcBef>
                <a:spcPts val="640"/>
              </a:spcBef>
              <a:spcAft>
                <a:spcPts val="0"/>
              </a:spcAft>
              <a:buSzPts val="3200"/>
              <a:buNone/>
            </a:pPr>
            <a:r>
              <a:rPr lang="en-US">
                <a:solidFill>
                  <a:srgbClr val="000000"/>
                </a:solidFill>
                <a:latin typeface="Calibri"/>
                <a:ea typeface="Calibri"/>
                <a:cs typeface="Calibri"/>
                <a:sym typeface="Calibri"/>
              </a:rPr>
              <a:t>What other reports do I need on a regular basis?</a:t>
            </a:r>
            <a:endParaRPr/>
          </a:p>
          <a:p>
            <a:pPr marL="0" lvl="0" indent="0" algn="l" rtl="0">
              <a:spcBef>
                <a:spcPts val="640"/>
              </a:spcBef>
              <a:spcAft>
                <a:spcPts val="0"/>
              </a:spcAft>
              <a:buSzPts val="3200"/>
              <a:buNone/>
            </a:pPr>
            <a:endParaRPr/>
          </a:p>
        </p:txBody>
      </p:sp>
      <p:sp>
        <p:nvSpPr>
          <p:cNvPr id="293" name="Google Shape;293;p3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Data System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00" name="Google Shape;300;p3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Other data can inform our behavioral supports:</a:t>
            </a:r>
            <a:endParaRPr/>
          </a:p>
          <a:p>
            <a:pPr marL="742950" lvl="1" indent="-285750" algn="l" rtl="0">
              <a:spcBef>
                <a:spcPts val="560"/>
              </a:spcBef>
              <a:spcAft>
                <a:spcPts val="0"/>
              </a:spcAft>
              <a:buSzPts val="2800"/>
              <a:buChar char="▪"/>
            </a:pPr>
            <a:r>
              <a:rPr lang="en-US"/>
              <a:t>Attendance </a:t>
            </a:r>
            <a:endParaRPr/>
          </a:p>
          <a:p>
            <a:pPr marL="1143000" lvl="2" indent="-228600" algn="l" rtl="0">
              <a:spcBef>
                <a:spcPts val="480"/>
              </a:spcBef>
              <a:spcAft>
                <a:spcPts val="0"/>
              </a:spcAft>
              <a:buSzPts val="2400"/>
              <a:buChar char="▪"/>
            </a:pPr>
            <a:r>
              <a:rPr lang="en-US"/>
              <a:t>Student and teachers</a:t>
            </a:r>
            <a:endParaRPr/>
          </a:p>
          <a:p>
            <a:pPr marL="742950" lvl="1" indent="-285750" algn="l" rtl="0">
              <a:spcBef>
                <a:spcPts val="560"/>
              </a:spcBef>
              <a:spcAft>
                <a:spcPts val="0"/>
              </a:spcAft>
              <a:buSzPts val="2800"/>
              <a:buChar char="▪"/>
            </a:pPr>
            <a:r>
              <a:rPr lang="en-US"/>
              <a:t>Grades</a:t>
            </a:r>
            <a:endParaRPr/>
          </a:p>
          <a:p>
            <a:pPr marL="742950" lvl="1" indent="-285750" algn="l" rtl="0">
              <a:spcBef>
                <a:spcPts val="560"/>
              </a:spcBef>
              <a:spcAft>
                <a:spcPts val="0"/>
              </a:spcAft>
              <a:buSzPts val="2800"/>
              <a:buChar char="▪"/>
            </a:pPr>
            <a:r>
              <a:rPr lang="en-US"/>
              <a:t>Surveys </a:t>
            </a:r>
            <a:endParaRPr/>
          </a:p>
          <a:p>
            <a:pPr marL="1143000" lvl="2" indent="-228600" algn="l" rtl="0">
              <a:spcBef>
                <a:spcPts val="480"/>
              </a:spcBef>
              <a:spcAft>
                <a:spcPts val="0"/>
              </a:spcAft>
              <a:buSzPts val="2400"/>
              <a:buChar char="▪"/>
            </a:pPr>
            <a:r>
              <a:rPr lang="en-US"/>
              <a:t>Perception</a:t>
            </a:r>
            <a:endParaRPr/>
          </a:p>
          <a:p>
            <a:pPr marL="0" lvl="0" indent="0" algn="l" rtl="0">
              <a:spcBef>
                <a:spcPts val="640"/>
              </a:spcBef>
              <a:spcAft>
                <a:spcPts val="0"/>
              </a:spcAft>
              <a:buSzPts val="3200"/>
              <a:buNone/>
            </a:pPr>
            <a:endParaRPr/>
          </a:p>
        </p:txBody>
      </p:sp>
      <p:sp>
        <p:nvSpPr>
          <p:cNvPr id="301" name="Google Shape;301;p3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Twentieth Century"/>
              <a:buNone/>
            </a:pPr>
            <a:r>
              <a:rPr lang="en-US" sz="4000"/>
              <a:t>Additional Data 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20"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p:nvPr>
            <p:extLst>
              <p:ext uri="{D42A27DB-BD31-4B8C-83A1-F6EECF244321}">
                <p14:modId xmlns:p14="http://schemas.microsoft.com/office/powerpoint/2010/main" val="3508099792"/>
              </p:ext>
            </p:extLst>
          </p:nvPr>
        </p:nvGraphicFramePr>
        <p:xfrm>
          <a:off x="465029" y="1301028"/>
          <a:ext cx="8218600" cy="4500425"/>
        </p:xfrm>
        <a:graphic>
          <a:graphicData uri="http://schemas.openxmlformats.org/drawingml/2006/table">
            <a:tbl>
              <a:tblPr firstRow="1">
                <a:noFill/>
                <a:tableStyleId>{9117E15B-1418-4329-8AF7-EA95546B4E84}</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12" name="Google Shape;112;p20"/>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8"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08" name="Google Shape;308;p38"/>
          <p:cNvSpPr txBox="1"/>
          <p:nvPr/>
        </p:nvSpPr>
        <p:spPr>
          <a:xfrm>
            <a:off x="296485" y="6203235"/>
            <a:ext cx="3548600" cy="36933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1.12. 1.13 Activity 2</a:t>
            </a:r>
            <a:endParaRPr/>
          </a:p>
        </p:txBody>
      </p:sp>
      <p:sp>
        <p:nvSpPr>
          <p:cNvPr id="309" name="Google Shape;309;p38"/>
          <p:cNvSpPr txBox="1">
            <a:spLocks noGrp="1"/>
          </p:cNvSpPr>
          <p:nvPr>
            <p:ph type="body" idx="1"/>
          </p:nvPr>
        </p:nvSpPr>
        <p:spPr>
          <a:xfrm>
            <a:off x="626532" y="1271880"/>
            <a:ext cx="8372218" cy="4940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20"/>
              <a:buNone/>
            </a:pPr>
            <a:r>
              <a:rPr lang="en-US" sz="2220" b="1">
                <a:solidFill>
                  <a:srgbClr val="000000"/>
                </a:solidFill>
              </a:rPr>
              <a:t>Are we collecting the right information? </a:t>
            </a:r>
            <a:r>
              <a:rPr lang="en-US" sz="2220">
                <a:solidFill>
                  <a:srgbClr val="000000"/>
                </a:solidFill>
              </a:rPr>
              <a:t>What, where, when, who, why</a:t>
            </a:r>
            <a:endParaRPr/>
          </a:p>
          <a:p>
            <a:pPr marL="0" lvl="0" indent="0" algn="l" rtl="0">
              <a:spcBef>
                <a:spcPts val="800"/>
              </a:spcBef>
              <a:spcAft>
                <a:spcPts val="0"/>
              </a:spcAft>
              <a:buSzPts val="2220"/>
              <a:buNone/>
            </a:pPr>
            <a:endParaRPr sz="2220">
              <a:solidFill>
                <a:srgbClr val="000000"/>
              </a:solidFill>
            </a:endParaRPr>
          </a:p>
          <a:p>
            <a:pPr marL="0" lvl="0" indent="0" algn="l" rtl="0">
              <a:spcBef>
                <a:spcPts val="800"/>
              </a:spcBef>
              <a:spcAft>
                <a:spcPts val="0"/>
              </a:spcAft>
              <a:buSzPts val="2220"/>
              <a:buNone/>
            </a:pPr>
            <a:r>
              <a:rPr lang="en-US" sz="2220" b="1">
                <a:solidFill>
                  <a:srgbClr val="000000"/>
                </a:solidFill>
              </a:rPr>
              <a:t>Is data collection efficient?</a:t>
            </a:r>
            <a:endParaRPr/>
          </a:p>
          <a:p>
            <a:pPr marL="742950" lvl="1" indent="-285750" algn="l" rtl="0">
              <a:spcBef>
                <a:spcPts val="800"/>
              </a:spcBef>
              <a:spcAft>
                <a:spcPts val="0"/>
              </a:spcAft>
              <a:buSzPts val="2220"/>
              <a:buChar char="▪"/>
            </a:pPr>
            <a:r>
              <a:rPr lang="en-US" sz="2220">
                <a:solidFill>
                  <a:srgbClr val="000000"/>
                </a:solidFill>
              </a:rPr>
              <a:t>Less than 60 sec to fill out, less than 30 sec to enter</a:t>
            </a:r>
            <a:endParaRPr/>
          </a:p>
          <a:p>
            <a:pPr marL="457200" lvl="1" indent="0" algn="l" rtl="0">
              <a:spcBef>
                <a:spcPts val="800"/>
              </a:spcBef>
              <a:spcAft>
                <a:spcPts val="0"/>
              </a:spcAft>
              <a:buSzPts val="2220"/>
              <a:buNone/>
            </a:pPr>
            <a:endParaRPr sz="2220">
              <a:solidFill>
                <a:srgbClr val="000000"/>
              </a:solidFill>
            </a:endParaRPr>
          </a:p>
          <a:p>
            <a:pPr marL="0" lvl="0" indent="0" algn="l" rtl="0">
              <a:spcBef>
                <a:spcPts val="800"/>
              </a:spcBef>
              <a:spcAft>
                <a:spcPts val="0"/>
              </a:spcAft>
              <a:buSzPts val="2220"/>
              <a:buNone/>
            </a:pPr>
            <a:r>
              <a:rPr lang="en-US" sz="2220" b="1">
                <a:solidFill>
                  <a:srgbClr val="000000"/>
                </a:solidFill>
              </a:rPr>
              <a:t>Do we get data in the right format?</a:t>
            </a:r>
            <a:endParaRPr/>
          </a:p>
          <a:p>
            <a:pPr marL="742950" lvl="1" indent="-285750" algn="l" rtl="0">
              <a:spcBef>
                <a:spcPts val="800"/>
              </a:spcBef>
              <a:spcAft>
                <a:spcPts val="0"/>
              </a:spcAft>
              <a:buSzPts val="2220"/>
              <a:buChar char="▪"/>
            </a:pPr>
            <a:r>
              <a:rPr lang="en-US" sz="2220">
                <a:solidFill>
                  <a:srgbClr val="000000"/>
                </a:solidFill>
              </a:rPr>
              <a:t>Graphic format</a:t>
            </a:r>
            <a:endParaRPr/>
          </a:p>
          <a:p>
            <a:pPr marL="457200" lvl="1" indent="0" algn="l" rtl="0">
              <a:spcBef>
                <a:spcPts val="800"/>
              </a:spcBef>
              <a:spcAft>
                <a:spcPts val="0"/>
              </a:spcAft>
              <a:buSzPts val="2220"/>
              <a:buNone/>
            </a:pPr>
            <a:endParaRPr sz="2220">
              <a:solidFill>
                <a:srgbClr val="000000"/>
              </a:solidFill>
            </a:endParaRPr>
          </a:p>
          <a:p>
            <a:pPr marL="0" lvl="0" indent="0" algn="l" rtl="0">
              <a:spcBef>
                <a:spcPts val="800"/>
              </a:spcBef>
              <a:spcAft>
                <a:spcPts val="0"/>
              </a:spcAft>
              <a:buSzPts val="2220"/>
              <a:buNone/>
            </a:pPr>
            <a:r>
              <a:rPr lang="en-US" sz="2220" b="1">
                <a:solidFill>
                  <a:srgbClr val="000000"/>
                </a:solidFill>
              </a:rPr>
              <a:t>Do we get the data at the right time?</a:t>
            </a:r>
            <a:endParaRPr/>
          </a:p>
          <a:p>
            <a:pPr marL="742950" lvl="1" indent="-285750" algn="l" rtl="0">
              <a:spcBef>
                <a:spcPts val="800"/>
              </a:spcBef>
              <a:spcAft>
                <a:spcPts val="0"/>
              </a:spcAft>
              <a:buSzPts val="2220"/>
              <a:buChar char="▪"/>
            </a:pPr>
            <a:r>
              <a:rPr lang="en-US" sz="2220">
                <a:solidFill>
                  <a:srgbClr val="000000"/>
                </a:solidFill>
              </a:rPr>
              <a:t>Before and during meetings</a:t>
            </a:r>
            <a:endParaRPr/>
          </a:p>
          <a:p>
            <a:pPr marL="742950" lvl="1" indent="-285750" algn="l" rtl="0">
              <a:spcBef>
                <a:spcPts val="800"/>
              </a:spcBef>
              <a:spcAft>
                <a:spcPts val="0"/>
              </a:spcAft>
              <a:buSzPts val="2220"/>
              <a:buChar char="▪"/>
            </a:pPr>
            <a:r>
              <a:rPr lang="en-US" sz="2220">
                <a:solidFill>
                  <a:srgbClr val="000000"/>
                </a:solidFill>
              </a:rPr>
              <a:t>Data no more than 24 hours old</a:t>
            </a:r>
            <a:endParaRPr/>
          </a:p>
          <a:p>
            <a:pPr marL="0" lvl="0" indent="0" algn="l" rtl="0">
              <a:spcBef>
                <a:spcPts val="592"/>
              </a:spcBef>
              <a:spcAft>
                <a:spcPts val="0"/>
              </a:spcAft>
              <a:buSzPts val="2960"/>
              <a:buNone/>
            </a:pPr>
            <a:endParaRPr sz="2960"/>
          </a:p>
          <a:p>
            <a:pPr marL="0" lvl="0" indent="0" algn="l" rtl="0">
              <a:spcBef>
                <a:spcPts val="592"/>
              </a:spcBef>
              <a:spcAft>
                <a:spcPts val="0"/>
              </a:spcAft>
              <a:buSzPts val="2960"/>
              <a:buNone/>
            </a:pPr>
            <a:endParaRPr sz="2960" i="1"/>
          </a:p>
          <a:p>
            <a:pPr marL="742950" lvl="1" indent="-121284" algn="l" rtl="0">
              <a:spcBef>
                <a:spcPts val="518"/>
              </a:spcBef>
              <a:spcAft>
                <a:spcPts val="0"/>
              </a:spcAft>
              <a:buSzPts val="2590"/>
              <a:buNone/>
            </a:pPr>
            <a:endParaRPr sz="2590"/>
          </a:p>
          <a:p>
            <a:pPr marL="742950" lvl="1" indent="-121284" algn="l" rtl="0">
              <a:spcBef>
                <a:spcPts val="518"/>
              </a:spcBef>
              <a:spcAft>
                <a:spcPts val="0"/>
              </a:spcAft>
              <a:buSzPts val="2590"/>
              <a:buNone/>
            </a:pPr>
            <a:endParaRPr sz="2590" i="1"/>
          </a:p>
          <a:p>
            <a:pPr marL="0" lvl="0" indent="0" algn="l" rtl="0">
              <a:spcBef>
                <a:spcPts val="592"/>
              </a:spcBef>
              <a:spcAft>
                <a:spcPts val="0"/>
              </a:spcAft>
              <a:buSzPts val="2960"/>
              <a:buNone/>
            </a:pPr>
            <a:endParaRPr sz="2960"/>
          </a:p>
          <a:p>
            <a:pPr marL="742950" lvl="1" indent="-121284" algn="l" rtl="0">
              <a:spcBef>
                <a:spcPts val="518"/>
              </a:spcBef>
              <a:spcAft>
                <a:spcPts val="0"/>
              </a:spcAft>
              <a:buSzPts val="2590"/>
              <a:buNone/>
            </a:pPr>
            <a:endParaRPr sz="2590"/>
          </a:p>
          <a:p>
            <a:pPr marL="0" lvl="0" indent="0" algn="l" rtl="0">
              <a:spcBef>
                <a:spcPts val="592"/>
              </a:spcBef>
              <a:spcAft>
                <a:spcPts val="0"/>
              </a:spcAft>
              <a:buSzPts val="2960"/>
              <a:buNone/>
            </a:pPr>
            <a:endParaRPr sz="2960"/>
          </a:p>
          <a:p>
            <a:pPr marL="742950" lvl="1" indent="-121284" algn="l" rtl="0">
              <a:spcBef>
                <a:spcPts val="518"/>
              </a:spcBef>
              <a:spcAft>
                <a:spcPts val="0"/>
              </a:spcAft>
              <a:buSzPts val="2590"/>
              <a:buNone/>
            </a:pPr>
            <a:endParaRPr sz="2590"/>
          </a:p>
          <a:p>
            <a:pPr marL="742950" lvl="1" indent="-121284" algn="l" rtl="0">
              <a:spcBef>
                <a:spcPts val="518"/>
              </a:spcBef>
              <a:spcAft>
                <a:spcPts val="0"/>
              </a:spcAft>
              <a:buSzPts val="2590"/>
              <a:buNone/>
            </a:pPr>
            <a:endParaRPr sz="2590"/>
          </a:p>
          <a:p>
            <a:pPr marL="742950" lvl="1" indent="-121284" algn="l" rtl="0">
              <a:spcBef>
                <a:spcPts val="518"/>
              </a:spcBef>
              <a:spcAft>
                <a:spcPts val="0"/>
              </a:spcAft>
              <a:buSzPts val="2590"/>
              <a:buNone/>
            </a:pPr>
            <a:endParaRPr sz="2590" i="1"/>
          </a:p>
          <a:p>
            <a:pPr marL="0" lvl="0" indent="0" algn="l" rtl="0">
              <a:spcBef>
                <a:spcPts val="592"/>
              </a:spcBef>
              <a:spcAft>
                <a:spcPts val="0"/>
              </a:spcAft>
              <a:buSzPts val="2960"/>
              <a:buNone/>
            </a:pPr>
            <a:endParaRPr sz="2960"/>
          </a:p>
        </p:txBody>
      </p:sp>
      <p:sp>
        <p:nvSpPr>
          <p:cNvPr id="310" name="Google Shape;310;p38"/>
          <p:cNvSpPr txBox="1">
            <a:spLocks noGrp="1"/>
          </p:cNvSpPr>
          <p:nvPr>
            <p:ph type="title"/>
          </p:nvPr>
        </p:nvSpPr>
        <p:spPr>
          <a:xfrm>
            <a:off x="1090142" y="290275"/>
            <a:ext cx="7510043" cy="7551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Do We Have an Efficient Data System?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9"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16" name="Google Shape;316;p39"/>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a:solidFill>
                  <a:srgbClr val="000000"/>
                </a:solidFill>
              </a:rPr>
              <a:t>Does our Data-Analyst prepare in advance, and bring a draft Precision Problem Statement to our team meetings to present? </a:t>
            </a:r>
            <a:endParaRPr/>
          </a:p>
          <a:p>
            <a:pPr marL="0" lvl="0" indent="0" algn="l" rtl="0">
              <a:spcBef>
                <a:spcPts val="800"/>
              </a:spcBef>
              <a:spcAft>
                <a:spcPts val="0"/>
              </a:spcAft>
              <a:buSzPts val="2400"/>
              <a:buNone/>
            </a:pPr>
            <a:endParaRPr sz="2400" b="1">
              <a:solidFill>
                <a:srgbClr val="000000"/>
              </a:solidFill>
            </a:endParaRPr>
          </a:p>
          <a:p>
            <a:pPr marL="0" lvl="0" indent="0" algn="l" rtl="0">
              <a:spcBef>
                <a:spcPts val="800"/>
              </a:spcBef>
              <a:spcAft>
                <a:spcPts val="0"/>
              </a:spcAft>
              <a:buSzPts val="2400"/>
              <a:buNone/>
            </a:pPr>
            <a:r>
              <a:rPr lang="en-US" sz="2400" b="1">
                <a:solidFill>
                  <a:srgbClr val="000000"/>
                </a:solidFill>
              </a:rPr>
              <a:t>Are data used for decision-making by all?</a:t>
            </a:r>
            <a:endParaRPr/>
          </a:p>
          <a:p>
            <a:pPr marL="742950" lvl="1" indent="-285750" algn="l" rtl="0">
              <a:spcBef>
                <a:spcPts val="800"/>
              </a:spcBef>
              <a:spcAft>
                <a:spcPts val="0"/>
              </a:spcAft>
              <a:buSzPts val="2400"/>
              <a:buChar char="▪"/>
            </a:pPr>
            <a:r>
              <a:rPr lang="en-US" sz="2400">
                <a:solidFill>
                  <a:srgbClr val="000000"/>
                </a:solidFill>
              </a:rPr>
              <a:t>Data presented to all faculty at least monthly</a:t>
            </a:r>
            <a:endParaRPr/>
          </a:p>
          <a:p>
            <a:pPr marL="742950" lvl="1" indent="-285750" algn="l" rtl="0">
              <a:spcBef>
                <a:spcPts val="800"/>
              </a:spcBef>
              <a:spcAft>
                <a:spcPts val="0"/>
              </a:spcAft>
              <a:buSzPts val="2400"/>
              <a:buChar char="▪"/>
            </a:pPr>
            <a:r>
              <a:rPr lang="en-US" sz="2400">
                <a:solidFill>
                  <a:srgbClr val="000000"/>
                </a:solidFill>
              </a:rPr>
              <a:t>Data available for whole school, small group and individual student evaluation</a:t>
            </a:r>
            <a:endParaRPr/>
          </a:p>
          <a:p>
            <a:pPr marL="742950" lvl="1" indent="-285750" algn="l" rtl="0">
              <a:spcBef>
                <a:spcPts val="800"/>
              </a:spcBef>
              <a:spcAft>
                <a:spcPts val="0"/>
              </a:spcAft>
              <a:buSzPts val="2400"/>
              <a:buChar char="▪"/>
            </a:pPr>
            <a:r>
              <a:rPr lang="en-US" sz="2400">
                <a:solidFill>
                  <a:srgbClr val="000000"/>
                </a:solidFill>
              </a:rPr>
              <a:t>Data collected on FIDELITY (what we do) as well as IMPACT (student behavior)</a:t>
            </a:r>
            <a:endParaRPr sz="2400"/>
          </a:p>
          <a:p>
            <a:pPr marL="0" lvl="0" indent="0" algn="l" rtl="0">
              <a:spcBef>
                <a:spcPts val="640"/>
              </a:spcBef>
              <a:spcAft>
                <a:spcPts val="0"/>
              </a:spcAft>
              <a:buSzPts val="3200"/>
              <a:buNone/>
            </a:pPr>
            <a:endParaRPr/>
          </a:p>
        </p:txBody>
      </p:sp>
      <p:sp>
        <p:nvSpPr>
          <p:cNvPr id="317" name="Google Shape;317;p39"/>
          <p:cNvSpPr txBox="1">
            <a:spLocks noGrp="1"/>
          </p:cNvSpPr>
          <p:nvPr>
            <p:ph type="title"/>
          </p:nvPr>
        </p:nvSpPr>
        <p:spPr>
          <a:xfrm>
            <a:off x="997712" y="350815"/>
            <a:ext cx="8146288"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Do We Have an Efficient </a:t>
            </a:r>
            <a:br>
              <a:rPr lang="en-US" sz="3959"/>
            </a:br>
            <a:r>
              <a:rPr lang="en-US" sz="3959"/>
              <a:t>Data System (cont.)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24" name="Google Shape;324;p40"/>
          <p:cNvSpPr txBox="1">
            <a:spLocks noGrp="1"/>
          </p:cNvSpPr>
          <p:nvPr>
            <p:ph type="body" idx="1"/>
          </p:nvPr>
        </p:nvSpPr>
        <p:spPr>
          <a:xfrm>
            <a:off x="365298" y="1266172"/>
            <a:ext cx="8257568" cy="47076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960"/>
              <a:buNone/>
            </a:pPr>
            <a:r>
              <a:rPr lang="en-US" sz="2960"/>
              <a:t>Consistent</a:t>
            </a:r>
            <a:endParaRPr/>
          </a:p>
          <a:p>
            <a:pPr marL="742950" lvl="1" indent="-285750" algn="l" rtl="0">
              <a:lnSpc>
                <a:spcPct val="90000"/>
              </a:lnSpc>
              <a:spcBef>
                <a:spcPts val="518"/>
              </a:spcBef>
              <a:spcAft>
                <a:spcPts val="0"/>
              </a:spcAft>
              <a:buSzPts val="2590"/>
              <a:buChar char="▪"/>
            </a:pPr>
            <a:r>
              <a:rPr lang="en-US" sz="2590"/>
              <a:t>Every 24-48 hours </a:t>
            </a:r>
            <a:endParaRPr/>
          </a:p>
          <a:p>
            <a:pPr marL="742950" lvl="1" indent="-285750" algn="l" rtl="0">
              <a:lnSpc>
                <a:spcPct val="90000"/>
              </a:lnSpc>
              <a:spcBef>
                <a:spcPts val="518"/>
              </a:spcBef>
              <a:spcAft>
                <a:spcPts val="0"/>
              </a:spcAft>
              <a:buSzPts val="2590"/>
              <a:buChar char="▪"/>
            </a:pPr>
            <a:r>
              <a:rPr lang="en-US" sz="2590"/>
              <a:t>Same people entering those data </a:t>
            </a:r>
            <a:endParaRPr sz="2590"/>
          </a:p>
          <a:p>
            <a:pPr marL="742950" lvl="0" indent="0" algn="l" rtl="0">
              <a:lnSpc>
                <a:spcPct val="90000"/>
              </a:lnSpc>
              <a:spcBef>
                <a:spcPts val="518"/>
              </a:spcBef>
              <a:spcAft>
                <a:spcPts val="0"/>
              </a:spcAft>
              <a:buNone/>
            </a:pPr>
            <a:r>
              <a:rPr lang="en-US" sz="2590"/>
              <a:t>OR simple online submission for all staff</a:t>
            </a:r>
            <a:endParaRPr sz="2590"/>
          </a:p>
          <a:p>
            <a:pPr marL="457200" lvl="1" indent="0" algn="l" rtl="0">
              <a:lnSpc>
                <a:spcPct val="90000"/>
              </a:lnSpc>
              <a:spcBef>
                <a:spcPts val="518"/>
              </a:spcBef>
              <a:spcAft>
                <a:spcPts val="0"/>
              </a:spcAft>
              <a:buSzPts val="2590"/>
              <a:buNone/>
            </a:pPr>
            <a:endParaRPr sz="2590"/>
          </a:p>
          <a:p>
            <a:pPr marL="0" lvl="0" indent="0" algn="l" rtl="0">
              <a:lnSpc>
                <a:spcPct val="90000"/>
              </a:lnSpc>
              <a:spcBef>
                <a:spcPts val="592"/>
              </a:spcBef>
              <a:spcAft>
                <a:spcPts val="0"/>
              </a:spcAft>
              <a:buSzPts val="2960"/>
              <a:buNone/>
            </a:pPr>
            <a:r>
              <a:rPr lang="en-US" sz="2960"/>
              <a:t>Train at least 3 people (or all staff if online entering)</a:t>
            </a:r>
            <a:endParaRPr/>
          </a:p>
          <a:p>
            <a:pPr marL="0" lvl="0" indent="0" algn="l" rtl="0">
              <a:lnSpc>
                <a:spcPct val="90000"/>
              </a:lnSpc>
              <a:spcBef>
                <a:spcPts val="592"/>
              </a:spcBef>
              <a:spcAft>
                <a:spcPts val="0"/>
              </a:spcAft>
              <a:buSzPts val="2960"/>
              <a:buNone/>
            </a:pPr>
            <a:endParaRPr sz="2960"/>
          </a:p>
          <a:p>
            <a:pPr marL="0" lvl="0" indent="0" algn="l" rtl="0">
              <a:lnSpc>
                <a:spcPct val="90000"/>
              </a:lnSpc>
              <a:spcBef>
                <a:spcPts val="592"/>
              </a:spcBef>
              <a:spcAft>
                <a:spcPts val="0"/>
              </a:spcAft>
              <a:buSzPts val="2960"/>
              <a:buNone/>
            </a:pPr>
            <a:r>
              <a:rPr lang="en-US" sz="2960"/>
              <a:t>“Real time”</a:t>
            </a:r>
            <a:endParaRPr/>
          </a:p>
          <a:p>
            <a:pPr marL="742950" lvl="1" indent="-285750" algn="l" rtl="0">
              <a:lnSpc>
                <a:spcPct val="90000"/>
              </a:lnSpc>
              <a:spcBef>
                <a:spcPts val="518"/>
              </a:spcBef>
              <a:spcAft>
                <a:spcPts val="0"/>
              </a:spcAft>
              <a:buSzPts val="2590"/>
              <a:buChar char="▪"/>
            </a:pPr>
            <a:r>
              <a:rPr lang="en-US" sz="2590"/>
              <a:t>Real time entry allows for real time look at those data</a:t>
            </a:r>
            <a:endParaRPr/>
          </a:p>
          <a:p>
            <a:pPr marL="742950" lvl="1" indent="-285750" algn="l" rtl="0">
              <a:lnSpc>
                <a:spcPct val="90000"/>
              </a:lnSpc>
              <a:spcBef>
                <a:spcPts val="518"/>
              </a:spcBef>
              <a:spcAft>
                <a:spcPts val="0"/>
              </a:spcAft>
              <a:buSzPts val="2590"/>
              <a:buChar char="▪"/>
            </a:pPr>
            <a:r>
              <a:rPr lang="en-US" sz="2590"/>
              <a:t>Accountability</a:t>
            </a:r>
            <a:endParaRPr/>
          </a:p>
          <a:p>
            <a:pPr marL="742950" lvl="1" indent="-285750" algn="l" rtl="0">
              <a:lnSpc>
                <a:spcPct val="90000"/>
              </a:lnSpc>
              <a:spcBef>
                <a:spcPts val="518"/>
              </a:spcBef>
              <a:spcAft>
                <a:spcPts val="0"/>
              </a:spcAft>
              <a:buSzPts val="2590"/>
              <a:buChar char="▪"/>
            </a:pPr>
            <a:r>
              <a:rPr lang="en-US" sz="2590"/>
              <a:t>Decision-making </a:t>
            </a:r>
            <a:endParaRPr/>
          </a:p>
          <a:p>
            <a:pPr marL="0" lvl="0" indent="0" algn="l" rtl="0">
              <a:lnSpc>
                <a:spcPct val="90000"/>
              </a:lnSpc>
              <a:spcBef>
                <a:spcPts val="592"/>
              </a:spcBef>
              <a:spcAft>
                <a:spcPts val="0"/>
              </a:spcAft>
              <a:buSzPts val="2960"/>
              <a:buNone/>
            </a:pPr>
            <a:endParaRPr sz="2960"/>
          </a:p>
        </p:txBody>
      </p:sp>
      <p:sp>
        <p:nvSpPr>
          <p:cNvPr id="325" name="Google Shape;325;p4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a:t>Data Entry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1"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32" name="Google Shape;332;p4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Is there a problem?</a:t>
            </a:r>
            <a:endParaRPr/>
          </a:p>
          <a:p>
            <a:pPr marL="0" lvl="0" indent="0" algn="l" rtl="0">
              <a:spcBef>
                <a:spcPts val="640"/>
              </a:spcBef>
              <a:spcAft>
                <a:spcPts val="0"/>
              </a:spcAft>
              <a:buSzPts val="3200"/>
              <a:buNone/>
            </a:pPr>
            <a:r>
              <a:rPr lang="en-US"/>
              <a:t>What areas/systems are involved?</a:t>
            </a:r>
            <a:endParaRPr/>
          </a:p>
          <a:p>
            <a:pPr marL="0" lvl="0" indent="0" algn="l" rtl="0">
              <a:spcBef>
                <a:spcPts val="640"/>
              </a:spcBef>
              <a:spcAft>
                <a:spcPts val="0"/>
              </a:spcAft>
              <a:buSzPts val="3200"/>
              <a:buNone/>
            </a:pPr>
            <a:r>
              <a:rPr lang="en-US"/>
              <a:t>Are there many students or a few involved?</a:t>
            </a:r>
            <a:endParaRPr/>
          </a:p>
          <a:p>
            <a:pPr marL="0" lvl="0" indent="0" algn="l" rtl="0">
              <a:spcBef>
                <a:spcPts val="640"/>
              </a:spcBef>
              <a:spcAft>
                <a:spcPts val="0"/>
              </a:spcAft>
              <a:buSzPts val="3200"/>
              <a:buNone/>
            </a:pPr>
            <a:r>
              <a:rPr lang="en-US"/>
              <a:t>What kinds of problem behaviors are occurring? </a:t>
            </a:r>
            <a:endParaRPr/>
          </a:p>
          <a:p>
            <a:pPr marL="0" lvl="0" indent="0" algn="l" rtl="0">
              <a:spcBef>
                <a:spcPts val="640"/>
              </a:spcBef>
              <a:spcAft>
                <a:spcPts val="0"/>
              </a:spcAft>
              <a:buSzPts val="3200"/>
              <a:buNone/>
            </a:pPr>
            <a:r>
              <a:rPr lang="en-US"/>
              <a:t>When are these problems likely to occur?</a:t>
            </a:r>
            <a:br>
              <a:rPr lang="en-US"/>
            </a:br>
            <a:endParaRPr/>
          </a:p>
          <a:p>
            <a:pPr marL="0" lvl="0" indent="0" algn="ctr" rtl="0">
              <a:spcBef>
                <a:spcPts val="560"/>
              </a:spcBef>
              <a:spcAft>
                <a:spcPts val="0"/>
              </a:spcAft>
              <a:buSzPts val="2800"/>
              <a:buNone/>
            </a:pPr>
            <a:r>
              <a:rPr lang="en-US" sz="2800" b="1" i="1">
                <a:solidFill>
                  <a:srgbClr val="DD8047"/>
                </a:solidFill>
              </a:rPr>
              <a:t>What is the most effective use of our resources to address this problem?</a:t>
            </a:r>
            <a:endParaRPr/>
          </a:p>
          <a:p>
            <a:pPr marL="0" lvl="0" indent="0" algn="l" rtl="0">
              <a:spcBef>
                <a:spcPts val="640"/>
              </a:spcBef>
              <a:spcAft>
                <a:spcPts val="0"/>
              </a:spcAft>
              <a:buSzPts val="3200"/>
              <a:buNone/>
            </a:pPr>
            <a:endParaRPr/>
          </a:p>
        </p:txBody>
      </p:sp>
      <p:sp>
        <p:nvSpPr>
          <p:cNvPr id="333" name="Google Shape;333;p4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Twentieth Century"/>
              <a:buNone/>
            </a:pPr>
            <a:r>
              <a:rPr lang="en-US" sz="4000"/>
              <a:t>Data Analysis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2" descr="Picture shows a man writing on a transparent surface with a black marker.  He has drawn two line segments labeled AB and BC.  " title="Man drawing lines."/>
          <p:cNvPicPr preferRelativeResize="0"/>
          <p:nvPr/>
        </p:nvPicPr>
        <p:blipFill rotWithShape="1">
          <a:blip r:embed="rId3">
            <a:alphaModFix/>
          </a:blip>
          <a:srcRect/>
          <a:stretch/>
        </p:blipFill>
        <p:spPr>
          <a:xfrm>
            <a:off x="6282268" y="2244620"/>
            <a:ext cx="2523066" cy="2550762"/>
          </a:xfrm>
          <a:prstGeom prst="rect">
            <a:avLst/>
          </a:prstGeom>
          <a:noFill/>
          <a:ln>
            <a:noFill/>
          </a:ln>
        </p:spPr>
      </p:pic>
      <p:sp>
        <p:nvSpPr>
          <p:cNvPr id="340" name="Google Shape;340;p42"/>
          <p:cNvSpPr txBox="1">
            <a:spLocks noGrp="1"/>
          </p:cNvSpPr>
          <p:nvPr>
            <p:ph type="title"/>
          </p:nvPr>
        </p:nvSpPr>
        <p:spPr>
          <a:xfrm>
            <a:off x="744928" y="1594880"/>
            <a:ext cx="5537340" cy="35359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7762"/>
              <a:buFont typeface="Twentieth Century"/>
              <a:buNone/>
            </a:pPr>
            <a:r>
              <a:rPr lang="en-US" sz="7762" b="0"/>
              <a:t>Data-based Decision </a:t>
            </a:r>
            <a:br>
              <a:rPr lang="en-US" sz="7762" b="0"/>
            </a:br>
            <a:r>
              <a:rPr lang="en-US" sz="7762" b="0"/>
              <a:t>Making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47" name="Google Shape;347;p43"/>
          <p:cNvSpPr txBox="1">
            <a:spLocks noGrp="1"/>
          </p:cNvSpPr>
          <p:nvPr>
            <p:ph type="body" idx="1"/>
          </p:nvPr>
        </p:nvSpPr>
        <p:spPr>
          <a:xfrm>
            <a:off x="1009716" y="1600200"/>
            <a:ext cx="7253751"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Decisions are more likely to be </a:t>
            </a:r>
            <a:r>
              <a:rPr lang="en-US" sz="2400" b="1" i="1">
                <a:solidFill>
                  <a:schemeClr val="accent6"/>
                </a:solidFill>
              </a:rPr>
              <a:t>effective</a:t>
            </a:r>
            <a:r>
              <a:rPr lang="en-US" sz="2400">
                <a:solidFill>
                  <a:schemeClr val="accent6"/>
                </a:solidFill>
              </a:rPr>
              <a:t> </a:t>
            </a:r>
            <a:r>
              <a:rPr lang="en-US" sz="2400"/>
              <a:t>and </a:t>
            </a:r>
            <a:r>
              <a:rPr lang="en-US" sz="2400" b="1" i="1">
                <a:solidFill>
                  <a:srgbClr val="DD8047"/>
                </a:solidFill>
              </a:rPr>
              <a:t>efficient</a:t>
            </a:r>
            <a:r>
              <a:rPr lang="en-US" sz="2400" b="1" i="1"/>
              <a:t> </a:t>
            </a:r>
            <a:r>
              <a:rPr lang="en-US" sz="2400"/>
              <a:t>when they are based on DATA.</a:t>
            </a:r>
            <a:endParaRPr/>
          </a:p>
          <a:p>
            <a:pPr marL="0" lvl="0" indent="0" algn="l" rtl="0">
              <a:spcBef>
                <a:spcPts val="480"/>
              </a:spcBef>
              <a:spcAft>
                <a:spcPts val="0"/>
              </a:spcAft>
              <a:buSzPts val="2400"/>
              <a:buNone/>
            </a:pPr>
            <a:endParaRPr sz="2400"/>
          </a:p>
          <a:p>
            <a:pPr marL="0" lvl="0" indent="0" algn="l" rtl="0">
              <a:spcBef>
                <a:spcPts val="480"/>
              </a:spcBef>
              <a:spcAft>
                <a:spcPts val="0"/>
              </a:spcAft>
              <a:buSzPts val="2400"/>
              <a:buNone/>
            </a:pPr>
            <a:r>
              <a:rPr lang="en-US" sz="2400"/>
              <a:t>The quality of decision making depends most on the first step—defining the problem to be solved.</a:t>
            </a:r>
            <a:br>
              <a:rPr lang="en-US" sz="2400"/>
            </a:br>
            <a:endParaRPr sz="2400"/>
          </a:p>
          <a:p>
            <a:pPr marL="0" lvl="0" indent="0" algn="l" rtl="0">
              <a:spcBef>
                <a:spcPts val="480"/>
              </a:spcBef>
              <a:spcAft>
                <a:spcPts val="0"/>
              </a:spcAft>
              <a:buSzPts val="2400"/>
              <a:buNone/>
            </a:pPr>
            <a:r>
              <a:rPr lang="en-US" sz="2400" b="1"/>
              <a:t>Big Ideas:  </a:t>
            </a:r>
            <a:endParaRPr/>
          </a:p>
          <a:p>
            <a:pPr marL="930275" lvl="0" indent="-457200" algn="l" rtl="0">
              <a:spcBef>
                <a:spcPts val="480"/>
              </a:spcBef>
              <a:spcAft>
                <a:spcPts val="0"/>
              </a:spcAft>
              <a:buSzPts val="2400"/>
              <a:buFont typeface="Noto Sans Symbols"/>
              <a:buChar char="✔"/>
            </a:pPr>
            <a:r>
              <a:rPr lang="en-US" sz="2400"/>
              <a:t>Define problems with precision and clarity.</a:t>
            </a:r>
            <a:endParaRPr/>
          </a:p>
          <a:p>
            <a:pPr marL="930275" lvl="0" indent="-457200" algn="l" rtl="0">
              <a:spcBef>
                <a:spcPts val="480"/>
              </a:spcBef>
              <a:spcAft>
                <a:spcPts val="0"/>
              </a:spcAft>
              <a:buSzPts val="2400"/>
              <a:buFont typeface="Noto Sans Symbols"/>
              <a:buChar char="✔"/>
            </a:pPr>
            <a:r>
              <a:rPr lang="en-US" sz="2400"/>
              <a:t>Data help place the “problem” in the </a:t>
            </a:r>
            <a:r>
              <a:rPr lang="en-US" sz="2400" b="1"/>
              <a:t>context</a:t>
            </a:r>
            <a:r>
              <a:rPr lang="en-US" sz="2400"/>
              <a:t> rather than on the students.</a:t>
            </a:r>
            <a:endParaRPr/>
          </a:p>
        </p:txBody>
      </p:sp>
      <p:sp>
        <p:nvSpPr>
          <p:cNvPr id="348" name="Google Shape;348;p43"/>
          <p:cNvSpPr txBox="1">
            <a:spLocks noGrp="1"/>
          </p:cNvSpPr>
          <p:nvPr>
            <p:ph type="title"/>
          </p:nvPr>
        </p:nvSpPr>
        <p:spPr>
          <a:xfrm>
            <a:off x="1276361" y="288119"/>
            <a:ext cx="6716172"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Data-based Decision Making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355" name="Google Shape;355;p44" title="PBIS Apps logo"/>
          <p:cNvPicPr preferRelativeResize="0"/>
          <p:nvPr/>
        </p:nvPicPr>
        <p:blipFill rotWithShape="1">
          <a:blip r:embed="rId4">
            <a:alphaModFix/>
          </a:blip>
          <a:srcRect/>
          <a:stretch/>
        </p:blipFill>
        <p:spPr>
          <a:xfrm>
            <a:off x="274223" y="6230729"/>
            <a:ext cx="1018067" cy="342498"/>
          </a:xfrm>
          <a:prstGeom prst="rect">
            <a:avLst/>
          </a:prstGeom>
          <a:noFill/>
          <a:ln>
            <a:noFill/>
          </a:ln>
        </p:spPr>
      </p:pic>
      <p:grpSp>
        <p:nvGrpSpPr>
          <p:cNvPr id="356" name="Google Shape;356;p44" descr="Graphic shows 'use data' in the center of five yelllow circles.  Yellow circles are labeled: precision problem statement, set measureable goal, develop solution and action plan, monitor fidelity of plan, monitor outcome versus goal. " title="Use data graphic"/>
          <p:cNvGrpSpPr/>
          <p:nvPr/>
        </p:nvGrpSpPr>
        <p:grpSpPr>
          <a:xfrm>
            <a:off x="3754181" y="1165080"/>
            <a:ext cx="4784614" cy="4635121"/>
            <a:chOff x="3804486" y="1528736"/>
            <a:chExt cx="4672562" cy="4526570"/>
          </a:xfrm>
        </p:grpSpPr>
        <p:sp>
          <p:nvSpPr>
            <p:cNvPr id="357" name="Google Shape;357;p44"/>
            <p:cNvSpPr/>
            <p:nvPr/>
          </p:nvSpPr>
          <p:spPr>
            <a:xfrm>
              <a:off x="5171291" y="2900926"/>
              <a:ext cx="1938954" cy="1938954"/>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A2AEF3"/>
                </a:gs>
                <a:gs pos="35000">
                  <a:srgbClr val="BFC5F4"/>
                </a:gs>
                <a:gs pos="100000">
                  <a:srgbClr val="E6E6FB"/>
                </a:gs>
              </a:gsLst>
              <a:lin ang="16200000" scaled="0"/>
            </a:gradFill>
            <a:ln>
              <a:noFill/>
            </a:ln>
            <a:effectLst>
              <a:outerShdw blurRad="40000" dist="20000" dir="5400000" rotWithShape="0">
                <a:srgbClr val="000000">
                  <a:alpha val="37647"/>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3200" i="1">
                  <a:solidFill>
                    <a:srgbClr val="FFFFFF"/>
                  </a:solidFill>
                  <a:latin typeface="Calibri"/>
                  <a:ea typeface="Calibri"/>
                  <a:cs typeface="Calibri"/>
                  <a:sym typeface="Calibri"/>
                </a:rPr>
                <a:t>Use </a:t>
              </a:r>
              <a:br>
                <a:rPr lang="en-US" sz="3200" i="1">
                  <a:solidFill>
                    <a:srgbClr val="FFFFFF"/>
                  </a:solidFill>
                  <a:latin typeface="Calibri"/>
                  <a:ea typeface="Calibri"/>
                  <a:cs typeface="Calibri"/>
                  <a:sym typeface="Calibri"/>
                </a:rPr>
              </a:br>
              <a:r>
                <a:rPr lang="en-US" sz="3200" i="1">
                  <a:solidFill>
                    <a:srgbClr val="FFFFFF"/>
                  </a:solidFill>
                  <a:latin typeface="Calibri"/>
                  <a:ea typeface="Calibri"/>
                  <a:cs typeface="Calibri"/>
                  <a:sym typeface="Calibri"/>
                </a:rPr>
                <a:t>Data</a:t>
              </a:r>
              <a:endParaRPr/>
            </a:p>
          </p:txBody>
        </p:sp>
        <p:grpSp>
          <p:nvGrpSpPr>
            <p:cNvPr id="358" name="Google Shape;358;p44"/>
            <p:cNvGrpSpPr/>
            <p:nvPr/>
          </p:nvGrpSpPr>
          <p:grpSpPr>
            <a:xfrm>
              <a:off x="3804486" y="1528736"/>
              <a:ext cx="4672562" cy="4526570"/>
              <a:chOff x="2265230" y="1241353"/>
              <a:chExt cx="4672562" cy="4526570"/>
            </a:xfrm>
          </p:grpSpPr>
          <p:sp>
            <p:nvSpPr>
              <p:cNvPr id="359" name="Google Shape;359;p44"/>
              <p:cNvSpPr/>
              <p:nvPr/>
            </p:nvSpPr>
            <p:spPr>
              <a:xfrm>
                <a:off x="3756653" y="1241353"/>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800">
                    <a:solidFill>
                      <a:srgbClr val="3754A5"/>
                    </a:solidFill>
                    <a:latin typeface="Calibri"/>
                    <a:ea typeface="Calibri"/>
                    <a:cs typeface="Calibri"/>
                    <a:sym typeface="Calibri"/>
                  </a:rPr>
                  <a:t>Precision Problem Statement</a:t>
                </a:r>
                <a:endParaRPr/>
              </a:p>
            </p:txBody>
          </p:sp>
          <p:sp>
            <p:nvSpPr>
              <p:cNvPr id="360" name="Google Shape;360;p44"/>
              <p:cNvSpPr/>
              <p:nvPr/>
            </p:nvSpPr>
            <p:spPr>
              <a:xfrm>
                <a:off x="5248075" y="2324933"/>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800">
                    <a:solidFill>
                      <a:srgbClr val="3754A5"/>
                    </a:solidFill>
                    <a:latin typeface="Calibri"/>
                    <a:ea typeface="Calibri"/>
                    <a:cs typeface="Calibri"/>
                    <a:sym typeface="Calibri"/>
                  </a:rPr>
                  <a:t>Set Measurable Goal</a:t>
                </a:r>
                <a:endParaRPr/>
              </a:p>
            </p:txBody>
          </p:sp>
          <p:sp>
            <p:nvSpPr>
              <p:cNvPr id="361" name="Google Shape;361;p44"/>
              <p:cNvSpPr/>
              <p:nvPr/>
            </p:nvSpPr>
            <p:spPr>
              <a:xfrm>
                <a:off x="4678402" y="4078206"/>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800">
                    <a:solidFill>
                      <a:srgbClr val="3754A5"/>
                    </a:solidFill>
                    <a:latin typeface="Calibri"/>
                    <a:ea typeface="Calibri"/>
                    <a:cs typeface="Calibri"/>
                    <a:sym typeface="Calibri"/>
                  </a:rPr>
                  <a:t>Develop Solution and Action Plan</a:t>
                </a:r>
                <a:endParaRPr/>
              </a:p>
            </p:txBody>
          </p:sp>
          <p:sp>
            <p:nvSpPr>
              <p:cNvPr id="362" name="Google Shape;362;p44"/>
              <p:cNvSpPr/>
              <p:nvPr/>
            </p:nvSpPr>
            <p:spPr>
              <a:xfrm>
                <a:off x="2834903" y="4078206"/>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800">
                    <a:solidFill>
                      <a:srgbClr val="3754A5"/>
                    </a:solidFill>
                    <a:latin typeface="Calibri"/>
                    <a:ea typeface="Calibri"/>
                    <a:cs typeface="Calibri"/>
                    <a:sym typeface="Calibri"/>
                  </a:rPr>
                  <a:t>Monitor Fidelity of Plan</a:t>
                </a:r>
                <a:endParaRPr/>
              </a:p>
            </p:txBody>
          </p:sp>
          <p:sp>
            <p:nvSpPr>
              <p:cNvPr id="363" name="Google Shape;363;p44"/>
              <p:cNvSpPr/>
              <p:nvPr/>
            </p:nvSpPr>
            <p:spPr>
              <a:xfrm>
                <a:off x="2265230" y="2324933"/>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800">
                    <a:solidFill>
                      <a:srgbClr val="3754A5"/>
                    </a:solidFill>
                    <a:latin typeface="Calibri"/>
                    <a:ea typeface="Calibri"/>
                    <a:cs typeface="Calibri"/>
                    <a:sym typeface="Calibri"/>
                  </a:rPr>
                  <a:t>Monitor Outcome vs Goal</a:t>
                </a:r>
                <a:endParaRPr/>
              </a:p>
            </p:txBody>
          </p:sp>
          <p:sp>
            <p:nvSpPr>
              <p:cNvPr id="364" name="Google Shape;364;p44"/>
              <p:cNvSpPr/>
              <p:nvPr/>
            </p:nvSpPr>
            <p:spPr>
              <a:xfrm rot="2160000">
                <a:off x="5065840" y="2419700"/>
                <a:ext cx="559033" cy="413891"/>
              </a:xfrm>
              <a:custGeom>
                <a:avLst/>
                <a:gdLst/>
                <a:ahLst/>
                <a:cxnLst/>
                <a:rect l="l" t="t" r="r" b="b"/>
                <a:pathLst>
                  <a:path w="559033" h="413891" extrusionOk="0">
                    <a:moveTo>
                      <a:pt x="0" y="82778"/>
                    </a:moveTo>
                    <a:lnTo>
                      <a:pt x="352088" y="82778"/>
                    </a:lnTo>
                    <a:lnTo>
                      <a:pt x="352088" y="0"/>
                    </a:lnTo>
                    <a:lnTo>
                      <a:pt x="559033" y="206946"/>
                    </a:lnTo>
                    <a:lnTo>
                      <a:pt x="352088" y="413891"/>
                    </a:lnTo>
                    <a:lnTo>
                      <a:pt x="352088" y="331113"/>
                    </a:lnTo>
                    <a:lnTo>
                      <a:pt x="0" y="331113"/>
                    </a:lnTo>
                    <a:lnTo>
                      <a:pt x="0" y="82778"/>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0" tIns="82775" rIns="12415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365" name="Google Shape;365;p44"/>
              <p:cNvSpPr/>
              <p:nvPr/>
            </p:nvSpPr>
            <p:spPr>
              <a:xfrm rot="-4320000">
                <a:off x="5529294" y="3837288"/>
                <a:ext cx="559033" cy="413892"/>
              </a:xfrm>
              <a:custGeom>
                <a:avLst/>
                <a:gdLst/>
                <a:ahLst/>
                <a:cxnLst/>
                <a:rect l="l" t="t" r="r" b="b"/>
                <a:pathLst>
                  <a:path w="559033" h="413891" extrusionOk="0">
                    <a:moveTo>
                      <a:pt x="559033" y="331113"/>
                    </a:moveTo>
                    <a:lnTo>
                      <a:pt x="206945" y="331113"/>
                    </a:lnTo>
                    <a:lnTo>
                      <a:pt x="206945" y="413891"/>
                    </a:lnTo>
                    <a:lnTo>
                      <a:pt x="0" y="206945"/>
                    </a:lnTo>
                    <a:lnTo>
                      <a:pt x="206945" y="0"/>
                    </a:lnTo>
                    <a:lnTo>
                      <a:pt x="206945" y="82778"/>
                    </a:lnTo>
                    <a:lnTo>
                      <a:pt x="559033" y="82778"/>
                    </a:lnTo>
                    <a:lnTo>
                      <a:pt x="559033" y="331113"/>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124150" tIns="82775" rIns="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366" name="Google Shape;366;p44"/>
              <p:cNvSpPr/>
              <p:nvPr/>
            </p:nvSpPr>
            <p:spPr>
              <a:xfrm>
                <a:off x="4324301" y="4716118"/>
                <a:ext cx="559034" cy="413892"/>
              </a:xfrm>
              <a:custGeom>
                <a:avLst/>
                <a:gdLst/>
                <a:ahLst/>
                <a:cxnLst/>
                <a:rect l="l" t="t" r="r" b="b"/>
                <a:pathLst>
                  <a:path w="559033" h="413891" extrusionOk="0">
                    <a:moveTo>
                      <a:pt x="559033" y="331113"/>
                    </a:moveTo>
                    <a:lnTo>
                      <a:pt x="206945" y="331113"/>
                    </a:lnTo>
                    <a:lnTo>
                      <a:pt x="206945" y="413891"/>
                    </a:lnTo>
                    <a:lnTo>
                      <a:pt x="0" y="206945"/>
                    </a:lnTo>
                    <a:lnTo>
                      <a:pt x="206945" y="0"/>
                    </a:lnTo>
                    <a:lnTo>
                      <a:pt x="206945" y="82778"/>
                    </a:lnTo>
                    <a:lnTo>
                      <a:pt x="559033" y="82778"/>
                    </a:lnTo>
                    <a:lnTo>
                      <a:pt x="559033" y="331113"/>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124150" tIns="82775" rIns="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367" name="Google Shape;367;p44"/>
              <p:cNvSpPr/>
              <p:nvPr/>
            </p:nvSpPr>
            <p:spPr>
              <a:xfrm rot="4320000">
                <a:off x="3116121" y="3841676"/>
                <a:ext cx="559033" cy="413892"/>
              </a:xfrm>
              <a:custGeom>
                <a:avLst/>
                <a:gdLst/>
                <a:ahLst/>
                <a:cxnLst/>
                <a:rect l="l" t="t" r="r" b="b"/>
                <a:pathLst>
                  <a:path w="559033" h="413891" extrusionOk="0">
                    <a:moveTo>
                      <a:pt x="559033" y="331113"/>
                    </a:moveTo>
                    <a:lnTo>
                      <a:pt x="206945" y="331113"/>
                    </a:lnTo>
                    <a:lnTo>
                      <a:pt x="206945" y="413891"/>
                    </a:lnTo>
                    <a:lnTo>
                      <a:pt x="0" y="206945"/>
                    </a:lnTo>
                    <a:lnTo>
                      <a:pt x="206945" y="0"/>
                    </a:lnTo>
                    <a:lnTo>
                      <a:pt x="206945" y="82778"/>
                    </a:lnTo>
                    <a:lnTo>
                      <a:pt x="559033" y="82778"/>
                    </a:lnTo>
                    <a:lnTo>
                      <a:pt x="559033" y="331113"/>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124150" tIns="82775" rIns="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368" name="Google Shape;368;p44"/>
              <p:cNvSpPr/>
              <p:nvPr/>
            </p:nvSpPr>
            <p:spPr>
              <a:xfrm rot="-2160000">
                <a:off x="3574417" y="2422412"/>
                <a:ext cx="559033" cy="413891"/>
              </a:xfrm>
              <a:custGeom>
                <a:avLst/>
                <a:gdLst/>
                <a:ahLst/>
                <a:cxnLst/>
                <a:rect l="l" t="t" r="r" b="b"/>
                <a:pathLst>
                  <a:path w="559033" h="413891" extrusionOk="0">
                    <a:moveTo>
                      <a:pt x="0" y="82778"/>
                    </a:moveTo>
                    <a:lnTo>
                      <a:pt x="352088" y="82778"/>
                    </a:lnTo>
                    <a:lnTo>
                      <a:pt x="352088" y="0"/>
                    </a:lnTo>
                    <a:lnTo>
                      <a:pt x="559033" y="206946"/>
                    </a:lnTo>
                    <a:lnTo>
                      <a:pt x="352088" y="413891"/>
                    </a:lnTo>
                    <a:lnTo>
                      <a:pt x="352088" y="331113"/>
                    </a:lnTo>
                    <a:lnTo>
                      <a:pt x="0" y="331113"/>
                    </a:lnTo>
                    <a:lnTo>
                      <a:pt x="0" y="82778"/>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0" tIns="82775" rIns="12415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grpSp>
      </p:grpSp>
      <p:grpSp>
        <p:nvGrpSpPr>
          <p:cNvPr id="369" name="Google Shape;369;p44" descr="Circle labeled 'problem' connected by arrow to circle labeled 'solution'. " title="Problem/solution graphic"/>
          <p:cNvGrpSpPr/>
          <p:nvPr/>
        </p:nvGrpSpPr>
        <p:grpSpPr>
          <a:xfrm>
            <a:off x="1371330" y="2071678"/>
            <a:ext cx="1463023" cy="3728523"/>
            <a:chOff x="1002870" y="1875994"/>
            <a:chExt cx="1463023" cy="3728523"/>
          </a:xfrm>
        </p:grpSpPr>
        <p:sp>
          <p:nvSpPr>
            <p:cNvPr id="370" name="Google Shape;370;p44"/>
            <p:cNvSpPr/>
            <p:nvPr/>
          </p:nvSpPr>
          <p:spPr>
            <a:xfrm rot="5400000">
              <a:off x="951502" y="3622646"/>
              <a:ext cx="1565758" cy="364214"/>
            </a:xfrm>
            <a:prstGeom prst="rightArrow">
              <a:avLst>
                <a:gd name="adj1" fmla="val 50000"/>
                <a:gd name="adj2" fmla="val 5000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wentieth Century"/>
                <a:ea typeface="Twentieth Century"/>
                <a:cs typeface="Twentieth Century"/>
                <a:sym typeface="Twentieth Century"/>
              </a:endParaRPr>
            </a:p>
          </p:txBody>
        </p:sp>
        <p:sp>
          <p:nvSpPr>
            <p:cNvPr id="371" name="Google Shape;371;p44"/>
            <p:cNvSpPr/>
            <p:nvPr/>
          </p:nvSpPr>
          <p:spPr>
            <a:xfrm>
              <a:off x="1002870" y="1875994"/>
              <a:ext cx="1463023" cy="1463022"/>
            </a:xfrm>
            <a:custGeom>
              <a:avLst/>
              <a:gdLst/>
              <a:ahLst/>
              <a:cxnLst/>
              <a:rect l="l" t="t" r="r" b="b"/>
              <a:pathLst>
                <a:path w="2389187" h="2389187" extrusionOk="0">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BF504D">
                <a:alpha val="49803"/>
              </a:srgbClr>
            </a:solidFill>
            <a:ln w="38100" cap="flat" cmpd="sng">
              <a:solidFill>
                <a:schemeClr val="dk2"/>
              </a:solidFill>
              <a:prstDash val="solid"/>
              <a:round/>
              <a:headEnd type="none" w="sm" len="sm"/>
              <a:tailEnd type="none" w="sm" len="sm"/>
            </a:ln>
          </p:spPr>
          <p:txBody>
            <a:bodyPr spcFirstLastPara="1" wrap="square" lIns="361025" tIns="292875" rIns="361025" bIns="292875" anchor="ctr" anchorCtr="0">
              <a:noAutofit/>
            </a:bodyPr>
            <a:lstStyle/>
            <a:p>
              <a:pPr marL="0" marR="0" lvl="0" indent="0" algn="ctr" rtl="0">
                <a:lnSpc>
                  <a:spcPct val="90000"/>
                </a:lnSpc>
                <a:spcBef>
                  <a:spcPts val="0"/>
                </a:spcBef>
                <a:spcAft>
                  <a:spcPts val="0"/>
                </a:spcAft>
                <a:buNone/>
              </a:pPr>
              <a:r>
                <a:rPr lang="en-US" sz="1600">
                  <a:solidFill>
                    <a:schemeClr val="dk2"/>
                  </a:solidFill>
                  <a:latin typeface="Twentieth Century"/>
                  <a:ea typeface="Twentieth Century"/>
                  <a:cs typeface="Twentieth Century"/>
                  <a:sym typeface="Twentieth Century"/>
                </a:rPr>
                <a:t>Problem</a:t>
              </a:r>
              <a:endParaRPr/>
            </a:p>
          </p:txBody>
        </p:sp>
        <p:sp>
          <p:nvSpPr>
            <p:cNvPr id="372" name="Google Shape;372;p44"/>
            <p:cNvSpPr/>
            <p:nvPr/>
          </p:nvSpPr>
          <p:spPr>
            <a:xfrm>
              <a:off x="1002870" y="4141495"/>
              <a:ext cx="1463023" cy="1463022"/>
            </a:xfrm>
            <a:custGeom>
              <a:avLst/>
              <a:gdLst/>
              <a:ahLst/>
              <a:cxnLst/>
              <a:rect l="l" t="t" r="r" b="b"/>
              <a:pathLst>
                <a:path w="2389187" h="2389187" extrusionOk="0">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A9B7E1">
                <a:alpha val="49803"/>
              </a:srgbClr>
            </a:solidFill>
            <a:ln w="38100" cap="flat" cmpd="sng">
              <a:solidFill>
                <a:schemeClr val="dk2"/>
              </a:solidFill>
              <a:prstDash val="solid"/>
              <a:round/>
              <a:headEnd type="none" w="sm" len="sm"/>
              <a:tailEnd type="none" w="sm" len="sm"/>
            </a:ln>
          </p:spPr>
          <p:txBody>
            <a:bodyPr spcFirstLastPara="1" wrap="square" lIns="361025" tIns="292875" rIns="361025" bIns="292875" anchor="ctr" anchorCtr="0">
              <a:noAutofit/>
            </a:bodyPr>
            <a:lstStyle/>
            <a:p>
              <a:pPr marL="0" marR="0" lvl="0" indent="0" algn="ctr" rtl="0">
                <a:lnSpc>
                  <a:spcPct val="90000"/>
                </a:lnSpc>
                <a:spcBef>
                  <a:spcPts val="0"/>
                </a:spcBef>
                <a:spcAft>
                  <a:spcPts val="0"/>
                </a:spcAft>
                <a:buNone/>
              </a:pPr>
              <a:r>
                <a:rPr lang="en-US" sz="1600">
                  <a:solidFill>
                    <a:schemeClr val="dk2"/>
                  </a:solidFill>
                  <a:latin typeface="Twentieth Century"/>
                  <a:ea typeface="Twentieth Century"/>
                  <a:cs typeface="Twentieth Century"/>
                  <a:sym typeface="Twentieth Century"/>
                </a:rPr>
                <a:t>Solution</a:t>
              </a:r>
              <a:endParaRPr/>
            </a:p>
          </p:txBody>
        </p:sp>
      </p:grpSp>
      <p:sp>
        <p:nvSpPr>
          <p:cNvPr id="373" name="Google Shape;373;p44"/>
          <p:cNvSpPr txBox="1">
            <a:spLocks noGrp="1"/>
          </p:cNvSpPr>
          <p:nvPr>
            <p:ph type="title"/>
          </p:nvPr>
        </p:nvSpPr>
        <p:spPr>
          <a:xfrm>
            <a:off x="1090144" y="290275"/>
            <a:ext cx="5328074"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Old vs New Decision Making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5"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380" name="Google Shape;380;p45" title="PBIS Apps logo"/>
          <p:cNvPicPr preferRelativeResize="0"/>
          <p:nvPr/>
        </p:nvPicPr>
        <p:blipFill rotWithShape="1">
          <a:blip r:embed="rId4">
            <a:alphaModFix/>
          </a:blip>
          <a:srcRect/>
          <a:stretch/>
        </p:blipFill>
        <p:spPr>
          <a:xfrm>
            <a:off x="274223" y="6230729"/>
            <a:ext cx="1018067" cy="342498"/>
          </a:xfrm>
          <a:prstGeom prst="rect">
            <a:avLst/>
          </a:prstGeom>
          <a:noFill/>
          <a:ln>
            <a:noFill/>
          </a:ln>
        </p:spPr>
      </p:pic>
      <p:sp>
        <p:nvSpPr>
          <p:cNvPr id="381" name="Google Shape;381;p45"/>
          <p:cNvSpPr txBox="1">
            <a:spLocks noGrp="1"/>
          </p:cNvSpPr>
          <p:nvPr>
            <p:ph type="body" idx="1"/>
          </p:nvPr>
        </p:nvSpPr>
        <p:spPr>
          <a:xfrm>
            <a:off x="1009717" y="1066508"/>
            <a:ext cx="7813382" cy="5026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The statement of a problem is important</a:t>
            </a:r>
            <a:endParaRPr/>
          </a:p>
          <a:p>
            <a:pPr marL="742950" lvl="1" indent="-285750" algn="l" rtl="0">
              <a:spcBef>
                <a:spcPts val="560"/>
              </a:spcBef>
              <a:spcAft>
                <a:spcPts val="0"/>
              </a:spcAft>
              <a:buSzPts val="2800"/>
              <a:buChar char="▪"/>
            </a:pPr>
            <a:r>
              <a:rPr lang="en-US"/>
              <a:t>Everyone must be working on the same problem with the same assumptions.</a:t>
            </a:r>
            <a:endParaRPr/>
          </a:p>
          <a:p>
            <a:pPr marL="742950" lvl="1" indent="-107950" algn="l" rtl="0">
              <a:spcBef>
                <a:spcPts val="560"/>
              </a:spcBef>
              <a:spcAft>
                <a:spcPts val="0"/>
              </a:spcAft>
              <a:buSzPts val="2800"/>
              <a:buNone/>
            </a:pPr>
            <a:endParaRPr/>
          </a:p>
          <a:p>
            <a:pPr marL="0" lvl="0" indent="0" algn="l" rtl="0">
              <a:spcBef>
                <a:spcPts val="640"/>
              </a:spcBef>
              <a:spcAft>
                <a:spcPts val="0"/>
              </a:spcAft>
              <a:buSzPts val="3200"/>
              <a:buNone/>
            </a:pPr>
            <a:r>
              <a:rPr lang="en-US"/>
              <a:t>Problems often are framed in “primary” form. </a:t>
            </a:r>
            <a:endParaRPr/>
          </a:p>
          <a:p>
            <a:pPr marL="0" lvl="0" indent="0" algn="l" rtl="0">
              <a:spcBef>
                <a:spcPts val="520"/>
              </a:spcBef>
              <a:spcAft>
                <a:spcPts val="0"/>
              </a:spcAft>
              <a:buSzPts val="2600"/>
              <a:buNone/>
            </a:pPr>
            <a:r>
              <a:rPr lang="en-US" sz="2600" i="1"/>
              <a:t>This raises awareness and concern, but is not useful for problem solving.</a:t>
            </a:r>
            <a:endParaRPr/>
          </a:p>
          <a:p>
            <a:pPr marL="742950" lvl="1" indent="-285750" algn="l" rtl="0">
              <a:spcBef>
                <a:spcPts val="560"/>
              </a:spcBef>
              <a:spcAft>
                <a:spcPts val="0"/>
              </a:spcAft>
              <a:buSzPts val="2800"/>
              <a:buChar char="▪"/>
            </a:pPr>
            <a:r>
              <a:rPr lang="en-US"/>
              <a:t>Use a more detailed review of the data to build precise problem statements which are solvable</a:t>
            </a:r>
            <a:endParaRPr/>
          </a:p>
          <a:p>
            <a:pPr marL="742950" lvl="1" indent="-107950" algn="l" rtl="0">
              <a:spcBef>
                <a:spcPts val="560"/>
              </a:spcBef>
              <a:spcAft>
                <a:spcPts val="0"/>
              </a:spcAft>
              <a:buSzPts val="2800"/>
              <a:buNone/>
            </a:pPr>
            <a:endParaRPr/>
          </a:p>
          <a:p>
            <a:pPr marL="742950" lvl="1" indent="-107950" algn="l" rtl="0">
              <a:spcBef>
                <a:spcPts val="560"/>
              </a:spcBef>
              <a:spcAft>
                <a:spcPts val="0"/>
              </a:spcAft>
              <a:buSzPts val="2800"/>
              <a:buNone/>
            </a:pPr>
            <a:endParaRPr i="1"/>
          </a:p>
          <a:p>
            <a:pPr marL="0" lvl="0" indent="0" algn="l" rtl="0">
              <a:spcBef>
                <a:spcPts val="640"/>
              </a:spcBef>
              <a:spcAft>
                <a:spcPts val="0"/>
              </a:spcAft>
              <a:buSzPts val="3200"/>
              <a:buNone/>
            </a:pPr>
            <a:endParaRPr/>
          </a:p>
          <a:p>
            <a:pPr marL="742950" lvl="1" indent="-107950" algn="l" rtl="0">
              <a:spcBef>
                <a:spcPts val="560"/>
              </a:spcBef>
              <a:spcAft>
                <a:spcPts val="0"/>
              </a:spcAft>
              <a:buSzPts val="2800"/>
              <a:buNone/>
            </a:pPr>
            <a:endParaRPr/>
          </a:p>
          <a:p>
            <a:pPr marL="0" lvl="0" indent="0" algn="l" rtl="0">
              <a:spcBef>
                <a:spcPts val="640"/>
              </a:spcBef>
              <a:spcAft>
                <a:spcPts val="0"/>
              </a:spcAft>
              <a:buSzPts val="3200"/>
              <a:buNone/>
            </a:pPr>
            <a:endParaRPr/>
          </a:p>
          <a:p>
            <a:pPr marL="742950" lvl="1" indent="-107950" algn="l" rtl="0">
              <a:spcBef>
                <a:spcPts val="560"/>
              </a:spcBef>
              <a:spcAft>
                <a:spcPts val="0"/>
              </a:spcAft>
              <a:buSzPts val="2800"/>
              <a:buNone/>
            </a:pPr>
            <a:endParaRPr/>
          </a:p>
          <a:p>
            <a:pPr marL="742950" lvl="1" indent="-107950" algn="l" rtl="0">
              <a:spcBef>
                <a:spcPts val="560"/>
              </a:spcBef>
              <a:spcAft>
                <a:spcPts val="0"/>
              </a:spcAft>
              <a:buSzPts val="2800"/>
              <a:buNone/>
            </a:pPr>
            <a:endParaRPr/>
          </a:p>
          <a:p>
            <a:pPr marL="742950" lvl="1" indent="-107950" algn="l" rtl="0">
              <a:spcBef>
                <a:spcPts val="560"/>
              </a:spcBef>
              <a:spcAft>
                <a:spcPts val="0"/>
              </a:spcAft>
              <a:buSzPts val="2800"/>
              <a:buNone/>
            </a:pPr>
            <a:endParaRPr i="1"/>
          </a:p>
          <a:p>
            <a:pPr marL="0" lvl="0" indent="0" algn="l" rtl="0">
              <a:spcBef>
                <a:spcPts val="640"/>
              </a:spcBef>
              <a:spcAft>
                <a:spcPts val="0"/>
              </a:spcAft>
              <a:buSzPts val="3200"/>
              <a:buNone/>
            </a:pPr>
            <a:endParaRPr/>
          </a:p>
        </p:txBody>
      </p:sp>
      <p:sp>
        <p:nvSpPr>
          <p:cNvPr id="382" name="Google Shape;382;p45"/>
          <p:cNvSpPr txBox="1">
            <a:spLocks noGrp="1"/>
          </p:cNvSpPr>
          <p:nvPr>
            <p:ph type="title"/>
          </p:nvPr>
        </p:nvSpPr>
        <p:spPr>
          <a:xfrm>
            <a:off x="1090143" y="290275"/>
            <a:ext cx="5606748"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Identifying the Problem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6"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389" name="Google Shape;389;p46" title="PBIS Apps logo"/>
          <p:cNvPicPr preferRelativeResize="0"/>
          <p:nvPr/>
        </p:nvPicPr>
        <p:blipFill rotWithShape="1">
          <a:blip r:embed="rId4">
            <a:alphaModFix/>
          </a:blip>
          <a:srcRect/>
          <a:stretch/>
        </p:blipFill>
        <p:spPr>
          <a:xfrm>
            <a:off x="274223" y="6230729"/>
            <a:ext cx="1018067" cy="342498"/>
          </a:xfrm>
          <a:prstGeom prst="rect">
            <a:avLst/>
          </a:prstGeom>
          <a:noFill/>
          <a:ln>
            <a:noFill/>
          </a:ln>
        </p:spPr>
      </p:pic>
      <p:sp>
        <p:nvSpPr>
          <p:cNvPr id="390" name="Google Shape;390;p46"/>
          <p:cNvSpPr txBox="1">
            <a:spLocks noGrp="1"/>
          </p:cNvSpPr>
          <p:nvPr>
            <p:ph type="body" idx="1"/>
          </p:nvPr>
        </p:nvSpPr>
        <p:spPr>
          <a:xfrm>
            <a:off x="901623" y="1062835"/>
            <a:ext cx="8083615" cy="48815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a:t>What are the data we need for a decision?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Precise problem statements include information about the following:</a:t>
            </a:r>
            <a:endParaRPr i="1"/>
          </a:p>
          <a:p>
            <a:pPr marL="742950" lvl="1" indent="-285750" algn="l" rtl="0">
              <a:lnSpc>
                <a:spcPct val="90000"/>
              </a:lnSpc>
              <a:spcBef>
                <a:spcPts val="560"/>
              </a:spcBef>
              <a:spcAft>
                <a:spcPts val="0"/>
              </a:spcAft>
              <a:buSzPts val="2800"/>
              <a:buChar char="▪"/>
            </a:pPr>
            <a:r>
              <a:rPr lang="en-US" b="1" i="1"/>
              <a:t>What</a:t>
            </a:r>
            <a:r>
              <a:rPr lang="en-US"/>
              <a:t> is the problem behavior?</a:t>
            </a:r>
            <a:endParaRPr/>
          </a:p>
          <a:p>
            <a:pPr marL="742950" lvl="1" indent="-285750" algn="l" rtl="0">
              <a:lnSpc>
                <a:spcPct val="90000"/>
              </a:lnSpc>
              <a:spcBef>
                <a:spcPts val="560"/>
              </a:spcBef>
              <a:spcAft>
                <a:spcPts val="0"/>
              </a:spcAft>
              <a:buSzPts val="2800"/>
              <a:buChar char="▪"/>
            </a:pPr>
            <a:r>
              <a:rPr lang="en-US" b="1" i="1"/>
              <a:t>How</a:t>
            </a:r>
            <a:r>
              <a:rPr lang="en-US"/>
              <a:t> often is the problem happening?</a:t>
            </a:r>
            <a:endParaRPr/>
          </a:p>
          <a:p>
            <a:pPr marL="742950" lvl="1" indent="-285750" algn="l" rtl="0">
              <a:lnSpc>
                <a:spcPct val="90000"/>
              </a:lnSpc>
              <a:spcBef>
                <a:spcPts val="560"/>
              </a:spcBef>
              <a:spcAft>
                <a:spcPts val="0"/>
              </a:spcAft>
              <a:buSzPts val="2800"/>
              <a:buChar char="▪"/>
            </a:pPr>
            <a:r>
              <a:rPr lang="en-US" b="1" i="1"/>
              <a:t>Where</a:t>
            </a:r>
            <a:r>
              <a:rPr lang="en-US"/>
              <a:t> is the problem happening?</a:t>
            </a:r>
            <a:endParaRPr/>
          </a:p>
          <a:p>
            <a:pPr marL="742950" lvl="1" indent="-285750" algn="l" rtl="0">
              <a:lnSpc>
                <a:spcPct val="90000"/>
              </a:lnSpc>
              <a:spcBef>
                <a:spcPts val="560"/>
              </a:spcBef>
              <a:spcAft>
                <a:spcPts val="0"/>
              </a:spcAft>
              <a:buSzPts val="2800"/>
              <a:buChar char="▪"/>
            </a:pPr>
            <a:r>
              <a:rPr lang="en-US" b="1" i="1"/>
              <a:t>Who</a:t>
            </a:r>
            <a:r>
              <a:rPr lang="en-US"/>
              <a:t> is engaged in the behavior?</a:t>
            </a:r>
            <a:endParaRPr/>
          </a:p>
          <a:p>
            <a:pPr marL="742950" lvl="1" indent="-285750" algn="l" rtl="0">
              <a:lnSpc>
                <a:spcPct val="90000"/>
              </a:lnSpc>
              <a:spcBef>
                <a:spcPts val="560"/>
              </a:spcBef>
              <a:spcAft>
                <a:spcPts val="0"/>
              </a:spcAft>
              <a:buSzPts val="2800"/>
              <a:buChar char="▪"/>
            </a:pPr>
            <a:r>
              <a:rPr lang="en-US" b="1" i="1"/>
              <a:t>When</a:t>
            </a:r>
            <a:r>
              <a:rPr lang="en-US"/>
              <a:t> is the problem most likely to occur?</a:t>
            </a:r>
            <a:endParaRPr/>
          </a:p>
          <a:p>
            <a:pPr marL="742950" lvl="1" indent="-285750" algn="l" rtl="0">
              <a:lnSpc>
                <a:spcPct val="90000"/>
              </a:lnSpc>
              <a:spcBef>
                <a:spcPts val="560"/>
              </a:spcBef>
              <a:spcAft>
                <a:spcPts val="0"/>
              </a:spcAft>
              <a:buSzPts val="2800"/>
              <a:buChar char="▪"/>
            </a:pPr>
            <a:r>
              <a:rPr lang="en-US" b="1" i="1"/>
              <a:t>Why</a:t>
            </a:r>
            <a:r>
              <a:rPr lang="en-US"/>
              <a:t> is the problem sustaining?</a:t>
            </a:r>
            <a:endParaRPr/>
          </a:p>
          <a:p>
            <a:pPr marL="457200" lvl="1" indent="0" algn="l" rtl="0">
              <a:lnSpc>
                <a:spcPct val="90000"/>
              </a:lnSpc>
              <a:spcBef>
                <a:spcPts val="560"/>
              </a:spcBef>
              <a:spcAft>
                <a:spcPts val="0"/>
              </a:spcAft>
              <a:buSzPts val="2800"/>
              <a:buNone/>
            </a:pPr>
            <a:endParaRPr i="1"/>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0" lvl="0" indent="0" algn="l" rtl="0">
              <a:lnSpc>
                <a:spcPct val="90000"/>
              </a:lnSpc>
              <a:spcBef>
                <a:spcPts val="640"/>
              </a:spcBef>
              <a:spcAft>
                <a:spcPts val="0"/>
              </a:spcAft>
              <a:buSzPts val="32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a:p>
          <a:p>
            <a:pPr marL="742950" lvl="1" indent="-107950" algn="l" rtl="0">
              <a:lnSpc>
                <a:spcPct val="90000"/>
              </a:lnSpc>
              <a:spcBef>
                <a:spcPts val="560"/>
              </a:spcBef>
              <a:spcAft>
                <a:spcPts val="0"/>
              </a:spcAft>
              <a:buSzPts val="2800"/>
              <a:buNone/>
            </a:pPr>
            <a:endParaRPr i="1"/>
          </a:p>
          <a:p>
            <a:pPr marL="0" lvl="0" indent="0" algn="l" rtl="0">
              <a:lnSpc>
                <a:spcPct val="90000"/>
              </a:lnSpc>
              <a:spcBef>
                <a:spcPts val="640"/>
              </a:spcBef>
              <a:spcAft>
                <a:spcPts val="0"/>
              </a:spcAft>
              <a:buSzPts val="3200"/>
              <a:buNone/>
            </a:pPr>
            <a:endParaRPr/>
          </a:p>
        </p:txBody>
      </p:sp>
      <p:sp>
        <p:nvSpPr>
          <p:cNvPr id="391" name="Google Shape;391;p46"/>
          <p:cNvSpPr txBox="1">
            <a:spLocks noGrp="1"/>
          </p:cNvSpPr>
          <p:nvPr>
            <p:ph type="title"/>
          </p:nvPr>
        </p:nvSpPr>
        <p:spPr>
          <a:xfrm>
            <a:off x="1090143" y="290275"/>
            <a:ext cx="5606748"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Ask the Right 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4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98" name="Google Shape;398;p47"/>
          <p:cNvSpPr txBox="1"/>
          <p:nvPr/>
        </p:nvSpPr>
        <p:spPr>
          <a:xfrm>
            <a:off x="6344452" y="4702195"/>
            <a:ext cx="212028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To get new playground equipment</a:t>
            </a:r>
            <a:endParaRPr sz="1800" i="1">
              <a:solidFill>
                <a:srgbClr val="1D2A53"/>
              </a:solidFill>
              <a:latin typeface="Twentieth Century"/>
              <a:ea typeface="Twentieth Century"/>
              <a:cs typeface="Twentieth Century"/>
              <a:sym typeface="Twentieth Century"/>
            </a:endParaRPr>
          </a:p>
        </p:txBody>
      </p:sp>
      <p:sp>
        <p:nvSpPr>
          <p:cNvPr id="399" name="Google Shape;399;p47"/>
          <p:cNvSpPr/>
          <p:nvPr/>
        </p:nvSpPr>
        <p:spPr>
          <a:xfrm>
            <a:off x="5294127" y="4675313"/>
            <a:ext cx="1050324" cy="449882"/>
          </a:xfrm>
          <a:prstGeom prst="roundRect">
            <a:avLst>
              <a:gd name="adj" fmla="val 16667"/>
            </a:avLst>
          </a:prstGeom>
          <a:solidFill>
            <a:srgbClr val="7030A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Why?</a:t>
            </a:r>
            <a:endParaRPr sz="1350" b="1">
              <a:solidFill>
                <a:srgbClr val="1D2A53"/>
              </a:solidFill>
              <a:latin typeface="Calibri"/>
              <a:ea typeface="Calibri"/>
              <a:cs typeface="Calibri"/>
              <a:sym typeface="Calibri"/>
            </a:endParaRPr>
          </a:p>
        </p:txBody>
      </p:sp>
      <p:sp>
        <p:nvSpPr>
          <p:cNvPr id="400" name="Google Shape;400;p47"/>
          <p:cNvSpPr txBox="1"/>
          <p:nvPr/>
        </p:nvSpPr>
        <p:spPr>
          <a:xfrm>
            <a:off x="6344452" y="3837117"/>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First recess</a:t>
            </a:r>
            <a:endParaRPr sz="1800" i="1">
              <a:solidFill>
                <a:srgbClr val="1D2A53"/>
              </a:solidFill>
              <a:latin typeface="Twentieth Century"/>
              <a:ea typeface="Twentieth Century"/>
              <a:cs typeface="Twentieth Century"/>
              <a:sym typeface="Twentieth Century"/>
            </a:endParaRPr>
          </a:p>
        </p:txBody>
      </p:sp>
      <p:sp>
        <p:nvSpPr>
          <p:cNvPr id="401" name="Google Shape;401;p47"/>
          <p:cNvSpPr/>
          <p:nvPr/>
        </p:nvSpPr>
        <p:spPr>
          <a:xfrm>
            <a:off x="5294127" y="3756567"/>
            <a:ext cx="1050324" cy="449882"/>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When?</a:t>
            </a:r>
            <a:endParaRPr sz="1350" b="1">
              <a:solidFill>
                <a:srgbClr val="1D2A53"/>
              </a:solidFill>
              <a:latin typeface="Calibri"/>
              <a:ea typeface="Calibri"/>
              <a:cs typeface="Calibri"/>
              <a:sym typeface="Calibri"/>
            </a:endParaRPr>
          </a:p>
        </p:txBody>
      </p:sp>
      <p:sp>
        <p:nvSpPr>
          <p:cNvPr id="402" name="Google Shape;402;p47"/>
          <p:cNvSpPr txBox="1"/>
          <p:nvPr/>
        </p:nvSpPr>
        <p:spPr>
          <a:xfrm>
            <a:off x="2636846" y="5434895"/>
            <a:ext cx="47212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A large number of students </a:t>
            </a:r>
            <a:endParaRPr sz="1800" i="1">
              <a:solidFill>
                <a:srgbClr val="1D2A53"/>
              </a:solidFill>
              <a:latin typeface="Twentieth Century"/>
              <a:ea typeface="Twentieth Century"/>
              <a:cs typeface="Twentieth Century"/>
              <a:sym typeface="Twentieth Century"/>
            </a:endParaRPr>
          </a:p>
        </p:txBody>
      </p:sp>
      <p:sp>
        <p:nvSpPr>
          <p:cNvPr id="403" name="Google Shape;403;p47"/>
          <p:cNvSpPr/>
          <p:nvPr/>
        </p:nvSpPr>
        <p:spPr>
          <a:xfrm>
            <a:off x="1586520" y="5436157"/>
            <a:ext cx="1050324" cy="449882"/>
          </a:xfrm>
          <a:prstGeom prst="roundRect">
            <a:avLst>
              <a:gd name="adj" fmla="val 16667"/>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Who?</a:t>
            </a:r>
            <a:endParaRPr sz="1350" b="1">
              <a:solidFill>
                <a:srgbClr val="1D2A53"/>
              </a:solidFill>
              <a:latin typeface="Calibri"/>
              <a:ea typeface="Calibri"/>
              <a:cs typeface="Calibri"/>
              <a:sym typeface="Calibri"/>
            </a:endParaRPr>
          </a:p>
        </p:txBody>
      </p:sp>
      <p:sp>
        <p:nvSpPr>
          <p:cNvPr id="404" name="Google Shape;404;p47"/>
          <p:cNvSpPr txBox="1"/>
          <p:nvPr/>
        </p:nvSpPr>
        <p:spPr>
          <a:xfrm>
            <a:off x="2636846" y="4659192"/>
            <a:ext cx="25280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On the playground</a:t>
            </a:r>
            <a:endParaRPr sz="1800" i="1">
              <a:solidFill>
                <a:srgbClr val="1D2A53"/>
              </a:solidFill>
              <a:latin typeface="Twentieth Century"/>
              <a:ea typeface="Twentieth Century"/>
              <a:cs typeface="Twentieth Century"/>
              <a:sym typeface="Twentieth Century"/>
            </a:endParaRPr>
          </a:p>
        </p:txBody>
      </p:sp>
      <p:sp>
        <p:nvSpPr>
          <p:cNvPr id="405" name="Google Shape;405;p47"/>
          <p:cNvSpPr/>
          <p:nvPr/>
        </p:nvSpPr>
        <p:spPr>
          <a:xfrm>
            <a:off x="1586520" y="4578642"/>
            <a:ext cx="1050324" cy="449882"/>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50" b="1">
                <a:solidFill>
                  <a:srgbClr val="1D2A53"/>
                </a:solidFill>
                <a:latin typeface="Calibri"/>
                <a:ea typeface="Calibri"/>
                <a:cs typeface="Calibri"/>
                <a:sym typeface="Calibri"/>
              </a:rPr>
              <a:t>Where?</a:t>
            </a:r>
            <a:endParaRPr/>
          </a:p>
        </p:txBody>
      </p:sp>
      <p:sp>
        <p:nvSpPr>
          <p:cNvPr id="406" name="Google Shape;406;p47"/>
          <p:cNvSpPr txBox="1"/>
          <p:nvPr/>
        </p:nvSpPr>
        <p:spPr>
          <a:xfrm>
            <a:off x="2636846" y="3730466"/>
            <a:ext cx="25280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25% More ODRs for aggression</a:t>
            </a:r>
            <a:endParaRPr sz="1800" i="1">
              <a:solidFill>
                <a:srgbClr val="1D2A53"/>
              </a:solidFill>
              <a:latin typeface="Twentieth Century"/>
              <a:ea typeface="Twentieth Century"/>
              <a:cs typeface="Twentieth Century"/>
              <a:sym typeface="Twentieth Century"/>
            </a:endParaRPr>
          </a:p>
        </p:txBody>
      </p:sp>
      <p:sp>
        <p:nvSpPr>
          <p:cNvPr id="407" name="Google Shape;407;p47"/>
          <p:cNvSpPr/>
          <p:nvPr/>
        </p:nvSpPr>
        <p:spPr>
          <a:xfrm>
            <a:off x="1586520" y="3730466"/>
            <a:ext cx="1050324" cy="449882"/>
          </a:xfrm>
          <a:prstGeom prst="roundRect">
            <a:avLst>
              <a:gd name="adj" fmla="val 16667"/>
            </a:avLst>
          </a:prstGeom>
          <a:solidFill>
            <a:schemeClr val="accent6"/>
          </a:solidFill>
          <a:ln w="25400" cap="flat" cmpd="sng">
            <a:solidFill>
              <a:srgbClr val="A15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rgbClr val="1D2A53"/>
                </a:solidFill>
                <a:latin typeface="Calibri"/>
                <a:ea typeface="Calibri"/>
                <a:cs typeface="Calibri"/>
                <a:sym typeface="Calibri"/>
              </a:rPr>
              <a:t>What?</a:t>
            </a:r>
            <a:endParaRPr sz="1350" b="1">
              <a:solidFill>
                <a:srgbClr val="1D2A53"/>
              </a:solidFill>
              <a:latin typeface="Calibri"/>
              <a:ea typeface="Calibri"/>
              <a:cs typeface="Calibri"/>
              <a:sym typeface="Calibri"/>
            </a:endParaRPr>
          </a:p>
        </p:txBody>
      </p:sp>
      <p:sp>
        <p:nvSpPr>
          <p:cNvPr id="408" name="Google Shape;408;p47"/>
          <p:cNvSpPr txBox="1">
            <a:spLocks noGrp="1"/>
          </p:cNvSpPr>
          <p:nvPr>
            <p:ph type="body" idx="1"/>
          </p:nvPr>
        </p:nvSpPr>
        <p:spPr>
          <a:xfrm>
            <a:off x="1009716" y="1285263"/>
            <a:ext cx="7237301" cy="40983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There are </a:t>
            </a:r>
            <a:r>
              <a:rPr lang="en-US" sz="2400" b="1">
                <a:solidFill>
                  <a:schemeClr val="accent6"/>
                </a:solidFill>
              </a:rPr>
              <a:t>25% more ODRs for aggression </a:t>
            </a:r>
            <a:br>
              <a:rPr lang="en-US" sz="2400" b="1">
                <a:solidFill>
                  <a:schemeClr val="accent6"/>
                </a:solidFill>
              </a:rPr>
            </a:br>
            <a:r>
              <a:rPr lang="en-US" sz="2400"/>
              <a:t>on the </a:t>
            </a:r>
            <a:r>
              <a:rPr lang="en-US" sz="2400" b="1">
                <a:solidFill>
                  <a:schemeClr val="accent2"/>
                </a:solidFill>
              </a:rPr>
              <a:t>playground</a:t>
            </a:r>
            <a:r>
              <a:rPr lang="en-US" sz="2400"/>
              <a:t> this month than last year. These are most likely to occur during </a:t>
            </a:r>
            <a:r>
              <a:rPr lang="en-US" sz="2400" b="1">
                <a:solidFill>
                  <a:schemeClr val="accent4"/>
                </a:solidFill>
              </a:rPr>
              <a:t>first recess</a:t>
            </a:r>
            <a:r>
              <a:rPr lang="en-US" sz="2400"/>
              <a:t>, with a </a:t>
            </a:r>
            <a:r>
              <a:rPr lang="en-US" sz="2400" b="1">
                <a:solidFill>
                  <a:schemeClr val="accent1"/>
                </a:solidFill>
              </a:rPr>
              <a:t>large number of students</a:t>
            </a:r>
            <a:r>
              <a:rPr lang="en-US" sz="2400"/>
              <a:t>, and the aggression is related to </a:t>
            </a:r>
            <a:r>
              <a:rPr lang="en-US" sz="2400" b="1">
                <a:solidFill>
                  <a:srgbClr val="7030A0"/>
                </a:solidFill>
              </a:rPr>
              <a:t>getting access to the new playground equipment</a:t>
            </a:r>
            <a:r>
              <a:rPr lang="en-US" sz="2400"/>
              <a:t>.</a:t>
            </a:r>
            <a:endParaRPr/>
          </a:p>
        </p:txBody>
      </p:sp>
      <p:sp>
        <p:nvSpPr>
          <p:cNvPr id="409" name="Google Shape;409;p47"/>
          <p:cNvSpPr txBox="1">
            <a:spLocks noGrp="1"/>
          </p:cNvSpPr>
          <p:nvPr>
            <p:ph type="title"/>
          </p:nvPr>
        </p:nvSpPr>
        <p:spPr>
          <a:xfrm>
            <a:off x="1090143" y="290275"/>
            <a:ext cx="5884279"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Example Precision Statements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1" descr="This picture shows part of an action plan with the following columnt headings: What needs to be completed? Resources needed? Who? When?" title="Action plan"/>
          <p:cNvPicPr preferRelativeResize="0"/>
          <p:nvPr/>
        </p:nvPicPr>
        <p:blipFill rotWithShape="1">
          <a:blip r:embed="rId3">
            <a:alphaModFix/>
          </a:blip>
          <a:srcRect l="250" t="2362" r="1940" b="23170"/>
          <a:stretch/>
        </p:blipFill>
        <p:spPr>
          <a:xfrm>
            <a:off x="5503790" y="5106142"/>
            <a:ext cx="2770414" cy="1063139"/>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19" name="Google Shape;119;p21"/>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b="0" i="0" u="none" strike="noStrike" cap="none">
              <a:solidFill>
                <a:srgbClr val="1D2A53"/>
              </a:solidFill>
              <a:latin typeface="Calibri"/>
              <a:ea typeface="Calibri"/>
              <a:cs typeface="Calibri"/>
              <a:sym typeface="Calibri"/>
            </a:endParaRPr>
          </a:p>
        </p:txBody>
      </p:sp>
      <p:pic>
        <p:nvPicPr>
          <p:cNvPr id="120" name="Google Shape;120;p21" descr=" Blue and white logo of an arrow point up and to the right." title="Action-Planning-Icon"/>
          <p:cNvPicPr preferRelativeResize="0"/>
          <p:nvPr/>
        </p:nvPicPr>
        <p:blipFill rotWithShape="1">
          <a:blip r:embed="rId4">
            <a:alphaModFix/>
          </a:blip>
          <a:srcRect/>
          <a:stretch/>
        </p:blipFill>
        <p:spPr>
          <a:xfrm>
            <a:off x="820772" y="5128590"/>
            <a:ext cx="1018243" cy="1018243"/>
          </a:xfrm>
          <a:prstGeom prst="rect">
            <a:avLst/>
          </a:prstGeom>
          <a:noFill/>
          <a:ln>
            <a:noFill/>
          </a:ln>
          <a:effectLst>
            <a:outerShdw blurRad="50800" dist="38100" dir="2700000" algn="tl" rotWithShape="0">
              <a:srgbClr val="000000">
                <a:alpha val="40000"/>
              </a:srgbClr>
            </a:outerShdw>
          </a:effectLst>
        </p:spPr>
      </p:pic>
      <p:pic>
        <p:nvPicPr>
          <p:cNvPr id="121" name="Google Shape;121;p21" descr="This a screenshot of the TFI logo from a website. " title="School-Wide PBIS Tierd Fidelity Inventory"/>
          <p:cNvPicPr preferRelativeResize="0"/>
          <p:nvPr/>
        </p:nvPicPr>
        <p:blipFill rotWithShape="1">
          <a:blip r:embed="rId5">
            <a:alphaModFix/>
          </a:blip>
          <a:srcRect b="43902"/>
          <a:stretch/>
        </p:blipFill>
        <p:spPr>
          <a:xfrm>
            <a:off x="5503592" y="3845592"/>
            <a:ext cx="2770591"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2" name="Google Shape;122;p21"/>
          <p:cNvSpPr txBox="1"/>
          <p:nvPr/>
        </p:nvSpPr>
        <p:spPr>
          <a:xfrm>
            <a:off x="2172043" y="4032662"/>
            <a:ext cx="339241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b="0" i="0" u="none" strike="noStrike" cap="none">
                <a:solidFill>
                  <a:srgbClr val="1D2A53"/>
                </a:solidFill>
                <a:latin typeface="Twentieth Century"/>
                <a:ea typeface="Twentieth Century"/>
                <a:cs typeface="Twentieth Century"/>
                <a:sym typeface="Twentieth Century"/>
              </a:rPr>
              <a:t>Tiered Fidelity Inventory</a:t>
            </a:r>
            <a:endParaRPr sz="1800" b="0" i="0" u="none" strike="noStrike" cap="none">
              <a:solidFill>
                <a:srgbClr val="1D2A53"/>
              </a:solidFill>
              <a:latin typeface="Calibri"/>
              <a:ea typeface="Calibri"/>
              <a:cs typeface="Calibri"/>
              <a:sym typeface="Calibri"/>
            </a:endParaRPr>
          </a:p>
        </p:txBody>
      </p:sp>
      <p:pic>
        <p:nvPicPr>
          <p:cNvPr id="123" name="Google Shape;123;p21" descr="Blue and white logo of a vertical bar graph." title="Self-Assessment-Icon"/>
          <p:cNvPicPr preferRelativeResize="0"/>
          <p:nvPr/>
        </p:nvPicPr>
        <p:blipFill rotWithShape="1">
          <a:blip r:embed="rId6">
            <a:alphaModFix/>
          </a:blip>
          <a:srcRect/>
          <a:stretch/>
        </p:blipFill>
        <p:spPr>
          <a:xfrm>
            <a:off x="820772" y="3877484"/>
            <a:ext cx="1018243" cy="1018243"/>
          </a:xfrm>
          <a:prstGeom prst="rect">
            <a:avLst/>
          </a:prstGeom>
          <a:noFill/>
          <a:ln>
            <a:noFill/>
          </a:ln>
          <a:effectLst>
            <a:outerShdw blurRad="50800" dist="38100" dir="2700000" algn="tl" rotWithShape="0">
              <a:srgbClr val="000000">
                <a:alpha val="40000"/>
              </a:srgbClr>
            </a:outerShdw>
          </a:effectLst>
        </p:spPr>
      </p:pic>
      <p:pic>
        <p:nvPicPr>
          <p:cNvPr id="124" name="Google Shape;124;p21" descr="This picture shows two men and two women seated and looking at materials together." title="Team meeting picture"/>
          <p:cNvPicPr preferRelativeResize="0"/>
          <p:nvPr/>
        </p:nvPicPr>
        <p:blipFill rotWithShape="1">
          <a:blip r:embed="rId7">
            <a:alphaModFix/>
          </a:blip>
          <a:srcRect l="230" t="11972" r="-230" b="24751"/>
          <a:stretch/>
        </p:blipFill>
        <p:spPr>
          <a:xfrm>
            <a:off x="5503594" y="2588526"/>
            <a:ext cx="2770590"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5" name="Google Shape;125;p21"/>
          <p:cNvSpPr txBox="1"/>
          <p:nvPr/>
        </p:nvSpPr>
        <p:spPr>
          <a:xfrm>
            <a:off x="2172042" y="2790985"/>
            <a:ext cx="339241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1D2A53"/>
                </a:solidFill>
                <a:latin typeface="Twentieth Century"/>
                <a:ea typeface="Twentieth Century"/>
                <a:cs typeface="Twentieth Century"/>
                <a:sym typeface="Twentieth Century"/>
              </a:rPr>
              <a:t>Activities/Team Time: </a:t>
            </a:r>
            <a:br>
              <a:rPr lang="en-US" sz="20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Activities for Fluency</a:t>
            </a:r>
            <a:endParaRPr sz="1800" b="0" i="0" u="none" strike="noStrike" cap="none">
              <a:solidFill>
                <a:srgbClr val="3A54A5"/>
              </a:solidFill>
              <a:latin typeface="Calibri"/>
              <a:ea typeface="Calibri"/>
              <a:cs typeface="Calibri"/>
              <a:sym typeface="Calibri"/>
            </a:endParaRPr>
          </a:p>
        </p:txBody>
      </p:sp>
      <p:pic>
        <p:nvPicPr>
          <p:cNvPr id="126" name="Google Shape;126;p21" descr="Blue and white logo of a pencil." title="Practice-Icon"/>
          <p:cNvPicPr preferRelativeResize="0"/>
          <p:nvPr/>
        </p:nvPicPr>
        <p:blipFill rotWithShape="1">
          <a:blip r:embed="rId8">
            <a:alphaModFix/>
          </a:blip>
          <a:srcRect/>
          <a:stretch/>
        </p:blipFill>
        <p:spPr>
          <a:xfrm>
            <a:off x="820772" y="2620418"/>
            <a:ext cx="1018243" cy="1018243"/>
          </a:xfrm>
          <a:prstGeom prst="rect">
            <a:avLst/>
          </a:prstGeom>
          <a:noFill/>
          <a:ln>
            <a:noFill/>
          </a:ln>
          <a:effectLst>
            <a:outerShdw blurRad="50800" dist="38100" dir="2700000" algn="tl" rotWithShape="0">
              <a:srgbClr val="000000">
                <a:alpha val="40000"/>
              </a:srgbClr>
            </a:outerShdw>
          </a:effectLst>
        </p:spPr>
      </p:pic>
      <p:pic>
        <p:nvPicPr>
          <p:cNvPr id="127" name="Google Shape;127;p21" descr="This map shows roads but cities are not distinguishable. " title="Road map "/>
          <p:cNvPicPr preferRelativeResize="0">
            <a:picLocks noGrp="1"/>
          </p:cNvPicPr>
          <p:nvPr>
            <p:ph type="body" idx="1"/>
          </p:nvPr>
        </p:nvPicPr>
        <p:blipFill rotWithShape="1">
          <a:blip r:embed="rId9">
            <a:alphaModFix/>
          </a:blip>
          <a:srcRect l="5284" t="45844" r="18115" b="3219"/>
          <a:stretch/>
        </p:blipFill>
        <p:spPr>
          <a:xfrm>
            <a:off x="5503595" y="1358802"/>
            <a:ext cx="2770590" cy="1045735"/>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8" name="Google Shape;128;p21"/>
          <p:cNvSpPr txBox="1"/>
          <p:nvPr/>
        </p:nvSpPr>
        <p:spPr>
          <a:xfrm>
            <a:off x="2172042" y="1420004"/>
            <a:ext cx="33924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b="0" i="0" u="none" strike="noStrike" cap="none">
                <a:solidFill>
                  <a:srgbClr val="1D2A53"/>
                </a:solidFill>
                <a:latin typeface="Twentieth Century"/>
                <a:ea typeface="Twentieth Century"/>
                <a:cs typeface="Twentieth Century"/>
                <a:sym typeface="Twentieth Century"/>
              </a:rPr>
              <a:t>Aligned to TFI Items 1.1 – 1.15 and Classroom Management Practices</a:t>
            </a:r>
            <a:endParaRPr sz="1600" b="0" i="0" u="none" strike="noStrike" cap="none">
              <a:solidFill>
                <a:srgbClr val="3A54A5"/>
              </a:solidFill>
              <a:latin typeface="Calibri"/>
              <a:ea typeface="Calibri"/>
              <a:cs typeface="Calibri"/>
              <a:sym typeface="Calibri"/>
            </a:endParaRPr>
          </a:p>
        </p:txBody>
      </p:sp>
      <p:pic>
        <p:nvPicPr>
          <p:cNvPr id="129" name="Google Shape;129;p21" descr=" Blue and white logo of an open book." title="Core-Content-Icon"/>
          <p:cNvPicPr preferRelativeResize="0"/>
          <p:nvPr/>
        </p:nvPicPr>
        <p:blipFill rotWithShape="1">
          <a:blip r:embed="rId10">
            <a:alphaModFix/>
          </a:blip>
          <a:srcRect/>
          <a:stretch/>
        </p:blipFill>
        <p:spPr>
          <a:xfrm>
            <a:off x="823190" y="1372548"/>
            <a:ext cx="1018243" cy="1018243"/>
          </a:xfrm>
          <a:prstGeom prst="rect">
            <a:avLst/>
          </a:prstGeom>
          <a:noFill/>
          <a:ln>
            <a:noFill/>
          </a:ln>
          <a:effectLst>
            <a:outerShdw blurRad="50800" dist="38100" dir="2700000" algn="tl" rotWithShape="0">
              <a:srgbClr val="000000">
                <a:alpha val="40000"/>
              </a:srgbClr>
            </a:outerShdw>
          </a:effectLst>
        </p:spPr>
      </p:pic>
      <p:grpSp>
        <p:nvGrpSpPr>
          <p:cNvPr id="130" name="Google Shape;130;p21" descr="Blue square comprised of four smaller squares. " title="Decorative Icon"/>
          <p:cNvGrpSpPr/>
          <p:nvPr/>
        </p:nvGrpSpPr>
        <p:grpSpPr>
          <a:xfrm>
            <a:off x="156117" y="156117"/>
            <a:ext cx="925551" cy="947854"/>
            <a:chOff x="156117" y="156117"/>
            <a:chExt cx="925551" cy="947854"/>
          </a:xfrm>
        </p:grpSpPr>
        <p:sp>
          <p:nvSpPr>
            <p:cNvPr id="131" name="Google Shape;131;p21"/>
            <p:cNvSpPr/>
            <p:nvPr/>
          </p:nvSpPr>
          <p:spPr>
            <a:xfrm>
              <a:off x="156117" y="156117"/>
              <a:ext cx="925551" cy="94785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2" name="Google Shape;132;p21"/>
            <p:cNvGrpSpPr/>
            <p:nvPr/>
          </p:nvGrpSpPr>
          <p:grpSpPr>
            <a:xfrm>
              <a:off x="313062" y="313386"/>
              <a:ext cx="664580" cy="653098"/>
              <a:chOff x="313062" y="313386"/>
              <a:chExt cx="664580" cy="653098"/>
            </a:xfrm>
          </p:grpSpPr>
          <p:sp>
            <p:nvSpPr>
              <p:cNvPr id="133" name="Google Shape;133;p21"/>
              <p:cNvSpPr/>
              <p:nvPr/>
            </p:nvSpPr>
            <p:spPr>
              <a:xfrm>
                <a:off x="313062" y="313386"/>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34" name="Google Shape;134;p21"/>
              <p:cNvSpPr/>
              <p:nvPr/>
            </p:nvSpPr>
            <p:spPr>
              <a:xfrm>
                <a:off x="662181" y="652195"/>
                <a:ext cx="315461" cy="314289"/>
              </a:xfrm>
              <a:prstGeom prst="roundRect">
                <a:avLst>
                  <a:gd name="adj" fmla="val 16667"/>
                </a:avLst>
              </a:prstGeom>
              <a:solidFill>
                <a:srgbClr val="A9B6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sp>
            <p:nvSpPr>
              <p:cNvPr id="135" name="Google Shape;135;p21"/>
              <p:cNvSpPr/>
              <p:nvPr/>
            </p:nvSpPr>
            <p:spPr>
              <a:xfrm>
                <a:off x="662181" y="313386"/>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36" name="Google Shape;136;p21"/>
              <p:cNvSpPr/>
              <p:nvPr/>
            </p:nvSpPr>
            <p:spPr>
              <a:xfrm>
                <a:off x="313062" y="652195"/>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grpSp>
      </p:grpSp>
      <p:sp>
        <p:nvSpPr>
          <p:cNvPr id="137" name="Google Shape;137;p21"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a:gradFill>
            <a:gsLst>
              <a:gs pos="0">
                <a:srgbClr val="F37A30"/>
              </a:gs>
              <a:gs pos="100000">
                <a:srgbClr val="FFB083"/>
              </a:gs>
            </a:gsLst>
            <a:lin ang="16200000" scaled="0"/>
          </a:gradFill>
          <a:ln w="9525" cap="flat" cmpd="sng">
            <a:solidFill>
              <a:srgbClr val="DA7C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A54A5"/>
              </a:solidFill>
              <a:latin typeface="Calibri"/>
              <a:ea typeface="Calibri"/>
              <a:cs typeface="Calibri"/>
              <a:sym typeface="Calibri"/>
            </a:endParaRPr>
          </a:p>
        </p:txBody>
      </p:sp>
      <p:sp>
        <p:nvSpPr>
          <p:cNvPr id="138" name="Google Shape;138;p21"/>
          <p:cNvSpPr txBox="1">
            <a:spLocks noGrp="1"/>
          </p:cNvSpPr>
          <p:nvPr>
            <p:ph type="title"/>
          </p:nvPr>
        </p:nvSpPr>
        <p:spPr>
          <a:xfrm>
            <a:off x="787319" y="305543"/>
            <a:ext cx="7776390" cy="6698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a:solidFill>
                  <a:schemeClr val="accent6"/>
                </a:solidFill>
              </a:rPr>
              <a:t>Organization of Modules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48"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16" name="Google Shape;416;p48"/>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5400"/>
              <a:buNone/>
            </a:pPr>
            <a:endParaRPr sz="5400"/>
          </a:p>
          <a:p>
            <a:pPr marL="0" lvl="0" indent="0" algn="ctr" rtl="0">
              <a:spcBef>
                <a:spcPts val="1080"/>
              </a:spcBef>
              <a:spcAft>
                <a:spcPts val="0"/>
              </a:spcAft>
              <a:buSzPts val="5400"/>
              <a:buNone/>
            </a:pPr>
            <a:r>
              <a:rPr lang="en-US" sz="5400"/>
              <a:t>Too many referrals</a:t>
            </a:r>
            <a:endParaRPr/>
          </a:p>
        </p:txBody>
      </p:sp>
      <p:sp>
        <p:nvSpPr>
          <p:cNvPr id="417" name="Google Shape;417;p4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Primary or Precision #1?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49"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24" name="Google Shape;424;p49"/>
          <p:cNvSpPr txBox="1">
            <a:spLocks noGrp="1"/>
          </p:cNvSpPr>
          <p:nvPr>
            <p:ph type="body" idx="1"/>
          </p:nvPr>
        </p:nvSpPr>
        <p:spPr>
          <a:xfrm>
            <a:off x="296484" y="1001350"/>
            <a:ext cx="8702265" cy="43736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565"/>
              <a:buNone/>
            </a:pPr>
            <a:endParaRPr sz="2565">
              <a:latin typeface="Calibri"/>
              <a:ea typeface="Calibri"/>
              <a:cs typeface="Calibri"/>
              <a:sym typeface="Calibri"/>
            </a:endParaRPr>
          </a:p>
          <a:p>
            <a:pPr marL="0" lvl="0" indent="0" algn="l" rtl="0">
              <a:lnSpc>
                <a:spcPct val="100000"/>
              </a:lnSpc>
              <a:spcBef>
                <a:spcPts val="513"/>
              </a:spcBef>
              <a:spcAft>
                <a:spcPts val="0"/>
              </a:spcAft>
              <a:buSzPts val="2565"/>
              <a:buNone/>
            </a:pPr>
            <a:r>
              <a:rPr lang="en-US" sz="2565">
                <a:latin typeface="Calibri"/>
                <a:ea typeface="Calibri"/>
                <a:cs typeface="Calibri"/>
                <a:sym typeface="Calibri"/>
              </a:rPr>
              <a:t>Minor disrespect and disruption are increasing over time, and are most likely during the last 15 minutes of our block periods when students are engaged in independent seat work. </a:t>
            </a:r>
            <a:endParaRPr/>
          </a:p>
          <a:p>
            <a:pPr marL="0" lvl="0" indent="0" algn="l" rtl="0">
              <a:lnSpc>
                <a:spcPct val="100000"/>
              </a:lnSpc>
              <a:spcBef>
                <a:spcPts val="513"/>
              </a:spcBef>
              <a:spcAft>
                <a:spcPts val="0"/>
              </a:spcAft>
              <a:buSzPts val="2565"/>
              <a:buNone/>
            </a:pPr>
            <a:endParaRPr sz="2565">
              <a:latin typeface="Calibri"/>
              <a:ea typeface="Calibri"/>
              <a:cs typeface="Calibri"/>
              <a:sym typeface="Calibri"/>
            </a:endParaRPr>
          </a:p>
          <a:p>
            <a:pPr marL="0" lvl="0" indent="0" algn="l" rtl="0">
              <a:lnSpc>
                <a:spcPct val="100000"/>
              </a:lnSpc>
              <a:spcBef>
                <a:spcPts val="513"/>
              </a:spcBef>
              <a:spcAft>
                <a:spcPts val="0"/>
              </a:spcAft>
              <a:buSzPts val="2565"/>
              <a:buNone/>
            </a:pPr>
            <a:r>
              <a:rPr lang="en-US" sz="2565">
                <a:latin typeface="Calibri"/>
                <a:ea typeface="Calibri"/>
                <a:cs typeface="Calibri"/>
                <a:sym typeface="Calibri"/>
              </a:rPr>
              <a:t>This pattern is most common in 7</a:t>
            </a:r>
            <a:r>
              <a:rPr lang="en-US" sz="2565" baseline="30000">
                <a:latin typeface="Calibri"/>
                <a:ea typeface="Calibri"/>
                <a:cs typeface="Calibri"/>
                <a:sym typeface="Calibri"/>
              </a:rPr>
              <a:t>th</a:t>
            </a:r>
            <a:r>
              <a:rPr lang="en-US" sz="2565">
                <a:latin typeface="Calibri"/>
                <a:ea typeface="Calibri"/>
                <a:cs typeface="Calibri"/>
                <a:sym typeface="Calibri"/>
              </a:rPr>
              <a:t> and 8</a:t>
            </a:r>
            <a:r>
              <a:rPr lang="en-US" sz="2565" baseline="30000">
                <a:latin typeface="Calibri"/>
                <a:ea typeface="Calibri"/>
                <a:cs typeface="Calibri"/>
                <a:sym typeface="Calibri"/>
              </a:rPr>
              <a:t>th</a:t>
            </a:r>
            <a:r>
              <a:rPr lang="en-US" sz="2565">
                <a:latin typeface="Calibri"/>
                <a:ea typeface="Calibri"/>
                <a:cs typeface="Calibri"/>
                <a:sym typeface="Calibri"/>
              </a:rPr>
              <a:t> grades, involves many students, and appears to be maintained by escape from work (but may also be maintained by peer attention… we are not sure).</a:t>
            </a:r>
            <a:endParaRPr/>
          </a:p>
        </p:txBody>
      </p:sp>
      <p:sp>
        <p:nvSpPr>
          <p:cNvPr id="425" name="Google Shape;425;p4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Primary or Precision #2?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5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32" name="Google Shape;432;p50"/>
          <p:cNvSpPr txBox="1">
            <a:spLocks noGrp="1"/>
          </p:cNvSpPr>
          <p:nvPr>
            <p:ph type="body" idx="1"/>
          </p:nvPr>
        </p:nvSpPr>
        <p:spPr>
          <a:xfrm>
            <a:off x="365298" y="1459077"/>
            <a:ext cx="8257568" cy="378524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3780"/>
              <a:buNone/>
            </a:pPr>
            <a:endParaRPr sz="3780"/>
          </a:p>
          <a:p>
            <a:pPr marL="0" lvl="0" indent="0" algn="l" rtl="0">
              <a:lnSpc>
                <a:spcPct val="100000"/>
              </a:lnSpc>
              <a:spcBef>
                <a:spcPts val="756"/>
              </a:spcBef>
              <a:spcAft>
                <a:spcPts val="0"/>
              </a:spcAft>
              <a:buSzPts val="3780"/>
              <a:buNone/>
            </a:pPr>
            <a:r>
              <a:rPr lang="en-US" sz="3780">
                <a:latin typeface="Calibri"/>
                <a:ea typeface="Calibri"/>
                <a:cs typeface="Calibri"/>
                <a:sym typeface="Calibri"/>
              </a:rPr>
              <a:t>Children are using inappropriate language with a high frequency in the presence of both adults and other children.  This is creating a sense of disrespect and incivility in the school.</a:t>
            </a:r>
            <a:endParaRPr/>
          </a:p>
        </p:txBody>
      </p:sp>
      <p:sp>
        <p:nvSpPr>
          <p:cNvPr id="433" name="Google Shape;433;p5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Primary or Precision #3?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51"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40" name="Google Shape;440;p51" title="PBIS Apps logo"/>
          <p:cNvPicPr preferRelativeResize="0"/>
          <p:nvPr/>
        </p:nvPicPr>
        <p:blipFill rotWithShape="1">
          <a:blip r:embed="rId4">
            <a:alphaModFix/>
          </a:blip>
          <a:srcRect/>
          <a:stretch/>
        </p:blipFill>
        <p:spPr>
          <a:xfrm>
            <a:off x="274223" y="6230729"/>
            <a:ext cx="1018067" cy="342498"/>
          </a:xfrm>
          <a:prstGeom prst="rect">
            <a:avLst/>
          </a:prstGeom>
          <a:noFill/>
          <a:ln>
            <a:noFill/>
          </a:ln>
        </p:spPr>
      </p:pic>
      <p:graphicFrame>
        <p:nvGraphicFramePr>
          <p:cNvPr id="441" name="Google Shape;441;p51" descr="Primary statements: too many referrals; September has more suspension than last year; gang behavior is increasing; the cafeteria is out of control; student disrespect is out of control. &#10;Precision statement: There are 25% more ODRs for aggression on the playground this month than last year.  These are most likely to occur during first recess, with a large number of students, and the aggression is related to getting access to the new playground equipment. " title="T chart of primary statements and precision statement"/>
          <p:cNvGraphicFramePr/>
          <p:nvPr/>
        </p:nvGraphicFramePr>
        <p:xfrm>
          <a:off x="1416866" y="2094047"/>
          <a:ext cx="3000000" cy="3000000"/>
        </p:xfrm>
        <a:graphic>
          <a:graphicData uri="http://schemas.openxmlformats.org/drawingml/2006/table">
            <a:tbl>
              <a:tblPr firstRow="1" bandRow="1">
                <a:noFill/>
                <a:tableStyleId>{718A05FC-5DBD-42EF-B775-0E432C62FF17}</a:tableStyleId>
              </a:tblPr>
              <a:tblGrid>
                <a:gridCol w="3250925">
                  <a:extLst>
                    <a:ext uri="{9D8B030D-6E8A-4147-A177-3AD203B41FA5}">
                      <a16:colId xmlns:a16="http://schemas.microsoft.com/office/drawing/2014/main" val="20000"/>
                    </a:ext>
                  </a:extLst>
                </a:gridCol>
                <a:gridCol w="3169925">
                  <a:extLst>
                    <a:ext uri="{9D8B030D-6E8A-4147-A177-3AD203B41FA5}">
                      <a16:colId xmlns:a16="http://schemas.microsoft.com/office/drawing/2014/main" val="20001"/>
                    </a:ext>
                  </a:extLst>
                </a:gridCol>
              </a:tblGrid>
              <a:tr h="661375">
                <a:tc>
                  <a:txBody>
                    <a:bodyPr/>
                    <a:lstStyle/>
                    <a:p>
                      <a:pPr marL="0" marR="0" lvl="0" indent="0" algn="ctr" rtl="0">
                        <a:spcBef>
                          <a:spcPts val="0"/>
                        </a:spcBef>
                        <a:spcAft>
                          <a:spcPts val="0"/>
                        </a:spcAft>
                        <a:buNone/>
                      </a:pPr>
                      <a:r>
                        <a:rPr lang="en-US" sz="2000">
                          <a:solidFill>
                            <a:srgbClr val="1D2A53"/>
                          </a:solidFill>
                          <a:latin typeface="Twentieth Century"/>
                          <a:ea typeface="Twentieth Century"/>
                          <a:cs typeface="Twentieth Century"/>
                          <a:sym typeface="Twentieth Century"/>
                        </a:rPr>
                        <a:t>Primary Statements</a:t>
                      </a:r>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8799D7"/>
                    </a:solidFill>
                  </a:tcPr>
                </a:tc>
                <a:tc>
                  <a:txBody>
                    <a:bodyPr/>
                    <a:lstStyle/>
                    <a:p>
                      <a:pPr marL="0" marR="0" lvl="0" indent="0" algn="ctr" rtl="0">
                        <a:spcBef>
                          <a:spcPts val="0"/>
                        </a:spcBef>
                        <a:spcAft>
                          <a:spcPts val="0"/>
                        </a:spcAft>
                        <a:buNone/>
                      </a:pPr>
                      <a:r>
                        <a:rPr lang="en-US" sz="2000">
                          <a:solidFill>
                            <a:srgbClr val="1D2A53"/>
                          </a:solidFill>
                          <a:latin typeface="Twentieth Century"/>
                          <a:ea typeface="Twentieth Century"/>
                          <a:cs typeface="Twentieth Century"/>
                          <a:sym typeface="Twentieth Century"/>
                        </a:rPr>
                        <a:t>Precision Statement</a:t>
                      </a:r>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8799D7"/>
                    </a:solidFill>
                  </a:tcPr>
                </a:tc>
                <a:extLst>
                  <a:ext uri="{0D108BD9-81ED-4DB2-BD59-A6C34878D82A}">
                    <a16:rowId xmlns:a16="http://schemas.microsoft.com/office/drawing/2014/main" val="10000"/>
                  </a:ext>
                </a:extLst>
              </a:tr>
              <a:tr h="409075">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Too many referrals</a:t>
                      </a:r>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EDEFF8"/>
                    </a:solidFill>
                  </a:tcPr>
                </a:tc>
                <a:tc rowSpan="5">
                  <a:txBody>
                    <a:bodyPr/>
                    <a:lstStyle/>
                    <a:p>
                      <a:pPr marL="0" marR="0" lvl="0" indent="0" algn="l" rtl="0">
                        <a:spcBef>
                          <a:spcPts val="0"/>
                        </a:spcBef>
                        <a:spcAft>
                          <a:spcPts val="0"/>
                        </a:spcAft>
                        <a:buNone/>
                      </a:pPr>
                      <a:r>
                        <a:rPr lang="en-US" sz="1800" b="1">
                          <a:solidFill>
                            <a:srgbClr val="1D2A53"/>
                          </a:solidFill>
                          <a:latin typeface="Twentieth Century"/>
                          <a:ea typeface="Twentieth Century"/>
                          <a:cs typeface="Twentieth Century"/>
                          <a:sym typeface="Twentieth Century"/>
                        </a:rPr>
                        <a:t>There are 25% more ODRs for aggression on the playground this month than last year. These are most likely to occur during first recess, with a large number of students, and the aggression is related to getting access to the new playground equipment.</a:t>
                      </a:r>
                      <a:endParaRPr sz="1800" b="1">
                        <a:solidFill>
                          <a:srgbClr val="1D2A53"/>
                        </a:solidFill>
                        <a:latin typeface="Twentieth Century"/>
                        <a:ea typeface="Twentieth Century"/>
                        <a:cs typeface="Twentieth Century"/>
                        <a:sym typeface="Twentieth Century"/>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EDEFF8"/>
                    </a:solidFill>
                  </a:tcPr>
                </a:tc>
                <a:extLst>
                  <a:ext uri="{0D108BD9-81ED-4DB2-BD59-A6C34878D82A}">
                    <a16:rowId xmlns:a16="http://schemas.microsoft.com/office/drawing/2014/main" val="10001"/>
                  </a:ext>
                </a:extLst>
              </a:tr>
              <a:tr h="808150">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September has more suspensions than last year</a:t>
                      </a:r>
                      <a:endParaRPr sz="1600">
                        <a:solidFill>
                          <a:srgbClr val="1D2A53"/>
                        </a:solidFill>
                        <a:latin typeface="Twentieth Century"/>
                        <a:ea typeface="Twentieth Century"/>
                        <a:cs typeface="Twentieth Century"/>
                        <a:sym typeface="Twentieth Century"/>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EDEFF8"/>
                    </a:solidFill>
                  </a:tcPr>
                </a:tc>
                <a:tc vMerge="1">
                  <a:txBody>
                    <a:bodyPr/>
                    <a:lstStyle/>
                    <a:p>
                      <a:endParaRPr lang="en-US"/>
                    </a:p>
                  </a:txBody>
                  <a:tcPr/>
                </a:tc>
                <a:extLst>
                  <a:ext uri="{0D108BD9-81ED-4DB2-BD59-A6C34878D82A}">
                    <a16:rowId xmlns:a16="http://schemas.microsoft.com/office/drawing/2014/main" val="10002"/>
                  </a:ext>
                </a:extLst>
              </a:tr>
              <a:tr h="505100">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Gang behavior is increasing</a:t>
                      </a:r>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EDEFF8"/>
                    </a:solidFill>
                  </a:tcPr>
                </a:tc>
                <a:tc vMerge="1">
                  <a:txBody>
                    <a:bodyPr/>
                    <a:lstStyle/>
                    <a:p>
                      <a:endParaRPr lang="en-US"/>
                    </a:p>
                  </a:txBody>
                  <a:tcPr/>
                </a:tc>
                <a:extLst>
                  <a:ext uri="{0D108BD9-81ED-4DB2-BD59-A6C34878D82A}">
                    <a16:rowId xmlns:a16="http://schemas.microsoft.com/office/drawing/2014/main" val="10003"/>
                  </a:ext>
                </a:extLst>
              </a:tr>
              <a:tr h="505100">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The cafeteria is out of control</a:t>
                      </a:r>
                      <a:endParaRPr sz="1600">
                        <a:solidFill>
                          <a:srgbClr val="1D2A53"/>
                        </a:solidFill>
                        <a:latin typeface="Twentieth Century"/>
                        <a:ea typeface="Twentieth Century"/>
                        <a:cs typeface="Twentieth Century"/>
                        <a:sym typeface="Twentieth Century"/>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EDEFF8"/>
                    </a:solidFill>
                  </a:tcPr>
                </a:tc>
                <a:tc vMerge="1">
                  <a:txBody>
                    <a:bodyPr/>
                    <a:lstStyle/>
                    <a:p>
                      <a:endParaRPr lang="en-US"/>
                    </a:p>
                  </a:txBody>
                  <a:tcPr/>
                </a:tc>
                <a:extLst>
                  <a:ext uri="{0D108BD9-81ED-4DB2-BD59-A6C34878D82A}">
                    <a16:rowId xmlns:a16="http://schemas.microsoft.com/office/drawing/2014/main" val="10004"/>
                  </a:ext>
                </a:extLst>
              </a:tr>
              <a:tr h="914175">
                <a:tc>
                  <a:txBody>
                    <a:bodyPr/>
                    <a:lstStyle/>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Student disrespect is out of control</a:t>
                      </a:r>
                      <a:endParaRPr sz="1600">
                        <a:solidFill>
                          <a:srgbClr val="1D2A53"/>
                        </a:solidFill>
                        <a:latin typeface="Twentieth Century"/>
                        <a:ea typeface="Twentieth Century"/>
                        <a:cs typeface="Twentieth Century"/>
                        <a:sym typeface="Twentieth Century"/>
                      </a:endParaRPr>
                    </a:p>
                  </a:txBody>
                  <a:tcPr marL="68575" marR="68575" marT="34300" marB="34300"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EDEFF8"/>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442" name="Google Shape;442;p51" title="Arrow pointing to primary statements"/>
          <p:cNvSpPr/>
          <p:nvPr/>
        </p:nvSpPr>
        <p:spPr>
          <a:xfrm rot="6989467">
            <a:off x="3576471" y="1847022"/>
            <a:ext cx="668440" cy="341258"/>
          </a:xfrm>
          <a:prstGeom prst="rightArrow">
            <a:avLst>
              <a:gd name="adj1" fmla="val 50000"/>
              <a:gd name="adj2" fmla="val 50000"/>
            </a:avLst>
          </a:prstGeom>
          <a:solidFill>
            <a:schemeClr val="accent6"/>
          </a:solidFill>
          <a:ln w="25400" cap="flat" cmpd="sng">
            <a:solidFill>
              <a:srgbClr val="A15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51" title="Arrow pointing to precision statement"/>
          <p:cNvSpPr/>
          <p:nvPr/>
        </p:nvSpPr>
        <p:spPr>
          <a:xfrm rot="2258540">
            <a:off x="5260415" y="1814128"/>
            <a:ext cx="947937" cy="341258"/>
          </a:xfrm>
          <a:prstGeom prst="rightArrow">
            <a:avLst>
              <a:gd name="adj1" fmla="val 50000"/>
              <a:gd name="adj2" fmla="val 50000"/>
            </a:avLst>
          </a:prstGeom>
          <a:solidFill>
            <a:schemeClr val="accent6"/>
          </a:solidFill>
          <a:ln w="25400" cap="flat" cmpd="sng">
            <a:solidFill>
              <a:srgbClr val="A15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51"/>
          <p:cNvSpPr txBox="1"/>
          <p:nvPr/>
        </p:nvSpPr>
        <p:spPr>
          <a:xfrm>
            <a:off x="1828799" y="1360124"/>
            <a:ext cx="369383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B85B22"/>
                </a:solidFill>
                <a:latin typeface="Calibri"/>
                <a:ea typeface="Calibri"/>
                <a:cs typeface="Calibri"/>
                <a:sym typeface="Calibri"/>
              </a:rPr>
              <a:t>How do we go from here to here?</a:t>
            </a:r>
            <a:endParaRPr/>
          </a:p>
        </p:txBody>
      </p:sp>
      <p:sp>
        <p:nvSpPr>
          <p:cNvPr id="445" name="Google Shape;445;p51"/>
          <p:cNvSpPr txBox="1">
            <a:spLocks noGrp="1"/>
          </p:cNvSpPr>
          <p:nvPr>
            <p:ph type="title"/>
          </p:nvPr>
        </p:nvSpPr>
        <p:spPr>
          <a:xfrm>
            <a:off x="1090143" y="290275"/>
            <a:ext cx="6052587"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Primary vs. Precision Statements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2" title="Core-Content-Icon"/>
          <p:cNvPicPr preferRelativeResize="0"/>
          <p:nvPr/>
        </p:nvPicPr>
        <p:blipFill rotWithShape="1">
          <a:blip r:embed="rId3">
            <a:alphaModFix/>
          </a:blip>
          <a:srcRect/>
          <a:stretch/>
        </p:blipFill>
        <p:spPr>
          <a:xfrm>
            <a:off x="134345" y="288118"/>
            <a:ext cx="713232" cy="713232"/>
          </a:xfrm>
          <a:prstGeom prst="rect">
            <a:avLst/>
          </a:prstGeom>
          <a:noFill/>
          <a:ln>
            <a:noFill/>
          </a:ln>
          <a:effectLst>
            <a:outerShdw blurRad="50800" dist="38100" dir="2700000" algn="tl" rotWithShape="0">
              <a:srgbClr val="000000">
                <a:alpha val="42745"/>
              </a:srgbClr>
            </a:outerShdw>
          </a:effectLst>
        </p:spPr>
      </p:pic>
      <p:sp>
        <p:nvSpPr>
          <p:cNvPr id="451" name="Google Shape;451;p52"/>
          <p:cNvSpPr txBox="1">
            <a:spLocks noGrp="1"/>
          </p:cNvSpPr>
          <p:nvPr>
            <p:ph type="body" idx="1"/>
          </p:nvPr>
        </p:nvSpPr>
        <p:spPr>
          <a:xfrm>
            <a:off x="365298" y="1001350"/>
            <a:ext cx="8257568" cy="552557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80"/>
              <a:buNone/>
            </a:pPr>
            <a:r>
              <a:rPr lang="en-US" sz="2480" b="1"/>
              <a:t>What</a:t>
            </a:r>
            <a:r>
              <a:rPr lang="en-US" sz="2480"/>
              <a:t> is the problem and how often is it happening?</a:t>
            </a:r>
            <a:endParaRPr/>
          </a:p>
          <a:p>
            <a:pPr marL="0" lvl="0" indent="0" algn="l" rtl="0">
              <a:lnSpc>
                <a:spcPct val="80000"/>
              </a:lnSpc>
              <a:spcBef>
                <a:spcPts val="496"/>
              </a:spcBef>
              <a:spcAft>
                <a:spcPts val="0"/>
              </a:spcAft>
              <a:buSzPts val="2480"/>
              <a:buNone/>
            </a:pPr>
            <a:r>
              <a:rPr lang="en-US" sz="2480" i="1">
                <a:solidFill>
                  <a:srgbClr val="FF0000"/>
                </a:solidFill>
              </a:rPr>
              <a:t>Referrals by Problem Behavior</a:t>
            </a:r>
            <a:endParaRPr/>
          </a:p>
          <a:p>
            <a:pPr marL="0" lvl="0" indent="0" algn="l" rtl="0">
              <a:lnSpc>
                <a:spcPct val="80000"/>
              </a:lnSpc>
              <a:spcBef>
                <a:spcPts val="496"/>
              </a:spcBef>
              <a:spcAft>
                <a:spcPts val="0"/>
              </a:spcAft>
              <a:buSzPts val="2480"/>
              <a:buNone/>
            </a:pPr>
            <a:endParaRPr sz="2480" i="1"/>
          </a:p>
          <a:p>
            <a:pPr marL="0" lvl="0" indent="0" algn="l" rtl="0">
              <a:lnSpc>
                <a:spcPct val="80000"/>
              </a:lnSpc>
              <a:spcBef>
                <a:spcPts val="496"/>
              </a:spcBef>
              <a:spcAft>
                <a:spcPts val="0"/>
              </a:spcAft>
              <a:buSzPts val="2480"/>
              <a:buNone/>
            </a:pPr>
            <a:r>
              <a:rPr lang="en-US" sz="2480" b="1"/>
              <a:t>Where</a:t>
            </a:r>
            <a:r>
              <a:rPr lang="en-US" sz="2480"/>
              <a:t> is it happening?</a:t>
            </a:r>
            <a:endParaRPr/>
          </a:p>
          <a:p>
            <a:pPr marL="0" lvl="0" indent="0" algn="l" rtl="0">
              <a:lnSpc>
                <a:spcPct val="80000"/>
              </a:lnSpc>
              <a:spcBef>
                <a:spcPts val="496"/>
              </a:spcBef>
              <a:spcAft>
                <a:spcPts val="0"/>
              </a:spcAft>
              <a:buSzPts val="2480"/>
              <a:buNone/>
            </a:pPr>
            <a:r>
              <a:rPr lang="en-US" sz="2480" i="1">
                <a:solidFill>
                  <a:srgbClr val="FF0000"/>
                </a:solidFill>
              </a:rPr>
              <a:t>Referrals by Location</a:t>
            </a:r>
            <a:endParaRPr/>
          </a:p>
          <a:p>
            <a:pPr marL="0" lvl="0" indent="0" algn="l" rtl="0">
              <a:lnSpc>
                <a:spcPct val="80000"/>
              </a:lnSpc>
              <a:spcBef>
                <a:spcPts val="496"/>
              </a:spcBef>
              <a:spcAft>
                <a:spcPts val="0"/>
              </a:spcAft>
              <a:buSzPts val="2480"/>
              <a:buNone/>
            </a:pPr>
            <a:endParaRPr sz="2480" i="1"/>
          </a:p>
          <a:p>
            <a:pPr marL="0" lvl="0" indent="0" algn="l" rtl="0">
              <a:lnSpc>
                <a:spcPct val="80000"/>
              </a:lnSpc>
              <a:spcBef>
                <a:spcPts val="496"/>
              </a:spcBef>
              <a:spcAft>
                <a:spcPts val="0"/>
              </a:spcAft>
              <a:buSzPts val="2480"/>
              <a:buNone/>
            </a:pPr>
            <a:r>
              <a:rPr lang="en-US" sz="2480" b="1"/>
              <a:t>Who</a:t>
            </a:r>
            <a:r>
              <a:rPr lang="en-US" sz="2480"/>
              <a:t> is engaged in the behavior?</a:t>
            </a:r>
            <a:endParaRPr/>
          </a:p>
          <a:p>
            <a:pPr marL="0" lvl="0" indent="0" algn="l" rtl="0">
              <a:lnSpc>
                <a:spcPct val="80000"/>
              </a:lnSpc>
              <a:spcBef>
                <a:spcPts val="496"/>
              </a:spcBef>
              <a:spcAft>
                <a:spcPts val="0"/>
              </a:spcAft>
              <a:buSzPts val="2480"/>
              <a:buNone/>
            </a:pPr>
            <a:r>
              <a:rPr lang="en-US" sz="2480" i="1">
                <a:solidFill>
                  <a:srgbClr val="FF0000"/>
                </a:solidFill>
              </a:rPr>
              <a:t>Referrals by Grade</a:t>
            </a:r>
            <a:endParaRPr/>
          </a:p>
          <a:p>
            <a:pPr marL="0" lvl="0" indent="0" algn="l" rtl="0">
              <a:lnSpc>
                <a:spcPct val="80000"/>
              </a:lnSpc>
              <a:spcBef>
                <a:spcPts val="496"/>
              </a:spcBef>
              <a:spcAft>
                <a:spcPts val="0"/>
              </a:spcAft>
              <a:buSzPts val="2480"/>
              <a:buNone/>
            </a:pPr>
            <a:endParaRPr sz="2480"/>
          </a:p>
          <a:p>
            <a:pPr marL="0" lvl="0" indent="0" algn="l" rtl="0">
              <a:lnSpc>
                <a:spcPct val="80000"/>
              </a:lnSpc>
              <a:spcBef>
                <a:spcPts val="496"/>
              </a:spcBef>
              <a:spcAft>
                <a:spcPts val="0"/>
              </a:spcAft>
              <a:buSzPts val="2480"/>
              <a:buNone/>
            </a:pPr>
            <a:r>
              <a:rPr lang="en-US" sz="2480" b="1"/>
              <a:t>When</a:t>
            </a:r>
            <a:r>
              <a:rPr lang="en-US" sz="2480"/>
              <a:t> the problem is most likely to occur?</a:t>
            </a:r>
            <a:endParaRPr/>
          </a:p>
          <a:p>
            <a:pPr marL="0" lvl="0" indent="0" algn="l" rtl="0">
              <a:lnSpc>
                <a:spcPct val="80000"/>
              </a:lnSpc>
              <a:spcBef>
                <a:spcPts val="496"/>
              </a:spcBef>
              <a:spcAft>
                <a:spcPts val="0"/>
              </a:spcAft>
              <a:buSzPts val="2480"/>
              <a:buNone/>
            </a:pPr>
            <a:r>
              <a:rPr lang="en-US" sz="2480" i="1">
                <a:solidFill>
                  <a:srgbClr val="FF0000"/>
                </a:solidFill>
              </a:rPr>
              <a:t>Referrals by Time and referrals by Day of Week </a:t>
            </a:r>
            <a:endParaRPr/>
          </a:p>
          <a:p>
            <a:pPr marL="0" lvl="0" indent="0" algn="l" rtl="0">
              <a:lnSpc>
                <a:spcPct val="80000"/>
              </a:lnSpc>
              <a:spcBef>
                <a:spcPts val="496"/>
              </a:spcBef>
              <a:spcAft>
                <a:spcPts val="0"/>
              </a:spcAft>
              <a:buSzPts val="2480"/>
              <a:buNone/>
            </a:pPr>
            <a:endParaRPr sz="2480"/>
          </a:p>
          <a:p>
            <a:pPr marL="0" lvl="0" indent="0" algn="l" rtl="0">
              <a:lnSpc>
                <a:spcPct val="80000"/>
              </a:lnSpc>
              <a:spcBef>
                <a:spcPts val="496"/>
              </a:spcBef>
              <a:spcAft>
                <a:spcPts val="0"/>
              </a:spcAft>
              <a:buSzPts val="2480"/>
              <a:buNone/>
            </a:pPr>
            <a:r>
              <a:rPr lang="en-US" sz="2480" b="1"/>
              <a:t>Why</a:t>
            </a:r>
            <a:r>
              <a:rPr lang="en-US" sz="2480"/>
              <a:t> the problem is sustained?</a:t>
            </a:r>
            <a:endParaRPr/>
          </a:p>
          <a:p>
            <a:pPr marL="0" lvl="0" indent="0" algn="l" rtl="0">
              <a:lnSpc>
                <a:spcPct val="80000"/>
              </a:lnSpc>
              <a:spcBef>
                <a:spcPts val="496"/>
              </a:spcBef>
              <a:spcAft>
                <a:spcPts val="0"/>
              </a:spcAft>
              <a:buSzPts val="2480"/>
              <a:buNone/>
            </a:pPr>
            <a:r>
              <a:rPr lang="en-US" sz="2480" i="1">
                <a:solidFill>
                  <a:srgbClr val="FF0000"/>
                </a:solidFill>
              </a:rPr>
              <a:t>Drilldown Report – Referrals by Motivation</a:t>
            </a:r>
            <a:endParaRPr/>
          </a:p>
          <a:p>
            <a:pPr marL="0" lvl="0" indent="0" algn="l" rtl="0">
              <a:lnSpc>
                <a:spcPct val="80000"/>
              </a:lnSpc>
              <a:spcBef>
                <a:spcPts val="496"/>
              </a:spcBef>
              <a:spcAft>
                <a:spcPts val="0"/>
              </a:spcAft>
              <a:buSzPts val="2480"/>
              <a:buNone/>
            </a:pPr>
            <a:endParaRPr sz="2480"/>
          </a:p>
        </p:txBody>
      </p:sp>
      <p:sp>
        <p:nvSpPr>
          <p:cNvPr id="452" name="Google Shape;452;p52"/>
          <p:cNvSpPr txBox="1">
            <a:spLocks noGrp="1"/>
          </p:cNvSpPr>
          <p:nvPr>
            <p:ph type="title"/>
          </p:nvPr>
        </p:nvSpPr>
        <p:spPr>
          <a:xfrm>
            <a:off x="959326" y="210380"/>
            <a:ext cx="8184674"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Use This Data to Become More Precise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53"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459" name="Google Shape;459;p53" descr="hall lines"/>
          <p:cNvPicPr preferRelativeResize="0"/>
          <p:nvPr/>
        </p:nvPicPr>
        <p:blipFill rotWithShape="1">
          <a:blip r:embed="rId4">
            <a:alphaModFix/>
          </a:blip>
          <a:srcRect l="23836" t="910" r="21679" b="10681"/>
          <a:stretch/>
        </p:blipFill>
        <p:spPr>
          <a:xfrm>
            <a:off x="6377488" y="1037227"/>
            <a:ext cx="2554474" cy="2776069"/>
          </a:xfrm>
          <a:prstGeom prst="rect">
            <a:avLst/>
          </a:prstGeom>
          <a:noFill/>
          <a:ln>
            <a:noFill/>
          </a:ln>
        </p:spPr>
      </p:pic>
      <p:sp>
        <p:nvSpPr>
          <p:cNvPr id="460" name="Google Shape;460;p53"/>
          <p:cNvSpPr txBox="1"/>
          <p:nvPr/>
        </p:nvSpPr>
        <p:spPr>
          <a:xfrm>
            <a:off x="997712" y="5636555"/>
            <a:ext cx="7179159" cy="10156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6"/>
                </a:solidFill>
                <a:latin typeface="Calibri"/>
                <a:ea typeface="Calibri"/>
                <a:cs typeface="Calibri"/>
                <a:sym typeface="Calibri"/>
              </a:rPr>
              <a:t>Write an example </a:t>
            </a:r>
            <a:r>
              <a:rPr lang="en-US" sz="2000" b="1">
                <a:solidFill>
                  <a:schemeClr val="accent6"/>
                </a:solidFill>
                <a:latin typeface="Calibri"/>
                <a:ea typeface="Calibri"/>
                <a:cs typeface="Calibri"/>
                <a:sym typeface="Calibri"/>
              </a:rPr>
              <a:t>precision problem statement</a:t>
            </a:r>
            <a:r>
              <a:rPr lang="en-US" sz="2000">
                <a:solidFill>
                  <a:schemeClr val="accent6"/>
                </a:solidFill>
                <a:latin typeface="Calibri"/>
                <a:ea typeface="Calibri"/>
                <a:cs typeface="Calibri"/>
                <a:sym typeface="Calibri"/>
              </a:rPr>
              <a:t> for hallway behavior in the entrance to the cafeteria entrance</a:t>
            </a:r>
            <a:endParaRPr/>
          </a:p>
          <a:p>
            <a:pPr marL="0" marR="0" lvl="0" indent="0" algn="l" rtl="0">
              <a:spcBef>
                <a:spcPts val="0"/>
              </a:spcBef>
              <a:spcAft>
                <a:spcPts val="0"/>
              </a:spcAft>
              <a:buNone/>
            </a:pPr>
            <a:r>
              <a:rPr lang="en-US" sz="2000" b="1">
                <a:solidFill>
                  <a:schemeClr val="dk1"/>
                </a:solidFill>
                <a:latin typeface="Twentieth Century"/>
                <a:ea typeface="Twentieth Century"/>
                <a:cs typeface="Twentieth Century"/>
                <a:sym typeface="Twentieth Century"/>
              </a:rPr>
              <a:t>Workbook: TFI 1.12., 1.13 Activity 4 (Step 1)</a:t>
            </a:r>
            <a:endParaRPr/>
          </a:p>
        </p:txBody>
      </p:sp>
      <p:sp>
        <p:nvSpPr>
          <p:cNvPr id="461" name="Google Shape;461;p53"/>
          <p:cNvSpPr/>
          <p:nvPr/>
        </p:nvSpPr>
        <p:spPr>
          <a:xfrm>
            <a:off x="92426" y="1037227"/>
            <a:ext cx="6082391" cy="4555094"/>
          </a:xfrm>
          <a:prstGeom prst="rect">
            <a:avLst/>
          </a:prstGeom>
          <a:solidFill>
            <a:srgbClr val="FFFFFF"/>
          </a:solidFill>
          <a:ln>
            <a:noFill/>
          </a:ln>
        </p:spPr>
        <p:txBody>
          <a:bodyPr spcFirstLastPara="1" wrap="square" lIns="91425" tIns="45700" rIns="91425" bIns="45700" anchor="t" anchorCtr="0">
            <a:noAutofit/>
          </a:bodyPr>
          <a:lstStyle/>
          <a:p>
            <a:pPr marL="103187" marR="0" lvl="1" indent="0" algn="ctr" rtl="0">
              <a:spcBef>
                <a:spcPts val="0"/>
              </a:spcBef>
              <a:spcAft>
                <a:spcPts val="0"/>
              </a:spcAft>
              <a:buNone/>
            </a:pPr>
            <a:r>
              <a:rPr lang="en-US" sz="1800" b="1" i="1" u="none" strike="noStrike" cap="none">
                <a:solidFill>
                  <a:srgbClr val="1D2A53"/>
                </a:solidFill>
                <a:latin typeface="Calibri"/>
                <a:ea typeface="Calibri"/>
                <a:cs typeface="Calibri"/>
                <a:sym typeface="Calibri"/>
              </a:rPr>
              <a:t>The Data</a:t>
            </a:r>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What</a:t>
            </a:r>
            <a:r>
              <a:rPr lang="en-US" sz="1600" b="0" i="0" u="none" strike="noStrike" cap="none">
                <a:solidFill>
                  <a:srgbClr val="1D2A53"/>
                </a:solidFill>
                <a:latin typeface="Calibri"/>
                <a:ea typeface="Calibri"/>
                <a:cs typeface="Calibri"/>
                <a:sym typeface="Calibri"/>
              </a:rPr>
              <a:t>? Physical altercations. </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How</a:t>
            </a:r>
            <a:r>
              <a:rPr lang="en-US" sz="1600" b="0" i="0" u="none" strike="noStrike" cap="none">
                <a:solidFill>
                  <a:srgbClr val="1D2A53"/>
                </a:solidFill>
                <a:latin typeface="Calibri"/>
                <a:ea typeface="Calibri"/>
                <a:cs typeface="Calibri"/>
                <a:sym typeface="Calibri"/>
              </a:rPr>
              <a:t> often? Every day. 24 referrals in the last month in this location.</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Where</a:t>
            </a:r>
            <a:r>
              <a:rPr lang="en-US" sz="1600" b="0" i="0" u="none" strike="noStrike" cap="none">
                <a:solidFill>
                  <a:srgbClr val="1D2A53"/>
                </a:solidFill>
                <a:latin typeface="Calibri"/>
                <a:ea typeface="Calibri"/>
                <a:cs typeface="Calibri"/>
                <a:sym typeface="Calibri"/>
              </a:rPr>
              <a:t>?  In the hallway outside the cafeteria</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Who</a:t>
            </a:r>
            <a:r>
              <a:rPr lang="en-US" sz="1600" b="0" i="0" u="none" strike="noStrike" cap="none">
                <a:solidFill>
                  <a:srgbClr val="1D2A53"/>
                </a:solidFill>
                <a:latin typeface="Calibri"/>
                <a:ea typeface="Calibri"/>
                <a:cs typeface="Calibri"/>
                <a:sym typeface="Calibri"/>
              </a:rPr>
              <a:t>?  Many students (about 40%)</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When</a:t>
            </a:r>
            <a:r>
              <a:rPr lang="en-US" sz="1600" b="0" i="0" u="none" strike="noStrike" cap="none">
                <a:solidFill>
                  <a:srgbClr val="1D2A53"/>
                </a:solidFill>
                <a:latin typeface="Calibri"/>
                <a:ea typeface="Calibri"/>
                <a:cs typeface="Calibri"/>
                <a:sym typeface="Calibri"/>
              </a:rPr>
              <a:t> is?  During lunch, while entering and exiting </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1" i="1" u="none" strike="noStrike" cap="none">
                <a:solidFill>
                  <a:srgbClr val="1D2A53"/>
                </a:solidFill>
                <a:latin typeface="Calibri"/>
                <a:ea typeface="Calibri"/>
                <a:cs typeface="Calibri"/>
                <a:sym typeface="Calibri"/>
              </a:rPr>
              <a:t>Why</a:t>
            </a:r>
            <a:r>
              <a:rPr lang="en-US" sz="1600" b="0" i="0" u="none" strike="noStrike" cap="none">
                <a:solidFill>
                  <a:srgbClr val="1D2A53"/>
                </a:solidFill>
                <a:latin typeface="Calibri"/>
                <a:ea typeface="Calibri"/>
                <a:cs typeface="Calibri"/>
                <a:sym typeface="Calibri"/>
              </a:rPr>
              <a:t> is the problem sustaining?  Students want to access the lunch line first, especially on chicken nugget day!</a:t>
            </a:r>
            <a:endParaRPr/>
          </a:p>
          <a:p>
            <a:pPr marL="103187" marR="0" lvl="1" indent="0" algn="l" rtl="0">
              <a:spcBef>
                <a:spcPts val="0"/>
              </a:spcBef>
              <a:spcAft>
                <a:spcPts val="0"/>
              </a:spcAft>
              <a:buNone/>
            </a:pPr>
            <a:endParaRPr sz="1600" b="0" i="0" u="none" strike="noStrike" cap="none">
              <a:solidFill>
                <a:srgbClr val="1D2A53"/>
              </a:solidFill>
              <a:latin typeface="Calibri"/>
              <a:ea typeface="Calibri"/>
              <a:cs typeface="Calibri"/>
              <a:sym typeface="Calibri"/>
            </a:endParaRPr>
          </a:p>
          <a:p>
            <a:pPr marL="400050" marR="0" lvl="1" indent="-296863" algn="l" rtl="0">
              <a:spcBef>
                <a:spcPts val="0"/>
              </a:spcBef>
              <a:spcAft>
                <a:spcPts val="0"/>
              </a:spcAft>
              <a:buClr>
                <a:srgbClr val="1D2A53"/>
              </a:buClr>
              <a:buSzPts val="1600"/>
              <a:buFont typeface="Noto Sans Symbols"/>
              <a:buChar char="❑"/>
            </a:pPr>
            <a:r>
              <a:rPr lang="en-US" sz="1600" b="0" i="0" u="none" strike="noStrike" cap="none">
                <a:solidFill>
                  <a:srgbClr val="1D2A53"/>
                </a:solidFill>
                <a:latin typeface="Calibri"/>
                <a:ea typeface="Calibri"/>
                <a:cs typeface="Calibri"/>
                <a:sym typeface="Calibri"/>
              </a:rPr>
              <a:t>Data also showed that students were getting sent out of class and placed in an alternative setting right outside the cafeteria.  They were the first ones to be dismissed for lunch.</a:t>
            </a:r>
            <a:endParaRPr/>
          </a:p>
        </p:txBody>
      </p:sp>
      <p:sp>
        <p:nvSpPr>
          <p:cNvPr id="462" name="Google Shape;462;p53"/>
          <p:cNvSpPr txBox="1">
            <a:spLocks noGrp="1"/>
          </p:cNvSpPr>
          <p:nvPr>
            <p:ph type="title"/>
          </p:nvPr>
        </p:nvSpPr>
        <p:spPr>
          <a:xfrm>
            <a:off x="1189765" y="284481"/>
            <a:ext cx="6987106"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Twentieth Century"/>
              <a:buNone/>
            </a:pPr>
            <a:r>
              <a:rPr lang="en-US" sz="3240"/>
              <a:t>Problem Solving the Cafeteria Hallway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5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69" name="Google Shape;469;p54" title="PBIS Apps logo"/>
          <p:cNvPicPr preferRelativeResize="0"/>
          <p:nvPr/>
        </p:nvPicPr>
        <p:blipFill rotWithShape="1">
          <a:blip r:embed="rId4">
            <a:alphaModFix/>
          </a:blip>
          <a:srcRect/>
          <a:stretch/>
        </p:blipFill>
        <p:spPr>
          <a:xfrm>
            <a:off x="274223" y="6230729"/>
            <a:ext cx="1018067" cy="342498"/>
          </a:xfrm>
          <a:prstGeom prst="rect">
            <a:avLst/>
          </a:prstGeom>
          <a:noFill/>
          <a:ln>
            <a:noFill/>
          </a:ln>
        </p:spPr>
      </p:pic>
      <p:sp>
        <p:nvSpPr>
          <p:cNvPr id="470" name="Google Shape;470;p54"/>
          <p:cNvSpPr txBox="1">
            <a:spLocks noGrp="1"/>
          </p:cNvSpPr>
          <p:nvPr>
            <p:ph type="body" idx="1"/>
          </p:nvPr>
        </p:nvSpPr>
        <p:spPr>
          <a:xfrm>
            <a:off x="1009717" y="1436040"/>
            <a:ext cx="7193758" cy="469106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960"/>
              <a:buNone/>
            </a:pPr>
            <a:r>
              <a:rPr lang="en-US" sz="2960"/>
              <a:t>Goals allow you to analyze, monitor, and adjust professional practice.</a:t>
            </a:r>
            <a:endParaRPr/>
          </a:p>
          <a:p>
            <a:pPr marL="0" lvl="0" indent="0" algn="l" rtl="0">
              <a:lnSpc>
                <a:spcPct val="80000"/>
              </a:lnSpc>
              <a:spcBef>
                <a:spcPts val="592"/>
              </a:spcBef>
              <a:spcAft>
                <a:spcPts val="0"/>
              </a:spcAft>
              <a:buSzPts val="2960"/>
              <a:buNone/>
            </a:pPr>
            <a:endParaRPr sz="2960"/>
          </a:p>
          <a:p>
            <a:pPr marL="0" lvl="0" indent="0" algn="ctr" rtl="0">
              <a:lnSpc>
                <a:spcPct val="80000"/>
              </a:lnSpc>
              <a:spcBef>
                <a:spcPts val="518"/>
              </a:spcBef>
              <a:spcAft>
                <a:spcPts val="0"/>
              </a:spcAft>
              <a:buSzPts val="2590"/>
              <a:buNone/>
            </a:pPr>
            <a:r>
              <a:rPr lang="en-US" sz="2590" i="1">
                <a:solidFill>
                  <a:schemeClr val="accent6"/>
                </a:solidFill>
              </a:rPr>
              <a:t>Reduce hallway ODRs by 50% per month for Feb through May. (currently 24 per month average)</a:t>
            </a:r>
            <a:endParaRPr/>
          </a:p>
          <a:p>
            <a:pPr marL="0" lvl="0" indent="0" algn="ctr" rtl="0">
              <a:lnSpc>
                <a:spcPct val="80000"/>
              </a:lnSpc>
              <a:spcBef>
                <a:spcPts val="518"/>
              </a:spcBef>
              <a:spcAft>
                <a:spcPts val="0"/>
              </a:spcAft>
              <a:buSzPts val="2590"/>
              <a:buNone/>
            </a:pPr>
            <a:endParaRPr sz="2590" i="1">
              <a:solidFill>
                <a:schemeClr val="accent6"/>
              </a:solidFill>
            </a:endParaRPr>
          </a:p>
          <a:p>
            <a:pPr marL="457200" lvl="1" indent="0" algn="l" rtl="0">
              <a:lnSpc>
                <a:spcPct val="80000"/>
              </a:lnSpc>
              <a:spcBef>
                <a:spcPts val="610"/>
              </a:spcBef>
              <a:spcAft>
                <a:spcPts val="0"/>
              </a:spcAft>
              <a:buSzPts val="3052"/>
              <a:buNone/>
            </a:pPr>
            <a:r>
              <a:rPr lang="en-US" sz="3052"/>
              <a:t>Is it:</a:t>
            </a:r>
            <a:endParaRPr/>
          </a:p>
          <a:p>
            <a:pPr marL="742950" lvl="1" indent="-285750" algn="l" rtl="0">
              <a:lnSpc>
                <a:spcPct val="80000"/>
              </a:lnSpc>
              <a:spcBef>
                <a:spcPts val="407"/>
              </a:spcBef>
              <a:spcAft>
                <a:spcPts val="0"/>
              </a:spcAft>
              <a:buSzPts val="2035"/>
              <a:buFont typeface="Noto Sans Symbols"/>
              <a:buChar char="❑"/>
            </a:pPr>
            <a:r>
              <a:rPr lang="en-US" sz="2035"/>
              <a:t>Specific? </a:t>
            </a:r>
            <a:endParaRPr/>
          </a:p>
          <a:p>
            <a:pPr marL="742950" lvl="1" indent="-285750" algn="l" rtl="0">
              <a:lnSpc>
                <a:spcPct val="80000"/>
              </a:lnSpc>
              <a:spcBef>
                <a:spcPts val="407"/>
              </a:spcBef>
              <a:spcAft>
                <a:spcPts val="0"/>
              </a:spcAft>
              <a:buSzPts val="2035"/>
              <a:buFont typeface="Noto Sans Symbols"/>
              <a:buChar char="❑"/>
            </a:pPr>
            <a:r>
              <a:rPr lang="en-US" sz="2035"/>
              <a:t>Measurable?</a:t>
            </a:r>
            <a:endParaRPr/>
          </a:p>
          <a:p>
            <a:pPr marL="742950" lvl="1" indent="-285750" algn="l" rtl="0">
              <a:lnSpc>
                <a:spcPct val="80000"/>
              </a:lnSpc>
              <a:spcBef>
                <a:spcPts val="407"/>
              </a:spcBef>
              <a:spcAft>
                <a:spcPts val="0"/>
              </a:spcAft>
              <a:buSzPts val="2035"/>
              <a:buFont typeface="Noto Sans Symbols"/>
              <a:buChar char="❑"/>
            </a:pPr>
            <a:r>
              <a:rPr lang="en-US" sz="2035"/>
              <a:t>Achievable?</a:t>
            </a:r>
            <a:endParaRPr/>
          </a:p>
          <a:p>
            <a:pPr marL="742950" lvl="1" indent="-285750" algn="l" rtl="0">
              <a:lnSpc>
                <a:spcPct val="80000"/>
              </a:lnSpc>
              <a:spcBef>
                <a:spcPts val="407"/>
              </a:spcBef>
              <a:spcAft>
                <a:spcPts val="0"/>
              </a:spcAft>
              <a:buSzPts val="2035"/>
              <a:buFont typeface="Noto Sans Symbols"/>
              <a:buChar char="❑"/>
            </a:pPr>
            <a:r>
              <a:rPr lang="en-US" sz="2035"/>
              <a:t>Relevant?</a:t>
            </a:r>
            <a:endParaRPr/>
          </a:p>
          <a:p>
            <a:pPr marL="742950" lvl="1" indent="-285750" algn="l" rtl="0">
              <a:lnSpc>
                <a:spcPct val="80000"/>
              </a:lnSpc>
              <a:spcBef>
                <a:spcPts val="407"/>
              </a:spcBef>
              <a:spcAft>
                <a:spcPts val="0"/>
              </a:spcAft>
              <a:buSzPts val="2035"/>
              <a:buFont typeface="Noto Sans Symbols"/>
              <a:buChar char="❑"/>
            </a:pPr>
            <a:r>
              <a:rPr lang="en-US" sz="2035"/>
              <a:t>Timely?</a:t>
            </a:r>
            <a:endParaRPr sz="2590"/>
          </a:p>
        </p:txBody>
      </p:sp>
      <p:sp>
        <p:nvSpPr>
          <p:cNvPr id="471" name="Google Shape;471;p54"/>
          <p:cNvSpPr txBox="1">
            <a:spLocks noGrp="1"/>
          </p:cNvSpPr>
          <p:nvPr>
            <p:ph type="title"/>
          </p:nvPr>
        </p:nvSpPr>
        <p:spPr>
          <a:xfrm>
            <a:off x="1090143" y="290275"/>
            <a:ext cx="6407937"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Identify a Measurable Goal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55"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78" name="Google Shape;478;p55"/>
          <p:cNvSpPr txBox="1"/>
          <p:nvPr/>
        </p:nvSpPr>
        <p:spPr>
          <a:xfrm>
            <a:off x="992745" y="5492145"/>
            <a:ext cx="2742807" cy="64633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1.12., 1.13 Activity 4 (Step 2)</a:t>
            </a:r>
            <a:endParaRPr/>
          </a:p>
        </p:txBody>
      </p:sp>
      <p:pic>
        <p:nvPicPr>
          <p:cNvPr id="479" name="Google Shape;479;p55" descr="hall lines" title="School hallway"/>
          <p:cNvPicPr preferRelativeResize="0"/>
          <p:nvPr/>
        </p:nvPicPr>
        <p:blipFill rotWithShape="1">
          <a:blip r:embed="rId4">
            <a:alphaModFix/>
          </a:blip>
          <a:srcRect l="8553" t="910" r="12499" b="10681"/>
          <a:stretch/>
        </p:blipFill>
        <p:spPr>
          <a:xfrm>
            <a:off x="1697499" y="2393496"/>
            <a:ext cx="3763918" cy="2822938"/>
          </a:xfrm>
          <a:prstGeom prst="rect">
            <a:avLst/>
          </a:prstGeom>
          <a:noFill/>
          <a:ln>
            <a:noFill/>
          </a:ln>
        </p:spPr>
      </p:pic>
      <p:pic>
        <p:nvPicPr>
          <p:cNvPr id="480" name="Google Shape;480;p55" descr="This the same graphic as shown on earlier slide." title="Use data graphic: set measurable goal is highlighted"/>
          <p:cNvPicPr preferRelativeResize="0"/>
          <p:nvPr/>
        </p:nvPicPr>
        <p:blipFill rotWithShape="1">
          <a:blip r:embed="rId5">
            <a:alphaModFix/>
          </a:blip>
          <a:srcRect/>
          <a:stretch/>
        </p:blipFill>
        <p:spPr>
          <a:xfrm>
            <a:off x="727745" y="1441846"/>
            <a:ext cx="2220064" cy="2127210"/>
          </a:xfrm>
          <a:prstGeom prst="rect">
            <a:avLst/>
          </a:prstGeom>
          <a:noFill/>
          <a:ln>
            <a:noFill/>
          </a:ln>
        </p:spPr>
      </p:pic>
      <p:sp>
        <p:nvSpPr>
          <p:cNvPr id="481" name="Google Shape;481;p55"/>
          <p:cNvSpPr txBox="1">
            <a:spLocks noGrp="1"/>
          </p:cNvSpPr>
          <p:nvPr>
            <p:ph type="body" idx="1"/>
          </p:nvPr>
        </p:nvSpPr>
        <p:spPr>
          <a:xfrm>
            <a:off x="5530452" y="2393496"/>
            <a:ext cx="2908154" cy="302312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625"/>
              <a:buNone/>
            </a:pPr>
            <a:r>
              <a:rPr lang="en-US" sz="1625"/>
              <a:t>What measurable outcome do you want to achieve from your Precision Problem Statement on hallway behavior outside the cafeteria?</a:t>
            </a:r>
            <a:endParaRPr/>
          </a:p>
          <a:p>
            <a:pPr marL="0" lvl="0" indent="0" algn="l" rtl="0">
              <a:lnSpc>
                <a:spcPct val="80000"/>
              </a:lnSpc>
              <a:spcBef>
                <a:spcPts val="325"/>
              </a:spcBef>
              <a:spcAft>
                <a:spcPts val="0"/>
              </a:spcAft>
              <a:buSzPts val="1625"/>
              <a:buNone/>
            </a:pPr>
            <a:endParaRPr sz="1625"/>
          </a:p>
          <a:p>
            <a:pPr marL="742950" lvl="1" indent="-285750" algn="l" rtl="0">
              <a:lnSpc>
                <a:spcPct val="80000"/>
              </a:lnSpc>
              <a:spcBef>
                <a:spcPts val="325"/>
              </a:spcBef>
              <a:spcAft>
                <a:spcPts val="0"/>
              </a:spcAft>
              <a:buSzPts val="1625"/>
              <a:buFont typeface="Noto Sans Symbols"/>
              <a:buChar char="✔"/>
            </a:pPr>
            <a:r>
              <a:rPr lang="en-US" sz="1625"/>
              <a:t>Specific</a:t>
            </a:r>
            <a:endParaRPr/>
          </a:p>
          <a:p>
            <a:pPr marL="742950" lvl="1" indent="-285750" algn="l" rtl="0">
              <a:lnSpc>
                <a:spcPct val="80000"/>
              </a:lnSpc>
              <a:spcBef>
                <a:spcPts val="325"/>
              </a:spcBef>
              <a:spcAft>
                <a:spcPts val="0"/>
              </a:spcAft>
              <a:buSzPts val="1625"/>
              <a:buFont typeface="Noto Sans Symbols"/>
              <a:buChar char="✔"/>
            </a:pPr>
            <a:r>
              <a:rPr lang="en-US" sz="1625"/>
              <a:t>Measurable</a:t>
            </a:r>
            <a:endParaRPr/>
          </a:p>
          <a:p>
            <a:pPr marL="742950" lvl="1" indent="-285750" algn="l" rtl="0">
              <a:lnSpc>
                <a:spcPct val="80000"/>
              </a:lnSpc>
              <a:spcBef>
                <a:spcPts val="325"/>
              </a:spcBef>
              <a:spcAft>
                <a:spcPts val="0"/>
              </a:spcAft>
              <a:buSzPts val="1625"/>
              <a:buFont typeface="Noto Sans Symbols"/>
              <a:buChar char="✔"/>
            </a:pPr>
            <a:r>
              <a:rPr lang="en-US" sz="1625"/>
              <a:t>Achievable</a:t>
            </a:r>
            <a:endParaRPr/>
          </a:p>
          <a:p>
            <a:pPr marL="742950" lvl="1" indent="-285750" algn="l" rtl="0">
              <a:lnSpc>
                <a:spcPct val="80000"/>
              </a:lnSpc>
              <a:spcBef>
                <a:spcPts val="325"/>
              </a:spcBef>
              <a:spcAft>
                <a:spcPts val="0"/>
              </a:spcAft>
              <a:buSzPts val="1625"/>
              <a:buFont typeface="Noto Sans Symbols"/>
              <a:buChar char="✔"/>
            </a:pPr>
            <a:r>
              <a:rPr lang="en-US" sz="1625"/>
              <a:t>Relevant</a:t>
            </a:r>
            <a:endParaRPr/>
          </a:p>
          <a:p>
            <a:pPr marL="742950" lvl="1" indent="-285750" algn="l" rtl="0">
              <a:lnSpc>
                <a:spcPct val="80000"/>
              </a:lnSpc>
              <a:spcBef>
                <a:spcPts val="325"/>
              </a:spcBef>
              <a:spcAft>
                <a:spcPts val="0"/>
              </a:spcAft>
              <a:buSzPts val="1625"/>
              <a:buFont typeface="Noto Sans Symbols"/>
              <a:buChar char="✔"/>
            </a:pPr>
            <a:r>
              <a:rPr lang="en-US" sz="1625"/>
              <a:t>Timely</a:t>
            </a:r>
            <a:endParaRPr/>
          </a:p>
          <a:p>
            <a:pPr marL="0" lvl="0" indent="0" algn="l" rtl="0">
              <a:lnSpc>
                <a:spcPct val="80000"/>
              </a:lnSpc>
              <a:spcBef>
                <a:spcPts val="400"/>
              </a:spcBef>
              <a:spcAft>
                <a:spcPts val="0"/>
              </a:spcAft>
              <a:buSzPts val="2000"/>
              <a:buNone/>
            </a:pPr>
            <a:endParaRPr sz="2000"/>
          </a:p>
        </p:txBody>
      </p:sp>
      <p:sp>
        <p:nvSpPr>
          <p:cNvPr id="482" name="Google Shape;482;p55"/>
          <p:cNvSpPr txBox="1">
            <a:spLocks noGrp="1"/>
          </p:cNvSpPr>
          <p:nvPr>
            <p:ph type="title"/>
          </p:nvPr>
        </p:nvSpPr>
        <p:spPr>
          <a:xfrm>
            <a:off x="1182914" y="284480"/>
            <a:ext cx="7255692"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Activity: Write Example for a Measurable Goal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56"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489" name="Google Shape;489;p56" descr="hall lines"/>
          <p:cNvPicPr preferRelativeResize="0"/>
          <p:nvPr/>
        </p:nvPicPr>
        <p:blipFill rotWithShape="1">
          <a:blip r:embed="rId4">
            <a:alphaModFix/>
          </a:blip>
          <a:srcRect l="8553" t="910" r="12499" b="10681"/>
          <a:stretch/>
        </p:blipFill>
        <p:spPr>
          <a:xfrm>
            <a:off x="6963990" y="5496688"/>
            <a:ext cx="1531776" cy="1148832"/>
          </a:xfrm>
          <a:prstGeom prst="rect">
            <a:avLst/>
          </a:prstGeom>
          <a:noFill/>
          <a:ln w="9525" cap="flat" cmpd="sng">
            <a:solidFill>
              <a:schemeClr val="accent6"/>
            </a:solidFill>
            <a:prstDash val="solid"/>
            <a:round/>
            <a:headEnd type="none" w="sm" len="sm"/>
            <a:tailEnd type="none" w="sm" len="sm"/>
          </a:ln>
        </p:spPr>
      </p:pic>
      <p:graphicFrame>
        <p:nvGraphicFramePr>
          <p:cNvPr id="490" name="Google Shape;490;p56"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p:nvPr/>
        </p:nvGraphicFramePr>
        <p:xfrm>
          <a:off x="284480" y="1555314"/>
          <a:ext cx="3000000" cy="3000000"/>
        </p:xfrm>
        <a:graphic>
          <a:graphicData uri="http://schemas.openxmlformats.org/drawingml/2006/table">
            <a:tbl>
              <a:tblPr firstRow="1" bandRow="1">
                <a:noFill/>
                <a:tableStyleId>{885BDC8E-4381-43BC-B8A3-863AF5927970}</a:tableStyleId>
              </a:tblPr>
              <a:tblGrid>
                <a:gridCol w="1292625">
                  <a:extLst>
                    <a:ext uri="{9D8B030D-6E8A-4147-A177-3AD203B41FA5}">
                      <a16:colId xmlns:a16="http://schemas.microsoft.com/office/drawing/2014/main" val="20000"/>
                    </a:ext>
                  </a:extLst>
                </a:gridCol>
                <a:gridCol w="5110700">
                  <a:extLst>
                    <a:ext uri="{9D8B030D-6E8A-4147-A177-3AD203B41FA5}">
                      <a16:colId xmlns:a16="http://schemas.microsoft.com/office/drawing/2014/main" val="20001"/>
                    </a:ext>
                  </a:extLst>
                </a:gridCol>
                <a:gridCol w="1664850">
                  <a:extLst>
                    <a:ext uri="{9D8B030D-6E8A-4147-A177-3AD203B41FA5}">
                      <a16:colId xmlns:a16="http://schemas.microsoft.com/office/drawing/2014/main" val="20002"/>
                    </a:ext>
                  </a:extLst>
                </a:gridCol>
              </a:tblGrid>
              <a:tr h="569500">
                <a:tc>
                  <a:txBody>
                    <a:bodyPr/>
                    <a:lstStyle/>
                    <a:p>
                      <a:pPr marL="0" marR="0" lvl="0" indent="0" algn="l" rtl="0">
                        <a:spcBef>
                          <a:spcPts val="0"/>
                        </a:spcBef>
                        <a:spcAft>
                          <a:spcPts val="0"/>
                        </a:spcAft>
                        <a:buNone/>
                      </a:pPr>
                      <a:r>
                        <a:rPr lang="en-US" sz="1600">
                          <a:solidFill>
                            <a:schemeClr val="dk2"/>
                          </a:solidFill>
                        </a:rPr>
                        <a:t>Solution component</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Definition and Example</a:t>
                      </a:r>
                      <a:endParaRPr sz="1600">
                        <a:solidFill>
                          <a:schemeClr val="dk2"/>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Cafeteria Hallway Solution…</a:t>
                      </a:r>
                      <a:endParaRPr sz="1600">
                        <a:solidFill>
                          <a:schemeClr val="dk2"/>
                        </a:solidFill>
                      </a:endParaRPr>
                    </a:p>
                  </a:txBody>
                  <a:tcPr marL="91450" marR="91450" marT="45725" marB="45725"/>
                </a:tc>
                <a:extLst>
                  <a:ext uri="{0D108BD9-81ED-4DB2-BD59-A6C34878D82A}">
                    <a16:rowId xmlns:a16="http://schemas.microsoft.com/office/drawing/2014/main" val="10000"/>
                  </a:ext>
                </a:extLst>
              </a:tr>
              <a:tr h="509550">
                <a:tc>
                  <a:txBody>
                    <a:bodyPr/>
                    <a:lstStyle/>
                    <a:p>
                      <a:pPr marL="1476058" marR="0" lvl="0" indent="-1476058" algn="l" rtl="0">
                        <a:spcBef>
                          <a:spcPts val="0"/>
                        </a:spcBef>
                        <a:spcAft>
                          <a:spcPts val="0"/>
                        </a:spcAft>
                        <a:buNone/>
                      </a:pPr>
                      <a:r>
                        <a:rPr lang="en-US" sz="1500">
                          <a:solidFill>
                            <a:schemeClr val="dk2"/>
                          </a:solidFill>
                        </a:rPr>
                        <a:t>Prevention</a:t>
                      </a:r>
                      <a:endParaRPr/>
                    </a:p>
                  </a:txBody>
                  <a:tcPr marL="91450" marR="91450" marT="45725" marB="45725"/>
                </a:tc>
                <a:tc>
                  <a:txBody>
                    <a:bodyPr/>
                    <a:lstStyle/>
                    <a:p>
                      <a:pPr marL="14288" marR="0" lvl="0" indent="-14288" algn="l" rtl="0">
                        <a:spcBef>
                          <a:spcPts val="0"/>
                        </a:spcBef>
                        <a:spcAft>
                          <a:spcPts val="0"/>
                        </a:spcAft>
                        <a:buNone/>
                      </a:pPr>
                      <a:r>
                        <a:rPr lang="en-US" sz="1400">
                          <a:solidFill>
                            <a:schemeClr val="dk2"/>
                          </a:solidFill>
                        </a:rPr>
                        <a:t>How can we avoid the problem context?</a:t>
                      </a:r>
                      <a:endParaRPr/>
                    </a:p>
                    <a:p>
                      <a:pPr marL="14288" marR="0" lvl="0" indent="-14288" algn="l" rtl="0">
                        <a:spcBef>
                          <a:spcPts val="0"/>
                        </a:spcBef>
                        <a:spcAft>
                          <a:spcPts val="0"/>
                        </a:spcAft>
                        <a:buNone/>
                      </a:pPr>
                      <a:r>
                        <a:rPr lang="en-US" sz="1400" b="1">
                          <a:solidFill>
                            <a:schemeClr val="accent6"/>
                          </a:solidFill>
                        </a:rPr>
                        <a:t>e.g. schedule lunch times, change lighting</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86375">
                <a:tc>
                  <a:txBody>
                    <a:bodyPr/>
                    <a:lstStyle/>
                    <a:p>
                      <a:pPr marL="1476058" marR="0" lvl="0" indent="-1476058" algn="l" rtl="0">
                        <a:spcBef>
                          <a:spcPts val="0"/>
                        </a:spcBef>
                        <a:spcAft>
                          <a:spcPts val="0"/>
                        </a:spcAft>
                        <a:buNone/>
                      </a:pPr>
                      <a:r>
                        <a:rPr lang="en-US" sz="1500">
                          <a:solidFill>
                            <a:schemeClr val="dk2"/>
                          </a:solidFill>
                        </a:rPr>
                        <a:t>Teaching</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a:solidFill>
                            <a:schemeClr val="dk2"/>
                          </a:solidFill>
                        </a:rPr>
                        <a:t>How can we define, teach, and monitor what we want? </a:t>
                      </a:r>
                      <a:r>
                        <a:rPr lang="en-US" sz="1400" b="1">
                          <a:solidFill>
                            <a:schemeClr val="accent6"/>
                          </a:solidFill>
                        </a:rPr>
                        <a:t>e.g. build “Quiet” curriculum, teach hallway expectations, buy decibel meter</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719350">
                <a:tc>
                  <a:txBody>
                    <a:bodyPr/>
                    <a:lstStyle/>
                    <a:p>
                      <a:pPr marL="1476058" marR="0" lvl="0" indent="-1476058" algn="l" rtl="0">
                        <a:spcBef>
                          <a:spcPts val="0"/>
                        </a:spcBef>
                        <a:spcAft>
                          <a:spcPts val="0"/>
                        </a:spcAft>
                        <a:buNone/>
                      </a:pPr>
                      <a:r>
                        <a:rPr lang="en-US" sz="1500">
                          <a:solidFill>
                            <a:schemeClr val="dk2"/>
                          </a:solidFill>
                        </a:rPr>
                        <a:t>Recognition</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a:solidFill>
                            <a:schemeClr val="dk2"/>
                          </a:solidFill>
                        </a:rPr>
                        <a:t>How can we build in systematic rewards for positive behavior? </a:t>
                      </a:r>
                      <a:r>
                        <a:rPr lang="en-US" sz="1400" b="1">
                          <a:solidFill>
                            <a:schemeClr val="accent6"/>
                          </a:solidFill>
                        </a:rPr>
                        <a:t>e.g. 3 quiet days = 5 extra minutes of social time at lunch</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719350">
                <a:tc>
                  <a:txBody>
                    <a:bodyPr/>
                    <a:lstStyle/>
                    <a:p>
                      <a:pPr marL="1476058" marR="0" lvl="0" indent="-1476058" algn="l" rtl="0">
                        <a:spcBef>
                          <a:spcPts val="0"/>
                        </a:spcBef>
                        <a:spcAft>
                          <a:spcPts val="0"/>
                        </a:spcAft>
                        <a:buNone/>
                      </a:pPr>
                      <a:r>
                        <a:rPr lang="en-US" sz="1500">
                          <a:solidFill>
                            <a:schemeClr val="dk2"/>
                          </a:solidFill>
                        </a:rPr>
                        <a:t>Extinction</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b="0">
                          <a:solidFill>
                            <a:schemeClr val="dk2"/>
                          </a:solidFill>
                        </a:rPr>
                        <a:t>How can we prevent problem behavior by removing the reward? </a:t>
                      </a:r>
                      <a:r>
                        <a:rPr lang="en-US" sz="1400" b="1">
                          <a:solidFill>
                            <a:schemeClr val="accent6"/>
                          </a:solidFill>
                        </a:rPr>
                        <a:t>e.g. Do not respond to student who speaks out instead of raising hand</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719350">
                <a:tc>
                  <a:txBody>
                    <a:bodyPr/>
                    <a:lstStyle/>
                    <a:p>
                      <a:pPr marL="1476058" marR="0" lvl="0" indent="-1476058" algn="l" rtl="0">
                        <a:spcBef>
                          <a:spcPts val="0"/>
                        </a:spcBef>
                        <a:spcAft>
                          <a:spcPts val="0"/>
                        </a:spcAft>
                        <a:buNone/>
                      </a:pPr>
                      <a:r>
                        <a:rPr lang="en-US" sz="1500">
                          <a:solidFill>
                            <a:schemeClr val="dk2"/>
                          </a:solidFill>
                        </a:rPr>
                        <a:t>Consequence</a:t>
                      </a:r>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400"/>
                        <a:buFont typeface="Calibri"/>
                        <a:buNone/>
                      </a:pPr>
                      <a:r>
                        <a:rPr lang="en-US" sz="1400" b="0">
                          <a:solidFill>
                            <a:schemeClr val="dk2"/>
                          </a:solidFill>
                        </a:rPr>
                        <a:t>What are efficient, consistent consequences for problem behavior?</a:t>
                      </a:r>
                      <a:r>
                        <a:rPr lang="en-US" sz="1400"/>
                        <a:t> </a:t>
                      </a:r>
                      <a:r>
                        <a:rPr lang="en-US" sz="1400" b="1">
                          <a:solidFill>
                            <a:schemeClr val="accent6"/>
                          </a:solidFill>
                        </a:rPr>
                        <a:t>e.g: Error correction; practice appropriate behavior (document with Major/Minor ODR)</a:t>
                      </a:r>
                      <a:endParaRPr sz="1400" b="1" i="1">
                        <a:solidFill>
                          <a:schemeClr val="accent6"/>
                        </a:solidFil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929175">
                <a:tc>
                  <a:txBody>
                    <a:bodyPr/>
                    <a:lstStyle/>
                    <a:p>
                      <a:pPr marL="1476058" marR="0" lvl="0" indent="-1476058" algn="l" rtl="0">
                        <a:spcBef>
                          <a:spcPts val="0"/>
                        </a:spcBef>
                        <a:spcAft>
                          <a:spcPts val="0"/>
                        </a:spcAft>
                        <a:buNone/>
                      </a:pPr>
                      <a:r>
                        <a:rPr lang="en-US" sz="1500">
                          <a:solidFill>
                            <a:schemeClr val="dk2"/>
                          </a:solidFill>
                        </a:rPr>
                        <a:t>Data</a:t>
                      </a:r>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US" sz="1400">
                          <a:solidFill>
                            <a:schemeClr val="dk2"/>
                          </a:solidFill>
                        </a:rPr>
                        <a:t>How will we collect and use data for evaluating the fidelity of our solution </a:t>
                      </a:r>
                      <a:r>
                        <a:rPr lang="en-US" sz="1400" b="1">
                          <a:solidFill>
                            <a:schemeClr val="accent6"/>
                          </a:solidFill>
                        </a:rPr>
                        <a:t>(e.g. walkthrough reports, observations, self-assessments)</a:t>
                      </a:r>
                      <a:r>
                        <a:rPr lang="en-US" sz="1400">
                          <a:solidFill>
                            <a:schemeClr val="dk2"/>
                          </a:solidFill>
                        </a:rPr>
                        <a:t>, and student outcomes </a:t>
                      </a:r>
                      <a:r>
                        <a:rPr lang="en-US" sz="1400" b="1">
                          <a:solidFill>
                            <a:schemeClr val="accent6"/>
                          </a:solidFill>
                        </a:rPr>
                        <a:t>(e.g. SWIS ODR data, time on task, etc.)</a:t>
                      </a:r>
                      <a:r>
                        <a:rPr lang="en-US" sz="1400"/>
                        <a:t>?</a:t>
                      </a:r>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6"/>
                  </a:ext>
                </a:extLst>
              </a:tr>
            </a:tbl>
          </a:graphicData>
        </a:graphic>
      </p:graphicFrame>
      <p:sp>
        <p:nvSpPr>
          <p:cNvPr id="491" name="Google Shape;491;p56"/>
          <p:cNvSpPr/>
          <p:nvPr/>
        </p:nvSpPr>
        <p:spPr>
          <a:xfrm>
            <a:off x="6986531" y="2571300"/>
            <a:ext cx="1509235" cy="2862322"/>
          </a:xfrm>
          <a:prstGeom prst="rect">
            <a:avLst/>
          </a:prstGeom>
          <a:solidFill>
            <a:srgbClr val="F1CBB4"/>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2"/>
                </a:solidFill>
                <a:latin typeface="Calibri"/>
                <a:ea typeface="Calibri"/>
                <a:cs typeface="Calibri"/>
                <a:sym typeface="Calibri"/>
              </a:rPr>
              <a:t>Using one or more of the solution components, Write a solution addressing your Precision Problem Statement on hallway behavior outside the cafeteria.</a:t>
            </a:r>
            <a:endParaRPr/>
          </a:p>
        </p:txBody>
      </p:sp>
      <p:pic>
        <p:nvPicPr>
          <p:cNvPr id="492" name="Google Shape;492;p56" descr="This is the same graphic as used in earlier slides." title="Use data graphic with develop solution and action plan highlighted"/>
          <p:cNvPicPr preferRelativeResize="0"/>
          <p:nvPr/>
        </p:nvPicPr>
        <p:blipFill rotWithShape="1">
          <a:blip r:embed="rId5">
            <a:alphaModFix/>
          </a:blip>
          <a:srcRect/>
          <a:stretch/>
        </p:blipFill>
        <p:spPr>
          <a:xfrm>
            <a:off x="7033161" y="72678"/>
            <a:ext cx="1888761" cy="1850067"/>
          </a:xfrm>
          <a:prstGeom prst="rect">
            <a:avLst/>
          </a:prstGeom>
          <a:noFill/>
          <a:ln>
            <a:noFill/>
          </a:ln>
        </p:spPr>
      </p:pic>
      <p:sp>
        <p:nvSpPr>
          <p:cNvPr id="493" name="Google Shape;493;p56"/>
          <p:cNvSpPr txBox="1"/>
          <p:nvPr/>
        </p:nvSpPr>
        <p:spPr>
          <a:xfrm>
            <a:off x="1294862" y="850614"/>
            <a:ext cx="2742807" cy="64633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1.12., 1.13 Activities 4 (Step 3)</a:t>
            </a:r>
            <a:endParaRPr/>
          </a:p>
        </p:txBody>
      </p:sp>
      <p:sp>
        <p:nvSpPr>
          <p:cNvPr id="494" name="Google Shape;494;p56"/>
          <p:cNvSpPr txBox="1">
            <a:spLocks noGrp="1"/>
          </p:cNvSpPr>
          <p:nvPr>
            <p:ph type="title"/>
          </p:nvPr>
        </p:nvSpPr>
        <p:spPr>
          <a:xfrm>
            <a:off x="1090142" y="207189"/>
            <a:ext cx="5850589" cy="7551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Building a Solution &amp; Action Planning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 calcmode="lin" valueType="num">
                                      <p:cBhvr additive="base">
                                        <p:cTn id="7" dur="500"/>
                                        <p:tgtEl>
                                          <p:spTgt spid="491"/>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493"/>
                                        </p:tgtEl>
                                        <p:attrNameLst>
                                          <p:attrName>style.visibility</p:attrName>
                                        </p:attrNameLst>
                                      </p:cBhvr>
                                      <p:to>
                                        <p:strVal val="visible"/>
                                      </p:to>
                                    </p:set>
                                    <p:anim calcmode="lin" valueType="num">
                                      <p:cBhvr additive="base">
                                        <p:cTn id="10" dur="500"/>
                                        <p:tgtEl>
                                          <p:spTgt spid="49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89"/>
                                        </p:tgtEl>
                                        <p:attrNameLst>
                                          <p:attrName>style.visibility</p:attrName>
                                        </p:attrNameLst>
                                      </p:cBhvr>
                                      <p:to>
                                        <p:strVal val="visible"/>
                                      </p:to>
                                    </p:set>
                                    <p:anim calcmode="lin" valueType="num">
                                      <p:cBhvr additive="base">
                                        <p:cTn id="13" dur="500"/>
                                        <p:tgtEl>
                                          <p:spTgt spid="4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01" name="Google Shape;501;p57"/>
          <p:cNvSpPr/>
          <p:nvPr/>
        </p:nvSpPr>
        <p:spPr>
          <a:xfrm>
            <a:off x="936980" y="3074744"/>
            <a:ext cx="3887569"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9</a:t>
            </a:r>
            <a:r>
              <a:rPr lang="en-US" sz="1800" baseline="300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grade teachers rate implementation fidelity on scale of 1-5 (low to high), on the fidelity check board, at the end of each month. </a:t>
            </a:r>
            <a:endParaRPr/>
          </a:p>
        </p:txBody>
      </p:sp>
      <p:sp>
        <p:nvSpPr>
          <p:cNvPr id="502" name="Google Shape;502;p57"/>
          <p:cNvSpPr/>
          <p:nvPr/>
        </p:nvSpPr>
        <p:spPr>
          <a:xfrm>
            <a:off x="4457427" y="4105063"/>
            <a:ext cx="3509555"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B85B22"/>
                </a:solidFill>
                <a:latin typeface="Calibri"/>
                <a:ea typeface="Calibri"/>
                <a:cs typeface="Calibri"/>
                <a:sym typeface="Calibri"/>
              </a:rPr>
              <a:t>1x per week, Social worker will randomly select two students in each class and interview if they used Stop, Walk, Talk. Will track on phone using Google Survey</a:t>
            </a:r>
            <a:endParaRPr sz="1800">
              <a:solidFill>
                <a:srgbClr val="B85B22"/>
              </a:solidFill>
              <a:latin typeface="Calibri"/>
              <a:ea typeface="Calibri"/>
              <a:cs typeface="Calibri"/>
              <a:sym typeface="Calibri"/>
            </a:endParaRPr>
          </a:p>
        </p:txBody>
      </p:sp>
      <p:sp>
        <p:nvSpPr>
          <p:cNvPr id="503" name="Google Shape;503;p57"/>
          <p:cNvSpPr/>
          <p:nvPr/>
        </p:nvSpPr>
        <p:spPr>
          <a:xfrm>
            <a:off x="4906932" y="2585565"/>
            <a:ext cx="337157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accent2"/>
                </a:solidFill>
                <a:latin typeface="Times New Roman"/>
                <a:ea typeface="Times New Roman"/>
                <a:cs typeface="Times New Roman"/>
                <a:sym typeface="Times New Roman"/>
              </a:rPr>
              <a:t>Team members will each take one passing period a day, and count the number of staff standing in doors to monitor hallways.</a:t>
            </a:r>
            <a:endParaRPr/>
          </a:p>
        </p:txBody>
      </p:sp>
      <p:sp>
        <p:nvSpPr>
          <p:cNvPr id="504" name="Google Shape;504;p57"/>
          <p:cNvSpPr/>
          <p:nvPr/>
        </p:nvSpPr>
        <p:spPr>
          <a:xfrm>
            <a:off x="705015" y="4527835"/>
            <a:ext cx="3627801" cy="1692771"/>
          </a:xfrm>
          <a:prstGeom prst="rect">
            <a:avLst/>
          </a:prstGeom>
          <a:solidFill>
            <a:srgbClr val="E7E9D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676C48"/>
                </a:solidFill>
                <a:latin typeface="Times New Roman"/>
                <a:ea typeface="Times New Roman"/>
                <a:cs typeface="Times New Roman"/>
                <a:sym typeface="Times New Roman"/>
              </a:rPr>
              <a:t>All staff surveyed at weekly staff meeting:</a:t>
            </a:r>
            <a:endParaRPr/>
          </a:p>
          <a:p>
            <a:pPr marL="0" marR="0" lvl="0" indent="0" algn="ctr" rtl="0">
              <a:spcBef>
                <a:spcPts val="0"/>
              </a:spcBef>
              <a:spcAft>
                <a:spcPts val="0"/>
              </a:spcAft>
              <a:buNone/>
            </a:pPr>
            <a:endParaRPr sz="1800">
              <a:solidFill>
                <a:srgbClr val="676C48"/>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1">
                <a:solidFill>
                  <a:srgbClr val="676C48"/>
                </a:solidFill>
                <a:latin typeface="Times New Roman"/>
                <a:ea typeface="Times New Roman"/>
                <a:cs typeface="Times New Roman"/>
                <a:sym typeface="Times New Roman"/>
              </a:rPr>
              <a:t>Did you acknowledge 5 students, not in your classroom, daily?</a:t>
            </a:r>
            <a:endParaRPr/>
          </a:p>
          <a:p>
            <a:pPr marL="0" marR="0" lvl="0" indent="0" algn="ctr" rtl="0">
              <a:spcBef>
                <a:spcPts val="0"/>
              </a:spcBef>
              <a:spcAft>
                <a:spcPts val="0"/>
              </a:spcAft>
              <a:buNone/>
            </a:pPr>
            <a:endParaRPr sz="1800" b="1">
              <a:solidFill>
                <a:srgbClr val="676C48"/>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a:solidFill>
                  <a:srgbClr val="676C48"/>
                </a:solidFill>
                <a:latin typeface="Times New Roman"/>
                <a:ea typeface="Times New Roman"/>
                <a:cs typeface="Times New Roman"/>
                <a:sym typeface="Times New Roman"/>
              </a:rPr>
              <a:t>1 - No     2 - Somewhat      3 - Yes</a:t>
            </a:r>
            <a:endParaRPr/>
          </a:p>
        </p:txBody>
      </p:sp>
      <p:sp>
        <p:nvSpPr>
          <p:cNvPr id="505" name="Google Shape;505;p57"/>
          <p:cNvSpPr txBox="1">
            <a:spLocks noGrp="1"/>
          </p:cNvSpPr>
          <p:nvPr>
            <p:ph type="body" idx="1"/>
          </p:nvPr>
        </p:nvSpPr>
        <p:spPr>
          <a:xfrm>
            <a:off x="544285" y="1375954"/>
            <a:ext cx="8078581" cy="45979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a:t>How will you ensure the plan is being implemented as designed? Are you doing what you say you will do?</a:t>
            </a:r>
            <a:endParaRPr/>
          </a:p>
        </p:txBody>
      </p:sp>
      <p:sp>
        <p:nvSpPr>
          <p:cNvPr id="506" name="Google Shape;506;p57"/>
          <p:cNvSpPr txBox="1">
            <a:spLocks noGrp="1"/>
          </p:cNvSpPr>
          <p:nvPr>
            <p:ph type="title"/>
          </p:nvPr>
        </p:nvSpPr>
        <p:spPr>
          <a:xfrm>
            <a:off x="1150015" y="288118"/>
            <a:ext cx="5989857"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Measure Fidelity of Implementation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2"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145" name="Google Shape;145;p22" descr="1. Arrange orderly phosical environment; 2. Define, teach, acknowledge rules and expectations; 3. Define, teach classroom routines; 4. Emply active supervision; 5. Provide specific praise for behavior; 6. Continuum of response strategies for inappropriate behaviors; 7. Class-wide group contingency; 8. provide multiple opportunities to respond." title="8 Classroom Management Practices"/>
          <p:cNvGraphicFramePr/>
          <p:nvPr/>
        </p:nvGraphicFramePr>
        <p:xfrm>
          <a:off x="4460241" y="2820779"/>
          <a:ext cx="3000000" cy="3000000"/>
        </p:xfrm>
        <a:graphic>
          <a:graphicData uri="http://schemas.openxmlformats.org/drawingml/2006/table">
            <a:tbl>
              <a:tblPr firstRow="1" bandRow="1">
                <a:noFill/>
                <a:tableStyleId>{718A05FC-5DBD-42EF-B775-0E432C62FF17}</a:tableStyleId>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238500">
                <a:tc gridSpan="2">
                  <a:txBody>
                    <a:bodyPr/>
                    <a:lstStyle/>
                    <a:p>
                      <a:pPr marL="0" marR="0" lvl="0" indent="0" algn="ctr" rtl="0">
                        <a:spcBef>
                          <a:spcPts val="0"/>
                        </a:spcBef>
                        <a:spcAft>
                          <a:spcPts val="0"/>
                        </a:spcAft>
                        <a:buNone/>
                      </a:pPr>
                      <a:r>
                        <a:rPr lang="en-US" sz="1800" u="none" strike="noStrike" cap="none">
                          <a:solidFill>
                            <a:schemeClr val="dk2"/>
                          </a:solidFill>
                        </a:rPr>
                        <a:t>8 Classroom Management Practices</a:t>
                      </a:r>
                      <a:endParaRPr sz="1800" u="none" strike="noStrike" cap="none">
                        <a:solidFill>
                          <a:schemeClr val="dk2"/>
                        </a:solidFill>
                        <a:latin typeface="Twentieth Century"/>
                        <a:ea typeface="Twentieth Century"/>
                        <a:cs typeface="Twentieth Century"/>
                        <a:sym typeface="Twentieth Century"/>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b="0" u="none" strike="noStrike" cap="none">
                          <a:solidFill>
                            <a:schemeClr val="dk2"/>
                          </a:solidFill>
                        </a:rPr>
                        <a:t>1</a:t>
                      </a:r>
                      <a:endParaRPr sz="1500" b="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Arrange orderly physical environment</a:t>
                      </a:r>
                      <a:endParaRPr sz="1500" b="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spcBef>
                          <a:spcPts val="0"/>
                        </a:spcBef>
                        <a:spcAft>
                          <a:spcPts val="0"/>
                        </a:spcAft>
                        <a:buNone/>
                      </a:pPr>
                      <a:r>
                        <a:rPr lang="en-US" sz="1500" b="0">
                          <a:solidFill>
                            <a:schemeClr val="dk2"/>
                          </a:solidFill>
                        </a:rPr>
                        <a:t>2</a:t>
                      </a:r>
                      <a:endParaRPr sz="1500" b="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Acknowledge Rules and Expectations </a:t>
                      </a:r>
                      <a:endParaRPr sz="1500" b="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spcBef>
                          <a:spcPts val="0"/>
                        </a:spcBef>
                        <a:spcAft>
                          <a:spcPts val="0"/>
                        </a:spcAft>
                        <a:buNone/>
                      </a:pPr>
                      <a:r>
                        <a:rPr lang="en-US" sz="1500" b="0">
                          <a:solidFill>
                            <a:schemeClr val="dk2"/>
                          </a:solidFill>
                        </a:rPr>
                        <a:t>3</a:t>
                      </a:r>
                      <a:endParaRPr sz="1500" b="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b="0">
                          <a:solidFill>
                            <a:schemeClr val="dk2"/>
                          </a:solidFill>
                        </a:rPr>
                        <a:t>Define, Teach Classroom Routines</a:t>
                      </a:r>
                      <a:endParaRPr sz="1500" b="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spcBef>
                          <a:spcPts val="0"/>
                        </a:spcBef>
                        <a:spcAft>
                          <a:spcPts val="0"/>
                        </a:spcAft>
                        <a:buNone/>
                      </a:pPr>
                      <a:r>
                        <a:rPr lang="en-US" sz="1500">
                          <a:solidFill>
                            <a:schemeClr val="dk2"/>
                          </a:solidFill>
                        </a:rPr>
                        <a:t>4</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Employ Active Supervision</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4"/>
                  </a:ext>
                </a:extLst>
              </a:tr>
              <a:tr h="286900">
                <a:tc>
                  <a:txBody>
                    <a:bodyPr/>
                    <a:lstStyle/>
                    <a:p>
                      <a:pPr marL="0" marR="0" lvl="0" indent="0" algn="l" rtl="0">
                        <a:spcBef>
                          <a:spcPts val="0"/>
                        </a:spcBef>
                        <a:spcAft>
                          <a:spcPts val="0"/>
                        </a:spcAft>
                        <a:buNone/>
                      </a:pPr>
                      <a:r>
                        <a:rPr lang="en-US" sz="1500">
                          <a:solidFill>
                            <a:schemeClr val="dk2"/>
                          </a:solidFill>
                        </a:rPr>
                        <a:t>5</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Specific Praise for Behavior</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5"/>
                  </a:ext>
                </a:extLst>
              </a:tr>
              <a:tr h="491825">
                <a:tc>
                  <a:txBody>
                    <a:bodyPr/>
                    <a:lstStyle/>
                    <a:p>
                      <a:pPr marL="0" marR="0" lvl="0" indent="0" algn="l" rtl="0">
                        <a:spcBef>
                          <a:spcPts val="0"/>
                        </a:spcBef>
                        <a:spcAft>
                          <a:spcPts val="0"/>
                        </a:spcAft>
                        <a:buNone/>
                      </a:pPr>
                      <a:r>
                        <a:rPr lang="en-US" sz="1500">
                          <a:solidFill>
                            <a:schemeClr val="dk2"/>
                          </a:solidFill>
                        </a:rPr>
                        <a:t>6</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Continuum of Response Strategies for Inappropriate Behaviors</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6"/>
                  </a:ext>
                </a:extLst>
              </a:tr>
              <a:tr h="286900">
                <a:tc>
                  <a:txBody>
                    <a:bodyPr/>
                    <a:lstStyle/>
                    <a:p>
                      <a:pPr marL="0" marR="0" lvl="0" indent="0" algn="l" rtl="0">
                        <a:spcBef>
                          <a:spcPts val="0"/>
                        </a:spcBef>
                        <a:spcAft>
                          <a:spcPts val="0"/>
                        </a:spcAft>
                        <a:buNone/>
                      </a:pPr>
                      <a:r>
                        <a:rPr lang="en-US" sz="1500">
                          <a:solidFill>
                            <a:schemeClr val="dk2"/>
                          </a:solidFill>
                        </a:rPr>
                        <a:t>7</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Class-Wide Group Contingency</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7"/>
                  </a:ext>
                </a:extLst>
              </a:tr>
              <a:tr h="286900">
                <a:tc>
                  <a:txBody>
                    <a:bodyPr/>
                    <a:lstStyle/>
                    <a:p>
                      <a:pPr marL="0" marR="0" lvl="0" indent="0" algn="l" rtl="0">
                        <a:spcBef>
                          <a:spcPts val="0"/>
                        </a:spcBef>
                        <a:spcAft>
                          <a:spcPts val="0"/>
                        </a:spcAft>
                        <a:buNone/>
                      </a:pPr>
                      <a:r>
                        <a:rPr lang="en-US" sz="1500">
                          <a:solidFill>
                            <a:schemeClr val="dk2"/>
                          </a:solidFill>
                        </a:rPr>
                        <a:t>8</a:t>
                      </a:r>
                      <a:endParaRPr sz="1500">
                        <a:solidFill>
                          <a:schemeClr val="dk2"/>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Multiple Opportunities to Respond</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8"/>
                  </a:ext>
                </a:extLst>
              </a:tr>
            </a:tbl>
          </a:graphicData>
        </a:graphic>
      </p:graphicFrame>
      <p:graphicFrame>
        <p:nvGraphicFramePr>
          <p:cNvPr id="146" name="Google Shape;146;p22" descr="1.12 discipline data, 1.13 data-based decision making, 1.14 fidelity data, 1.15 annual evaluation" title="TFI Sub-scale: evaluation"/>
          <p:cNvGraphicFramePr/>
          <p:nvPr/>
        </p:nvGraphicFramePr>
        <p:xfrm>
          <a:off x="4460241" y="1015049"/>
          <a:ext cx="3000000" cy="3000000"/>
        </p:xfrm>
        <a:graphic>
          <a:graphicData uri="http://schemas.openxmlformats.org/drawingml/2006/table">
            <a:tbl>
              <a:tblPr firstRow="1" bandRow="1">
                <a:noFill/>
                <a:tableStyleId>{718A05FC-5DBD-42EF-B775-0E432C62FF17}</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b="1">
                          <a:solidFill>
                            <a:schemeClr val="accent6"/>
                          </a:solidFill>
                        </a:rPr>
                        <a:t>TFI 1.12</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Discipline Data</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b="1">
                          <a:solidFill>
                            <a:schemeClr val="accent6"/>
                          </a:solidFill>
                        </a:rPr>
                        <a:t>TFI 1.13</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Data-based Decision Making</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47" name="Google Shape;147;p22"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tion"/>
          <p:cNvGraphicFramePr/>
          <p:nvPr/>
        </p:nvGraphicFramePr>
        <p:xfrm>
          <a:off x="724107" y="2249016"/>
          <a:ext cx="3000000" cy="3000000"/>
        </p:xfrm>
        <a:graphic>
          <a:graphicData uri="http://schemas.openxmlformats.org/drawingml/2006/table">
            <a:tbl>
              <a:tblPr firstRow="1" bandRow="1">
                <a:noFill/>
                <a:tableStyleId>{718A05FC-5DBD-42EF-B775-0E432C62FF17}</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8" name="Google Shape;148;p22" descr="1.1 Team composition; 1.2 Team operating procedures" title="TFI Sub-Scale: Team"/>
          <p:cNvGraphicFramePr/>
          <p:nvPr/>
        </p:nvGraphicFramePr>
        <p:xfrm>
          <a:off x="724108" y="1001350"/>
          <a:ext cx="3000000" cy="3000000"/>
        </p:xfrm>
        <a:graphic>
          <a:graphicData uri="http://schemas.openxmlformats.org/drawingml/2006/table">
            <a:tbl>
              <a:tblPr firstRow="1" bandRow="1">
                <a:noFill/>
                <a:tableStyleId>{718A05FC-5DBD-42EF-B775-0E432C62FF17}</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149" name="Google Shape;149;p22"/>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8"/>
          <p:cNvSpPr txBox="1"/>
          <p:nvPr/>
        </p:nvSpPr>
        <p:spPr>
          <a:xfrm>
            <a:off x="296485" y="6203235"/>
            <a:ext cx="4399794" cy="36933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1.12. 1.13 Activity 4 (Step 4)</a:t>
            </a:r>
            <a:endParaRPr/>
          </a:p>
        </p:txBody>
      </p:sp>
      <p:pic>
        <p:nvPicPr>
          <p:cNvPr id="513" name="Google Shape;513;p58"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514" name="Google Shape;514;p58" descr="hall lines"/>
          <p:cNvPicPr preferRelativeResize="0"/>
          <p:nvPr/>
        </p:nvPicPr>
        <p:blipFill rotWithShape="1">
          <a:blip r:embed="rId4">
            <a:alphaModFix/>
          </a:blip>
          <a:srcRect l="8553" t="910" r="12499" b="10681"/>
          <a:stretch/>
        </p:blipFill>
        <p:spPr>
          <a:xfrm>
            <a:off x="2978289" y="3512218"/>
            <a:ext cx="3299598" cy="2474698"/>
          </a:xfrm>
          <a:prstGeom prst="rect">
            <a:avLst/>
          </a:prstGeom>
          <a:noFill/>
          <a:ln>
            <a:noFill/>
          </a:ln>
        </p:spPr>
      </p:pic>
      <p:pic>
        <p:nvPicPr>
          <p:cNvPr id="515" name="Google Shape;515;p58" descr="This is the same graphic as used in earlier slides." title="Use data graphic with monitor fidelity of plan highlighted"/>
          <p:cNvPicPr preferRelativeResize="0"/>
          <p:nvPr/>
        </p:nvPicPr>
        <p:blipFill rotWithShape="1">
          <a:blip r:embed="rId5">
            <a:alphaModFix/>
          </a:blip>
          <a:srcRect/>
          <a:stretch/>
        </p:blipFill>
        <p:spPr>
          <a:xfrm>
            <a:off x="5355771" y="1410789"/>
            <a:ext cx="2706773" cy="2654720"/>
          </a:xfrm>
          <a:prstGeom prst="rect">
            <a:avLst/>
          </a:prstGeom>
          <a:noFill/>
          <a:ln>
            <a:noFill/>
          </a:ln>
        </p:spPr>
      </p:pic>
      <p:sp>
        <p:nvSpPr>
          <p:cNvPr id="516" name="Google Shape;516;p58"/>
          <p:cNvSpPr txBox="1">
            <a:spLocks noGrp="1"/>
          </p:cNvSpPr>
          <p:nvPr>
            <p:ph type="body" idx="1"/>
          </p:nvPr>
        </p:nvSpPr>
        <p:spPr>
          <a:xfrm>
            <a:off x="997712" y="1863633"/>
            <a:ext cx="4436437" cy="19855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Write a fidelity measure for your solution to addressing hallway behavior outside the cafeteria.</a:t>
            </a:r>
            <a:endParaRPr/>
          </a:p>
        </p:txBody>
      </p:sp>
      <p:sp>
        <p:nvSpPr>
          <p:cNvPr id="517" name="Google Shape;517;p58"/>
          <p:cNvSpPr txBox="1">
            <a:spLocks noGrp="1"/>
          </p:cNvSpPr>
          <p:nvPr>
            <p:ph type="title"/>
          </p:nvPr>
        </p:nvSpPr>
        <p:spPr>
          <a:xfrm>
            <a:off x="1208627" y="284481"/>
            <a:ext cx="6690047"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Activity: Measure the Fidelity of your Plan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59"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524" name="Google Shape;524;p59" descr="Graph too small to see details. " title="Average referrals per day per month graph"/>
          <p:cNvPicPr preferRelativeResize="0"/>
          <p:nvPr/>
        </p:nvPicPr>
        <p:blipFill rotWithShape="1">
          <a:blip r:embed="rId4">
            <a:alphaModFix/>
          </a:blip>
          <a:srcRect/>
          <a:stretch/>
        </p:blipFill>
        <p:spPr>
          <a:xfrm>
            <a:off x="4093817" y="1463225"/>
            <a:ext cx="2452139" cy="1348379"/>
          </a:xfrm>
          <a:prstGeom prst="rect">
            <a:avLst/>
          </a:prstGeom>
          <a:noFill/>
          <a:ln>
            <a:noFill/>
          </a:ln>
          <a:effectLst>
            <a:outerShdw blurRad="292100" dist="139700" dir="2700000" algn="tl" rotWithShape="0">
              <a:srgbClr val="333333">
                <a:alpha val="64705"/>
              </a:srgbClr>
            </a:outerShdw>
          </a:effectLst>
        </p:spPr>
      </p:pic>
      <p:pic>
        <p:nvPicPr>
          <p:cNvPr id="525" name="Google Shape;525;p59" descr="Graph is too small to see details." title="Referrals by problem behavior graph"/>
          <p:cNvPicPr preferRelativeResize="0"/>
          <p:nvPr/>
        </p:nvPicPr>
        <p:blipFill rotWithShape="1">
          <a:blip r:embed="rId5">
            <a:alphaModFix/>
          </a:blip>
          <a:srcRect/>
          <a:stretch/>
        </p:blipFill>
        <p:spPr>
          <a:xfrm>
            <a:off x="4611964" y="1878257"/>
            <a:ext cx="2452142" cy="1348378"/>
          </a:xfrm>
          <a:prstGeom prst="rect">
            <a:avLst/>
          </a:prstGeom>
          <a:noFill/>
          <a:ln>
            <a:noFill/>
          </a:ln>
          <a:effectLst>
            <a:outerShdw blurRad="292100" dist="139700" dir="2700000" algn="tl" rotWithShape="0">
              <a:srgbClr val="333333">
                <a:alpha val="64705"/>
              </a:srgbClr>
            </a:outerShdw>
          </a:effectLst>
        </p:spPr>
      </p:pic>
      <p:pic>
        <p:nvPicPr>
          <p:cNvPr id="526" name="Google Shape;526;p59" descr="Graph is too small to see details." title="Referrals by time graph"/>
          <p:cNvPicPr preferRelativeResize="0"/>
          <p:nvPr/>
        </p:nvPicPr>
        <p:blipFill rotWithShape="1">
          <a:blip r:embed="rId6">
            <a:alphaModFix/>
          </a:blip>
          <a:srcRect/>
          <a:stretch/>
        </p:blipFill>
        <p:spPr>
          <a:xfrm>
            <a:off x="4093816" y="3769818"/>
            <a:ext cx="2452138" cy="1348378"/>
          </a:xfrm>
          <a:prstGeom prst="rect">
            <a:avLst/>
          </a:prstGeom>
          <a:noFill/>
          <a:ln>
            <a:noFill/>
          </a:ln>
          <a:effectLst>
            <a:outerShdw blurRad="292100" dist="139700" dir="2700000" algn="tl" rotWithShape="0">
              <a:srgbClr val="333333">
                <a:alpha val="64705"/>
              </a:srgbClr>
            </a:outerShdw>
          </a:effectLst>
        </p:spPr>
      </p:pic>
      <p:pic>
        <p:nvPicPr>
          <p:cNvPr id="527" name="Google Shape;527;p59" descr="Graph is too small to see details." title="Referrals by student graph"/>
          <p:cNvPicPr preferRelativeResize="0"/>
          <p:nvPr/>
        </p:nvPicPr>
        <p:blipFill rotWithShape="1">
          <a:blip r:embed="rId7">
            <a:alphaModFix/>
          </a:blip>
          <a:srcRect/>
          <a:stretch/>
        </p:blipFill>
        <p:spPr>
          <a:xfrm>
            <a:off x="5113757" y="2285372"/>
            <a:ext cx="2463865" cy="1354826"/>
          </a:xfrm>
          <a:prstGeom prst="rect">
            <a:avLst/>
          </a:prstGeom>
          <a:noFill/>
          <a:ln>
            <a:noFill/>
          </a:ln>
          <a:effectLst>
            <a:outerShdw blurRad="292100" dist="139700" dir="2700000" algn="tl" rotWithShape="0">
              <a:srgbClr val="333333">
                <a:alpha val="64705"/>
              </a:srgbClr>
            </a:outerShdw>
          </a:effectLst>
        </p:spPr>
      </p:pic>
      <p:pic>
        <p:nvPicPr>
          <p:cNvPr id="528" name="Google Shape;528;p59" descr="Graph is too small to see details. " title="Referrals by grade graph"/>
          <p:cNvPicPr preferRelativeResize="0"/>
          <p:nvPr/>
        </p:nvPicPr>
        <p:blipFill rotWithShape="1">
          <a:blip r:embed="rId8">
            <a:alphaModFix/>
          </a:blip>
          <a:srcRect/>
          <a:stretch/>
        </p:blipFill>
        <p:spPr>
          <a:xfrm>
            <a:off x="4611965" y="4184849"/>
            <a:ext cx="2452141" cy="1348379"/>
          </a:xfrm>
          <a:prstGeom prst="rect">
            <a:avLst/>
          </a:prstGeom>
          <a:noFill/>
          <a:ln>
            <a:noFill/>
          </a:ln>
          <a:effectLst>
            <a:outerShdw blurRad="292100" dist="139700" dir="2700000" algn="tl" rotWithShape="0">
              <a:srgbClr val="333333">
                <a:alpha val="64705"/>
              </a:srgbClr>
            </a:outerShdw>
          </a:effectLst>
        </p:spPr>
      </p:pic>
      <p:pic>
        <p:nvPicPr>
          <p:cNvPr id="529" name="Google Shape;529;p59" descr="This is the same graphic as used in earlier slides." title="Use data graphic with monitor outcomes versus goal highlighted"/>
          <p:cNvPicPr preferRelativeResize="0"/>
          <p:nvPr/>
        </p:nvPicPr>
        <p:blipFill rotWithShape="1">
          <a:blip r:embed="rId9">
            <a:alphaModFix/>
          </a:blip>
          <a:srcRect/>
          <a:stretch/>
        </p:blipFill>
        <p:spPr>
          <a:xfrm>
            <a:off x="7148194" y="160338"/>
            <a:ext cx="1699102" cy="1630103"/>
          </a:xfrm>
          <a:prstGeom prst="rect">
            <a:avLst/>
          </a:prstGeom>
          <a:noFill/>
          <a:ln>
            <a:noFill/>
          </a:ln>
        </p:spPr>
      </p:pic>
      <p:pic>
        <p:nvPicPr>
          <p:cNvPr id="530" name="Google Shape;530;p59" descr="Graph is too small to see details. " title="REferrals by location graph"/>
          <p:cNvPicPr preferRelativeResize="0"/>
          <p:nvPr/>
        </p:nvPicPr>
        <p:blipFill rotWithShape="1">
          <a:blip r:embed="rId10">
            <a:alphaModFix/>
          </a:blip>
          <a:srcRect/>
          <a:stretch/>
        </p:blipFill>
        <p:spPr>
          <a:xfrm>
            <a:off x="5545604" y="2683560"/>
            <a:ext cx="2452141" cy="1348379"/>
          </a:xfrm>
          <a:prstGeom prst="rect">
            <a:avLst/>
          </a:prstGeom>
          <a:noFill/>
          <a:ln>
            <a:noFill/>
          </a:ln>
          <a:effectLst>
            <a:outerShdw blurRad="292100" dist="139700" dir="2700000" algn="tl" rotWithShape="0">
              <a:srgbClr val="333333">
                <a:alpha val="64705"/>
              </a:srgbClr>
            </a:outerShdw>
          </a:effectLst>
        </p:spPr>
      </p:pic>
      <p:pic>
        <p:nvPicPr>
          <p:cNvPr id="531" name="Google Shape;531;p59" descr="Graph is too small to see details. " title="Referrals by day of week graph"/>
          <p:cNvPicPr preferRelativeResize="0"/>
          <p:nvPr/>
        </p:nvPicPr>
        <p:blipFill rotWithShape="1">
          <a:blip r:embed="rId11">
            <a:alphaModFix/>
          </a:blip>
          <a:srcRect/>
          <a:stretch/>
        </p:blipFill>
        <p:spPr>
          <a:xfrm>
            <a:off x="5113758" y="4616340"/>
            <a:ext cx="2452142" cy="1348378"/>
          </a:xfrm>
          <a:prstGeom prst="rect">
            <a:avLst/>
          </a:prstGeom>
          <a:noFill/>
          <a:ln>
            <a:noFill/>
          </a:ln>
          <a:effectLst>
            <a:outerShdw blurRad="292100" dist="139700" dir="2700000" algn="tl" rotWithShape="0">
              <a:srgbClr val="333333">
                <a:alpha val="64705"/>
              </a:srgbClr>
            </a:outerShdw>
          </a:effectLst>
        </p:spPr>
      </p:pic>
      <p:sp>
        <p:nvSpPr>
          <p:cNvPr id="532" name="Google Shape;532;p59" title="This brace is around all of the data graphs"/>
          <p:cNvSpPr/>
          <p:nvPr/>
        </p:nvSpPr>
        <p:spPr>
          <a:xfrm>
            <a:off x="3381020" y="1444970"/>
            <a:ext cx="585346" cy="4519748"/>
          </a:xfrm>
          <a:prstGeom prst="leftBrace">
            <a:avLst>
              <a:gd name="adj1" fmla="val 38713"/>
              <a:gd name="adj2" fmla="val 77249"/>
            </a:avLst>
          </a:prstGeom>
          <a:noFill/>
          <a:ln w="28575" cap="flat" cmpd="sng">
            <a:solidFill>
              <a:srgbClr val="DA7C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59"/>
          <p:cNvSpPr/>
          <p:nvPr/>
        </p:nvSpPr>
        <p:spPr>
          <a:xfrm>
            <a:off x="472845" y="2385334"/>
            <a:ext cx="3047275" cy="29854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2"/>
                </a:solidFill>
                <a:latin typeface="Calibri"/>
                <a:ea typeface="Calibri"/>
                <a:cs typeface="Calibri"/>
                <a:sym typeface="Calibri"/>
              </a:rPr>
              <a:t>Sample data categories:</a:t>
            </a:r>
            <a:br>
              <a:rPr lang="en-US" sz="2400">
                <a:solidFill>
                  <a:schemeClr val="dk2"/>
                </a:solidFill>
                <a:latin typeface="Calibri"/>
                <a:ea typeface="Calibri"/>
                <a:cs typeface="Calibri"/>
                <a:sym typeface="Calibri"/>
              </a:rPr>
            </a:br>
            <a:endParaRPr sz="2400">
              <a:solidFill>
                <a:schemeClr val="dk2"/>
              </a:solidFill>
              <a:latin typeface="Calibri"/>
              <a:ea typeface="Calibri"/>
              <a:cs typeface="Calibri"/>
              <a:sym typeface="Calibri"/>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Attendance </a:t>
            </a:r>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Tardies</a:t>
            </a:r>
            <a:endParaRPr sz="1800" b="0" i="0" u="none" strike="noStrike" cap="none">
              <a:solidFill>
                <a:schemeClr val="dk2"/>
              </a:solidFill>
              <a:latin typeface="Calibri"/>
              <a:ea typeface="Calibri"/>
              <a:cs typeface="Calibri"/>
              <a:sym typeface="Calibri"/>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Grades</a:t>
            </a:r>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Surveys </a:t>
            </a:r>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Perception (family, staff, students)</a:t>
            </a:r>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ODRs (Minor and Major)</a:t>
            </a:r>
            <a:endParaRPr/>
          </a:p>
          <a:p>
            <a:pPr marL="460375" marR="0" lvl="1" indent="-322263" algn="l" rtl="0">
              <a:spcBef>
                <a:spcPts val="0"/>
              </a:spcBef>
              <a:spcAft>
                <a:spcPts val="0"/>
              </a:spcAft>
              <a:buClr>
                <a:schemeClr val="dk2"/>
              </a:buClr>
              <a:buSzPts val="1800"/>
              <a:buFont typeface="Noto Sans Symbols"/>
              <a:buChar char="❑"/>
            </a:pPr>
            <a:r>
              <a:rPr lang="en-US" sz="1800" b="0" i="0" u="none" strike="noStrike" cap="none">
                <a:solidFill>
                  <a:schemeClr val="dk2"/>
                </a:solidFill>
                <a:latin typeface="Calibri"/>
                <a:ea typeface="Calibri"/>
                <a:cs typeface="Calibri"/>
                <a:sym typeface="Calibri"/>
              </a:rPr>
              <a:t>Other?</a:t>
            </a:r>
            <a:endParaRPr/>
          </a:p>
        </p:txBody>
      </p:sp>
      <p:sp>
        <p:nvSpPr>
          <p:cNvPr id="534" name="Google Shape;534;p59"/>
          <p:cNvSpPr txBox="1">
            <a:spLocks noGrp="1"/>
          </p:cNvSpPr>
          <p:nvPr>
            <p:ph type="title"/>
          </p:nvPr>
        </p:nvSpPr>
        <p:spPr>
          <a:xfrm>
            <a:off x="1339669" y="319466"/>
            <a:ext cx="5331097"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400"/>
              <a:buFont typeface="Twentieth Century"/>
              <a:buNone/>
            </a:pPr>
            <a:r>
              <a:rPr lang="en-US" sz="2400"/>
              <a:t>Was your problem-solving a success?</a:t>
            </a:r>
            <a:br>
              <a:rPr lang="en-US" sz="2400"/>
            </a:br>
            <a:r>
              <a:rPr lang="en-US" sz="2400"/>
              <a:t>Monitor Outcome Data vs Goal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60"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grpSp>
        <p:nvGrpSpPr>
          <p:cNvPr id="540" name="Google Shape;540;p60" descr="Graphic shows 'use data' in the center of five yelllow circles.  Yellow circles are labeled: precision problem statement, set measureable goal, develop solution and action plan, monitor fidelity of plan, monitor outcome versus goal. " title="Use data graphic"/>
          <p:cNvGrpSpPr/>
          <p:nvPr/>
        </p:nvGrpSpPr>
        <p:grpSpPr>
          <a:xfrm>
            <a:off x="2802074" y="2169414"/>
            <a:ext cx="3769532" cy="3569366"/>
            <a:chOff x="3804486" y="1528736"/>
            <a:chExt cx="4672562" cy="4526570"/>
          </a:xfrm>
        </p:grpSpPr>
        <p:sp>
          <p:nvSpPr>
            <p:cNvPr id="541" name="Google Shape;541;p60"/>
            <p:cNvSpPr/>
            <p:nvPr/>
          </p:nvSpPr>
          <p:spPr>
            <a:xfrm>
              <a:off x="5171291" y="2900926"/>
              <a:ext cx="1938954" cy="1938954"/>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A2AEF3"/>
                </a:gs>
                <a:gs pos="35000">
                  <a:srgbClr val="BFC5F4"/>
                </a:gs>
                <a:gs pos="100000">
                  <a:srgbClr val="E6E6FB"/>
                </a:gs>
              </a:gsLst>
              <a:lin ang="16200000" scaled="0"/>
            </a:gradFill>
            <a:ln>
              <a:noFill/>
            </a:ln>
            <a:effectLst>
              <a:outerShdw blurRad="40000" dist="20000" dir="5400000" rotWithShape="0">
                <a:srgbClr val="000000">
                  <a:alpha val="37647"/>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3200" i="1">
                  <a:solidFill>
                    <a:srgbClr val="FFFFFF"/>
                  </a:solidFill>
                  <a:latin typeface="Calibri"/>
                  <a:ea typeface="Calibri"/>
                  <a:cs typeface="Calibri"/>
                  <a:sym typeface="Calibri"/>
                </a:rPr>
                <a:t>Use </a:t>
              </a:r>
              <a:br>
                <a:rPr lang="en-US" sz="3200" i="1">
                  <a:solidFill>
                    <a:srgbClr val="FFFFFF"/>
                  </a:solidFill>
                  <a:latin typeface="Calibri"/>
                  <a:ea typeface="Calibri"/>
                  <a:cs typeface="Calibri"/>
                  <a:sym typeface="Calibri"/>
                </a:rPr>
              </a:br>
              <a:r>
                <a:rPr lang="en-US" sz="3200" i="1">
                  <a:solidFill>
                    <a:srgbClr val="FFFFFF"/>
                  </a:solidFill>
                  <a:latin typeface="Calibri"/>
                  <a:ea typeface="Calibri"/>
                  <a:cs typeface="Calibri"/>
                  <a:sym typeface="Calibri"/>
                </a:rPr>
                <a:t>Data</a:t>
              </a:r>
              <a:endParaRPr/>
            </a:p>
          </p:txBody>
        </p:sp>
        <p:grpSp>
          <p:nvGrpSpPr>
            <p:cNvPr id="542" name="Google Shape;542;p60"/>
            <p:cNvGrpSpPr/>
            <p:nvPr/>
          </p:nvGrpSpPr>
          <p:grpSpPr>
            <a:xfrm>
              <a:off x="3804486" y="1528736"/>
              <a:ext cx="4672562" cy="4526570"/>
              <a:chOff x="2265230" y="1241353"/>
              <a:chExt cx="4672562" cy="4526570"/>
            </a:xfrm>
          </p:grpSpPr>
          <p:sp>
            <p:nvSpPr>
              <p:cNvPr id="543" name="Google Shape;543;p60"/>
              <p:cNvSpPr/>
              <p:nvPr/>
            </p:nvSpPr>
            <p:spPr>
              <a:xfrm>
                <a:off x="3756653" y="1241353"/>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300">
                    <a:solidFill>
                      <a:srgbClr val="3754A5"/>
                    </a:solidFill>
                    <a:latin typeface="Calibri"/>
                    <a:ea typeface="Calibri"/>
                    <a:cs typeface="Calibri"/>
                    <a:sym typeface="Calibri"/>
                  </a:rPr>
                  <a:t>Precision Problem Statement</a:t>
                </a:r>
                <a:endParaRPr/>
              </a:p>
            </p:txBody>
          </p:sp>
          <p:sp>
            <p:nvSpPr>
              <p:cNvPr id="544" name="Google Shape;544;p60"/>
              <p:cNvSpPr/>
              <p:nvPr/>
            </p:nvSpPr>
            <p:spPr>
              <a:xfrm>
                <a:off x="5248075" y="2324933"/>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300">
                    <a:solidFill>
                      <a:srgbClr val="3754A5"/>
                    </a:solidFill>
                    <a:latin typeface="Calibri"/>
                    <a:ea typeface="Calibri"/>
                    <a:cs typeface="Calibri"/>
                    <a:sym typeface="Calibri"/>
                  </a:rPr>
                  <a:t>Set Measurable Goal</a:t>
                </a:r>
                <a:endParaRPr/>
              </a:p>
            </p:txBody>
          </p:sp>
          <p:sp>
            <p:nvSpPr>
              <p:cNvPr id="545" name="Google Shape;545;p60"/>
              <p:cNvSpPr/>
              <p:nvPr/>
            </p:nvSpPr>
            <p:spPr>
              <a:xfrm>
                <a:off x="4678402" y="4078206"/>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300">
                    <a:solidFill>
                      <a:srgbClr val="3754A5"/>
                    </a:solidFill>
                    <a:latin typeface="Calibri"/>
                    <a:ea typeface="Calibri"/>
                    <a:cs typeface="Calibri"/>
                    <a:sym typeface="Calibri"/>
                  </a:rPr>
                  <a:t>Develop Solution and Action Plan</a:t>
                </a:r>
                <a:endParaRPr/>
              </a:p>
            </p:txBody>
          </p:sp>
          <p:sp>
            <p:nvSpPr>
              <p:cNvPr id="546" name="Google Shape;546;p60"/>
              <p:cNvSpPr/>
              <p:nvPr/>
            </p:nvSpPr>
            <p:spPr>
              <a:xfrm>
                <a:off x="2834903" y="4078206"/>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300">
                    <a:solidFill>
                      <a:srgbClr val="3754A5"/>
                    </a:solidFill>
                    <a:latin typeface="Calibri"/>
                    <a:ea typeface="Calibri"/>
                    <a:cs typeface="Calibri"/>
                    <a:sym typeface="Calibri"/>
                  </a:rPr>
                  <a:t>Monitor Fidelity of Plan</a:t>
                </a:r>
                <a:endParaRPr/>
              </a:p>
            </p:txBody>
          </p:sp>
          <p:sp>
            <p:nvSpPr>
              <p:cNvPr id="547" name="Google Shape;547;p60"/>
              <p:cNvSpPr/>
              <p:nvPr/>
            </p:nvSpPr>
            <p:spPr>
              <a:xfrm>
                <a:off x="2265230" y="2324933"/>
                <a:ext cx="1689717" cy="1689717"/>
              </a:xfrm>
              <a:custGeom>
                <a:avLst/>
                <a:gdLst/>
                <a:ahLst/>
                <a:cxnLst/>
                <a:rect l="l" t="t" r="r" b="b"/>
                <a:pathLst>
                  <a:path w="1689717" h="1689717" extrusionOk="0">
                    <a:moveTo>
                      <a:pt x="0" y="844859"/>
                    </a:moveTo>
                    <a:cubicBezTo>
                      <a:pt x="0" y="378256"/>
                      <a:pt x="378256" y="0"/>
                      <a:pt x="844859" y="0"/>
                    </a:cubicBezTo>
                    <a:cubicBezTo>
                      <a:pt x="1311462" y="0"/>
                      <a:pt x="1689718" y="378256"/>
                      <a:pt x="1689718" y="844859"/>
                    </a:cubicBezTo>
                    <a:cubicBezTo>
                      <a:pt x="1689718" y="1311462"/>
                      <a:pt x="1311462" y="1689718"/>
                      <a:pt x="844859" y="1689718"/>
                    </a:cubicBezTo>
                    <a:cubicBezTo>
                      <a:pt x="378256" y="1689718"/>
                      <a:pt x="0" y="1311462"/>
                      <a:pt x="0" y="844859"/>
                    </a:cubicBezTo>
                    <a:close/>
                  </a:path>
                </a:pathLst>
              </a:custGeom>
              <a:gradFill>
                <a:gsLst>
                  <a:gs pos="0">
                    <a:srgbClr val="FFBD00">
                      <a:alpha val="80000"/>
                    </a:srgbClr>
                  </a:gs>
                  <a:gs pos="100000">
                    <a:srgbClr val="FFE575">
                      <a:alpha val="80000"/>
                    </a:srgbClr>
                  </a:gs>
                </a:gsLst>
                <a:lin ang="16200000" scaled="0"/>
              </a:gradFill>
              <a:ln>
                <a:noFill/>
              </a:ln>
              <a:effectLst>
                <a:outerShdw blurRad="40000" dist="23000" dir="5400000" rotWithShape="0">
                  <a:srgbClr val="000000">
                    <a:alpha val="34901"/>
                  </a:srgbClr>
                </a:outerShdw>
              </a:effectLst>
            </p:spPr>
            <p:txBody>
              <a:bodyPr spcFirstLastPara="1" wrap="square" lIns="270300" tIns="270300" rIns="270300" bIns="270300" anchor="ctr" anchorCtr="0">
                <a:noAutofit/>
              </a:bodyPr>
              <a:lstStyle/>
              <a:p>
                <a:pPr marL="0" marR="0" lvl="0" indent="0" algn="ctr" rtl="0">
                  <a:lnSpc>
                    <a:spcPct val="90000"/>
                  </a:lnSpc>
                  <a:spcBef>
                    <a:spcPts val="0"/>
                  </a:spcBef>
                  <a:spcAft>
                    <a:spcPts val="0"/>
                  </a:spcAft>
                  <a:buNone/>
                </a:pPr>
                <a:r>
                  <a:rPr lang="en-US" sz="1300">
                    <a:solidFill>
                      <a:srgbClr val="3754A5"/>
                    </a:solidFill>
                    <a:latin typeface="Calibri"/>
                    <a:ea typeface="Calibri"/>
                    <a:cs typeface="Calibri"/>
                    <a:sym typeface="Calibri"/>
                  </a:rPr>
                  <a:t>Monitor Outcome vs Goal</a:t>
                </a:r>
                <a:endParaRPr/>
              </a:p>
            </p:txBody>
          </p:sp>
          <p:sp>
            <p:nvSpPr>
              <p:cNvPr id="548" name="Google Shape;548;p60"/>
              <p:cNvSpPr/>
              <p:nvPr/>
            </p:nvSpPr>
            <p:spPr>
              <a:xfrm rot="2160000">
                <a:off x="5065840" y="2419700"/>
                <a:ext cx="559033" cy="413891"/>
              </a:xfrm>
              <a:custGeom>
                <a:avLst/>
                <a:gdLst/>
                <a:ahLst/>
                <a:cxnLst/>
                <a:rect l="l" t="t" r="r" b="b"/>
                <a:pathLst>
                  <a:path w="559033" h="413891" extrusionOk="0">
                    <a:moveTo>
                      <a:pt x="0" y="82778"/>
                    </a:moveTo>
                    <a:lnTo>
                      <a:pt x="352088" y="82778"/>
                    </a:lnTo>
                    <a:lnTo>
                      <a:pt x="352088" y="0"/>
                    </a:lnTo>
                    <a:lnTo>
                      <a:pt x="559033" y="206946"/>
                    </a:lnTo>
                    <a:lnTo>
                      <a:pt x="352088" y="413891"/>
                    </a:lnTo>
                    <a:lnTo>
                      <a:pt x="352088" y="331113"/>
                    </a:lnTo>
                    <a:lnTo>
                      <a:pt x="0" y="331113"/>
                    </a:lnTo>
                    <a:lnTo>
                      <a:pt x="0" y="82778"/>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0" tIns="82775" rIns="12415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549" name="Google Shape;549;p60"/>
              <p:cNvSpPr/>
              <p:nvPr/>
            </p:nvSpPr>
            <p:spPr>
              <a:xfrm rot="-4320000">
                <a:off x="5529294" y="3837288"/>
                <a:ext cx="559033" cy="413892"/>
              </a:xfrm>
              <a:custGeom>
                <a:avLst/>
                <a:gdLst/>
                <a:ahLst/>
                <a:cxnLst/>
                <a:rect l="l" t="t" r="r" b="b"/>
                <a:pathLst>
                  <a:path w="559033" h="413891" extrusionOk="0">
                    <a:moveTo>
                      <a:pt x="559033" y="331113"/>
                    </a:moveTo>
                    <a:lnTo>
                      <a:pt x="206945" y="331113"/>
                    </a:lnTo>
                    <a:lnTo>
                      <a:pt x="206945" y="413891"/>
                    </a:lnTo>
                    <a:lnTo>
                      <a:pt x="0" y="206945"/>
                    </a:lnTo>
                    <a:lnTo>
                      <a:pt x="206945" y="0"/>
                    </a:lnTo>
                    <a:lnTo>
                      <a:pt x="206945" y="82778"/>
                    </a:lnTo>
                    <a:lnTo>
                      <a:pt x="559033" y="82778"/>
                    </a:lnTo>
                    <a:lnTo>
                      <a:pt x="559033" y="331113"/>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124150" tIns="82775" rIns="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550" name="Google Shape;550;p60"/>
              <p:cNvSpPr/>
              <p:nvPr/>
            </p:nvSpPr>
            <p:spPr>
              <a:xfrm>
                <a:off x="4324301" y="4716118"/>
                <a:ext cx="559034" cy="413892"/>
              </a:xfrm>
              <a:custGeom>
                <a:avLst/>
                <a:gdLst/>
                <a:ahLst/>
                <a:cxnLst/>
                <a:rect l="l" t="t" r="r" b="b"/>
                <a:pathLst>
                  <a:path w="559033" h="413891" extrusionOk="0">
                    <a:moveTo>
                      <a:pt x="559033" y="331113"/>
                    </a:moveTo>
                    <a:lnTo>
                      <a:pt x="206945" y="331113"/>
                    </a:lnTo>
                    <a:lnTo>
                      <a:pt x="206945" y="413891"/>
                    </a:lnTo>
                    <a:lnTo>
                      <a:pt x="0" y="206945"/>
                    </a:lnTo>
                    <a:lnTo>
                      <a:pt x="206945" y="0"/>
                    </a:lnTo>
                    <a:lnTo>
                      <a:pt x="206945" y="82778"/>
                    </a:lnTo>
                    <a:lnTo>
                      <a:pt x="559033" y="82778"/>
                    </a:lnTo>
                    <a:lnTo>
                      <a:pt x="559033" y="331113"/>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124150" tIns="82775" rIns="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551" name="Google Shape;551;p60"/>
              <p:cNvSpPr/>
              <p:nvPr/>
            </p:nvSpPr>
            <p:spPr>
              <a:xfrm rot="4320000">
                <a:off x="3116121" y="3841676"/>
                <a:ext cx="559033" cy="413892"/>
              </a:xfrm>
              <a:custGeom>
                <a:avLst/>
                <a:gdLst/>
                <a:ahLst/>
                <a:cxnLst/>
                <a:rect l="l" t="t" r="r" b="b"/>
                <a:pathLst>
                  <a:path w="559033" h="413891" extrusionOk="0">
                    <a:moveTo>
                      <a:pt x="559033" y="331113"/>
                    </a:moveTo>
                    <a:lnTo>
                      <a:pt x="206945" y="331113"/>
                    </a:lnTo>
                    <a:lnTo>
                      <a:pt x="206945" y="413891"/>
                    </a:lnTo>
                    <a:lnTo>
                      <a:pt x="0" y="206945"/>
                    </a:lnTo>
                    <a:lnTo>
                      <a:pt x="206945" y="0"/>
                    </a:lnTo>
                    <a:lnTo>
                      <a:pt x="206945" y="82778"/>
                    </a:lnTo>
                    <a:lnTo>
                      <a:pt x="559033" y="82778"/>
                    </a:lnTo>
                    <a:lnTo>
                      <a:pt x="559033" y="331113"/>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124150" tIns="82775" rIns="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sp>
            <p:nvSpPr>
              <p:cNvPr id="552" name="Google Shape;552;p60"/>
              <p:cNvSpPr/>
              <p:nvPr/>
            </p:nvSpPr>
            <p:spPr>
              <a:xfrm rot="-2160000">
                <a:off x="3574417" y="2422412"/>
                <a:ext cx="559033" cy="413891"/>
              </a:xfrm>
              <a:custGeom>
                <a:avLst/>
                <a:gdLst/>
                <a:ahLst/>
                <a:cxnLst/>
                <a:rect l="l" t="t" r="r" b="b"/>
                <a:pathLst>
                  <a:path w="559033" h="413891" extrusionOk="0">
                    <a:moveTo>
                      <a:pt x="0" y="82778"/>
                    </a:moveTo>
                    <a:lnTo>
                      <a:pt x="352088" y="82778"/>
                    </a:lnTo>
                    <a:lnTo>
                      <a:pt x="352088" y="0"/>
                    </a:lnTo>
                    <a:lnTo>
                      <a:pt x="559033" y="206946"/>
                    </a:lnTo>
                    <a:lnTo>
                      <a:pt x="352088" y="413891"/>
                    </a:lnTo>
                    <a:lnTo>
                      <a:pt x="352088" y="331113"/>
                    </a:lnTo>
                    <a:lnTo>
                      <a:pt x="0" y="331113"/>
                    </a:lnTo>
                    <a:lnTo>
                      <a:pt x="0" y="82778"/>
                    </a:lnTo>
                    <a:close/>
                  </a:path>
                </a:pathLst>
              </a:custGeom>
              <a:gradFill>
                <a:gsLst>
                  <a:gs pos="0">
                    <a:srgbClr val="A7AED1"/>
                  </a:gs>
                  <a:gs pos="100000">
                    <a:srgbClr val="C8D3F9"/>
                  </a:gs>
                </a:gsLst>
                <a:lin ang="16200000" scaled="0"/>
              </a:gradFill>
              <a:ln>
                <a:noFill/>
              </a:ln>
              <a:effectLst>
                <a:outerShdw blurRad="40000" dist="23000" dir="5400000" rotWithShape="0">
                  <a:srgbClr val="000000">
                    <a:alpha val="34901"/>
                  </a:srgbClr>
                </a:outerShdw>
              </a:effectLst>
            </p:spPr>
            <p:txBody>
              <a:bodyPr spcFirstLastPara="1" wrap="square" lIns="0" tIns="82775" rIns="124150" bIns="82775" anchor="ctr" anchorCtr="0">
                <a:noAutofit/>
              </a:bodyPr>
              <a:lstStyle/>
              <a:p>
                <a:pPr marL="0" marR="0" lvl="0" indent="0" algn="ctr" rtl="0">
                  <a:lnSpc>
                    <a:spcPct val="90000"/>
                  </a:lnSpc>
                  <a:spcBef>
                    <a:spcPts val="0"/>
                  </a:spcBef>
                  <a:spcAft>
                    <a:spcPts val="0"/>
                  </a:spcAft>
                  <a:buNone/>
                </a:pPr>
                <a:endParaRPr sz="1700">
                  <a:solidFill>
                    <a:srgbClr val="3754A5"/>
                  </a:solidFill>
                  <a:latin typeface="Calibri"/>
                  <a:ea typeface="Calibri"/>
                  <a:cs typeface="Calibri"/>
                  <a:sym typeface="Calibri"/>
                </a:endParaRPr>
              </a:p>
            </p:txBody>
          </p:sp>
        </p:grpSp>
      </p:grpSp>
      <p:sp>
        <p:nvSpPr>
          <p:cNvPr id="553" name="Google Shape;553;p60"/>
          <p:cNvSpPr txBox="1">
            <a:spLocks noGrp="1"/>
          </p:cNvSpPr>
          <p:nvPr>
            <p:ph type="body" idx="1"/>
          </p:nvPr>
        </p:nvSpPr>
        <p:spPr>
          <a:xfrm>
            <a:off x="365298" y="1147248"/>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Activity in handbook with data scenario</a:t>
            </a:r>
            <a:endParaRPr/>
          </a:p>
        </p:txBody>
      </p:sp>
      <p:sp>
        <p:nvSpPr>
          <p:cNvPr id="554" name="Google Shape;554;p60"/>
          <p:cNvSpPr txBox="1">
            <a:spLocks noGrp="1"/>
          </p:cNvSpPr>
          <p:nvPr>
            <p:ph type="title"/>
          </p:nvPr>
        </p:nvSpPr>
        <p:spPr>
          <a:xfrm>
            <a:off x="1131256"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Your Turn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61"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561" name="Google Shape;561;p61"/>
          <p:cNvSpPr txBox="1">
            <a:spLocks noGrp="1"/>
          </p:cNvSpPr>
          <p:nvPr>
            <p:ph type="title"/>
          </p:nvPr>
        </p:nvSpPr>
        <p:spPr>
          <a:xfrm>
            <a:off x="405349" y="1365278"/>
            <a:ext cx="8738651"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b="1"/>
              <a:t>Report Out: </a:t>
            </a:r>
            <a:br>
              <a:rPr lang="en-US" sz="2800" b="1"/>
            </a:br>
            <a:br>
              <a:rPr lang="en-US" sz="2800" b="1"/>
            </a:br>
            <a:r>
              <a:rPr lang="en-US" sz="2800"/>
              <a:t>Share your Problem Solving Process.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62"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67" name="Google Shape;567;p62"/>
          <p:cNvSpPr txBox="1">
            <a:spLocks noGrp="1"/>
          </p:cNvSpPr>
          <p:nvPr>
            <p:ph type="body" idx="1"/>
          </p:nvPr>
        </p:nvSpPr>
        <p:spPr>
          <a:xfrm>
            <a:off x="365298" y="1266172"/>
            <a:ext cx="8633452" cy="4921396"/>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SzPts val="2405"/>
              <a:buFont typeface="Arial"/>
              <a:buChar char="•"/>
            </a:pPr>
            <a:r>
              <a:rPr lang="en-US" sz="2405"/>
              <a:t>Define a solution before defining the problem</a:t>
            </a:r>
            <a:endParaRPr/>
          </a:p>
          <a:p>
            <a:pPr marL="0" lvl="0" indent="0" algn="l" rtl="0">
              <a:lnSpc>
                <a:spcPct val="80000"/>
              </a:lnSpc>
              <a:spcBef>
                <a:spcPts val="481"/>
              </a:spcBef>
              <a:spcAft>
                <a:spcPts val="0"/>
              </a:spcAft>
              <a:buSzPts val="2405"/>
              <a:buNone/>
            </a:pPr>
            <a:endParaRPr sz="2405"/>
          </a:p>
          <a:p>
            <a:pPr marL="457200" lvl="0" indent="-457200" algn="l" rtl="0">
              <a:lnSpc>
                <a:spcPct val="80000"/>
              </a:lnSpc>
              <a:spcBef>
                <a:spcPts val="481"/>
              </a:spcBef>
              <a:spcAft>
                <a:spcPts val="0"/>
              </a:spcAft>
              <a:buSzPts val="2405"/>
              <a:buFont typeface="Arial"/>
              <a:buChar char="•"/>
            </a:pPr>
            <a:r>
              <a:rPr lang="en-US" sz="2405"/>
              <a:t>Build solutions from broadly defined, or fuzzy problem statements</a:t>
            </a:r>
            <a:endParaRPr/>
          </a:p>
          <a:p>
            <a:pPr marL="0" lvl="0" indent="0" algn="l" rtl="0">
              <a:lnSpc>
                <a:spcPct val="80000"/>
              </a:lnSpc>
              <a:spcBef>
                <a:spcPts val="481"/>
              </a:spcBef>
              <a:spcAft>
                <a:spcPts val="0"/>
              </a:spcAft>
              <a:buSzPts val="2405"/>
              <a:buNone/>
            </a:pPr>
            <a:endParaRPr sz="2405"/>
          </a:p>
          <a:p>
            <a:pPr marL="457200" lvl="0" indent="-457200" algn="l" rtl="0">
              <a:lnSpc>
                <a:spcPct val="80000"/>
              </a:lnSpc>
              <a:spcBef>
                <a:spcPts val="481"/>
              </a:spcBef>
              <a:spcAft>
                <a:spcPts val="0"/>
              </a:spcAft>
              <a:buSzPts val="2405"/>
              <a:buFont typeface="Arial"/>
              <a:buChar char="•"/>
            </a:pPr>
            <a:r>
              <a:rPr lang="en-US" sz="2405"/>
              <a:t>Failure to use data to confirm/define problem</a:t>
            </a:r>
            <a:endParaRPr/>
          </a:p>
          <a:p>
            <a:pPr marL="0" lvl="0" indent="0" algn="l" rtl="0">
              <a:lnSpc>
                <a:spcPct val="80000"/>
              </a:lnSpc>
              <a:spcBef>
                <a:spcPts val="481"/>
              </a:spcBef>
              <a:spcAft>
                <a:spcPts val="0"/>
              </a:spcAft>
              <a:buSzPts val="2405"/>
              <a:buNone/>
            </a:pPr>
            <a:endParaRPr sz="2405"/>
          </a:p>
          <a:p>
            <a:pPr marL="457200" lvl="0" indent="-457200" algn="l" rtl="0">
              <a:lnSpc>
                <a:spcPct val="80000"/>
              </a:lnSpc>
              <a:spcBef>
                <a:spcPts val="481"/>
              </a:spcBef>
              <a:spcAft>
                <a:spcPts val="0"/>
              </a:spcAft>
              <a:buSzPts val="2405"/>
              <a:buFont typeface="Arial"/>
              <a:buChar char="•"/>
            </a:pPr>
            <a:r>
              <a:rPr lang="en-US" sz="2405"/>
              <a:t>Agree on a solution without building a plan for how to implement or evaluate the solution</a:t>
            </a:r>
            <a:endParaRPr/>
          </a:p>
          <a:p>
            <a:pPr marL="0" lvl="0" indent="0" algn="l" rtl="0">
              <a:lnSpc>
                <a:spcPct val="80000"/>
              </a:lnSpc>
              <a:spcBef>
                <a:spcPts val="481"/>
              </a:spcBef>
              <a:spcAft>
                <a:spcPts val="0"/>
              </a:spcAft>
              <a:buSzPts val="2405"/>
              <a:buNone/>
            </a:pPr>
            <a:endParaRPr sz="2405"/>
          </a:p>
          <a:p>
            <a:pPr marL="457200" lvl="0" indent="-457200" algn="l" rtl="0">
              <a:lnSpc>
                <a:spcPct val="80000"/>
              </a:lnSpc>
              <a:spcBef>
                <a:spcPts val="481"/>
              </a:spcBef>
              <a:spcAft>
                <a:spcPts val="0"/>
              </a:spcAft>
              <a:buSzPts val="2405"/>
              <a:buFont typeface="Arial"/>
              <a:buChar char="•"/>
            </a:pPr>
            <a:r>
              <a:rPr lang="en-US" sz="2405"/>
              <a:t>Agree on a solution but never assess if the solution was implemented</a:t>
            </a:r>
            <a:endParaRPr/>
          </a:p>
          <a:p>
            <a:pPr marL="0" lvl="0" indent="0" algn="l" rtl="0">
              <a:lnSpc>
                <a:spcPct val="80000"/>
              </a:lnSpc>
              <a:spcBef>
                <a:spcPts val="481"/>
              </a:spcBef>
              <a:spcAft>
                <a:spcPts val="0"/>
              </a:spcAft>
              <a:buSzPts val="2405"/>
              <a:buNone/>
            </a:pPr>
            <a:endParaRPr sz="2405"/>
          </a:p>
          <a:p>
            <a:pPr marL="457200" lvl="0" indent="-457200" algn="l" rtl="0">
              <a:lnSpc>
                <a:spcPct val="80000"/>
              </a:lnSpc>
              <a:spcBef>
                <a:spcPts val="481"/>
              </a:spcBef>
              <a:spcAft>
                <a:spcPts val="0"/>
              </a:spcAft>
              <a:buSzPts val="2405"/>
              <a:buFont typeface="Arial"/>
              <a:buChar char="•"/>
            </a:pPr>
            <a:r>
              <a:rPr lang="en-US" sz="2405"/>
              <a:t>Serial problem solving without decisions</a:t>
            </a:r>
            <a:endParaRPr/>
          </a:p>
          <a:p>
            <a:pPr marL="0" lvl="0" indent="0" algn="l" rtl="0">
              <a:lnSpc>
                <a:spcPct val="80000"/>
              </a:lnSpc>
              <a:spcBef>
                <a:spcPts val="592"/>
              </a:spcBef>
              <a:spcAft>
                <a:spcPts val="0"/>
              </a:spcAft>
              <a:buSzPts val="2960"/>
              <a:buNone/>
            </a:pPr>
            <a:endParaRPr sz="2960"/>
          </a:p>
        </p:txBody>
      </p:sp>
      <p:sp>
        <p:nvSpPr>
          <p:cNvPr id="568" name="Google Shape;568;p6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Six Things to Avoid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6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75" name="Google Shape;575;p63"/>
          <p:cNvSpPr txBox="1">
            <a:spLocks noGrp="1"/>
          </p:cNvSpPr>
          <p:nvPr>
            <p:ph type="body" idx="1"/>
          </p:nvPr>
        </p:nvSpPr>
        <p:spPr>
          <a:xfrm>
            <a:off x="365298" y="1600200"/>
            <a:ext cx="8257568" cy="457417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80"/>
              <a:buNone/>
            </a:pPr>
            <a:r>
              <a:rPr lang="en-US" sz="2480"/>
              <a:t>SHARE monthly</a:t>
            </a:r>
            <a:endParaRPr/>
          </a:p>
          <a:p>
            <a:pPr marL="742950" lvl="1" indent="-285750" algn="l" rtl="0">
              <a:lnSpc>
                <a:spcPct val="80000"/>
              </a:lnSpc>
              <a:spcBef>
                <a:spcPts val="434"/>
              </a:spcBef>
              <a:spcAft>
                <a:spcPts val="0"/>
              </a:spcAft>
              <a:buSzPts val="2170"/>
              <a:buChar char="▪"/>
            </a:pPr>
            <a:r>
              <a:rPr lang="en-US" sz="2170"/>
              <a:t>How are we progressing toward our goal?</a:t>
            </a:r>
            <a:endParaRPr/>
          </a:p>
          <a:p>
            <a:pPr marL="742950" lvl="1" indent="-285750" algn="l" rtl="0">
              <a:lnSpc>
                <a:spcPct val="80000"/>
              </a:lnSpc>
              <a:spcBef>
                <a:spcPts val="434"/>
              </a:spcBef>
              <a:spcAft>
                <a:spcPts val="0"/>
              </a:spcAft>
              <a:buSzPts val="2170"/>
              <a:buChar char="▪"/>
            </a:pPr>
            <a:r>
              <a:rPr lang="en-US" sz="2170"/>
              <a:t>What are the results of our fidelity checks for our interventions?</a:t>
            </a:r>
            <a:endParaRPr/>
          </a:p>
          <a:p>
            <a:pPr marL="742950" lvl="1" indent="-285750" algn="l" rtl="0">
              <a:lnSpc>
                <a:spcPct val="80000"/>
              </a:lnSpc>
              <a:spcBef>
                <a:spcPts val="434"/>
              </a:spcBef>
              <a:spcAft>
                <a:spcPts val="0"/>
              </a:spcAft>
              <a:buSzPts val="2170"/>
              <a:buChar char="▪"/>
            </a:pPr>
            <a:r>
              <a:rPr lang="en-US" sz="2170"/>
              <a:t>Are these data accurate?</a:t>
            </a:r>
            <a:endParaRPr/>
          </a:p>
          <a:p>
            <a:pPr marL="742950" lvl="1" indent="-285750" algn="l" rtl="0">
              <a:lnSpc>
                <a:spcPct val="80000"/>
              </a:lnSpc>
              <a:spcBef>
                <a:spcPts val="434"/>
              </a:spcBef>
              <a:spcAft>
                <a:spcPts val="0"/>
              </a:spcAft>
              <a:buSzPts val="2170"/>
              <a:buChar char="▪"/>
            </a:pPr>
            <a:r>
              <a:rPr lang="en-US" sz="2170"/>
              <a:t>Are we over writing ODRs, under writing ODRs?</a:t>
            </a:r>
            <a:endParaRPr/>
          </a:p>
          <a:p>
            <a:pPr marL="742950" lvl="1" indent="-285750" algn="l" rtl="0">
              <a:lnSpc>
                <a:spcPct val="80000"/>
              </a:lnSpc>
              <a:spcBef>
                <a:spcPts val="434"/>
              </a:spcBef>
              <a:spcAft>
                <a:spcPts val="0"/>
              </a:spcAft>
              <a:buSzPts val="2170"/>
              <a:buChar char="▪"/>
            </a:pPr>
            <a:r>
              <a:rPr lang="en-US" sz="2170"/>
              <a:t>Are we being consistent in writing and definitions of behavior? </a:t>
            </a:r>
            <a:endParaRPr/>
          </a:p>
          <a:p>
            <a:pPr marL="0" lvl="0" indent="0" algn="l" rtl="0">
              <a:lnSpc>
                <a:spcPct val="80000"/>
              </a:lnSpc>
              <a:spcBef>
                <a:spcPts val="496"/>
              </a:spcBef>
              <a:spcAft>
                <a:spcPts val="0"/>
              </a:spcAft>
              <a:buSzPts val="2480"/>
              <a:buNone/>
            </a:pPr>
            <a:endParaRPr sz="2480"/>
          </a:p>
          <a:p>
            <a:pPr marL="0" lvl="0" indent="0" algn="l" rtl="0">
              <a:lnSpc>
                <a:spcPct val="80000"/>
              </a:lnSpc>
              <a:spcBef>
                <a:spcPts val="496"/>
              </a:spcBef>
              <a:spcAft>
                <a:spcPts val="0"/>
              </a:spcAft>
              <a:buSzPts val="2480"/>
              <a:buNone/>
            </a:pPr>
            <a:r>
              <a:rPr lang="en-US" sz="2480"/>
              <a:t>Get feedback</a:t>
            </a:r>
            <a:endParaRPr/>
          </a:p>
          <a:p>
            <a:pPr marL="742950" lvl="1" indent="-285750" algn="l" rtl="0">
              <a:lnSpc>
                <a:spcPct val="80000"/>
              </a:lnSpc>
              <a:spcBef>
                <a:spcPts val="434"/>
              </a:spcBef>
              <a:spcAft>
                <a:spcPts val="0"/>
              </a:spcAft>
              <a:buSzPts val="2170"/>
              <a:buChar char="▪"/>
            </a:pPr>
            <a:r>
              <a:rPr lang="en-US" sz="2170"/>
              <a:t>Communication is two way </a:t>
            </a:r>
            <a:endParaRPr/>
          </a:p>
          <a:p>
            <a:pPr marL="742950" lvl="1" indent="-147955" algn="l" rtl="0">
              <a:lnSpc>
                <a:spcPct val="80000"/>
              </a:lnSpc>
              <a:spcBef>
                <a:spcPts val="434"/>
              </a:spcBef>
              <a:spcAft>
                <a:spcPts val="0"/>
              </a:spcAft>
              <a:buSzPts val="2170"/>
              <a:buNone/>
            </a:pPr>
            <a:endParaRPr sz="2170"/>
          </a:p>
          <a:p>
            <a:pPr marL="0" lvl="0" indent="0" algn="l" rtl="0">
              <a:lnSpc>
                <a:spcPct val="80000"/>
              </a:lnSpc>
              <a:spcBef>
                <a:spcPts val="496"/>
              </a:spcBef>
              <a:spcAft>
                <a:spcPts val="0"/>
              </a:spcAft>
              <a:buSzPts val="2480"/>
              <a:buNone/>
            </a:pPr>
            <a:r>
              <a:rPr lang="en-US" sz="2480"/>
              <a:t>Stress to staff the importance of accurate and consistent input </a:t>
            </a:r>
            <a:endParaRPr/>
          </a:p>
          <a:p>
            <a:pPr marL="0" lvl="0" indent="0" algn="l" rtl="0">
              <a:lnSpc>
                <a:spcPct val="80000"/>
              </a:lnSpc>
              <a:spcBef>
                <a:spcPts val="496"/>
              </a:spcBef>
              <a:spcAft>
                <a:spcPts val="0"/>
              </a:spcAft>
              <a:buSzPts val="2480"/>
              <a:buNone/>
            </a:pPr>
            <a:endParaRPr sz="2480"/>
          </a:p>
        </p:txBody>
      </p:sp>
      <p:sp>
        <p:nvSpPr>
          <p:cNvPr id="576" name="Google Shape;576;p63"/>
          <p:cNvSpPr txBox="1">
            <a:spLocks noGrp="1"/>
          </p:cNvSpPr>
          <p:nvPr>
            <p:ph type="title"/>
          </p:nvPr>
        </p:nvSpPr>
        <p:spPr>
          <a:xfrm>
            <a:off x="1149264" y="324973"/>
            <a:ext cx="7202255"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Data Sharing with Staff, Students, Community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64" title="Action-Planning-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583" name="Google Shape;583;p64" descr="1.12 Data system is used to collect and analyze Office Discipline Referral (ODR) data  &#10;1.12 Additional data are collected (attendance, grades, faculty attendance, surveys) and used by PBIS Team&#10;1.13 Data analyzed at least monthly&#10;1.13 Data shared with team and faculty monthly (minimum)&#10;1.13 Disaggregate data to inform and monitor equitable practices. &#10;1.13 Team Implements problem solving process including: precision problem statements, goal setting, action plan, fidelity measure, and monitoring student outcomes.&#10;Each item is to be rated not in place, partially or fully in place.&#10;&#10;" title="TFI action items"/>
          <p:cNvGraphicFramePr/>
          <p:nvPr/>
        </p:nvGraphicFramePr>
        <p:xfrm>
          <a:off x="533826" y="2533867"/>
          <a:ext cx="3000000" cy="3000000"/>
        </p:xfrm>
        <a:graphic>
          <a:graphicData uri="http://schemas.openxmlformats.org/drawingml/2006/table">
            <a:tbl>
              <a:tblPr firstRow="1" bandRow="1">
                <a:noFill/>
                <a:tableStyleId>{718A05FC-5DBD-42EF-B775-0E432C62FF17}</a:tableStyleId>
              </a:tblPr>
              <a:tblGrid>
                <a:gridCol w="515575">
                  <a:extLst>
                    <a:ext uri="{9D8B030D-6E8A-4147-A177-3AD203B41FA5}">
                      <a16:colId xmlns:a16="http://schemas.microsoft.com/office/drawing/2014/main" val="20000"/>
                    </a:ext>
                  </a:extLst>
                </a:gridCol>
                <a:gridCol w="6272075">
                  <a:extLst>
                    <a:ext uri="{9D8B030D-6E8A-4147-A177-3AD203B41FA5}">
                      <a16:colId xmlns:a16="http://schemas.microsoft.com/office/drawing/2014/main" val="20001"/>
                    </a:ext>
                  </a:extLst>
                </a:gridCol>
                <a:gridCol w="486000">
                  <a:extLst>
                    <a:ext uri="{9D8B030D-6E8A-4147-A177-3AD203B41FA5}">
                      <a16:colId xmlns:a16="http://schemas.microsoft.com/office/drawing/2014/main" val="20002"/>
                    </a:ext>
                  </a:extLst>
                </a:gridCol>
                <a:gridCol w="486000">
                  <a:extLst>
                    <a:ext uri="{9D8B030D-6E8A-4147-A177-3AD203B41FA5}">
                      <a16:colId xmlns:a16="http://schemas.microsoft.com/office/drawing/2014/main" val="20003"/>
                    </a:ext>
                  </a:extLst>
                </a:gridCol>
                <a:gridCol w="4355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tc>
                <a:tc>
                  <a:txBody>
                    <a:bodyPr/>
                    <a:lstStyle/>
                    <a:p>
                      <a:pPr marL="0" marR="0" lvl="0" indent="0" algn="l" rtl="0">
                        <a:spcBef>
                          <a:spcPts val="0"/>
                        </a:spcBef>
                        <a:spcAft>
                          <a:spcPts val="0"/>
                        </a:spcAft>
                        <a:buNone/>
                      </a:pPr>
                      <a:r>
                        <a:rPr lang="en-US" sz="1600"/>
                        <a:t>Action Item</a:t>
                      </a:r>
                      <a:endParaRPr/>
                    </a:p>
                    <a:p>
                      <a:pPr marL="0" marR="0" lvl="0" indent="0" algn="r" rtl="0">
                        <a:spcBef>
                          <a:spcPts val="0"/>
                        </a:spcBef>
                        <a:spcAft>
                          <a:spcPts val="0"/>
                        </a:spcAft>
                        <a:buNone/>
                      </a:pPr>
                      <a:r>
                        <a:rPr lang="en-US" sz="1600" b="0" i="1"/>
                        <a:t>(Not In Place; Partially; Fully In Place -&gt;)</a:t>
                      </a:r>
                      <a:endParaRPr/>
                    </a:p>
                  </a:txBody>
                  <a:tcPr marL="91450" marR="91450" marT="45725" marB="45725"/>
                </a:tc>
                <a:tc>
                  <a:txBody>
                    <a:bodyPr/>
                    <a:lstStyle/>
                    <a:p>
                      <a:pPr marL="0" marR="0" lvl="0" indent="0" algn="l" rtl="0">
                        <a:spcBef>
                          <a:spcPts val="0"/>
                        </a:spcBef>
                        <a:spcAft>
                          <a:spcPts val="0"/>
                        </a:spcAft>
                        <a:buNone/>
                      </a:pPr>
                      <a:r>
                        <a:rPr lang="en-US" sz="1600"/>
                        <a:t>NI</a:t>
                      </a:r>
                      <a:endParaRPr/>
                    </a:p>
                  </a:txBody>
                  <a:tcPr marL="91450" marR="91450" marT="45725" marB="45725"/>
                </a:tc>
                <a:tc>
                  <a:txBody>
                    <a:bodyPr/>
                    <a:lstStyle/>
                    <a:p>
                      <a:pPr marL="0" marR="0" lvl="0" indent="0" algn="l" rtl="0">
                        <a:spcBef>
                          <a:spcPts val="0"/>
                        </a:spcBef>
                        <a:spcAft>
                          <a:spcPts val="0"/>
                        </a:spcAft>
                        <a:buNone/>
                      </a:pPr>
                      <a:r>
                        <a:rPr lang="en-US" sz="1600"/>
                        <a:t>PI</a:t>
                      </a:r>
                      <a:endParaRPr/>
                    </a:p>
                  </a:txBody>
                  <a:tcPr marL="91450" marR="91450" marT="45725" marB="45725"/>
                </a:tc>
                <a:tc>
                  <a:txBody>
                    <a:bodyPr/>
                    <a:lstStyle/>
                    <a:p>
                      <a:pPr marL="0" marR="0" lvl="0" indent="0" algn="l" rtl="0">
                        <a:spcBef>
                          <a:spcPts val="0"/>
                        </a:spcBef>
                        <a:spcAft>
                          <a:spcPts val="0"/>
                        </a:spcAft>
                        <a:buNone/>
                      </a:pPr>
                      <a:r>
                        <a:rPr lang="en-US" sz="1600"/>
                        <a:t>FI</a:t>
                      </a:r>
                      <a:endParaRPr/>
                    </a:p>
                  </a:txBody>
                  <a:tcPr marL="91450" marR="91450" marT="45725" marB="45725"/>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400"/>
                        <a:t>1.12</a:t>
                      </a:r>
                      <a:endParaRPr/>
                    </a:p>
                  </a:txBody>
                  <a:tcPr marL="91450" marR="91450" marT="45725" marB="45725" anchor="ctr"/>
                </a:tc>
                <a:tc>
                  <a:txBody>
                    <a:bodyPr/>
                    <a:lstStyle/>
                    <a:p>
                      <a:pPr marL="0" marR="0" lvl="0" indent="0" algn="l" rtl="0">
                        <a:lnSpc>
                          <a:spcPct val="115000"/>
                        </a:lnSpc>
                        <a:spcBef>
                          <a:spcPts val="0"/>
                        </a:spcBef>
                        <a:spcAft>
                          <a:spcPts val="0"/>
                        </a:spcAft>
                        <a:buNone/>
                      </a:pPr>
                      <a:r>
                        <a:rPr lang="en-US" sz="1400" i="0">
                          <a:solidFill>
                            <a:srgbClr val="1D2A53"/>
                          </a:solidFill>
                          <a:latin typeface="Twentieth Century"/>
                          <a:ea typeface="Twentieth Century"/>
                          <a:cs typeface="Twentieth Century"/>
                          <a:sym typeface="Twentieth Century"/>
                        </a:rPr>
                        <a:t>Data system is used to collect and analyze Office Discipline Referral (ODR) data  </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400"/>
                        <a:t>1.12</a:t>
                      </a:r>
                      <a:endParaRPr/>
                    </a:p>
                  </a:txBody>
                  <a:tcPr marL="91450" marR="91450" marT="45725" marB="45725" anchor="ctr"/>
                </a:tc>
                <a:tc>
                  <a:txBody>
                    <a:bodyPr/>
                    <a:lstStyle/>
                    <a:p>
                      <a:pPr marL="0" marR="0" lvl="0" indent="0" algn="l" rtl="0">
                        <a:lnSpc>
                          <a:spcPct val="115000"/>
                        </a:lnSpc>
                        <a:spcBef>
                          <a:spcPts val="0"/>
                        </a:spcBef>
                        <a:spcAft>
                          <a:spcPts val="0"/>
                        </a:spcAft>
                        <a:buNone/>
                      </a:pPr>
                      <a:r>
                        <a:rPr lang="en-US" sz="1400" i="0">
                          <a:solidFill>
                            <a:srgbClr val="1D2A53"/>
                          </a:solidFill>
                          <a:latin typeface="Twentieth Century"/>
                          <a:ea typeface="Twentieth Century"/>
                          <a:cs typeface="Twentieth Century"/>
                          <a:sym typeface="Twentieth Century"/>
                        </a:rPr>
                        <a:t>Additional data are collected (attendance, grades, faculty attendance, surveys) and used by PBIS Team</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498800">
                <a:tc>
                  <a:txBody>
                    <a:bodyPr/>
                    <a:lstStyle/>
                    <a:p>
                      <a:pPr marL="0" marR="0" lvl="0" indent="0" algn="l" rtl="0">
                        <a:spcBef>
                          <a:spcPts val="0"/>
                        </a:spcBef>
                        <a:spcAft>
                          <a:spcPts val="0"/>
                        </a:spcAft>
                        <a:buNone/>
                      </a:pPr>
                      <a:r>
                        <a:rPr lang="en-US" sz="1400"/>
                        <a:t>1.13</a:t>
                      </a:r>
                      <a:endParaRPr/>
                    </a:p>
                  </a:txBody>
                  <a:tcPr marL="91450" marR="91450" marT="45725" marB="45725" anchor="ctr"/>
                </a:tc>
                <a:tc>
                  <a:txBody>
                    <a:bodyPr/>
                    <a:lstStyle/>
                    <a:p>
                      <a:pPr marL="0" marR="0" lvl="0" indent="0" algn="l" rtl="0">
                        <a:lnSpc>
                          <a:spcPct val="115000"/>
                        </a:lnSpc>
                        <a:spcBef>
                          <a:spcPts val="0"/>
                        </a:spcBef>
                        <a:spcAft>
                          <a:spcPts val="0"/>
                        </a:spcAft>
                        <a:buNone/>
                      </a:pPr>
                      <a:r>
                        <a:rPr lang="en-US" sz="1400" i="0">
                          <a:solidFill>
                            <a:srgbClr val="1D2A53"/>
                          </a:solidFill>
                          <a:latin typeface="Twentieth Century"/>
                          <a:ea typeface="Twentieth Century"/>
                          <a:cs typeface="Twentieth Century"/>
                          <a:sym typeface="Twentieth Century"/>
                        </a:rPr>
                        <a:t>Data analyzed at least monthly </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3"/>
                  </a:ext>
                </a:extLst>
              </a:tr>
              <a:tr h="393025">
                <a:tc>
                  <a:txBody>
                    <a:bodyPr/>
                    <a:lstStyle/>
                    <a:p>
                      <a:pPr marL="0" marR="0" lvl="0" indent="0" algn="l" rtl="0">
                        <a:spcBef>
                          <a:spcPts val="0"/>
                        </a:spcBef>
                        <a:spcAft>
                          <a:spcPts val="0"/>
                        </a:spcAft>
                        <a:buNone/>
                      </a:pPr>
                      <a:r>
                        <a:rPr lang="en-US" sz="1400"/>
                        <a:t>1.13</a:t>
                      </a:r>
                      <a:endParaRPr/>
                    </a:p>
                  </a:txBody>
                  <a:tcPr marL="91450" marR="91450" marT="45725" marB="45725" anchor="ctr"/>
                </a:tc>
                <a:tc>
                  <a:txBody>
                    <a:bodyPr/>
                    <a:lstStyle/>
                    <a:p>
                      <a:pPr marL="0" marR="0" lvl="0" indent="0" algn="l" rtl="0">
                        <a:spcBef>
                          <a:spcPts val="0"/>
                        </a:spcBef>
                        <a:spcAft>
                          <a:spcPts val="0"/>
                        </a:spcAft>
                        <a:buNone/>
                      </a:pPr>
                      <a:r>
                        <a:rPr lang="en-US" sz="1400" i="0">
                          <a:solidFill>
                            <a:srgbClr val="1D2A53"/>
                          </a:solidFill>
                          <a:latin typeface="Twentieth Century"/>
                          <a:ea typeface="Twentieth Century"/>
                          <a:cs typeface="Twentieth Century"/>
                          <a:sym typeface="Twentieth Century"/>
                        </a:rPr>
                        <a:t>Data shared with team and faculty monthly (minimum)</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4"/>
                  </a:ext>
                </a:extLst>
              </a:tr>
              <a:tr h="498800">
                <a:tc>
                  <a:txBody>
                    <a:bodyPr/>
                    <a:lstStyle/>
                    <a:p>
                      <a:pPr marL="0" marR="0" lvl="0" indent="0" algn="l" rtl="0">
                        <a:spcBef>
                          <a:spcPts val="0"/>
                        </a:spcBef>
                        <a:spcAft>
                          <a:spcPts val="0"/>
                        </a:spcAft>
                        <a:buNone/>
                      </a:pPr>
                      <a:r>
                        <a:rPr lang="en-US" sz="1400"/>
                        <a:t>1.13</a:t>
                      </a:r>
                      <a:endParaRPr/>
                    </a:p>
                  </a:txBody>
                  <a:tcPr marL="91450" marR="91450" marT="45725" marB="45725" anchor="ctr"/>
                </a:tc>
                <a:tc>
                  <a:txBody>
                    <a:bodyPr/>
                    <a:lstStyle/>
                    <a:p>
                      <a:pPr marL="0" marR="0" lvl="0" indent="0" algn="l" rtl="0">
                        <a:spcBef>
                          <a:spcPts val="0"/>
                        </a:spcBef>
                        <a:spcAft>
                          <a:spcPts val="0"/>
                        </a:spcAft>
                        <a:buNone/>
                      </a:pPr>
                      <a:r>
                        <a:rPr lang="en-US" sz="1400" i="0">
                          <a:solidFill>
                            <a:srgbClr val="1D2A53"/>
                          </a:solidFill>
                          <a:latin typeface="Twentieth Century"/>
                          <a:ea typeface="Twentieth Century"/>
                          <a:cs typeface="Twentieth Century"/>
                          <a:sym typeface="Twentieth Century"/>
                        </a:rPr>
                        <a:t>Disaggregate data to inform and monitor equitable practices. </a:t>
                      </a:r>
                      <a:endParaRPr sz="1400" i="0">
                        <a:solidFill>
                          <a:srgbClr val="1D2A53"/>
                        </a:solidFill>
                        <a:latin typeface="Twentieth Century"/>
                        <a:ea typeface="Twentieth Century"/>
                        <a:cs typeface="Twentieth Century"/>
                        <a:sym typeface="Twentieth Century"/>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5"/>
                  </a:ext>
                </a:extLst>
              </a:tr>
              <a:tr h="498800">
                <a:tc>
                  <a:txBody>
                    <a:bodyPr/>
                    <a:lstStyle/>
                    <a:p>
                      <a:pPr marL="0" marR="0" lvl="0" indent="0" algn="l" rtl="0">
                        <a:spcBef>
                          <a:spcPts val="0"/>
                        </a:spcBef>
                        <a:spcAft>
                          <a:spcPts val="0"/>
                        </a:spcAft>
                        <a:buNone/>
                      </a:pPr>
                      <a:r>
                        <a:rPr lang="en-US" sz="1400"/>
                        <a:t>1.13</a:t>
                      </a:r>
                      <a:endParaRPr sz="1400"/>
                    </a:p>
                  </a:txBody>
                  <a:tcPr marL="91450" marR="91450" marT="45725" marB="45725" anchor="ctr"/>
                </a:tc>
                <a:tc>
                  <a:txBody>
                    <a:bodyPr/>
                    <a:lstStyle/>
                    <a:p>
                      <a:pPr marL="0" marR="0" lvl="0" indent="0" algn="l" rtl="0">
                        <a:spcBef>
                          <a:spcPts val="0"/>
                        </a:spcBef>
                        <a:spcAft>
                          <a:spcPts val="0"/>
                        </a:spcAft>
                        <a:buNone/>
                      </a:pPr>
                      <a:r>
                        <a:rPr lang="en-US" sz="1400" i="0">
                          <a:solidFill>
                            <a:srgbClr val="1D2A53"/>
                          </a:solidFill>
                          <a:latin typeface="Twentieth Century"/>
                          <a:ea typeface="Twentieth Century"/>
                          <a:cs typeface="Twentieth Century"/>
                          <a:sym typeface="Twentieth Century"/>
                        </a:rPr>
                        <a:t>Team Implements problem solving process including: precision problem statements, goal setting, action plan, fidelity measure, and monitoring student outcomes.</a:t>
                      </a:r>
                      <a:endParaRPr/>
                    </a:p>
                  </a:txBody>
                  <a:tcPr marL="68025" marR="68025" marT="0" marB="0" anchor="ctr"/>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6"/>
                  </a:ext>
                </a:extLst>
              </a:tr>
            </a:tbl>
          </a:graphicData>
        </a:graphic>
      </p:graphicFrame>
      <p:sp>
        <p:nvSpPr>
          <p:cNvPr id="584" name="Google Shape;584;p64"/>
          <p:cNvSpPr txBox="1"/>
          <p:nvPr/>
        </p:nvSpPr>
        <p:spPr>
          <a:xfrm>
            <a:off x="698931" y="1199710"/>
            <a:ext cx="7917552" cy="1015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Identify action items below needed for full implementation</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Add action items to the Action Plan in your workbook</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Add completed items and artifacts to the PPT Overview for your school</a:t>
            </a:r>
            <a:endParaRPr/>
          </a:p>
        </p:txBody>
      </p:sp>
      <p:sp>
        <p:nvSpPr>
          <p:cNvPr id="585" name="Google Shape;585;p64"/>
          <p:cNvSpPr txBox="1">
            <a:spLocks noGrp="1"/>
          </p:cNvSpPr>
          <p:nvPr>
            <p:ph type="title"/>
          </p:nvPr>
        </p:nvSpPr>
        <p:spPr>
          <a:xfrm>
            <a:off x="1205371" y="274320"/>
            <a:ext cx="6987106" cy="6367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65" title="Self-Assessment-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graphicFrame>
        <p:nvGraphicFramePr>
          <p:cNvPr id="592" name="Google Shape;592;p65" descr="1.12 discipline data; 1.13 data-based decision making.  Chart also includes possible data sources and criteria for each feature." title="TFI features 1.12 and 1.13"/>
          <p:cNvGraphicFramePr/>
          <p:nvPr/>
        </p:nvGraphicFramePr>
        <p:xfrm>
          <a:off x="777906" y="2191174"/>
          <a:ext cx="3000000" cy="3000000"/>
        </p:xfrm>
        <a:graphic>
          <a:graphicData uri="http://schemas.openxmlformats.org/drawingml/2006/table">
            <a:tbl>
              <a:tblPr firstRow="1" bandRow="1">
                <a:noFill/>
                <a:tableStyleId>{718A05FC-5DBD-42EF-B775-0E432C62FF17}</a:tableStyleId>
              </a:tblPr>
              <a:tblGrid>
                <a:gridCol w="2533650">
                  <a:extLst>
                    <a:ext uri="{9D8B030D-6E8A-4147-A177-3AD203B41FA5}">
                      <a16:colId xmlns:a16="http://schemas.microsoft.com/office/drawing/2014/main" val="20000"/>
                    </a:ext>
                  </a:extLst>
                </a:gridCol>
                <a:gridCol w="1883850">
                  <a:extLst>
                    <a:ext uri="{9D8B030D-6E8A-4147-A177-3AD203B41FA5}">
                      <a16:colId xmlns:a16="http://schemas.microsoft.com/office/drawing/2014/main" val="20001"/>
                    </a:ext>
                  </a:extLst>
                </a:gridCol>
                <a:gridCol w="3183475">
                  <a:extLst>
                    <a:ext uri="{9D8B030D-6E8A-4147-A177-3AD203B41FA5}">
                      <a16:colId xmlns:a16="http://schemas.microsoft.com/office/drawing/2014/main" val="20002"/>
                    </a:ext>
                  </a:extLst>
                </a:gridCol>
              </a:tblGrid>
              <a:tr h="287875">
                <a:tc>
                  <a:txBody>
                    <a:bodyPr/>
                    <a:lstStyle/>
                    <a:p>
                      <a:pPr marL="0" marR="0" lvl="0" indent="0" algn="l" rtl="0">
                        <a:spcBef>
                          <a:spcPts val="0"/>
                        </a:spcBef>
                        <a:spcAft>
                          <a:spcPts val="0"/>
                        </a:spcAft>
                        <a:buNone/>
                      </a:pPr>
                      <a:r>
                        <a:rPr lang="en-US" sz="1100">
                          <a:solidFill>
                            <a:srgbClr val="1D2A53"/>
                          </a:solidFill>
                        </a:rPr>
                        <a:t>Features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rPr>
                        <a:t>Possible Sources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rPr>
                        <a:t>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70000">
                <a:tc>
                  <a:txBody>
                    <a:bodyPr/>
                    <a:lstStyle/>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1.12 Discipline Data:</a:t>
                      </a:r>
                      <a:endParaRPr sz="1100">
                        <a:solidFill>
                          <a:srgbClr val="1D2A53"/>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Tier I team has instantaneous access to graphed reports</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summarizing discipline data organized by the frequency of problem behavior events by behavior, location, time of day, and by individual student.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School policy</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Team meeting minutes</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Student outcome data</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0">
                          <a:solidFill>
                            <a:srgbClr val="1D2A53"/>
                          </a:solidFill>
                          <a:latin typeface="Twentieth Century"/>
                          <a:ea typeface="Twentieth Century"/>
                          <a:cs typeface="Twentieth Century"/>
                          <a:sym typeface="Twentieth Century"/>
                        </a:rPr>
                        <a:t>0</a:t>
                      </a:r>
                      <a:r>
                        <a:rPr lang="en-US" sz="1100">
                          <a:solidFill>
                            <a:srgbClr val="1D2A53"/>
                          </a:solidFill>
                          <a:latin typeface="Twentieth Century"/>
                          <a:ea typeface="Twentieth Century"/>
                          <a:cs typeface="Twentieth Century"/>
                          <a:sym typeface="Twentieth Century"/>
                        </a:rPr>
                        <a:t> = No centralized data system with ongoing decision making exists</a:t>
                      </a:r>
                      <a:endParaRPr/>
                    </a:p>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 1 </a:t>
                      </a:r>
                      <a:r>
                        <a:rPr lang="en-US" sz="1100">
                          <a:solidFill>
                            <a:srgbClr val="1D2A53"/>
                          </a:solidFill>
                          <a:latin typeface="Twentieth Century"/>
                          <a:ea typeface="Twentieth Century"/>
                          <a:cs typeface="Twentieth Century"/>
                          <a:sym typeface="Twentieth Century"/>
                        </a:rPr>
                        <a:t>= Data system exists but does not allow instantaneous access to full set of graphed reports</a:t>
                      </a:r>
                      <a:endParaRPr/>
                    </a:p>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 2 </a:t>
                      </a:r>
                      <a:r>
                        <a:rPr lang="en-US" sz="1100">
                          <a:solidFill>
                            <a:srgbClr val="1D2A53"/>
                          </a:solidFill>
                          <a:latin typeface="Twentieth Century"/>
                          <a:ea typeface="Twentieth Century"/>
                          <a:cs typeface="Twentieth Century"/>
                          <a:sym typeface="Twentieth Century"/>
                        </a:rPr>
                        <a:t>= Discipline data system exists that allows instantaneous access to graphs of frequency of problem</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behavior events by behavior, location, time of day, and student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8175">
                <a:tc>
                  <a:txBody>
                    <a:bodyPr/>
                    <a:lstStyle/>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1.13 Data-based Decision Making:</a:t>
                      </a:r>
                      <a:r>
                        <a:rPr lang="en-US" sz="1100">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Tier I team reviews and uses discipline data and</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academic outcome data (e.g., Curriculum-Based Measures, state tests) at least monthly for decision-making.</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Data decision rules</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Staff professional</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development calendar</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Staff handbook</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Team meeting minutes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0</a:t>
                      </a:r>
                      <a:r>
                        <a:rPr lang="en-US" sz="1100">
                          <a:solidFill>
                            <a:srgbClr val="1D2A53"/>
                          </a:solidFill>
                          <a:latin typeface="Twentieth Century"/>
                          <a:ea typeface="Twentieth Century"/>
                          <a:cs typeface="Twentieth Century"/>
                          <a:sym typeface="Twentieth Century"/>
                        </a:rPr>
                        <a:t> = No process/protocol exists, or data are reviewed but not used</a:t>
                      </a:r>
                      <a:endParaRPr/>
                    </a:p>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 1 </a:t>
                      </a:r>
                      <a:r>
                        <a:rPr lang="en-US" sz="1100">
                          <a:solidFill>
                            <a:srgbClr val="1D2A53"/>
                          </a:solidFill>
                          <a:latin typeface="Twentieth Century"/>
                          <a:ea typeface="Twentieth Century"/>
                          <a:cs typeface="Twentieth Century"/>
                          <a:sym typeface="Twentieth Century"/>
                        </a:rPr>
                        <a:t>= Data reviewed and used for decision-making, but</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less than monthly</a:t>
                      </a:r>
                      <a:endParaRPr/>
                    </a:p>
                    <a:p>
                      <a:pPr marL="0" marR="0" lvl="0" indent="0" algn="l" rtl="0">
                        <a:spcBef>
                          <a:spcPts val="0"/>
                        </a:spcBef>
                        <a:spcAft>
                          <a:spcPts val="0"/>
                        </a:spcAft>
                        <a:buNone/>
                      </a:pPr>
                      <a:r>
                        <a:rPr lang="en-US" sz="1100" b="1">
                          <a:solidFill>
                            <a:srgbClr val="1D2A53"/>
                          </a:solidFill>
                          <a:latin typeface="Twentieth Century"/>
                          <a:ea typeface="Twentieth Century"/>
                          <a:cs typeface="Twentieth Century"/>
                          <a:sym typeface="Twentieth Century"/>
                        </a:rPr>
                        <a:t> 2</a:t>
                      </a:r>
                      <a:r>
                        <a:rPr lang="en-US" sz="1100">
                          <a:solidFill>
                            <a:srgbClr val="1D2A53"/>
                          </a:solidFill>
                          <a:latin typeface="Twentieth Century"/>
                          <a:ea typeface="Twentieth Century"/>
                          <a:cs typeface="Twentieth Century"/>
                          <a:sym typeface="Twentieth Century"/>
                        </a:rPr>
                        <a:t> = Team reviews discipline data and uses data for decision-making at least monthly. If data indicate</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an academic or behavior problem, an action plan is developed to enhance or modify Tier I supports</a:t>
                      </a:r>
                      <a:endParaRPr/>
                    </a:p>
                    <a:p>
                      <a:pPr marL="0" marR="0" lvl="0" indent="0" algn="l" rtl="0">
                        <a:spcBef>
                          <a:spcPts val="0"/>
                        </a:spcBef>
                        <a:spcAft>
                          <a:spcPts val="0"/>
                        </a:spcAft>
                        <a:buNone/>
                      </a:pPr>
                      <a:r>
                        <a:rPr lang="en-US" sz="1100">
                          <a:solidFill>
                            <a:srgbClr val="1D2A53"/>
                          </a:solidFill>
                          <a:latin typeface="Twentieth Century"/>
                          <a:ea typeface="Twentieth Century"/>
                          <a:cs typeface="Twentieth Century"/>
                          <a:sym typeface="Twentieth Century"/>
                        </a:rPr>
                        <a:t>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93" name="Google Shape;593;p65"/>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66" title="OSEP Center on Positive Beahvioral Interventions and Supports logo"/>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600" name="Google Shape;600;p66" title="Illinois PBIS network logo"/>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601" name="Google Shape;601;p66" title="Wisconsin PBIS network logo"/>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602" name="Google Shape;602;p66" descr="RTI for behavior" title="Florida's positive behavior support project logo"/>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603" name="Google Shape;603;p66" title="Virginia tiered systems of supports logo"/>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604" name="Google Shape;604;p66" title="Missouri schoolwide positive behavior support logo"/>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605" name="Google Shape;605;p66" title="PBIS Maryland logo"/>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606" name="Google Shape;606;p66" title="Midwest PBIS network and Mid-Atlantic PBIS network logos"/>
          <p:cNvGrpSpPr/>
          <p:nvPr/>
        </p:nvGrpSpPr>
        <p:grpSpPr>
          <a:xfrm>
            <a:off x="3293533" y="2202848"/>
            <a:ext cx="2556934" cy="1177310"/>
            <a:chOff x="2834308" y="2395711"/>
            <a:chExt cx="3475384" cy="1600200"/>
          </a:xfrm>
        </p:grpSpPr>
        <p:pic>
          <p:nvPicPr>
            <p:cNvPr id="607" name="Google Shape;607;p66" title="Mid-Atlantic PBIS network logo"/>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608" name="Google Shape;608;p66" title="Midwest PBIS network logo"/>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609" name="Google Shape;609;p66" title="Minnesota PBIS Logo"/>
          <p:cNvPicPr preferRelativeResize="0"/>
          <p:nvPr/>
        </p:nvPicPr>
        <p:blipFill rotWithShape="1">
          <a:blip r:embed="rId12">
            <a:alphaModFix/>
          </a:blip>
          <a:srcRect/>
          <a:stretch/>
        </p:blipFill>
        <p:spPr>
          <a:xfrm>
            <a:off x="7100540" y="1890210"/>
            <a:ext cx="1548315" cy="679323"/>
          </a:xfrm>
          <a:prstGeom prst="rect">
            <a:avLst/>
          </a:prstGeom>
          <a:noFill/>
          <a:ln>
            <a:noFill/>
          </a:ln>
        </p:spPr>
      </p:pic>
      <p:pic>
        <p:nvPicPr>
          <p:cNvPr id="610" name="Google Shape;610;p66" title="Thank you!"/>
          <p:cNvPicPr preferRelativeResize="0"/>
          <p:nvPr/>
        </p:nvPicPr>
        <p:blipFill rotWithShape="1">
          <a:blip r:embed="rId13">
            <a:alphaModFix/>
          </a:blip>
          <a:srcRect/>
          <a:stretch/>
        </p:blipFill>
        <p:spPr>
          <a:xfrm rot="-771825">
            <a:off x="6679519" y="311189"/>
            <a:ext cx="2345339" cy="1334694"/>
          </a:xfrm>
          <a:prstGeom prst="rect">
            <a:avLst/>
          </a:prstGeom>
          <a:noFill/>
          <a:ln>
            <a:noFill/>
          </a:ln>
        </p:spPr>
      </p:pic>
      <p:sp>
        <p:nvSpPr>
          <p:cNvPr id="611" name="Google Shape;611;p66"/>
          <p:cNvSpPr txBox="1">
            <a:spLocks noGrp="1"/>
          </p:cNvSpPr>
          <p:nvPr>
            <p:ph type="title"/>
          </p:nvPr>
        </p:nvSpPr>
        <p:spPr>
          <a:xfrm>
            <a:off x="81280" y="350815"/>
            <a:ext cx="854158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520"/>
              <a:buFont typeface="Twentieth Century"/>
              <a:buNone/>
            </a:pP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20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56" name="Google Shape;156;p23"/>
          <p:cNvSpPr txBox="1">
            <a:spLocks noGrp="1"/>
          </p:cNvSpPr>
          <p:nvPr>
            <p:ph type="body" idx="1"/>
          </p:nvPr>
        </p:nvSpPr>
        <p:spPr>
          <a:xfrm>
            <a:off x="365298" y="1744133"/>
            <a:ext cx="8257568" cy="42297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b="1"/>
              <a:t>Purpose: </a:t>
            </a:r>
            <a:br>
              <a:rPr lang="en-US" sz="1800" b="1"/>
            </a:br>
            <a:r>
              <a:rPr lang="en-US" sz="1800"/>
              <a:t>Prepare and plan for facilitating </a:t>
            </a:r>
            <a:br>
              <a:rPr lang="en-US" sz="1800"/>
            </a:br>
            <a:r>
              <a:rPr lang="en-US" sz="1800"/>
              <a:t>implementation of Data Analysis</a:t>
            </a:r>
            <a:endParaRPr/>
          </a:p>
          <a:p>
            <a:pPr marL="0" lvl="0" indent="0" algn="l" rtl="0">
              <a:spcBef>
                <a:spcPts val="360"/>
              </a:spcBef>
              <a:spcAft>
                <a:spcPts val="0"/>
              </a:spcAft>
              <a:buSzPts val="1800"/>
              <a:buNone/>
            </a:pPr>
            <a:endParaRPr sz="1800"/>
          </a:p>
          <a:p>
            <a:pPr marL="0" lvl="0" indent="0" algn="l" rtl="0">
              <a:spcBef>
                <a:spcPts val="360"/>
              </a:spcBef>
              <a:spcAft>
                <a:spcPts val="0"/>
              </a:spcAft>
              <a:buSzPts val="1800"/>
              <a:buNone/>
            </a:pPr>
            <a:endParaRPr sz="1800"/>
          </a:p>
          <a:p>
            <a:pPr marL="0" lvl="0" indent="0" algn="l" rtl="0">
              <a:spcBef>
                <a:spcPts val="360"/>
              </a:spcBef>
              <a:spcAft>
                <a:spcPts val="0"/>
              </a:spcAft>
              <a:buSzPts val="1800"/>
              <a:buNone/>
            </a:pPr>
            <a:r>
              <a:rPr lang="en-US" sz="1800" b="1"/>
              <a:t>Outcomes:</a:t>
            </a:r>
            <a:endParaRPr/>
          </a:p>
          <a:p>
            <a:pPr marL="457200" lvl="0" indent="0" algn="l" rtl="0">
              <a:spcBef>
                <a:spcPts val="360"/>
              </a:spcBef>
              <a:spcAft>
                <a:spcPts val="0"/>
              </a:spcAft>
              <a:buSzPts val="1800"/>
              <a:buNone/>
            </a:pPr>
            <a:r>
              <a:rPr lang="en-US" sz="1800" b="1"/>
              <a:t>1.12 Discipline Data:</a:t>
            </a:r>
            <a:r>
              <a:rPr lang="en-US" sz="1800"/>
              <a:t> Tier I team has instantaneous access to graphed reports summarizing discipline data organized by the frequency of problem behavior events by behavior, location, time of day, and by individual student.</a:t>
            </a:r>
            <a:br>
              <a:rPr lang="en-US" sz="1800"/>
            </a:br>
            <a:endParaRPr sz="1800"/>
          </a:p>
          <a:p>
            <a:pPr marL="457200" lvl="0" indent="0" algn="l" rtl="0">
              <a:spcBef>
                <a:spcPts val="360"/>
              </a:spcBef>
              <a:spcAft>
                <a:spcPts val="0"/>
              </a:spcAft>
              <a:buSzPts val="1800"/>
              <a:buNone/>
            </a:pPr>
            <a:r>
              <a:rPr lang="en-US" sz="1800" b="1"/>
              <a:t>1.13 Data-based Decision Making:</a:t>
            </a:r>
            <a:r>
              <a:rPr lang="en-US" sz="1800"/>
              <a:t> Tier I team reviews and uses discipline data and academic outcome data (e.g., Curriculum-Based Measures, state tests) at least monthly for decision-making.</a:t>
            </a:r>
            <a:endParaRPr/>
          </a:p>
        </p:txBody>
      </p:sp>
      <p:pic>
        <p:nvPicPr>
          <p:cNvPr id="157" name="Google Shape;157;p23" descr="Graph shows highest number of referrals in the hall (65) and second highest in the classroom (40), outside shows 20 referrals and cafeteria shows 15 referrals while all other locations show less than 10 referrals." title="Bar graph of office discipline referrals by location"/>
          <p:cNvPicPr preferRelativeResize="0"/>
          <p:nvPr/>
        </p:nvPicPr>
        <p:blipFill rotWithShape="1">
          <a:blip r:embed="rId4">
            <a:alphaModFix/>
          </a:blip>
          <a:srcRect/>
          <a:stretch/>
        </p:blipFill>
        <p:spPr>
          <a:xfrm>
            <a:off x="4472940" y="1447360"/>
            <a:ext cx="3420037" cy="1796760"/>
          </a:xfrm>
          <a:prstGeom prst="rect">
            <a:avLst/>
          </a:prstGeom>
          <a:noFill/>
          <a:ln w="9525" cap="flat" cmpd="sng">
            <a:solidFill>
              <a:schemeClr val="dk2"/>
            </a:solidFill>
            <a:prstDash val="solid"/>
            <a:miter lim="800000"/>
            <a:headEnd type="none" w="sm" len="sm"/>
            <a:tailEnd type="none" w="sm" len="sm"/>
          </a:ln>
          <a:effectLst>
            <a:outerShdw blurRad="292100" dist="139700" dir="2700000" algn="tl" rotWithShape="0">
              <a:srgbClr val="333333">
                <a:alpha val="64705"/>
              </a:srgbClr>
            </a:outerShdw>
          </a:effectLst>
        </p:spPr>
      </p:pic>
      <p:sp>
        <p:nvSpPr>
          <p:cNvPr id="158" name="Google Shape;158;p23"/>
          <p:cNvSpPr txBox="1">
            <a:spLocks noGrp="1"/>
          </p:cNvSpPr>
          <p:nvPr>
            <p:ph type="title"/>
          </p:nvPr>
        </p:nvSpPr>
        <p:spPr>
          <a:xfrm>
            <a:off x="1269999" y="350815"/>
            <a:ext cx="7755467"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sz="3600">
                <a:solidFill>
                  <a:schemeClr val="accent6"/>
                </a:solidFill>
              </a:rPr>
              <a:t>TFI 1.12 &amp; 1.13 Purpose &amp;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65" name="Google Shape;165;p24"/>
          <p:cNvSpPr txBox="1">
            <a:spLocks noGrp="1"/>
          </p:cNvSpPr>
          <p:nvPr>
            <p:ph type="body" idx="1"/>
          </p:nvPr>
        </p:nvSpPr>
        <p:spPr>
          <a:xfrm>
            <a:off x="880532" y="1410120"/>
            <a:ext cx="7719653"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a:latin typeface="Twentieth Century"/>
                <a:ea typeface="Twentieth Century"/>
                <a:cs typeface="Twentieth Century"/>
                <a:sym typeface="Twentieth Century"/>
              </a:rPr>
              <a:t>Data</a:t>
            </a:r>
            <a:r>
              <a:rPr lang="en-US" sz="2400">
                <a:latin typeface="Twentieth Century"/>
                <a:ea typeface="Twentieth Century"/>
                <a:cs typeface="Twentieth Century"/>
                <a:sym typeface="Twentieth Century"/>
              </a:rPr>
              <a:t> are the many sources of information we use to make decisions about how to allocate our resources of </a:t>
            </a:r>
            <a:r>
              <a:rPr lang="en-US" sz="2400"/>
              <a:t>time and attention for teaching, redirecting, prompting, and reinforcing behaviors. </a:t>
            </a:r>
            <a:endParaRPr/>
          </a:p>
          <a:p>
            <a:pPr marL="0" lvl="0" indent="0" algn="l" rtl="0">
              <a:spcBef>
                <a:spcPts val="480"/>
              </a:spcBef>
              <a:spcAft>
                <a:spcPts val="0"/>
              </a:spcAft>
              <a:buSzPts val="2400"/>
              <a:buNone/>
            </a:pPr>
            <a:endParaRPr sz="2400"/>
          </a:p>
          <a:p>
            <a:pPr marL="0" lvl="0" indent="0" algn="l" rtl="0">
              <a:spcBef>
                <a:spcPts val="480"/>
              </a:spcBef>
              <a:spcAft>
                <a:spcPts val="0"/>
              </a:spcAft>
              <a:buSzPts val="2400"/>
              <a:buNone/>
            </a:pPr>
            <a:r>
              <a:rPr lang="en-US" sz="2400" b="1"/>
              <a:t>Data </a:t>
            </a:r>
            <a:r>
              <a:rPr lang="en-US" sz="2400"/>
              <a:t>come in many forms such as office referrals, attendance records, grades, surveys, verbal feedback, and observations. </a:t>
            </a:r>
            <a:endParaRPr/>
          </a:p>
          <a:p>
            <a:pPr marL="0" lvl="0" indent="0" algn="l" rtl="0">
              <a:spcBef>
                <a:spcPts val="480"/>
              </a:spcBef>
              <a:spcAft>
                <a:spcPts val="0"/>
              </a:spcAft>
              <a:buSzPts val="2400"/>
              <a:buNone/>
            </a:pPr>
            <a:endParaRPr sz="2400">
              <a:latin typeface="Twentieth Century"/>
              <a:ea typeface="Twentieth Century"/>
              <a:cs typeface="Twentieth Century"/>
              <a:sym typeface="Twentieth Century"/>
            </a:endParaRPr>
          </a:p>
          <a:p>
            <a:pPr marL="0" lvl="0" indent="0" algn="l" rtl="0">
              <a:spcBef>
                <a:spcPts val="480"/>
              </a:spcBef>
              <a:spcAft>
                <a:spcPts val="0"/>
              </a:spcAft>
              <a:buSzPts val="2400"/>
              <a:buNone/>
            </a:pPr>
            <a:r>
              <a:rPr lang="en-US" sz="2400" b="1"/>
              <a:t>Data</a:t>
            </a:r>
            <a:r>
              <a:rPr lang="en-US" sz="2400"/>
              <a:t> must be documented, and shared to be most effective in action planning. </a:t>
            </a:r>
            <a:endParaRPr sz="2400">
              <a:latin typeface="Twentieth Century"/>
              <a:ea typeface="Twentieth Century"/>
              <a:cs typeface="Twentieth Century"/>
              <a:sym typeface="Twentieth Century"/>
            </a:endParaRPr>
          </a:p>
        </p:txBody>
      </p:sp>
      <p:sp>
        <p:nvSpPr>
          <p:cNvPr id="166" name="Google Shape;166;p2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b="1">
                <a:latin typeface="Twentieth Century"/>
                <a:ea typeface="Twentieth Century"/>
                <a:cs typeface="Twentieth Century"/>
                <a:sym typeface="Twentieth Century"/>
              </a:rPr>
              <a:t>          Definition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5" title="Core-Content-Icon"/>
          <p:cNvPicPr preferRelativeResize="0"/>
          <p:nvPr/>
        </p:nvPicPr>
        <p:blipFill rotWithShape="1">
          <a:blip r:embed="rId3">
            <a:alphaModFix/>
          </a:blip>
          <a:srcRect/>
          <a:stretch/>
        </p:blipFill>
        <p:spPr>
          <a:xfrm>
            <a:off x="512671" y="350815"/>
            <a:ext cx="713232" cy="713232"/>
          </a:xfrm>
          <a:prstGeom prst="rect">
            <a:avLst/>
          </a:prstGeom>
          <a:noFill/>
          <a:ln>
            <a:noFill/>
          </a:ln>
          <a:effectLst>
            <a:outerShdw blurRad="50800" dist="38100" dir="2700000" algn="tl" rotWithShape="0">
              <a:srgbClr val="000000">
                <a:alpha val="42745"/>
              </a:srgbClr>
            </a:outerShdw>
          </a:effectLst>
        </p:spPr>
      </p:pic>
      <p:pic>
        <p:nvPicPr>
          <p:cNvPr id="172" name="Google Shape;172;p25" descr="Outcomes circle encompasses interconnected circles of data, systems and practices." title="Integrated components of PBIS"/>
          <p:cNvPicPr preferRelativeResize="0"/>
          <p:nvPr/>
        </p:nvPicPr>
        <p:blipFill rotWithShape="1">
          <a:blip r:embed="rId4">
            <a:alphaModFix/>
          </a:blip>
          <a:srcRect/>
          <a:stretch/>
        </p:blipFill>
        <p:spPr>
          <a:xfrm>
            <a:off x="1657971" y="685688"/>
            <a:ext cx="5428833" cy="5211099"/>
          </a:xfrm>
          <a:prstGeom prst="rect">
            <a:avLst/>
          </a:prstGeom>
          <a:noFill/>
          <a:ln>
            <a:noFill/>
          </a:ln>
        </p:spPr>
      </p:pic>
      <p:sp>
        <p:nvSpPr>
          <p:cNvPr id="173" name="Google Shape;173;p25"/>
          <p:cNvSpPr txBox="1">
            <a:spLocks noGrp="1"/>
          </p:cNvSpPr>
          <p:nvPr>
            <p:ph type="title"/>
          </p:nvPr>
        </p:nvSpPr>
        <p:spPr>
          <a:xfrm>
            <a:off x="2156894" y="0"/>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Review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6" title="Core-Content-Icon"/>
          <p:cNvPicPr preferRelativeResize="0"/>
          <p:nvPr/>
        </p:nvPicPr>
        <p:blipFill rotWithShape="1">
          <a:blip r:embed="rId3">
            <a:alphaModFix/>
          </a:blip>
          <a:srcRect/>
          <a:stretch/>
        </p:blipFill>
        <p:spPr>
          <a:xfrm>
            <a:off x="553206" y="450238"/>
            <a:ext cx="713232" cy="713232"/>
          </a:xfrm>
          <a:prstGeom prst="rect">
            <a:avLst/>
          </a:prstGeom>
          <a:noFill/>
          <a:ln>
            <a:noFill/>
          </a:ln>
          <a:effectLst>
            <a:outerShdw blurRad="50800" dist="38100" dir="2700000" algn="tl" rotWithShape="0">
              <a:srgbClr val="000000">
                <a:alpha val="42745"/>
              </a:srgbClr>
            </a:outerShdw>
          </a:effectLst>
        </p:spPr>
      </p:pic>
      <p:pic>
        <p:nvPicPr>
          <p:cNvPr id="179" name="Google Shape;179;p26" descr="Photo shows rectangular blocks of different heighst stacked on end to look like a vertical bar graph." title="Bar graph photo"/>
          <p:cNvPicPr preferRelativeResize="0"/>
          <p:nvPr/>
        </p:nvPicPr>
        <p:blipFill rotWithShape="1">
          <a:blip r:embed="rId4">
            <a:alphaModFix/>
          </a:blip>
          <a:srcRect/>
          <a:stretch/>
        </p:blipFill>
        <p:spPr>
          <a:xfrm>
            <a:off x="424629" y="3769282"/>
            <a:ext cx="3134425" cy="2354879"/>
          </a:xfrm>
          <a:prstGeom prst="rect">
            <a:avLst/>
          </a:prstGeom>
          <a:noFill/>
          <a:ln>
            <a:noFill/>
          </a:ln>
        </p:spPr>
      </p:pic>
      <p:sp>
        <p:nvSpPr>
          <p:cNvPr id="180" name="Google Shape;180;p26"/>
          <p:cNvSpPr txBox="1">
            <a:spLocks noGrp="1"/>
          </p:cNvSpPr>
          <p:nvPr>
            <p:ph type="body" idx="1"/>
          </p:nvPr>
        </p:nvSpPr>
        <p:spPr>
          <a:xfrm>
            <a:off x="1266438" y="1405037"/>
            <a:ext cx="7498959" cy="374471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600"/>
              <a:buNone/>
            </a:pPr>
            <a:r>
              <a:rPr lang="en-US" sz="3600"/>
              <a:t>“If we have data, let’s look at data.</a:t>
            </a:r>
            <a:endParaRPr/>
          </a:p>
          <a:p>
            <a:pPr marL="0" lvl="0" indent="0" algn="ctr" rtl="0">
              <a:spcBef>
                <a:spcPts val="720"/>
              </a:spcBef>
              <a:spcAft>
                <a:spcPts val="0"/>
              </a:spcAft>
              <a:buSzPts val="3600"/>
              <a:buNone/>
            </a:pPr>
            <a:r>
              <a:rPr lang="en-US" sz="3600"/>
              <a:t> If all we have are opinions, </a:t>
            </a:r>
            <a:endParaRPr/>
          </a:p>
          <a:p>
            <a:pPr marL="0" lvl="0" indent="0" algn="ctr" rtl="0">
              <a:spcBef>
                <a:spcPts val="720"/>
              </a:spcBef>
              <a:spcAft>
                <a:spcPts val="0"/>
              </a:spcAft>
              <a:buSzPts val="3600"/>
              <a:buNone/>
            </a:pPr>
            <a:r>
              <a:rPr lang="en-US" sz="3600"/>
              <a:t>let’s go with mine.”</a:t>
            </a:r>
            <a:endParaRPr/>
          </a:p>
          <a:p>
            <a:pPr marL="0" lvl="0" indent="0" algn="ctr" rtl="0">
              <a:spcBef>
                <a:spcPts val="640"/>
              </a:spcBef>
              <a:spcAft>
                <a:spcPts val="0"/>
              </a:spcAft>
              <a:buSzPts val="3200"/>
              <a:buNone/>
            </a:pPr>
            <a:r>
              <a:rPr lang="en-US"/>
              <a:t>      </a:t>
            </a:r>
            <a:r>
              <a:rPr lang="en-US" sz="2000"/>
              <a:t>–Jim Barksdale, former Netscape CEO</a:t>
            </a:r>
            <a:endParaRPr/>
          </a:p>
          <a:p>
            <a:pPr marL="0" lvl="0" indent="0" algn="l" rtl="0">
              <a:spcBef>
                <a:spcPts val="640"/>
              </a:spcBef>
              <a:spcAft>
                <a:spcPts val="0"/>
              </a:spcAft>
              <a:buSzPts val="3200"/>
              <a:buNone/>
            </a:pPr>
            <a:endParaRPr/>
          </a:p>
        </p:txBody>
      </p:sp>
      <p:sp>
        <p:nvSpPr>
          <p:cNvPr id="181" name="Google Shape;181;p2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Quote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87" name="Google Shape;187;p27"/>
          <p:cNvSpPr txBox="1">
            <a:spLocks noGrp="1"/>
          </p:cNvSpPr>
          <p:nvPr>
            <p:ph type="body" idx="1"/>
          </p:nvPr>
        </p:nvSpPr>
        <p:spPr>
          <a:xfrm>
            <a:off x="1009716" y="1600200"/>
            <a:ext cx="7613149"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b="1"/>
              <a:t>Data</a:t>
            </a:r>
            <a:r>
              <a:rPr lang="en-US" sz="2800"/>
              <a:t> allow us to look at a problem more objectively. </a:t>
            </a:r>
            <a:endParaRPr/>
          </a:p>
          <a:p>
            <a:pPr marL="0" lvl="0" indent="0" algn="l" rtl="0">
              <a:spcBef>
                <a:spcPts val="560"/>
              </a:spcBef>
              <a:spcAft>
                <a:spcPts val="0"/>
              </a:spcAft>
              <a:buSzPts val="2800"/>
              <a:buNone/>
            </a:pPr>
            <a:endParaRPr sz="2800"/>
          </a:p>
          <a:p>
            <a:pPr marL="0" lvl="0" indent="0" algn="l" rtl="0">
              <a:spcBef>
                <a:spcPts val="560"/>
              </a:spcBef>
              <a:spcAft>
                <a:spcPts val="0"/>
              </a:spcAft>
              <a:buSzPts val="2800"/>
              <a:buNone/>
            </a:pPr>
            <a:r>
              <a:rPr lang="en-US" sz="2800" u="sng">
                <a:latin typeface="Twentieth Century"/>
                <a:ea typeface="Twentieth Century"/>
                <a:cs typeface="Twentieth Century"/>
                <a:sym typeface="Twentieth Century"/>
              </a:rPr>
              <a:t>Without</a:t>
            </a:r>
            <a:r>
              <a:rPr lang="en-US" sz="2800">
                <a:latin typeface="Twentieth Century"/>
                <a:ea typeface="Twentieth Century"/>
                <a:cs typeface="Twentieth Century"/>
                <a:sym typeface="Twentieth Century"/>
              </a:rPr>
              <a:t> </a:t>
            </a:r>
            <a:r>
              <a:rPr lang="en-US" sz="2800" b="1">
                <a:latin typeface="Twentieth Century"/>
                <a:ea typeface="Twentieth Century"/>
                <a:cs typeface="Twentieth Century"/>
                <a:sym typeface="Twentieth Century"/>
              </a:rPr>
              <a:t>data</a:t>
            </a:r>
            <a:r>
              <a:rPr lang="en-US" sz="2800">
                <a:latin typeface="Twentieth Century"/>
                <a:ea typeface="Twentieth Century"/>
                <a:cs typeface="Twentieth Century"/>
                <a:sym typeface="Twentieth Century"/>
              </a:rPr>
              <a:t>, we are more likely to make ambiguous, or emotionally driven decisions.  </a:t>
            </a:r>
            <a:endParaRPr/>
          </a:p>
          <a:p>
            <a:pPr marL="0" lvl="0" indent="0" algn="l" rtl="0">
              <a:spcBef>
                <a:spcPts val="560"/>
              </a:spcBef>
              <a:spcAft>
                <a:spcPts val="0"/>
              </a:spcAft>
              <a:buSzPts val="2800"/>
              <a:buNone/>
            </a:pPr>
            <a:endParaRPr sz="2800"/>
          </a:p>
          <a:p>
            <a:pPr marL="0" lvl="0" indent="0" algn="l" rtl="0">
              <a:spcBef>
                <a:spcPts val="560"/>
              </a:spcBef>
              <a:spcAft>
                <a:spcPts val="0"/>
              </a:spcAft>
              <a:buSzPts val="2800"/>
              <a:buNone/>
            </a:pPr>
            <a:r>
              <a:rPr lang="en-US" sz="2800" b="1">
                <a:latin typeface="Twentieth Century"/>
                <a:ea typeface="Twentieth Century"/>
                <a:cs typeface="Twentieth Century"/>
                <a:sym typeface="Twentieth Century"/>
              </a:rPr>
              <a:t>Data </a:t>
            </a:r>
            <a:r>
              <a:rPr lang="en-US" sz="2800">
                <a:latin typeface="Twentieth Century"/>
                <a:ea typeface="Twentieth Century"/>
                <a:cs typeface="Twentieth Century"/>
                <a:sym typeface="Twentieth Century"/>
              </a:rPr>
              <a:t>can be used for identifying and planning to address problems, celebrating successes, and accountability. </a:t>
            </a:r>
            <a:endParaRPr/>
          </a:p>
        </p:txBody>
      </p:sp>
      <p:sp>
        <p:nvSpPr>
          <p:cNvPr id="188" name="Google Shape;188;p2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b="1">
                <a:latin typeface="Twentieth Century"/>
                <a:ea typeface="Twentieth Century"/>
                <a:cs typeface="Twentieth Century"/>
                <a:sym typeface="Twentieth Century"/>
              </a:rPr>
              <a:t>                 Rationale </a:t>
            </a:r>
            <a:endParaRPr/>
          </a:p>
        </p:txBody>
      </p:sp>
    </p:spTree>
  </p:cSld>
  <p:clrMapOvr>
    <a:masterClrMapping/>
  </p:clrMapOvr>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3838</Words>
  <Application>Microsoft Office PowerPoint</Application>
  <PresentationFormat>On-screen Show (4:3)</PresentationFormat>
  <Paragraphs>570</Paragraphs>
  <Slides>48</Slides>
  <Notes>48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Noto Sans Symbols</vt:lpstr>
      <vt:lpstr>Libre Baskerville</vt:lpstr>
      <vt:lpstr>Twentieth Century</vt:lpstr>
      <vt:lpstr>Arial</vt:lpstr>
      <vt:lpstr>Times New Roman</vt:lpstr>
      <vt:lpstr>Calibri</vt:lpstr>
      <vt:lpstr>6_Final_MWBIS 4</vt:lpstr>
      <vt:lpstr>Final_MWBIS 4</vt:lpstr>
      <vt:lpstr>1_Final_MWBIS 4</vt:lpstr>
      <vt:lpstr>PBIS Team Training 3C  </vt:lpstr>
      <vt:lpstr>Learning Expectations</vt:lpstr>
      <vt:lpstr>Organization of Modules</vt:lpstr>
      <vt:lpstr> Tier 1: Professional Learning Roadmap</vt:lpstr>
      <vt:lpstr>TFI 1.12 &amp; 1.13 Purpose &amp;  Outcomes</vt:lpstr>
      <vt:lpstr>          Definition</vt:lpstr>
      <vt:lpstr>Review</vt:lpstr>
      <vt:lpstr>Quote</vt:lpstr>
      <vt:lpstr>                 Rationale </vt:lpstr>
      <vt:lpstr>Why Use Data For Decision Making?</vt:lpstr>
      <vt:lpstr>Activity </vt:lpstr>
      <vt:lpstr>Types of Data</vt:lpstr>
      <vt:lpstr>Outcome Data</vt:lpstr>
      <vt:lpstr>Core Reports – Data System</vt:lpstr>
      <vt:lpstr>Additional Reports</vt:lpstr>
      <vt:lpstr>Additional Reports (cont.)</vt:lpstr>
      <vt:lpstr>Additional Reports (cont.)</vt:lpstr>
      <vt:lpstr>Data System Questions</vt:lpstr>
      <vt:lpstr>Additional Data Sources</vt:lpstr>
      <vt:lpstr>Do We Have an Efficient Data System?</vt:lpstr>
      <vt:lpstr>Do We Have an Efficient  Data System (cont.)</vt:lpstr>
      <vt:lpstr>Data Entry</vt:lpstr>
      <vt:lpstr>Data Analysis</vt:lpstr>
      <vt:lpstr>Data-based Decision  Making </vt:lpstr>
      <vt:lpstr>Data-based Decision Making</vt:lpstr>
      <vt:lpstr>Old vs New Decision Making</vt:lpstr>
      <vt:lpstr>Identifying the Problem</vt:lpstr>
      <vt:lpstr>Ask the Right Questions</vt:lpstr>
      <vt:lpstr>Example Precision Statements</vt:lpstr>
      <vt:lpstr>Primary or Precision #1?</vt:lpstr>
      <vt:lpstr>Primary or Precision #2?</vt:lpstr>
      <vt:lpstr>Primary or Precision #3?</vt:lpstr>
      <vt:lpstr>Primary vs. Precision Statements</vt:lpstr>
      <vt:lpstr>Use This Data to Become More Precise</vt:lpstr>
      <vt:lpstr>Problem Solving the Cafeteria Hallway</vt:lpstr>
      <vt:lpstr>Identify a Measurable Goal</vt:lpstr>
      <vt:lpstr>Activity: Write Example for a Measurable Goal</vt:lpstr>
      <vt:lpstr>Building a Solution &amp; Action Planning</vt:lpstr>
      <vt:lpstr>Measure Fidelity of Implementation</vt:lpstr>
      <vt:lpstr>Activity: Measure the Fidelity of your Plan</vt:lpstr>
      <vt:lpstr>Was your problem-solving a success? Monitor Outcome Data vs Goal</vt:lpstr>
      <vt:lpstr>Your Turn</vt:lpstr>
      <vt:lpstr>Report Out:   Share your Problem Solving Process.</vt:lpstr>
      <vt:lpstr>Six Things to Avoid</vt:lpstr>
      <vt:lpstr>Data Sharing with Staff, Students, Community</vt:lpstr>
      <vt:lpstr>Reflection</vt:lpstr>
      <vt:lpstr>TFI Self-Assessment</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3C  </dc:title>
  <cp:lastModifiedBy>Garrett Petrie</cp:lastModifiedBy>
  <cp:revision>2</cp:revision>
  <dcterms:modified xsi:type="dcterms:W3CDTF">2019-10-29T13:21:00Z</dcterms:modified>
</cp:coreProperties>
</file>