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embeddedFontLst>
    <p:embeddedFont>
      <p:font typeface="Architects Daughter" panose="020B0604020202020204" charset="0"/>
      <p:regular r:id="rId25"/>
    </p:embeddedFont>
    <p:embeddedFont>
      <p:font typeface="Calibri" panose="020F0502020204030204" pitchFamily="34" charset="0"/>
      <p:regular r:id="rId26"/>
      <p:bold r:id="rId27"/>
      <p:italic r:id="rId28"/>
      <p:boldItalic r:id="rId29"/>
    </p:embeddedFont>
    <p:embeddedFont>
      <p:font typeface="Lato"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94615"/>
  </p:normalViewPr>
  <p:slideViewPr>
    <p:cSldViewPr snapToGrid="0">
      <p:cViewPr varScale="1">
        <p:scale>
          <a:sx n="89" d="100"/>
          <a:sy n="89" d="100"/>
        </p:scale>
        <p:origin x="852"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r>
              <a:rPr lang="en-US" b="1" dirty="0"/>
              <a:t>UPDATED October 2019</a:t>
            </a:r>
            <a:endParaRPr b="1" dirty="0"/>
          </a:p>
        </p:txBody>
      </p:sp>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194aa292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194aa292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6194aa292e_0_6: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194aa292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194aa292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6194aa292e_0_15: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194aa292e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194aa292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6194aa292e_0_24: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194aa292e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194aa292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6194aa292e_0_36: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endParaRPr/>
          </a:p>
          <a:p>
            <a:pPr marL="0" lvl="1" indent="0" algn="l" rtl="0">
              <a:spcBef>
                <a:spcPts val="0"/>
              </a:spcBef>
              <a:spcAft>
                <a:spcPts val="0"/>
              </a:spcAft>
              <a:buNone/>
            </a:pPr>
            <a:endParaRPr/>
          </a:p>
          <a:p>
            <a:pPr marL="0" lvl="2" indent="0" algn="l" rtl="0">
              <a:spcBef>
                <a:spcPts val="0"/>
              </a:spcBef>
              <a:spcAft>
                <a:spcPts val="0"/>
              </a:spcAft>
              <a:buNone/>
            </a:pPr>
            <a:endParaRPr/>
          </a:p>
          <a:p>
            <a:pPr marL="0" lvl="3" indent="0" algn="l" rtl="0">
              <a:spcBef>
                <a:spcPts val="0"/>
              </a:spcBef>
              <a:spcAft>
                <a:spcPts val="0"/>
              </a:spcAft>
              <a:buNone/>
            </a:pPr>
            <a:endParaRPr/>
          </a:p>
          <a:p>
            <a:pPr marL="0" lvl="4" indent="0" algn="l" rtl="0">
              <a:spcBef>
                <a:spcPts val="0"/>
              </a:spcBef>
              <a:spcAft>
                <a:spcPts val="0"/>
              </a:spcAft>
              <a:buNone/>
            </a:pPr>
            <a:endParaRPr/>
          </a:p>
          <a:p>
            <a:pPr marL="0" lvl="5" indent="0" algn="l" rtl="0">
              <a:spcBef>
                <a:spcPts val="0"/>
              </a:spcBef>
              <a:spcAft>
                <a:spcPts val="0"/>
              </a:spcAft>
              <a:buNone/>
            </a:pPr>
            <a:endParaRPr/>
          </a:p>
          <a:p>
            <a:pPr marL="0" lvl="6" indent="0" algn="l" rtl="0">
              <a:spcBef>
                <a:spcPts val="0"/>
              </a:spcBef>
              <a:spcAft>
                <a:spcPts val="0"/>
              </a:spcAft>
              <a:buNone/>
            </a:pPr>
            <a:endParaRPr/>
          </a:p>
          <a:p>
            <a:pPr marL="0" lvl="7" indent="0" algn="l" rtl="0">
              <a:spcBef>
                <a:spcPts val="0"/>
              </a:spcBef>
              <a:spcAft>
                <a:spcPts val="0"/>
              </a:spcAft>
              <a:buNone/>
            </a:pPr>
            <a:endParaRPr/>
          </a:p>
          <a:p>
            <a:pPr marL="0" lvl="8"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194aa292e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194aa292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g6194aa292e_0_55: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endParaRPr/>
          </a:p>
          <a:p>
            <a:pPr marL="0" lvl="1" indent="0" algn="l" rtl="0">
              <a:spcBef>
                <a:spcPts val="0"/>
              </a:spcBef>
              <a:spcAft>
                <a:spcPts val="0"/>
              </a:spcAft>
              <a:buNone/>
            </a:pPr>
            <a:endParaRPr/>
          </a:p>
          <a:p>
            <a:pPr marL="0" lvl="2" indent="0" algn="l" rtl="0">
              <a:spcBef>
                <a:spcPts val="0"/>
              </a:spcBef>
              <a:spcAft>
                <a:spcPts val="0"/>
              </a:spcAft>
              <a:buNone/>
            </a:pPr>
            <a:endParaRPr/>
          </a:p>
          <a:p>
            <a:pPr marL="0" lvl="3" indent="0" algn="l" rtl="0">
              <a:spcBef>
                <a:spcPts val="0"/>
              </a:spcBef>
              <a:spcAft>
                <a:spcPts val="0"/>
              </a:spcAft>
              <a:buNone/>
            </a:pPr>
            <a:endParaRPr/>
          </a:p>
          <a:p>
            <a:pPr marL="0" lvl="4" indent="0" algn="l" rtl="0">
              <a:spcBef>
                <a:spcPts val="0"/>
              </a:spcBef>
              <a:spcAft>
                <a:spcPts val="0"/>
              </a:spcAft>
              <a:buNone/>
            </a:pPr>
            <a:endParaRPr/>
          </a:p>
          <a:p>
            <a:pPr marL="0" lvl="5" indent="0" algn="l" rtl="0">
              <a:spcBef>
                <a:spcPts val="0"/>
              </a:spcBef>
              <a:spcAft>
                <a:spcPts val="0"/>
              </a:spcAft>
              <a:buNone/>
            </a:pPr>
            <a:endParaRPr/>
          </a:p>
          <a:p>
            <a:pPr marL="0" lvl="6" indent="0" algn="l" rtl="0">
              <a:spcBef>
                <a:spcPts val="0"/>
              </a:spcBef>
              <a:spcAft>
                <a:spcPts val="0"/>
              </a:spcAft>
              <a:buNone/>
            </a:pPr>
            <a:endParaRPr/>
          </a:p>
          <a:p>
            <a:pPr marL="0" lvl="7" indent="0" algn="l" rtl="0">
              <a:spcBef>
                <a:spcPts val="0"/>
              </a:spcBef>
              <a:spcAft>
                <a:spcPts val="0"/>
              </a:spcAft>
              <a:buNone/>
            </a:pPr>
            <a:endParaRPr/>
          </a:p>
          <a:p>
            <a:pPr marL="0" lvl="8"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194aa292e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194aa292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6194aa292e_0_71: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endParaRPr/>
          </a:p>
          <a:p>
            <a:pPr marL="0" lvl="1" indent="0" algn="l" rtl="0">
              <a:spcBef>
                <a:spcPts val="0"/>
              </a:spcBef>
              <a:spcAft>
                <a:spcPts val="0"/>
              </a:spcAft>
              <a:buNone/>
            </a:pPr>
            <a:endParaRPr/>
          </a:p>
          <a:p>
            <a:pPr marL="0" lvl="2" indent="0" algn="l" rtl="0">
              <a:spcBef>
                <a:spcPts val="0"/>
              </a:spcBef>
              <a:spcAft>
                <a:spcPts val="0"/>
              </a:spcAft>
              <a:buNone/>
            </a:pPr>
            <a:endParaRPr/>
          </a:p>
          <a:p>
            <a:pPr marL="0" lvl="3" indent="0" algn="l" rtl="0">
              <a:spcBef>
                <a:spcPts val="0"/>
              </a:spcBef>
              <a:spcAft>
                <a:spcPts val="0"/>
              </a:spcAft>
              <a:buNone/>
            </a:pPr>
            <a:endParaRPr/>
          </a:p>
          <a:p>
            <a:pPr marL="0" lvl="4" indent="0" algn="l" rtl="0">
              <a:spcBef>
                <a:spcPts val="0"/>
              </a:spcBef>
              <a:spcAft>
                <a:spcPts val="0"/>
              </a:spcAft>
              <a:buNone/>
            </a:pPr>
            <a:endParaRPr/>
          </a:p>
          <a:p>
            <a:pPr marL="0" lvl="5" indent="0" algn="l" rtl="0">
              <a:spcBef>
                <a:spcPts val="0"/>
              </a:spcBef>
              <a:spcAft>
                <a:spcPts val="0"/>
              </a:spcAft>
              <a:buNone/>
            </a:pPr>
            <a:endParaRPr/>
          </a:p>
          <a:p>
            <a:pPr marL="0" lvl="6" indent="0" algn="l" rtl="0">
              <a:spcBef>
                <a:spcPts val="0"/>
              </a:spcBef>
              <a:spcAft>
                <a:spcPts val="0"/>
              </a:spcAft>
              <a:buNone/>
            </a:pPr>
            <a:endParaRPr/>
          </a:p>
          <a:p>
            <a:pPr marL="0" lvl="7" indent="0" algn="l" rtl="0">
              <a:spcBef>
                <a:spcPts val="0"/>
              </a:spcBef>
              <a:spcAft>
                <a:spcPts val="0"/>
              </a:spcAft>
              <a:buNone/>
            </a:pPr>
            <a:endParaRPr/>
          </a:p>
          <a:p>
            <a:pPr marL="0" lvl="8"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194aa292e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194aa292e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6194aa292e_0_79: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endParaRPr/>
          </a:p>
          <a:p>
            <a:pPr marL="0" lvl="1" indent="0" algn="l" rtl="0">
              <a:spcBef>
                <a:spcPts val="0"/>
              </a:spcBef>
              <a:spcAft>
                <a:spcPts val="0"/>
              </a:spcAft>
              <a:buNone/>
            </a:pPr>
            <a:endParaRPr/>
          </a:p>
          <a:p>
            <a:pPr marL="0" lvl="2" indent="0" algn="l" rtl="0">
              <a:spcBef>
                <a:spcPts val="0"/>
              </a:spcBef>
              <a:spcAft>
                <a:spcPts val="0"/>
              </a:spcAft>
              <a:buNone/>
            </a:pPr>
            <a:endParaRPr/>
          </a:p>
          <a:p>
            <a:pPr marL="0" lvl="3" indent="0" algn="l" rtl="0">
              <a:spcBef>
                <a:spcPts val="0"/>
              </a:spcBef>
              <a:spcAft>
                <a:spcPts val="0"/>
              </a:spcAft>
              <a:buNone/>
            </a:pPr>
            <a:endParaRPr/>
          </a:p>
          <a:p>
            <a:pPr marL="0" lvl="4" indent="0" algn="l" rtl="0">
              <a:spcBef>
                <a:spcPts val="0"/>
              </a:spcBef>
              <a:spcAft>
                <a:spcPts val="0"/>
              </a:spcAft>
              <a:buNone/>
            </a:pPr>
            <a:endParaRPr/>
          </a:p>
          <a:p>
            <a:pPr marL="0" lvl="5" indent="0" algn="l" rtl="0">
              <a:spcBef>
                <a:spcPts val="0"/>
              </a:spcBef>
              <a:spcAft>
                <a:spcPts val="0"/>
              </a:spcAft>
              <a:buNone/>
            </a:pPr>
            <a:endParaRPr/>
          </a:p>
          <a:p>
            <a:pPr marL="0" lvl="6" indent="0" algn="l" rtl="0">
              <a:spcBef>
                <a:spcPts val="0"/>
              </a:spcBef>
              <a:spcAft>
                <a:spcPts val="0"/>
              </a:spcAft>
              <a:buNone/>
            </a:pPr>
            <a:endParaRPr/>
          </a:p>
          <a:p>
            <a:pPr marL="0" lvl="7" indent="0" algn="l" rtl="0">
              <a:spcBef>
                <a:spcPts val="0"/>
              </a:spcBef>
              <a:spcAft>
                <a:spcPts val="0"/>
              </a:spcAft>
              <a:buNone/>
            </a:pPr>
            <a:endParaRPr/>
          </a:p>
          <a:p>
            <a:pPr marL="0" lvl="8"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194aa292e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194aa292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g6194aa292e_0_92: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194aa292e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194aa292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6194aa292e_0_101: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194aa292e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194aa292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g6194aa292e_0_115: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490472374_1_5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490472374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194aa292e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194aa292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6194aa292e_0_124: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endParaRPr/>
          </a:p>
          <a:p>
            <a:pPr marL="0" lvl="1" indent="0" algn="l" rtl="0">
              <a:spcBef>
                <a:spcPts val="0"/>
              </a:spcBef>
              <a:spcAft>
                <a:spcPts val="0"/>
              </a:spcAft>
              <a:buNone/>
            </a:pPr>
            <a:endParaRPr/>
          </a:p>
          <a:p>
            <a:pPr marL="0" lvl="2" indent="0" algn="l" rtl="0">
              <a:spcBef>
                <a:spcPts val="0"/>
              </a:spcBef>
              <a:spcAft>
                <a:spcPts val="0"/>
              </a:spcAft>
              <a:buNone/>
            </a:pPr>
            <a:endParaRPr/>
          </a:p>
          <a:p>
            <a:pPr marL="0" lvl="3" indent="0" algn="l" rtl="0">
              <a:spcBef>
                <a:spcPts val="0"/>
              </a:spcBef>
              <a:spcAft>
                <a:spcPts val="0"/>
              </a:spcAft>
              <a:buNone/>
            </a:pPr>
            <a:endParaRPr/>
          </a:p>
          <a:p>
            <a:pPr marL="0" lvl="4" indent="0" algn="l" rtl="0">
              <a:spcBef>
                <a:spcPts val="0"/>
              </a:spcBef>
              <a:spcAft>
                <a:spcPts val="0"/>
              </a:spcAft>
              <a:buNone/>
            </a:pPr>
            <a:endParaRPr/>
          </a:p>
          <a:p>
            <a:pPr marL="0" lvl="5" indent="0" algn="l" rtl="0">
              <a:spcBef>
                <a:spcPts val="0"/>
              </a:spcBef>
              <a:spcAft>
                <a:spcPts val="0"/>
              </a:spcAft>
              <a:buNone/>
            </a:pPr>
            <a:endParaRPr/>
          </a:p>
          <a:p>
            <a:pPr marL="0" lvl="6" indent="0" algn="l" rtl="0">
              <a:spcBef>
                <a:spcPts val="0"/>
              </a:spcBef>
              <a:spcAft>
                <a:spcPts val="0"/>
              </a:spcAft>
              <a:buNone/>
            </a:pPr>
            <a:endParaRPr/>
          </a:p>
          <a:p>
            <a:pPr marL="0" lvl="7" indent="0" algn="l" rtl="0">
              <a:spcBef>
                <a:spcPts val="0"/>
              </a:spcBef>
              <a:spcAft>
                <a:spcPts val="0"/>
              </a:spcAft>
              <a:buNone/>
            </a:pPr>
            <a:endParaRPr/>
          </a:p>
          <a:p>
            <a:pPr marL="0" lvl="8"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194aa292e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194aa292e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6194aa292e_0_133: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490472374_1_7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6490472374_1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490472374_1_7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6490472374_1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490472374_1_8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6490472374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490472374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6490472374_1_8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490472374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6490472374_1_9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194aa292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194aa29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6194aa292e_0_0: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02d16b01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02d16b0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602d16b01c_0_0: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508000" y="1498604"/>
            <a:ext cx="2890800" cy="1278400"/>
          </a:xfrm>
          <a:prstGeom prst="rect">
            <a:avLst/>
          </a:prstGeom>
          <a:noFill/>
          <a:ln>
            <a:noFill/>
          </a:ln>
        </p:spPr>
        <p:txBody>
          <a:bodyPr spcFirstLastPara="1" wrap="square" lIns="91425" tIns="91425" rIns="91425" bIns="91425" anchor="b" anchorCtr="0">
            <a:noAutofit/>
          </a:bodyPr>
          <a:lstStyle>
            <a:lvl1pPr marR="0" lvl="0" algn="l">
              <a:spcBef>
                <a:spcPts val="0"/>
              </a:spcBef>
              <a:spcAft>
                <a:spcPts val="0"/>
              </a:spcAft>
              <a:buClr>
                <a:schemeClr val="accent1"/>
              </a:buClr>
              <a:buSzPts val="3200"/>
              <a:buFont typeface="Trebuchet MS"/>
              <a:buNone/>
              <a:defRPr sz="15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3200"/>
              <a:buNone/>
              <a:defRPr sz="1400" b="0" i="0" u="none" strike="noStrike" cap="none">
                <a:solidFill>
                  <a:schemeClr val="dk2"/>
                </a:solidFill>
              </a:defRPr>
            </a:lvl2pPr>
            <a:lvl3pPr marR="0" lvl="2" algn="l">
              <a:spcBef>
                <a:spcPts val="0"/>
              </a:spcBef>
              <a:spcAft>
                <a:spcPts val="0"/>
              </a:spcAft>
              <a:buClr>
                <a:schemeClr val="dk2"/>
              </a:buClr>
              <a:buSzPts val="3200"/>
              <a:buNone/>
              <a:defRPr sz="1400" b="0" i="0" u="none" strike="noStrike" cap="none">
                <a:solidFill>
                  <a:schemeClr val="dk2"/>
                </a:solidFill>
              </a:defRPr>
            </a:lvl3pPr>
            <a:lvl4pPr marR="0" lvl="3" algn="l">
              <a:spcBef>
                <a:spcPts val="0"/>
              </a:spcBef>
              <a:spcAft>
                <a:spcPts val="0"/>
              </a:spcAft>
              <a:buClr>
                <a:schemeClr val="dk2"/>
              </a:buClr>
              <a:buSzPts val="3200"/>
              <a:buNone/>
              <a:defRPr sz="1400" b="0" i="0" u="none" strike="noStrike" cap="none">
                <a:solidFill>
                  <a:schemeClr val="dk2"/>
                </a:solidFill>
              </a:defRPr>
            </a:lvl4pPr>
            <a:lvl5pPr marR="0" lvl="4" algn="l">
              <a:spcBef>
                <a:spcPts val="0"/>
              </a:spcBef>
              <a:spcAft>
                <a:spcPts val="0"/>
              </a:spcAft>
              <a:buClr>
                <a:schemeClr val="dk2"/>
              </a:buClr>
              <a:buSzPts val="3200"/>
              <a:buNone/>
              <a:defRPr sz="1400" b="0" i="0" u="none" strike="noStrike" cap="none">
                <a:solidFill>
                  <a:schemeClr val="dk2"/>
                </a:solidFill>
              </a:defRPr>
            </a:lvl5pPr>
            <a:lvl6pPr marR="0" lvl="5" algn="l">
              <a:spcBef>
                <a:spcPts val="0"/>
              </a:spcBef>
              <a:spcAft>
                <a:spcPts val="0"/>
              </a:spcAft>
              <a:buClr>
                <a:schemeClr val="dk2"/>
              </a:buClr>
              <a:buSzPts val="3200"/>
              <a:buNone/>
              <a:defRPr sz="1400" b="0" i="0" u="none" strike="noStrike" cap="none">
                <a:solidFill>
                  <a:schemeClr val="dk2"/>
                </a:solidFill>
              </a:defRPr>
            </a:lvl6pPr>
            <a:lvl7pPr marR="0" lvl="6" algn="l">
              <a:spcBef>
                <a:spcPts val="0"/>
              </a:spcBef>
              <a:spcAft>
                <a:spcPts val="0"/>
              </a:spcAft>
              <a:buClr>
                <a:schemeClr val="dk2"/>
              </a:buClr>
              <a:buSzPts val="3200"/>
              <a:buNone/>
              <a:defRPr sz="1400" b="0" i="0" u="none" strike="noStrike" cap="none">
                <a:solidFill>
                  <a:schemeClr val="dk2"/>
                </a:solidFill>
              </a:defRPr>
            </a:lvl7pPr>
            <a:lvl8pPr marR="0" lvl="7" algn="l">
              <a:spcBef>
                <a:spcPts val="0"/>
              </a:spcBef>
              <a:spcAft>
                <a:spcPts val="0"/>
              </a:spcAft>
              <a:buClr>
                <a:schemeClr val="dk2"/>
              </a:buClr>
              <a:buSzPts val="3200"/>
              <a:buNone/>
              <a:defRPr sz="1400" b="0" i="0" u="none" strike="noStrike" cap="none">
                <a:solidFill>
                  <a:schemeClr val="dk2"/>
                </a:solidFill>
              </a:defRPr>
            </a:lvl8pPr>
            <a:lvl9pPr marR="0" lvl="8" algn="l">
              <a:spcBef>
                <a:spcPts val="0"/>
              </a:spcBef>
              <a:spcAft>
                <a:spcPts val="0"/>
              </a:spcAft>
              <a:buClr>
                <a:schemeClr val="dk2"/>
              </a:buClr>
              <a:buSzPts val="3200"/>
              <a:buNone/>
              <a:defRPr sz="1400" b="0" i="0" u="none" strike="noStrike" cap="none">
                <a:solidFill>
                  <a:schemeClr val="dk2"/>
                </a:solidFill>
              </a:defRPr>
            </a:lvl9pPr>
          </a:lstStyle>
          <a:p>
            <a:endParaRPr/>
          </a:p>
        </p:txBody>
      </p:sp>
      <p:sp>
        <p:nvSpPr>
          <p:cNvPr id="63" name="Google Shape;63;p15"/>
          <p:cNvSpPr txBox="1">
            <a:spLocks noGrp="1"/>
          </p:cNvSpPr>
          <p:nvPr>
            <p:ph type="body" idx="1"/>
          </p:nvPr>
        </p:nvSpPr>
        <p:spPr>
          <a:xfrm>
            <a:off x="3570346" y="514924"/>
            <a:ext cx="3385200" cy="5526400"/>
          </a:xfrm>
          <a:prstGeom prst="rect">
            <a:avLst/>
          </a:prstGeom>
          <a:noFill/>
          <a:ln>
            <a:noFill/>
          </a:ln>
        </p:spPr>
        <p:txBody>
          <a:bodyPr spcFirstLastPara="1" wrap="square" lIns="91425" tIns="91425" rIns="91425" bIns="91425" anchor="t" anchorCtr="0">
            <a:noAutofit/>
          </a:bodyPr>
          <a:lstStyle>
            <a:lvl1pPr marL="457200" marR="0" lvl="0" indent="-298449" algn="l">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099" algn="l">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399" algn="l">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4" name="Google Shape;64;p15"/>
          <p:cNvSpPr txBox="1">
            <a:spLocks noGrp="1"/>
          </p:cNvSpPr>
          <p:nvPr>
            <p:ph type="body" idx="2"/>
          </p:nvPr>
        </p:nvSpPr>
        <p:spPr>
          <a:xfrm>
            <a:off x="508000" y="2777069"/>
            <a:ext cx="2890800" cy="2584400"/>
          </a:xfrm>
          <a:prstGeom prst="rect">
            <a:avLst/>
          </a:prstGeom>
          <a:noFill/>
          <a:ln>
            <a:noFill/>
          </a:ln>
        </p:spPr>
        <p:txBody>
          <a:bodyPr spcFirstLastPara="1" wrap="square" lIns="91425" tIns="91425" rIns="91425" bIns="91425" anchor="t" anchorCtr="0">
            <a:noAutofit/>
          </a:bodyPr>
          <a:lstStyle>
            <a:lvl1pPr marL="457200" marR="0" lvl="0" indent="-228600" algn="l">
              <a:spcBef>
                <a:spcPts val="800"/>
              </a:spcBef>
              <a:spcAft>
                <a:spcPts val="0"/>
              </a:spcAft>
              <a:buClr>
                <a:schemeClr val="accent1"/>
              </a:buClr>
              <a:buSzPts val="1800"/>
              <a:buFont typeface="Noto Sans Symbols"/>
              <a:buNone/>
              <a:defRPr sz="1100" b="0" i="0" u="none" strike="noStrike" cap="none">
                <a:solidFill>
                  <a:srgbClr val="3F3F3F"/>
                </a:solidFill>
                <a:latin typeface="Trebuchet MS"/>
                <a:ea typeface="Trebuchet MS"/>
                <a:cs typeface="Trebuchet MS"/>
                <a:sym typeface="Trebuchet MS"/>
              </a:defRPr>
            </a:lvl1pPr>
            <a:lvl2pPr marL="914400" marR="0" lvl="1" indent="-228600" algn="l">
              <a:spcBef>
                <a:spcPts val="800"/>
              </a:spcBef>
              <a:spcAft>
                <a:spcPts val="0"/>
              </a:spcAft>
              <a:buClr>
                <a:schemeClr val="accent1"/>
              </a:buClr>
              <a:buSzPts val="1400"/>
              <a:buFont typeface="Noto Sans Symbols"/>
              <a:buNone/>
              <a:defRPr sz="1100" b="0" i="0" u="none" strike="noStrike" cap="none">
                <a:solidFill>
                  <a:srgbClr val="3F3F3F"/>
                </a:solidFill>
                <a:latin typeface="Trebuchet MS"/>
                <a:ea typeface="Trebuchet MS"/>
                <a:cs typeface="Trebuchet MS"/>
                <a:sym typeface="Trebuchet MS"/>
              </a:defRPr>
            </a:lvl2pPr>
            <a:lvl3pPr marL="1371600" marR="0" lvl="2" indent="-228600" algn="l">
              <a:spcBef>
                <a:spcPts val="800"/>
              </a:spcBef>
              <a:spcAft>
                <a:spcPts val="0"/>
              </a:spcAft>
              <a:buClr>
                <a:schemeClr val="accent1"/>
              </a:buClr>
              <a:buSzPts val="140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4pPr>
            <a:lvl5pPr marL="2286000" marR="0" lvl="4"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5pPr>
            <a:lvl6pPr marL="2743200" marR="0" lvl="5"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6pPr>
            <a:lvl7pPr marL="3200400" marR="0" lvl="6"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7pPr>
            <a:lvl8pPr marL="3657600" marR="0" lvl="7"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8pPr>
            <a:lvl9pPr marL="4114800" marR="0" lvl="8"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9pPr>
          </a:lstStyle>
          <a:p>
            <a:endParaRPr/>
          </a:p>
        </p:txBody>
      </p:sp>
      <p:sp>
        <p:nvSpPr>
          <p:cNvPr id="65" name="Google Shape;65;p15"/>
          <p:cNvSpPr txBox="1">
            <a:spLocks noGrp="1"/>
          </p:cNvSpPr>
          <p:nvPr>
            <p:ph type="dt" idx="10"/>
          </p:nvPr>
        </p:nvSpPr>
        <p:spPr>
          <a:xfrm>
            <a:off x="5403850" y="6041363"/>
            <a:ext cx="684000" cy="365200"/>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Clr>
                <a:srgbClr val="888888"/>
              </a:buClr>
              <a:buSzPts val="1400"/>
              <a:buFont typeface="Trebuchet MS"/>
              <a:buNone/>
              <a:defRPr sz="700">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6" name="Google Shape;66;p15"/>
          <p:cNvSpPr txBox="1">
            <a:spLocks noGrp="1"/>
          </p:cNvSpPr>
          <p:nvPr>
            <p:ph type="ftr" idx="11"/>
          </p:nvPr>
        </p:nvSpPr>
        <p:spPr>
          <a:xfrm>
            <a:off x="508000" y="6041363"/>
            <a:ext cx="4723200" cy="365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888888"/>
              </a:buClr>
              <a:buSzPts val="1400"/>
              <a:buFont typeface="Trebuchet MS"/>
              <a:buNone/>
              <a:defRPr sz="700">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7" name="Google Shape;67;p15"/>
          <p:cNvSpPr txBox="1">
            <a:spLocks noGrp="1"/>
          </p:cNvSpPr>
          <p:nvPr>
            <p:ph type="sldNum" idx="12"/>
          </p:nvPr>
        </p:nvSpPr>
        <p:spPr>
          <a:xfrm>
            <a:off x="6442997" y="6041363"/>
            <a:ext cx="5127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1pPr>
            <a:lvl2pPr marL="0" marR="0" lvl="1"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2pPr>
            <a:lvl3pPr marL="0" marR="0" lvl="2"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3pPr>
            <a:lvl4pPr marL="0" marR="0" lvl="3"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4pPr>
            <a:lvl5pPr marL="0" marR="0" lvl="4"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5pPr>
            <a:lvl6pPr marL="0" marR="0" lvl="5"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6pPr>
            <a:lvl7pPr marL="0" marR="0" lvl="6"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7pPr>
            <a:lvl8pPr marL="0" marR="0" lvl="7"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8pPr>
            <a:lvl9pPr marL="0" marR="0" lvl="8"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265500" y="1446167"/>
            <a:ext cx="4045200" cy="22760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4200"/>
              <a:buFont typeface="Twentieth Century"/>
              <a:buNone/>
              <a:defRPr sz="4200"/>
            </a:lvl1pPr>
            <a:lvl2pPr lvl="1" algn="ctr">
              <a:spcBef>
                <a:spcPts val="0"/>
              </a:spcBef>
              <a:spcAft>
                <a:spcPts val="0"/>
              </a:spcAft>
              <a:buSzPts val="1400"/>
              <a:buNone/>
              <a:defRPr sz="4200"/>
            </a:lvl2pPr>
            <a:lvl3pPr lvl="2" algn="ctr">
              <a:spcBef>
                <a:spcPts val="0"/>
              </a:spcBef>
              <a:spcAft>
                <a:spcPts val="0"/>
              </a:spcAft>
              <a:buSzPts val="1400"/>
              <a:buNone/>
              <a:defRPr sz="4200"/>
            </a:lvl3pPr>
            <a:lvl4pPr lvl="3" algn="ctr">
              <a:spcBef>
                <a:spcPts val="0"/>
              </a:spcBef>
              <a:spcAft>
                <a:spcPts val="0"/>
              </a:spcAft>
              <a:buSzPts val="1400"/>
              <a:buNone/>
              <a:defRPr sz="4200"/>
            </a:lvl4pPr>
            <a:lvl5pPr lvl="4" algn="ctr">
              <a:spcBef>
                <a:spcPts val="0"/>
              </a:spcBef>
              <a:spcAft>
                <a:spcPts val="0"/>
              </a:spcAft>
              <a:buSzPts val="1400"/>
              <a:buNone/>
              <a:defRPr sz="4200"/>
            </a:lvl5pPr>
            <a:lvl6pPr lvl="5" algn="ctr">
              <a:spcBef>
                <a:spcPts val="0"/>
              </a:spcBef>
              <a:spcAft>
                <a:spcPts val="0"/>
              </a:spcAft>
              <a:buSzPts val="1400"/>
              <a:buNone/>
              <a:defRPr sz="4200"/>
            </a:lvl6pPr>
            <a:lvl7pPr lvl="6" algn="ctr">
              <a:spcBef>
                <a:spcPts val="0"/>
              </a:spcBef>
              <a:spcAft>
                <a:spcPts val="0"/>
              </a:spcAft>
              <a:buSzPts val="1400"/>
              <a:buNone/>
              <a:defRPr sz="4200"/>
            </a:lvl7pPr>
            <a:lvl8pPr lvl="7" algn="ctr">
              <a:spcBef>
                <a:spcPts val="0"/>
              </a:spcBef>
              <a:spcAft>
                <a:spcPts val="0"/>
              </a:spcAft>
              <a:buSzPts val="1400"/>
              <a:buNone/>
              <a:defRPr sz="4200"/>
            </a:lvl8pPr>
            <a:lvl9pPr lvl="8" algn="ctr">
              <a:spcBef>
                <a:spcPts val="0"/>
              </a:spcBef>
              <a:spcAft>
                <a:spcPts val="0"/>
              </a:spcAft>
              <a:buSzPts val="1400"/>
              <a:buNone/>
              <a:defRPr sz="4200"/>
            </a:lvl9pPr>
          </a:lstStyle>
          <a:p>
            <a:endParaRPr/>
          </a:p>
        </p:txBody>
      </p:sp>
      <p:sp>
        <p:nvSpPr>
          <p:cNvPr id="75" name="Google Shape;75;p17"/>
          <p:cNvSpPr txBox="1">
            <a:spLocks noGrp="1"/>
          </p:cNvSpPr>
          <p:nvPr>
            <p:ph type="subTitle" idx="1"/>
          </p:nvPr>
        </p:nvSpPr>
        <p:spPr>
          <a:xfrm>
            <a:off x="265500" y="3793600"/>
            <a:ext cx="4045200" cy="189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76" name="Google Shape;76;p17"/>
          <p:cNvSpPr txBox="1">
            <a:spLocks noGrp="1"/>
          </p:cNvSpPr>
          <p:nvPr>
            <p:ph type="body" idx="2"/>
          </p:nvPr>
        </p:nvSpPr>
        <p:spPr>
          <a:xfrm>
            <a:off x="4939500" y="965600"/>
            <a:ext cx="3837000" cy="4926800"/>
          </a:xfrm>
          <a:prstGeom prst="rect">
            <a:avLst/>
          </a:prstGeom>
          <a:noFill/>
          <a:ln>
            <a:noFill/>
          </a:ln>
        </p:spPr>
        <p:txBody>
          <a:bodyPr spcFirstLastPara="1" wrap="square" lIns="91425" tIns="91425" rIns="91425" bIns="91425" anchor="ctr" anchorCtr="0">
            <a:noAutofit/>
          </a:bodyPr>
          <a:lstStyle>
            <a:lvl1pPr marL="457200" lvl="0" indent="-431800" algn="l">
              <a:spcBef>
                <a:spcPts val="0"/>
              </a:spcBef>
              <a:spcAft>
                <a:spcPts val="0"/>
              </a:spcAft>
              <a:buClr>
                <a:schemeClr val="accent1"/>
              </a:buClr>
              <a:buSzPts val="3200"/>
              <a:buChar char="▪"/>
              <a:defRPr>
                <a:solidFill>
                  <a:schemeClr val="accent1"/>
                </a:solidFill>
              </a:defRPr>
            </a:lvl1pPr>
            <a:lvl2pPr marL="914400" lvl="1" indent="-406400" algn="l">
              <a:spcBef>
                <a:spcPts val="0"/>
              </a:spcBef>
              <a:spcAft>
                <a:spcPts val="0"/>
              </a:spcAft>
              <a:buClr>
                <a:schemeClr val="accent1"/>
              </a:buClr>
              <a:buSzPts val="2800"/>
              <a:buChar char="▪"/>
              <a:defRPr>
                <a:solidFill>
                  <a:schemeClr val="accent1"/>
                </a:solidFill>
              </a:defRPr>
            </a:lvl2pPr>
            <a:lvl3pPr marL="1371600" lvl="2" indent="-381000" algn="l">
              <a:spcBef>
                <a:spcPts val="0"/>
              </a:spcBef>
              <a:spcAft>
                <a:spcPts val="0"/>
              </a:spcAft>
              <a:buClr>
                <a:schemeClr val="accent1"/>
              </a:buClr>
              <a:buSzPts val="2400"/>
              <a:buChar char="▪"/>
              <a:defRPr>
                <a:solidFill>
                  <a:schemeClr val="accent1"/>
                </a:solidFill>
              </a:defRPr>
            </a:lvl3pPr>
            <a:lvl4pPr marL="1828800" lvl="3" indent="-355600" algn="l">
              <a:spcBef>
                <a:spcPts val="0"/>
              </a:spcBef>
              <a:spcAft>
                <a:spcPts val="0"/>
              </a:spcAft>
              <a:buClr>
                <a:schemeClr val="accent1"/>
              </a:buClr>
              <a:buSzPts val="2000"/>
              <a:buChar char="•"/>
              <a:defRPr>
                <a:solidFill>
                  <a:schemeClr val="accent1"/>
                </a:solidFill>
              </a:defRPr>
            </a:lvl4pPr>
            <a:lvl5pPr marL="2286000" lvl="4" indent="-355600" algn="l">
              <a:spcBef>
                <a:spcPts val="0"/>
              </a:spcBef>
              <a:spcAft>
                <a:spcPts val="0"/>
              </a:spcAft>
              <a:buClr>
                <a:schemeClr val="accent1"/>
              </a:buClr>
              <a:buSzPts val="2000"/>
              <a:buChar char="•"/>
              <a:defRPr>
                <a:solidFill>
                  <a:schemeClr val="accent1"/>
                </a:solidFill>
              </a:defRPr>
            </a:lvl5pPr>
            <a:lvl6pPr marL="2743200" lvl="5" indent="-355600" algn="l">
              <a:spcBef>
                <a:spcPts val="0"/>
              </a:spcBef>
              <a:spcAft>
                <a:spcPts val="0"/>
              </a:spcAft>
              <a:buClr>
                <a:schemeClr val="accent1"/>
              </a:buClr>
              <a:buSzPts val="2000"/>
              <a:buChar char="•"/>
              <a:defRPr>
                <a:solidFill>
                  <a:schemeClr val="accent1"/>
                </a:solidFill>
              </a:defRPr>
            </a:lvl6pPr>
            <a:lvl7pPr marL="3200400" lvl="6" indent="-355600" algn="l">
              <a:spcBef>
                <a:spcPts val="0"/>
              </a:spcBef>
              <a:spcAft>
                <a:spcPts val="0"/>
              </a:spcAft>
              <a:buClr>
                <a:schemeClr val="accent1"/>
              </a:buClr>
              <a:buSzPts val="2000"/>
              <a:buChar char="•"/>
              <a:defRPr>
                <a:solidFill>
                  <a:schemeClr val="accent1"/>
                </a:solidFill>
              </a:defRPr>
            </a:lvl7pPr>
            <a:lvl8pPr marL="3657600" lvl="7" indent="-355600" algn="l">
              <a:spcBef>
                <a:spcPts val="0"/>
              </a:spcBef>
              <a:spcAft>
                <a:spcPts val="0"/>
              </a:spcAft>
              <a:buClr>
                <a:schemeClr val="accent1"/>
              </a:buClr>
              <a:buSzPts val="2000"/>
              <a:buChar char="•"/>
              <a:defRPr>
                <a:solidFill>
                  <a:schemeClr val="accent1"/>
                </a:solidFill>
              </a:defRPr>
            </a:lvl8pPr>
            <a:lvl9pPr marL="4114800" lvl="8" indent="-355600" algn="l">
              <a:spcBef>
                <a:spcPts val="0"/>
              </a:spcBef>
              <a:spcAft>
                <a:spcPts val="0"/>
              </a:spcAft>
              <a:buClr>
                <a:schemeClr val="accent1"/>
              </a:buClr>
              <a:buSzPts val="2000"/>
              <a:buChar char="•"/>
              <a:defRPr>
                <a:solidFill>
                  <a:schemeClr val="accent1"/>
                </a:solidFill>
              </a:defRPr>
            </a:lvl9pPr>
          </a:lstStyle>
          <a:p>
            <a:endParaRPr/>
          </a:p>
        </p:txBody>
      </p:sp>
      <p:sp>
        <p:nvSpPr>
          <p:cNvPr id="77" name="Google Shape;77;p1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1pPr>
            <a:lvl2pPr marL="0" marR="0" lvl="1"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2pPr>
            <a:lvl3pPr marL="0" marR="0" lvl="2"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3pPr>
            <a:lvl4pPr marL="0" marR="0" lvl="3"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4pPr>
            <a:lvl5pPr marL="0" marR="0" lvl="4"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5pPr>
            <a:lvl6pPr marL="0" marR="0" lvl="5"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6pPr>
            <a:lvl7pPr marL="0" marR="0" lvl="6"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7pPr>
            <a:lvl8pPr marL="0" marR="0" lvl="7"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8pPr>
            <a:lvl9pPr marL="0" marR="0" lvl="8"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96967"/>
            <a:ext cx="8520600" cy="86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noAutofit/>
          </a:bodyPr>
          <a:lstStyle>
            <a:lvl1pPr marL="457200" lvl="0" indent="-431800" algn="l">
              <a:spcBef>
                <a:spcPts val="0"/>
              </a:spcBef>
              <a:spcAft>
                <a:spcPts val="0"/>
              </a:spcAft>
              <a:buSzPts val="3200"/>
              <a:buChar char="▪"/>
              <a:defRPr/>
            </a:lvl1pPr>
            <a:lvl2pPr marL="914400" lvl="1" indent="-406400" algn="l">
              <a:spcBef>
                <a:spcPts val="0"/>
              </a:spcBef>
              <a:spcAft>
                <a:spcPts val="0"/>
              </a:spcAft>
              <a:buSzPts val="2800"/>
              <a:buChar char="▪"/>
              <a:defRPr/>
            </a:lvl2pPr>
            <a:lvl3pPr marL="1371600" lvl="2" indent="-381000" algn="l">
              <a:spcBef>
                <a:spcPts val="0"/>
              </a:spcBef>
              <a:spcAft>
                <a:spcPts val="0"/>
              </a:spcAft>
              <a:buSzPts val="2400"/>
              <a:buChar char="▪"/>
              <a:defRPr/>
            </a:lvl3pPr>
            <a:lvl4pPr marL="1828800" lvl="3" indent="-355600" algn="l">
              <a:spcBef>
                <a:spcPts val="0"/>
              </a:spcBef>
              <a:spcAft>
                <a:spcPts val="0"/>
              </a:spcAft>
              <a:buClr>
                <a:schemeClr val="dk2"/>
              </a:buClr>
              <a:buSzPts val="2000"/>
              <a:buChar char="•"/>
              <a:defRPr/>
            </a:lvl4pPr>
            <a:lvl5pPr marL="2286000" lvl="4" indent="-355600" algn="l">
              <a:spcBef>
                <a:spcPts val="0"/>
              </a:spcBef>
              <a:spcAft>
                <a:spcPts val="0"/>
              </a:spcAft>
              <a:buClr>
                <a:schemeClr val="dk2"/>
              </a:buClr>
              <a:buSzPts val="2000"/>
              <a:buChar char="•"/>
              <a:defRPr/>
            </a:lvl5pPr>
            <a:lvl6pPr marL="2743200" lvl="5" indent="-355600" algn="l">
              <a:spcBef>
                <a:spcPts val="0"/>
              </a:spcBef>
              <a:spcAft>
                <a:spcPts val="0"/>
              </a:spcAft>
              <a:buClr>
                <a:schemeClr val="dk1"/>
              </a:buClr>
              <a:buSzPts val="2000"/>
              <a:buChar char="•"/>
              <a:defRPr/>
            </a:lvl6pPr>
            <a:lvl7pPr marL="3200400" lvl="6" indent="-355600" algn="l">
              <a:spcBef>
                <a:spcPts val="0"/>
              </a:spcBef>
              <a:spcAft>
                <a:spcPts val="0"/>
              </a:spcAft>
              <a:buClr>
                <a:schemeClr val="dk1"/>
              </a:buClr>
              <a:buSzPts val="2000"/>
              <a:buChar char="•"/>
              <a:defRPr/>
            </a:lvl7pPr>
            <a:lvl8pPr marL="3657600" lvl="7" indent="-355600" algn="l">
              <a:spcBef>
                <a:spcPts val="0"/>
              </a:spcBef>
              <a:spcAft>
                <a:spcPts val="0"/>
              </a:spcAft>
              <a:buClr>
                <a:schemeClr val="dk1"/>
              </a:buClr>
              <a:buSzPts val="2000"/>
              <a:buChar char="•"/>
              <a:defRPr/>
            </a:lvl8pPr>
            <a:lvl9pPr marL="4114800" lvl="8" indent="-355600" algn="l">
              <a:spcBef>
                <a:spcPts val="0"/>
              </a:spcBef>
              <a:spcAft>
                <a:spcPts val="0"/>
              </a:spcAft>
              <a:buClr>
                <a:schemeClr val="dk1"/>
              </a:buClr>
              <a:buSzPts val="2000"/>
              <a:buChar char="•"/>
              <a:defRPr/>
            </a:lvl9pPr>
          </a:lstStyle>
          <a:p>
            <a:endParaRPr/>
          </a:p>
        </p:txBody>
      </p:sp>
      <p:sp>
        <p:nvSpPr>
          <p:cNvPr id="81" name="Google Shape;81;p18"/>
          <p:cNvSpPr txBox="1">
            <a:spLocks noGrp="1"/>
          </p:cNvSpPr>
          <p:nvPr>
            <p:ph type="sldNum" idx="12"/>
          </p:nvPr>
        </p:nvSpPr>
        <p:spPr>
          <a:xfrm>
            <a:off x="8460233" y="6180973"/>
            <a:ext cx="548700" cy="52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5"/>
        <p:cNvGrpSpPr/>
        <p:nvPr/>
      </p:nvGrpSpPr>
      <p:grpSpPr>
        <a:xfrm>
          <a:off x="0" y="0"/>
          <a:ext cx="0" cy="0"/>
          <a:chOff x="0" y="0"/>
          <a:chExt cx="0" cy="0"/>
        </a:xfrm>
      </p:grpSpPr>
      <p:sp>
        <p:nvSpPr>
          <p:cNvPr id="86" name="Google Shape;86;p2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87" name="Google Shape;87;p2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88" name="Google Shape;88;p20"/>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89" name="Google Shape;89;p2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1"/>
        <p:cNvGrpSpPr/>
        <p:nvPr/>
      </p:nvGrpSpPr>
      <p:grpSpPr>
        <a:xfrm>
          <a:off x="0" y="0"/>
          <a:ext cx="0" cy="0"/>
          <a:chOff x="0" y="0"/>
          <a:chExt cx="0" cy="0"/>
        </a:xfrm>
      </p:grpSpPr>
      <p:sp>
        <p:nvSpPr>
          <p:cNvPr id="92" name="Google Shape;92;p21"/>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93" name="Google Shape;93;p21"/>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1"/>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365300" y="1600200"/>
            <a:ext cx="8257500" cy="36441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3"/>
          <p:cNvSpPr txBox="1"/>
          <p:nvPr/>
        </p:nvSpPr>
        <p:spPr>
          <a:xfrm>
            <a:off x="4477325" y="6351600"/>
            <a:ext cx="325980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D85C6"/>
                </a:solidFill>
                <a:latin typeface="Twentieth Century"/>
                <a:ea typeface="Twentieth Century"/>
                <a:cs typeface="Twentieth Century"/>
                <a:sym typeface="Twentieth Century"/>
              </a:rPr>
              <a:t>Day 3: SAS &amp; TFI Results- Action Planning</a:t>
            </a:r>
            <a:endParaRPr>
              <a:solidFill>
                <a:srgbClr val="3D85C6"/>
              </a:solidFill>
              <a:latin typeface="Twentieth Century"/>
              <a:ea typeface="Twentieth Century"/>
              <a:cs typeface="Twentieth Century"/>
              <a:sym typeface="Twentieth Century"/>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3"/>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23"/>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4"/>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5" name="Google Shape;105;p24"/>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6" name="Google Shape;106;p24"/>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7" name="Google Shape;107;p24"/>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 name="Google Shape;23;p4"/>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9"/>
        <p:cNvGrpSpPr/>
        <p:nvPr/>
      </p:nvGrpSpPr>
      <p:grpSpPr>
        <a:xfrm>
          <a:off x="0" y="0"/>
          <a:ext cx="0" cy="0"/>
          <a:chOff x="0" y="0"/>
          <a:chExt cx="0" cy="0"/>
        </a:xfrm>
      </p:grpSpPr>
      <p:sp>
        <p:nvSpPr>
          <p:cNvPr id="30" name="Google Shape;30;p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1" name="Google Shape;31;p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32" name="Google Shape;32;p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3" name="Google Shape;33;p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5"/>
        <p:cNvGrpSpPr/>
        <p:nvPr/>
      </p:nvGrpSpPr>
      <p:grpSpPr>
        <a:xfrm>
          <a:off x="0" y="0"/>
          <a:ext cx="0" cy="0"/>
          <a:chOff x="0" y="0"/>
          <a:chExt cx="0" cy="0"/>
        </a:xfrm>
      </p:grpSpPr>
      <p:sp>
        <p:nvSpPr>
          <p:cNvPr id="36" name="Google Shape;36;p8"/>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7" name="Google Shape;37;p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9"/>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9"/>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9"/>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300" y="1600200"/>
            <a:ext cx="8257500" cy="3644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2"/>
          <p:cNvSpPr/>
          <p:nvPr/>
        </p:nvSpPr>
        <p:spPr>
          <a:xfrm>
            <a:off x="2607746" y="6113854"/>
            <a:ext cx="5023299"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a:t>
            </a:r>
            <a:r>
              <a:rPr lang="en-US">
                <a:solidFill>
                  <a:srgbClr val="3A53A5"/>
                </a:solidFill>
                <a:latin typeface="Twentieth Century"/>
                <a:ea typeface="Twentieth Century"/>
                <a:cs typeface="Twentieth Century"/>
                <a:sym typeface="Twentieth Century"/>
              </a:rPr>
              <a:t>3: SAS &amp; TFI Results-Action Planning</a:t>
            </a:r>
            <a:r>
              <a:rPr lang="en-US" sz="1400" b="0" i="0" u="none" strike="noStrike" cap="none">
                <a:solidFill>
                  <a:srgbClr val="3A53A5"/>
                </a:solidFill>
                <a:latin typeface="Twentieth Century"/>
                <a:ea typeface="Twentieth Century"/>
                <a:cs typeface="Twentieth Century"/>
                <a:sym typeface="Twentieth Century"/>
              </a:rPr>
              <a:t>  </a:t>
            </a:r>
            <a:endParaRPr sz="1400" b="0" i="0" u="none" strike="noStrike" cap="none">
              <a:solidFill>
                <a:srgbClr val="3A53A5"/>
              </a:solidFill>
              <a:latin typeface="Twentieth Century"/>
              <a:ea typeface="Twentieth Century"/>
              <a:cs typeface="Twentieth Century"/>
              <a:sym typeface="Twentieth Century"/>
            </a:endParaRPr>
          </a:p>
        </p:txBody>
      </p:sp>
      <p:pic>
        <p:nvPicPr>
          <p:cNvPr id="55" name="Google Shape;55;p12" descr="Minnesota PBIS Logo (4).jpg"/>
          <p:cNvPicPr preferRelativeResize="0"/>
          <p:nvPr/>
        </p:nvPicPr>
        <p:blipFill rotWithShape="1">
          <a:blip r:embed="rId15">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ocs.google.com/document/d/13UWBUKmo0JQ92V0GrZv2anj65rShRjltDiyTmoNmhqo/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ocs.google.com/document/d/1WBbR8zulBzAov1kLoj01Q9p4C5-fdkYNVPTEFcmhQfA/edit?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drive.google.com/file/d/1GK_rA8JMqmmNhjp-QetH0OlMBIAzNNcf/view?usp=sharing" TargetMode="External"/><Relationship Id="rId3" Type="http://schemas.openxmlformats.org/officeDocument/2006/relationships/hyperlink" Target="https://drive.google.com/file/d/0B6zUil2ip6nqcWxnOTJ5V25ILUNtUU5IWmlVZGpsWnh3VXdR/view?usp=sharing" TargetMode="External"/><Relationship Id="rId7" Type="http://schemas.openxmlformats.org/officeDocument/2006/relationships/hyperlink" Target="https://drive.google.com/file/d/1TsT77sWWuTzvlpmWa5druUysL_TAn64q/view?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cs.google.com/document/d/1WBbR8zulBzAov1kLoj01Q9p4C5-fdkYNVPTEFcmhQfA/edit?usp=sharing" TargetMode="External"/><Relationship Id="rId5" Type="http://schemas.openxmlformats.org/officeDocument/2006/relationships/hyperlink" Target="https://docs.google.com/document/d/13UWBUKmo0JQ92V0GrZv2anj65rShRjltDiyTmoNmhqo/edit?usp=sharing" TargetMode="External"/><Relationship Id="rId4" Type="http://schemas.openxmlformats.org/officeDocument/2006/relationships/hyperlink" Target="https://docs.google.com/document/d/1UoFpg8SdkTx8jvwhwFZpMcKTwkuKAfVh3WI8_HigDf0/edit?usp=sharing" TargetMode="External"/><Relationship Id="rId9" Type="http://schemas.openxmlformats.org/officeDocument/2006/relationships/hyperlink" Target="https://docs.google.com/presentation/d/1up8srOS0Lf1ErbBVC8bxu-cxbAOJWm8O4C1A-J4lyjo/edit?usp=sha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it.ly/TFISASCrosswal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6"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133600" y="228600"/>
            <a:ext cx="5653944" cy="2480668"/>
          </a:xfrm>
          <a:prstGeom prst="rect">
            <a:avLst/>
          </a:prstGeom>
          <a:noFill/>
          <a:ln>
            <a:noFill/>
          </a:ln>
        </p:spPr>
      </p:pic>
      <p:sp>
        <p:nvSpPr>
          <p:cNvPr id="114" name="Google Shape;114;p26"/>
          <p:cNvSpPr txBox="1">
            <a:spLocks noGrp="1"/>
          </p:cNvSpPr>
          <p:nvPr>
            <p:ph type="ctrTitle"/>
          </p:nvPr>
        </p:nvSpPr>
        <p:spPr>
          <a:xfrm>
            <a:off x="326450" y="3262375"/>
            <a:ext cx="8583300" cy="241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dirty="0"/>
              <a:t>Day 3</a:t>
            </a:r>
            <a:endParaRPr sz="3959" dirty="0"/>
          </a:p>
          <a:p>
            <a:pPr marL="0" lvl="0" indent="0" algn="ctr" rtl="0">
              <a:spcBef>
                <a:spcPts val="0"/>
              </a:spcBef>
              <a:spcAft>
                <a:spcPts val="0"/>
              </a:spcAft>
              <a:buClr>
                <a:schemeClr val="dk2"/>
              </a:buClr>
              <a:buSzPts val="3959"/>
              <a:buFont typeface="Twentieth Century"/>
              <a:buNone/>
            </a:pPr>
            <a:r>
              <a:rPr lang="en-US" sz="3959" dirty="0"/>
              <a:t>PBIS Team Training</a:t>
            </a:r>
            <a:br>
              <a:rPr lang="en-US" sz="3959" dirty="0"/>
            </a:br>
            <a:r>
              <a:rPr lang="en-US" sz="3959" b="1" dirty="0">
                <a:solidFill>
                  <a:srgbClr val="DD8047"/>
                </a:solidFill>
              </a:rPr>
              <a:t>SAS &amp; TFI Results </a:t>
            </a:r>
            <a:br>
              <a:rPr lang="en-US" sz="3959" b="1" dirty="0">
                <a:solidFill>
                  <a:schemeClr val="accent6"/>
                </a:solidFill>
              </a:rPr>
            </a:br>
            <a:r>
              <a:rPr lang="en-US" sz="3959" b="1" dirty="0">
                <a:solidFill>
                  <a:schemeClr val="accent6"/>
                </a:solidFill>
              </a:rPr>
              <a:t>Action Planning</a:t>
            </a:r>
            <a:endParaRPr sz="395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Pulling Up the Results</a:t>
            </a:r>
            <a:endParaRPr/>
          </a:p>
        </p:txBody>
      </p:sp>
      <p:sp>
        <p:nvSpPr>
          <p:cNvPr id="182" name="Google Shape;182;p35"/>
          <p:cNvSpPr txBox="1">
            <a:spLocks noGrp="1"/>
          </p:cNvSpPr>
          <p:nvPr>
            <p:ph type="body" idx="1"/>
          </p:nvPr>
        </p:nvSpPr>
        <p:spPr>
          <a:xfrm>
            <a:off x="365300" y="1600200"/>
            <a:ext cx="8257500" cy="3644100"/>
          </a:xfrm>
          <a:prstGeom prst="rect">
            <a:avLst/>
          </a:prstGeom>
        </p:spPr>
        <p:txBody>
          <a:bodyPr spcFirstLastPara="1" wrap="square" lIns="91425" tIns="45700" rIns="91425" bIns="45700" anchor="t" anchorCtr="0">
            <a:noAutofit/>
          </a:bodyPr>
          <a:lstStyle/>
          <a:p>
            <a:pPr marL="457200" marR="0" lvl="0" indent="-304800" algn="l" rtl="0">
              <a:lnSpc>
                <a:spcPct val="100000"/>
              </a:lnSpc>
              <a:spcBef>
                <a:spcPts val="1200"/>
              </a:spcBef>
              <a:spcAft>
                <a:spcPts val="0"/>
              </a:spcAft>
              <a:buClr>
                <a:srgbClr val="000000"/>
              </a:buClr>
              <a:buSzPts val="1200"/>
              <a:buFont typeface="Calibri"/>
              <a:buAutoNum type="arabicPeriod"/>
            </a:pPr>
            <a:endParaRPr/>
          </a:p>
        </p:txBody>
      </p:sp>
      <p:pic>
        <p:nvPicPr>
          <p:cNvPr id="183" name="Google Shape;183;p35" descr="Picture shows closed survey windows screen from pbisapps website. "/>
          <p:cNvPicPr preferRelativeResize="0"/>
          <p:nvPr/>
        </p:nvPicPr>
        <p:blipFill>
          <a:blip r:embed="rId3">
            <a:alphaModFix/>
          </a:blip>
          <a:stretch>
            <a:fillRect/>
          </a:stretch>
        </p:blipFill>
        <p:spPr>
          <a:xfrm>
            <a:off x="0" y="1536400"/>
            <a:ext cx="9144000" cy="4300200"/>
          </a:xfrm>
          <a:prstGeom prst="rect">
            <a:avLst/>
          </a:prstGeom>
          <a:noFill/>
          <a:ln>
            <a:noFill/>
          </a:ln>
        </p:spPr>
      </p:pic>
      <p:sp>
        <p:nvSpPr>
          <p:cNvPr id="184" name="Google Shape;184;p35" descr="View reports on Self assessment survey is circled. "/>
          <p:cNvSpPr/>
          <p:nvPr/>
        </p:nvSpPr>
        <p:spPr>
          <a:xfrm>
            <a:off x="8250175" y="4997495"/>
            <a:ext cx="755400" cy="330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Report Options Menus</a:t>
            </a:r>
            <a:endParaRPr/>
          </a:p>
        </p:txBody>
      </p:sp>
      <p:pic>
        <p:nvPicPr>
          <p:cNvPr id="191" name="Google Shape;191;p36" descr="Picture shows the report options screen.  Total score is circled in select report field and generate button is circled at the bottom of the screen. "/>
          <p:cNvPicPr preferRelativeResize="0"/>
          <p:nvPr/>
        </p:nvPicPr>
        <p:blipFill>
          <a:blip r:embed="rId3">
            <a:alphaModFix/>
          </a:blip>
          <a:stretch>
            <a:fillRect/>
          </a:stretch>
        </p:blipFill>
        <p:spPr>
          <a:xfrm>
            <a:off x="2838576" y="1157578"/>
            <a:ext cx="4174399" cy="5700426"/>
          </a:xfrm>
          <a:prstGeom prst="rect">
            <a:avLst/>
          </a:prstGeom>
          <a:noFill/>
          <a:ln>
            <a:noFill/>
          </a:ln>
        </p:spPr>
      </p:pic>
      <p:sp>
        <p:nvSpPr>
          <p:cNvPr id="192" name="Google Shape;192;p36">
            <a:extLst>
              <a:ext uri="{C183D7F6-B498-43B3-948B-1728B52AA6E4}">
                <adec:decorative xmlns:adec="http://schemas.microsoft.com/office/drawing/2017/decorative" val="1"/>
              </a:ext>
            </a:extLst>
          </p:cNvPr>
          <p:cNvSpPr/>
          <p:nvPr/>
        </p:nvSpPr>
        <p:spPr>
          <a:xfrm>
            <a:off x="2769927" y="3127888"/>
            <a:ext cx="1723200" cy="794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6">
            <a:extLst>
              <a:ext uri="{C183D7F6-B498-43B3-948B-1728B52AA6E4}">
                <adec:decorative xmlns:adec="http://schemas.microsoft.com/office/drawing/2017/decorative" val="1"/>
              </a:ext>
            </a:extLst>
          </p:cNvPr>
          <p:cNvSpPr/>
          <p:nvPr/>
        </p:nvSpPr>
        <p:spPr>
          <a:xfrm>
            <a:off x="2769925" y="5593419"/>
            <a:ext cx="1244400" cy="981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Total Score</a:t>
            </a:r>
            <a:endParaRPr/>
          </a:p>
        </p:txBody>
      </p:sp>
      <p:grpSp>
        <p:nvGrpSpPr>
          <p:cNvPr id="200" name="Google Shape;200;p37" descr="Picture shows the bar graphs generated for total score for school-wide current status and improvement priority and non-classroom current status and improvement priority. "/>
          <p:cNvGrpSpPr/>
          <p:nvPr/>
        </p:nvGrpSpPr>
        <p:grpSpPr>
          <a:xfrm>
            <a:off x="3244728" y="95157"/>
            <a:ext cx="5670194" cy="6686036"/>
            <a:chOff x="2559988" y="0"/>
            <a:chExt cx="4543425" cy="5143500"/>
          </a:xfrm>
        </p:grpSpPr>
        <p:pic>
          <p:nvPicPr>
            <p:cNvPr id="201" name="Google Shape;201;p37"/>
            <p:cNvPicPr preferRelativeResize="0"/>
            <p:nvPr/>
          </p:nvPicPr>
          <p:blipFill>
            <a:blip r:embed="rId3">
              <a:alphaModFix/>
            </a:blip>
            <a:stretch>
              <a:fillRect/>
            </a:stretch>
          </p:blipFill>
          <p:spPr>
            <a:xfrm>
              <a:off x="2559988" y="0"/>
              <a:ext cx="4543425" cy="5143500"/>
            </a:xfrm>
            <a:prstGeom prst="rect">
              <a:avLst/>
            </a:prstGeom>
            <a:noFill/>
            <a:ln>
              <a:noFill/>
            </a:ln>
          </p:spPr>
        </p:pic>
        <p:sp>
          <p:nvSpPr>
            <p:cNvPr id="202" name="Google Shape;202;p37"/>
            <p:cNvSpPr txBox="1"/>
            <p:nvPr/>
          </p:nvSpPr>
          <p:spPr>
            <a:xfrm>
              <a:off x="3095225" y="138875"/>
              <a:ext cx="1195500" cy="9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37"/>
            <p:cNvSpPr txBox="1"/>
            <p:nvPr/>
          </p:nvSpPr>
          <p:spPr>
            <a:xfrm>
              <a:off x="5321825" y="138875"/>
              <a:ext cx="1195500" cy="9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37"/>
            <p:cNvSpPr txBox="1"/>
            <p:nvPr/>
          </p:nvSpPr>
          <p:spPr>
            <a:xfrm>
              <a:off x="3095225" y="2776350"/>
              <a:ext cx="1195500" cy="9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37"/>
            <p:cNvSpPr txBox="1"/>
            <p:nvPr/>
          </p:nvSpPr>
          <p:spPr>
            <a:xfrm>
              <a:off x="5321825" y="2776350"/>
              <a:ext cx="1195500" cy="9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Total Score</a:t>
            </a:r>
            <a:endParaRPr/>
          </a:p>
        </p:txBody>
      </p:sp>
      <p:grpSp>
        <p:nvGrpSpPr>
          <p:cNvPr id="212" name="Google Shape;212;p38" descr="Picture shows the bar graphs generated for total score for classroom current status and improvement priority and individual current status and improvement priority. "/>
          <p:cNvGrpSpPr/>
          <p:nvPr/>
        </p:nvGrpSpPr>
        <p:grpSpPr>
          <a:xfrm>
            <a:off x="3244664" y="78000"/>
            <a:ext cx="5870559" cy="6730784"/>
            <a:chOff x="2300288" y="0"/>
            <a:chExt cx="4543425" cy="5143500"/>
          </a:xfrm>
        </p:grpSpPr>
        <p:grpSp>
          <p:nvGrpSpPr>
            <p:cNvPr id="213" name="Google Shape;213;p38"/>
            <p:cNvGrpSpPr/>
            <p:nvPr/>
          </p:nvGrpSpPr>
          <p:grpSpPr>
            <a:xfrm>
              <a:off x="2300288" y="0"/>
              <a:ext cx="4543425" cy="5143500"/>
              <a:chOff x="2300288" y="0"/>
              <a:chExt cx="4543425" cy="5143500"/>
            </a:xfrm>
          </p:grpSpPr>
          <p:pic>
            <p:nvPicPr>
              <p:cNvPr id="214" name="Google Shape;214;p38"/>
              <p:cNvPicPr preferRelativeResize="0"/>
              <p:nvPr/>
            </p:nvPicPr>
            <p:blipFill>
              <a:blip r:embed="rId3">
                <a:alphaModFix/>
              </a:blip>
              <a:stretch>
                <a:fillRect/>
              </a:stretch>
            </p:blipFill>
            <p:spPr>
              <a:xfrm>
                <a:off x="2300288" y="0"/>
                <a:ext cx="4543425" cy="5143500"/>
              </a:xfrm>
              <a:prstGeom prst="rect">
                <a:avLst/>
              </a:prstGeom>
              <a:noFill/>
              <a:ln>
                <a:noFill/>
              </a:ln>
            </p:spPr>
          </p:pic>
          <p:sp>
            <p:nvSpPr>
              <p:cNvPr id="215" name="Google Shape;215;p38"/>
              <p:cNvSpPr txBox="1"/>
              <p:nvPr/>
            </p:nvSpPr>
            <p:spPr>
              <a:xfrm>
                <a:off x="2798000" y="119475"/>
                <a:ext cx="1195500" cy="9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38"/>
              <p:cNvSpPr txBox="1"/>
              <p:nvPr/>
            </p:nvSpPr>
            <p:spPr>
              <a:xfrm>
                <a:off x="5056900" y="119475"/>
                <a:ext cx="1195500" cy="9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8"/>
              <p:cNvSpPr txBox="1"/>
              <p:nvPr/>
            </p:nvSpPr>
            <p:spPr>
              <a:xfrm>
                <a:off x="5056900" y="2812225"/>
                <a:ext cx="1195500" cy="9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sp>
          <p:nvSpPr>
            <p:cNvPr id="218" name="Google Shape;218;p38"/>
            <p:cNvSpPr txBox="1"/>
            <p:nvPr/>
          </p:nvSpPr>
          <p:spPr>
            <a:xfrm>
              <a:off x="2800175" y="2812225"/>
              <a:ext cx="1195500" cy="96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365300" y="350825"/>
            <a:ext cx="41325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School-wide Systems Subscale</a:t>
            </a:r>
            <a:endParaRPr/>
          </a:p>
        </p:txBody>
      </p:sp>
      <p:pic>
        <p:nvPicPr>
          <p:cNvPr id="225" name="Google Shape;225;p39" descr="Picture shows the bar graph generated for the school-wide system by subscale.  "/>
          <p:cNvPicPr preferRelativeResize="0"/>
          <p:nvPr/>
        </p:nvPicPr>
        <p:blipFill>
          <a:blip r:embed="rId3">
            <a:alphaModFix/>
          </a:blip>
          <a:stretch>
            <a:fillRect/>
          </a:stretch>
        </p:blipFill>
        <p:spPr>
          <a:xfrm>
            <a:off x="3167475" y="1600200"/>
            <a:ext cx="5937926" cy="5244000"/>
          </a:xfrm>
          <a:prstGeom prst="rect">
            <a:avLst/>
          </a:prstGeom>
          <a:noFill/>
          <a:ln>
            <a:noFill/>
          </a:ln>
        </p:spPr>
      </p:pic>
      <p:sp>
        <p:nvSpPr>
          <p:cNvPr id="226" name="Google Shape;226;p39">
            <a:extLst>
              <a:ext uri="{C183D7F6-B498-43B3-948B-1728B52AA6E4}">
                <adec:decorative xmlns:adec="http://schemas.microsoft.com/office/drawing/2017/decorative" val="1"/>
              </a:ext>
            </a:extLst>
          </p:cNvPr>
          <p:cNvSpPr txBox="1"/>
          <p:nvPr/>
        </p:nvSpPr>
        <p:spPr>
          <a:xfrm>
            <a:off x="5285642" y="1799133"/>
            <a:ext cx="1701600" cy="1374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65300" y="350825"/>
            <a:ext cx="41325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Items</a:t>
            </a:r>
            <a:endParaRPr/>
          </a:p>
        </p:txBody>
      </p:sp>
      <p:pic>
        <p:nvPicPr>
          <p:cNvPr id="233" name="Google Shape;233;p40" descr="Picture shows the items for school-wide system.  Percentage of responses are indicated for in place, partial and not for current status and high, medium and low for improvement priorite. "/>
          <p:cNvPicPr preferRelativeResize="0"/>
          <p:nvPr/>
        </p:nvPicPr>
        <p:blipFill>
          <a:blip r:embed="rId3">
            <a:alphaModFix/>
          </a:blip>
          <a:stretch>
            <a:fillRect/>
          </a:stretch>
        </p:blipFill>
        <p:spPr>
          <a:xfrm>
            <a:off x="1721322" y="0"/>
            <a:ext cx="7111075" cy="6541174"/>
          </a:xfrm>
          <a:prstGeom prst="rect">
            <a:avLst/>
          </a:prstGeom>
          <a:noFill/>
          <a:ln>
            <a:noFill/>
          </a:ln>
        </p:spPr>
      </p:pic>
      <p:sp>
        <p:nvSpPr>
          <p:cNvPr id="234" name="Google Shape;234;p40">
            <a:extLst>
              <a:ext uri="{C183D7F6-B498-43B3-948B-1728B52AA6E4}">
                <adec:decorative xmlns:adec="http://schemas.microsoft.com/office/drawing/2017/decorative" val="1"/>
              </a:ext>
            </a:extLst>
          </p:cNvPr>
          <p:cNvSpPr/>
          <p:nvPr/>
        </p:nvSpPr>
        <p:spPr>
          <a:xfrm>
            <a:off x="4172156" y="853208"/>
            <a:ext cx="2303400" cy="357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365300" y="350825"/>
            <a:ext cx="41325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Items</a:t>
            </a:r>
            <a:endParaRPr/>
          </a:p>
        </p:txBody>
      </p:sp>
      <p:pic>
        <p:nvPicPr>
          <p:cNvPr id="241" name="Google Shape;241;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17400" y="2196988"/>
            <a:ext cx="7626599" cy="4353663"/>
          </a:xfrm>
          <a:prstGeom prst="rect">
            <a:avLst/>
          </a:prstGeom>
          <a:noFill/>
          <a:ln>
            <a:noFill/>
          </a:ln>
        </p:spPr>
      </p:pic>
      <p:pic>
        <p:nvPicPr>
          <p:cNvPr id="242" name="Google Shape;242;p41" descr="Picture shows the items for school-wide system.  Percentage of responses are indicated for in place, partial and not for current status and high, medium and low for improvement priorite. "/>
          <p:cNvPicPr preferRelativeResize="0"/>
          <p:nvPr/>
        </p:nvPicPr>
        <p:blipFill>
          <a:blip r:embed="rId4">
            <a:alphaModFix/>
          </a:blip>
          <a:stretch>
            <a:fillRect/>
          </a:stretch>
        </p:blipFill>
        <p:spPr>
          <a:xfrm>
            <a:off x="1517400" y="1471450"/>
            <a:ext cx="7626600" cy="777426"/>
          </a:xfrm>
          <a:prstGeom prst="rect">
            <a:avLst/>
          </a:prstGeom>
          <a:noFill/>
          <a:ln>
            <a:noFill/>
          </a:ln>
        </p:spPr>
      </p:pic>
      <p:sp>
        <p:nvSpPr>
          <p:cNvPr id="243" name="Google Shape;243;p41">
            <a:extLst>
              <a:ext uri="{C183D7F6-B498-43B3-948B-1728B52AA6E4}">
                <adec:decorative xmlns:adec="http://schemas.microsoft.com/office/drawing/2017/decorative" val="1"/>
              </a:ext>
            </a:extLst>
          </p:cNvPr>
          <p:cNvSpPr/>
          <p:nvPr/>
        </p:nvSpPr>
        <p:spPr>
          <a:xfrm>
            <a:off x="4278583" y="1858838"/>
            <a:ext cx="2157600" cy="3900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1078498" y="299315"/>
            <a:ext cx="6987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Action Planning</a:t>
            </a:r>
            <a:endParaRPr/>
          </a:p>
        </p:txBody>
      </p:sp>
      <p:sp>
        <p:nvSpPr>
          <p:cNvPr id="250" name="Google Shape;250;p42"/>
          <p:cNvSpPr txBox="1">
            <a:spLocks noGrp="1"/>
          </p:cNvSpPr>
          <p:nvPr>
            <p:ph type="body" idx="1"/>
          </p:nvPr>
        </p:nvSpPr>
        <p:spPr>
          <a:xfrm>
            <a:off x="365300" y="1600200"/>
            <a:ext cx="8257500" cy="3644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51" name="Google Shape;251;p42" descr="Use the Self assessment survey reporting features from pbisapps.org to develop an accurate summary and determine initial focus area priorities. "/>
          <p:cNvPicPr preferRelativeResize="0"/>
          <p:nvPr/>
        </p:nvPicPr>
        <p:blipFill>
          <a:blip r:embed="rId3">
            <a:alphaModFix/>
          </a:blip>
          <a:stretch>
            <a:fillRect/>
          </a:stretch>
        </p:blipFill>
        <p:spPr>
          <a:xfrm>
            <a:off x="309250" y="1123500"/>
            <a:ext cx="8597975" cy="5556400"/>
          </a:xfrm>
          <a:prstGeom prst="rect">
            <a:avLst/>
          </a:prstGeom>
          <a:noFill/>
          <a:ln>
            <a:noFill/>
          </a:ln>
        </p:spPr>
      </p:pic>
      <p:sp>
        <p:nvSpPr>
          <p:cNvPr id="252" name="Google Shape;252;p42"/>
          <p:cNvSpPr txBox="1"/>
          <p:nvPr/>
        </p:nvSpPr>
        <p:spPr>
          <a:xfrm>
            <a:off x="152400" y="15240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800" u="sng">
                <a:solidFill>
                  <a:srgbClr val="AF4345"/>
                </a:solidFill>
                <a:latin typeface="Lato"/>
                <a:ea typeface="Lato"/>
                <a:cs typeface="Lato"/>
                <a:sym typeface="Lato"/>
                <a:hlinkClick r:id="rId4"/>
              </a:rPr>
              <a:t>SAS Action Planning Document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365300" y="350825"/>
            <a:ext cx="83211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Additional Feedback/Narrow Goals</a:t>
            </a:r>
            <a:endParaRPr/>
          </a:p>
        </p:txBody>
      </p:sp>
      <p:sp>
        <p:nvSpPr>
          <p:cNvPr id="259" name="Google Shape;259;p43"/>
          <p:cNvSpPr txBox="1"/>
          <p:nvPr/>
        </p:nvSpPr>
        <p:spPr>
          <a:xfrm>
            <a:off x="103275" y="1757050"/>
            <a:ext cx="4862700" cy="41832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5E696C"/>
              </a:buClr>
              <a:buSzPts val="1400"/>
              <a:buFont typeface="Lato"/>
              <a:buChar char="●"/>
            </a:pPr>
            <a:r>
              <a:rPr lang="en-US" dirty="0">
                <a:solidFill>
                  <a:srgbClr val="5E696C"/>
                </a:solidFill>
                <a:latin typeface="Lato"/>
                <a:ea typeface="Lato"/>
                <a:cs typeface="Lato"/>
                <a:sym typeface="Lato"/>
              </a:rPr>
              <a:t>Bring your top 12 items for improvement (taken from the action planning doc) back to your staff.</a:t>
            </a:r>
            <a:endParaRPr dirty="0">
              <a:solidFill>
                <a:srgbClr val="5E696C"/>
              </a:solidFill>
              <a:latin typeface="Lato"/>
              <a:ea typeface="Lato"/>
              <a:cs typeface="Lato"/>
              <a:sym typeface="Lato"/>
            </a:endParaRPr>
          </a:p>
          <a:p>
            <a:pPr marL="457200" lvl="0" indent="-317500" algn="l" rtl="0">
              <a:lnSpc>
                <a:spcPct val="115000"/>
              </a:lnSpc>
              <a:spcBef>
                <a:spcPts val="0"/>
              </a:spcBef>
              <a:spcAft>
                <a:spcPts val="0"/>
              </a:spcAft>
              <a:buClr>
                <a:srgbClr val="5E696C"/>
              </a:buClr>
              <a:buSzPts val="1400"/>
              <a:buFont typeface="Lato"/>
              <a:buChar char="●"/>
            </a:pPr>
            <a:r>
              <a:rPr lang="en-US" dirty="0">
                <a:solidFill>
                  <a:srgbClr val="5E696C"/>
                </a:solidFill>
                <a:latin typeface="Lato"/>
                <a:ea typeface="Lato"/>
                <a:cs typeface="Lato"/>
                <a:sym typeface="Lato"/>
              </a:rPr>
              <a:t>List out the 12 items</a:t>
            </a:r>
            <a:endParaRPr dirty="0">
              <a:solidFill>
                <a:srgbClr val="5E696C"/>
              </a:solidFill>
              <a:latin typeface="Lato"/>
              <a:ea typeface="Lato"/>
              <a:cs typeface="Lato"/>
              <a:sym typeface="Lato"/>
            </a:endParaRPr>
          </a:p>
          <a:p>
            <a:pPr marL="457200" lvl="0" indent="-317500" algn="l" rtl="0">
              <a:lnSpc>
                <a:spcPct val="115000"/>
              </a:lnSpc>
              <a:spcBef>
                <a:spcPts val="0"/>
              </a:spcBef>
              <a:spcAft>
                <a:spcPts val="0"/>
              </a:spcAft>
              <a:buClr>
                <a:srgbClr val="5E696C"/>
              </a:buClr>
              <a:buSzPts val="1400"/>
              <a:buFont typeface="Lato"/>
              <a:buChar char="●"/>
            </a:pPr>
            <a:r>
              <a:rPr lang="en-US" dirty="0">
                <a:solidFill>
                  <a:srgbClr val="5E696C"/>
                </a:solidFill>
                <a:latin typeface="Lato"/>
                <a:ea typeface="Lato"/>
                <a:cs typeface="Lato"/>
                <a:sym typeface="Lato"/>
              </a:rPr>
              <a:t>Give each staff 3 colored dots</a:t>
            </a:r>
            <a:endParaRPr dirty="0">
              <a:solidFill>
                <a:srgbClr val="5E696C"/>
              </a:solidFill>
              <a:latin typeface="Lato"/>
              <a:ea typeface="Lato"/>
              <a:cs typeface="Lato"/>
              <a:sym typeface="Lato"/>
            </a:endParaRPr>
          </a:p>
          <a:p>
            <a:pPr marL="457200" lvl="0" indent="0" algn="l" rtl="0">
              <a:lnSpc>
                <a:spcPct val="115000"/>
              </a:lnSpc>
              <a:spcBef>
                <a:spcPts val="1600"/>
              </a:spcBef>
              <a:spcAft>
                <a:spcPts val="0"/>
              </a:spcAft>
              <a:buNone/>
            </a:pPr>
            <a:endParaRPr dirty="0">
              <a:solidFill>
                <a:srgbClr val="5E696C"/>
              </a:solidFill>
              <a:latin typeface="Lato"/>
              <a:ea typeface="Lato"/>
              <a:cs typeface="Lato"/>
              <a:sym typeface="Lato"/>
            </a:endParaRPr>
          </a:p>
          <a:p>
            <a:pPr marL="0" lvl="0" indent="0" algn="l" rtl="0">
              <a:lnSpc>
                <a:spcPct val="115000"/>
              </a:lnSpc>
              <a:spcBef>
                <a:spcPts val="1600"/>
              </a:spcBef>
              <a:spcAft>
                <a:spcPts val="0"/>
              </a:spcAft>
              <a:buNone/>
            </a:pPr>
            <a:endParaRPr dirty="0">
              <a:solidFill>
                <a:srgbClr val="5E696C"/>
              </a:solidFill>
              <a:latin typeface="Lato"/>
              <a:ea typeface="Lato"/>
              <a:cs typeface="Lato"/>
              <a:sym typeface="Lato"/>
            </a:endParaRPr>
          </a:p>
          <a:p>
            <a:pPr marL="0" lvl="0" indent="0" algn="l" rtl="0">
              <a:lnSpc>
                <a:spcPct val="115000"/>
              </a:lnSpc>
              <a:spcBef>
                <a:spcPts val="1600"/>
              </a:spcBef>
              <a:spcAft>
                <a:spcPts val="0"/>
              </a:spcAft>
              <a:buNone/>
            </a:pPr>
            <a:endParaRPr dirty="0">
              <a:solidFill>
                <a:srgbClr val="5E696C"/>
              </a:solidFill>
              <a:latin typeface="Lato"/>
              <a:ea typeface="Lato"/>
              <a:cs typeface="Lato"/>
              <a:sym typeface="Lato"/>
            </a:endParaRPr>
          </a:p>
          <a:p>
            <a:pPr marL="457200" lvl="0" indent="-317500" algn="l" rtl="0">
              <a:lnSpc>
                <a:spcPct val="115000"/>
              </a:lnSpc>
              <a:spcBef>
                <a:spcPts val="1600"/>
              </a:spcBef>
              <a:spcAft>
                <a:spcPts val="0"/>
              </a:spcAft>
              <a:buClr>
                <a:srgbClr val="5E696C"/>
              </a:buClr>
              <a:buSzPts val="1400"/>
              <a:buFont typeface="Lato"/>
              <a:buChar char="●"/>
            </a:pPr>
            <a:r>
              <a:rPr lang="en-US" dirty="0">
                <a:solidFill>
                  <a:srgbClr val="5E696C"/>
                </a:solidFill>
                <a:latin typeface="Lato"/>
                <a:ea typeface="Lato"/>
                <a:cs typeface="Lato"/>
                <a:sym typeface="Lato"/>
              </a:rPr>
              <a:t>Have staff place their dots on items for improvement</a:t>
            </a:r>
            <a:endParaRPr dirty="0">
              <a:solidFill>
                <a:srgbClr val="5E696C"/>
              </a:solidFill>
              <a:latin typeface="Lato"/>
              <a:ea typeface="Lato"/>
              <a:cs typeface="Lato"/>
              <a:sym typeface="Lato"/>
            </a:endParaRPr>
          </a:p>
          <a:p>
            <a:pPr marL="457200" lvl="0" indent="-317500" algn="l" rtl="0">
              <a:lnSpc>
                <a:spcPct val="115000"/>
              </a:lnSpc>
              <a:spcBef>
                <a:spcPts val="0"/>
              </a:spcBef>
              <a:spcAft>
                <a:spcPts val="0"/>
              </a:spcAft>
              <a:buClr>
                <a:srgbClr val="5E696C"/>
              </a:buClr>
              <a:buSzPts val="1400"/>
              <a:buFont typeface="Lato"/>
              <a:buChar char="●"/>
            </a:pPr>
            <a:r>
              <a:rPr lang="en-US" dirty="0">
                <a:solidFill>
                  <a:srgbClr val="5E696C"/>
                </a:solidFill>
                <a:latin typeface="Lato"/>
                <a:ea typeface="Lato"/>
                <a:cs typeface="Lato"/>
                <a:sym typeface="Lato"/>
              </a:rPr>
              <a:t>Take this back to the team in a summary doc</a:t>
            </a:r>
            <a:endParaRPr dirty="0">
              <a:solidFill>
                <a:srgbClr val="5E696C"/>
              </a:solidFill>
              <a:latin typeface="Lato"/>
              <a:ea typeface="Lato"/>
              <a:cs typeface="Lato"/>
              <a:sym typeface="Lato"/>
            </a:endParaRPr>
          </a:p>
          <a:p>
            <a:pPr marL="914400" lvl="0" indent="0" algn="l" rtl="0">
              <a:lnSpc>
                <a:spcPct val="115000"/>
              </a:lnSpc>
              <a:spcBef>
                <a:spcPts val="1600"/>
              </a:spcBef>
              <a:spcAft>
                <a:spcPts val="1600"/>
              </a:spcAft>
              <a:buNone/>
            </a:pPr>
            <a:endParaRPr sz="1800" dirty="0">
              <a:solidFill>
                <a:srgbClr val="5E696C"/>
              </a:solidFill>
              <a:latin typeface="Lato"/>
              <a:ea typeface="Lato"/>
              <a:cs typeface="Lato"/>
              <a:sym typeface="Lato"/>
            </a:endParaRPr>
          </a:p>
        </p:txBody>
      </p:sp>
      <p:pic>
        <p:nvPicPr>
          <p:cNvPr id="260" name="Google Shape;260;p43" descr="Picture shows items from the self assessment survey with priority for improvement indicated as top, mid, and low."/>
          <p:cNvPicPr preferRelativeResize="0"/>
          <p:nvPr/>
        </p:nvPicPr>
        <p:blipFill>
          <a:blip r:embed="rId3">
            <a:alphaModFix/>
          </a:blip>
          <a:stretch>
            <a:fillRect/>
          </a:stretch>
        </p:blipFill>
        <p:spPr>
          <a:xfrm>
            <a:off x="5661700" y="1584065"/>
            <a:ext cx="3187775" cy="3877010"/>
          </a:xfrm>
          <a:prstGeom prst="rect">
            <a:avLst/>
          </a:prstGeom>
          <a:noFill/>
          <a:ln>
            <a:noFill/>
          </a:ln>
        </p:spPr>
      </p:pic>
      <p:cxnSp>
        <p:nvCxnSpPr>
          <p:cNvPr id="261" name="Google Shape;261;p43">
            <a:extLst>
              <a:ext uri="{C183D7F6-B498-43B3-948B-1728B52AA6E4}">
                <adec:decorative xmlns:adec="http://schemas.microsoft.com/office/drawing/2017/decorative" val="1"/>
              </a:ext>
            </a:extLst>
          </p:cNvPr>
          <p:cNvCxnSpPr/>
          <p:nvPr/>
        </p:nvCxnSpPr>
        <p:spPr>
          <a:xfrm rot="10800000" flipH="1">
            <a:off x="4690550" y="2270900"/>
            <a:ext cx="873000" cy="2394900"/>
          </a:xfrm>
          <a:prstGeom prst="straightConnector1">
            <a:avLst/>
          </a:prstGeom>
          <a:noFill/>
          <a:ln w="28575" cap="flat" cmpd="sng">
            <a:solidFill>
              <a:srgbClr val="FF0000"/>
            </a:solidFill>
            <a:prstDash val="solid"/>
            <a:round/>
            <a:headEnd type="none" w="med" len="med"/>
            <a:tailEnd type="triangle" w="med" len="med"/>
          </a:ln>
        </p:spPr>
      </p:cxnSp>
      <p:grpSp>
        <p:nvGrpSpPr>
          <p:cNvPr id="262" name="Google Shape;262;p43" descr="Picture shows yellow, purple and green dots with the words top, middle and low written on one of each. "/>
          <p:cNvGrpSpPr/>
          <p:nvPr/>
        </p:nvGrpSpPr>
        <p:grpSpPr>
          <a:xfrm>
            <a:off x="1469100" y="2842875"/>
            <a:ext cx="2286000" cy="1428750"/>
            <a:chOff x="1469100" y="2773525"/>
            <a:chExt cx="2286000" cy="1428750"/>
          </a:xfrm>
        </p:grpSpPr>
        <p:pic>
          <p:nvPicPr>
            <p:cNvPr id="263" name="Google Shape;263;p43"/>
            <p:cNvPicPr preferRelativeResize="0"/>
            <p:nvPr/>
          </p:nvPicPr>
          <p:blipFill>
            <a:blip r:embed="rId4">
              <a:alphaModFix/>
            </a:blip>
            <a:stretch>
              <a:fillRect/>
            </a:stretch>
          </p:blipFill>
          <p:spPr>
            <a:xfrm>
              <a:off x="1469100" y="2773525"/>
              <a:ext cx="2286000" cy="1428750"/>
            </a:xfrm>
            <a:prstGeom prst="rect">
              <a:avLst/>
            </a:prstGeom>
            <a:noFill/>
            <a:ln>
              <a:noFill/>
            </a:ln>
          </p:spPr>
        </p:pic>
        <p:sp>
          <p:nvSpPr>
            <p:cNvPr id="264" name="Google Shape;264;p43"/>
            <p:cNvSpPr txBox="1"/>
            <p:nvPr/>
          </p:nvSpPr>
          <p:spPr>
            <a:xfrm>
              <a:off x="1584525" y="2878325"/>
              <a:ext cx="6999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chitects Daughter"/>
                  <a:ea typeface="Architects Daughter"/>
                  <a:cs typeface="Architects Daughter"/>
                  <a:sym typeface="Architects Daughter"/>
                </a:rPr>
                <a:t>Top</a:t>
              </a:r>
              <a:endParaRPr b="1">
                <a:latin typeface="Architects Daughter"/>
                <a:ea typeface="Architects Daughter"/>
                <a:cs typeface="Architects Daughter"/>
                <a:sym typeface="Architects Daughter"/>
              </a:endParaRPr>
            </a:p>
          </p:txBody>
        </p:sp>
        <p:sp>
          <p:nvSpPr>
            <p:cNvPr id="265" name="Google Shape;265;p43"/>
            <p:cNvSpPr txBox="1"/>
            <p:nvPr/>
          </p:nvSpPr>
          <p:spPr>
            <a:xfrm>
              <a:off x="2284425" y="3420275"/>
              <a:ext cx="8520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chitects Daughter"/>
                  <a:ea typeface="Architects Daughter"/>
                  <a:cs typeface="Architects Daughter"/>
                  <a:sym typeface="Architects Daughter"/>
                </a:rPr>
                <a:t>Middle</a:t>
              </a:r>
              <a:endParaRPr/>
            </a:p>
          </p:txBody>
        </p:sp>
        <p:sp>
          <p:nvSpPr>
            <p:cNvPr id="266" name="Google Shape;266;p43"/>
            <p:cNvSpPr txBox="1"/>
            <p:nvPr/>
          </p:nvSpPr>
          <p:spPr>
            <a:xfrm>
              <a:off x="3059750" y="3730475"/>
              <a:ext cx="6552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rchitects Daughter"/>
                  <a:ea typeface="Architects Daughter"/>
                  <a:cs typeface="Architects Daughter"/>
                  <a:sym typeface="Architects Daughter"/>
                </a:rPr>
                <a:t>Low</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Using Both the SAS &amp; TFI</a:t>
            </a:r>
            <a:endParaRPr/>
          </a:p>
        </p:txBody>
      </p:sp>
      <p:pic>
        <p:nvPicPr>
          <p:cNvPr id="273" name="Google Shape;273;p44" descr="Picture shows tier 1 fidelity measures self assessment survey item content cross referenced with the tiered fidelity inventory.  Survey item numbers are placed next to each TFI item.  "/>
          <p:cNvPicPr preferRelativeResize="0"/>
          <p:nvPr/>
        </p:nvPicPr>
        <p:blipFill>
          <a:blip r:embed="rId3">
            <a:alphaModFix/>
          </a:blip>
          <a:stretch>
            <a:fillRect/>
          </a:stretch>
        </p:blipFill>
        <p:spPr>
          <a:xfrm>
            <a:off x="1100450" y="1406925"/>
            <a:ext cx="7201777" cy="5077650"/>
          </a:xfrm>
          <a:prstGeom prst="rect">
            <a:avLst/>
          </a:prstGeom>
          <a:noFill/>
          <a:ln>
            <a:noFill/>
          </a:ln>
        </p:spPr>
      </p:pic>
      <p:sp>
        <p:nvSpPr>
          <p:cNvPr id="274" name="Google Shape;274;p44"/>
          <p:cNvSpPr txBox="1"/>
          <p:nvPr/>
        </p:nvSpPr>
        <p:spPr>
          <a:xfrm>
            <a:off x="6692800" y="83725"/>
            <a:ext cx="2311200" cy="5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800" u="sng">
                <a:solidFill>
                  <a:srgbClr val="AF4345"/>
                </a:solidFill>
                <a:latin typeface="Lato"/>
                <a:ea typeface="Lato"/>
                <a:cs typeface="Lato"/>
                <a:sym typeface="Lato"/>
                <a:hlinkClick r:id="rId4"/>
              </a:rPr>
              <a:t>SAS &amp; TFI Crosswalk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7" title="Screen shot of pbisapps.org reports page"/>
          <p:cNvPicPr preferRelativeResize="0"/>
          <p:nvPr/>
        </p:nvPicPr>
        <p:blipFill rotWithShape="1">
          <a:blip r:embed="rId3">
            <a:alphaModFix/>
          </a:blip>
          <a:srcRect/>
          <a:stretch/>
        </p:blipFill>
        <p:spPr>
          <a:xfrm>
            <a:off x="0" y="1588522"/>
            <a:ext cx="9143998" cy="1808757"/>
          </a:xfrm>
          <a:prstGeom prst="rect">
            <a:avLst/>
          </a:prstGeom>
          <a:noFill/>
          <a:ln>
            <a:noFill/>
          </a:ln>
        </p:spPr>
      </p:pic>
      <p:sp>
        <p:nvSpPr>
          <p:cNvPr id="120" name="Google Shape;120;p27"/>
          <p:cNvSpPr txBox="1"/>
          <p:nvPr/>
        </p:nvSpPr>
        <p:spPr>
          <a:xfrm>
            <a:off x="229150" y="3634333"/>
            <a:ext cx="8516400" cy="2645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Total</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Scale</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Subscale</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Items</a:t>
            </a:r>
            <a:endParaRPr/>
          </a:p>
        </p:txBody>
      </p:sp>
      <p:cxnSp>
        <p:nvCxnSpPr>
          <p:cNvPr id="121" name="Google Shape;121;p27" title="arrow points to reports tab on pbisapps.org page"/>
          <p:cNvCxnSpPr/>
          <p:nvPr/>
        </p:nvCxnSpPr>
        <p:spPr>
          <a:xfrm flipH="1">
            <a:off x="5937750" y="1416167"/>
            <a:ext cx="823800" cy="529600"/>
          </a:xfrm>
          <a:prstGeom prst="straightConnector1">
            <a:avLst/>
          </a:prstGeom>
          <a:noFill/>
          <a:ln w="76200" cap="flat" cmpd="sng">
            <a:solidFill>
              <a:srgbClr val="FF0000"/>
            </a:solidFill>
            <a:prstDash val="solid"/>
            <a:round/>
            <a:headEnd type="none" w="sm" len="sm"/>
            <a:tailEnd type="triangle" w="lg" len="lg"/>
          </a:ln>
        </p:spPr>
      </p:cxnSp>
      <p:pic>
        <p:nvPicPr>
          <p:cNvPr id="122" name="Google Shape;122;p27" title="Shows School-wide Tiered Fidelity Inventory information from pbisapp.org page"/>
          <p:cNvPicPr preferRelativeResize="0"/>
          <p:nvPr/>
        </p:nvPicPr>
        <p:blipFill rotWithShape="1">
          <a:blip r:embed="rId4">
            <a:alphaModFix/>
          </a:blip>
          <a:srcRect/>
          <a:stretch/>
        </p:blipFill>
        <p:spPr>
          <a:xfrm>
            <a:off x="2612200" y="3527433"/>
            <a:ext cx="5599325" cy="3054200"/>
          </a:xfrm>
          <a:prstGeom prst="rect">
            <a:avLst/>
          </a:prstGeom>
          <a:noFill/>
          <a:ln>
            <a:noFill/>
          </a:ln>
        </p:spPr>
      </p:pic>
      <p:cxnSp>
        <p:nvCxnSpPr>
          <p:cNvPr id="123" name="Google Shape;123;p27" title="arrow points to TFI subscale on pbisapps.org page"/>
          <p:cNvCxnSpPr/>
          <p:nvPr/>
        </p:nvCxnSpPr>
        <p:spPr>
          <a:xfrm rot="10800000">
            <a:off x="5784700" y="4143100"/>
            <a:ext cx="15300" cy="1038000"/>
          </a:xfrm>
          <a:prstGeom prst="straightConnector1">
            <a:avLst/>
          </a:prstGeom>
          <a:noFill/>
          <a:ln w="76200" cap="flat" cmpd="sng">
            <a:solidFill>
              <a:srgbClr val="FF0000"/>
            </a:solidFill>
            <a:prstDash val="solid"/>
            <a:round/>
            <a:headEnd type="none" w="sm" len="sm"/>
            <a:tailEnd type="triangle" w="lg" len="lg"/>
          </a:ln>
        </p:spPr>
      </p:cxnSp>
      <p:cxnSp>
        <p:nvCxnSpPr>
          <p:cNvPr id="124" name="Google Shape;124;p27" title="arrow points to TFI scale on pbisapps.org page"/>
          <p:cNvCxnSpPr/>
          <p:nvPr/>
        </p:nvCxnSpPr>
        <p:spPr>
          <a:xfrm rot="10800000">
            <a:off x="4479700" y="4162700"/>
            <a:ext cx="15300" cy="1038000"/>
          </a:xfrm>
          <a:prstGeom prst="straightConnector1">
            <a:avLst/>
          </a:prstGeom>
          <a:noFill/>
          <a:ln w="76200" cap="flat" cmpd="sng">
            <a:solidFill>
              <a:srgbClr val="FF0000"/>
            </a:solidFill>
            <a:prstDash val="solid"/>
            <a:round/>
            <a:headEnd type="none" w="sm" len="sm"/>
            <a:tailEnd type="triangle" w="lg" len="lg"/>
          </a:ln>
        </p:spPr>
      </p:cxnSp>
      <p:cxnSp>
        <p:nvCxnSpPr>
          <p:cNvPr id="125" name="Google Shape;125;p27" title="arrow points to TFI items on pbisapps.org page"/>
          <p:cNvCxnSpPr/>
          <p:nvPr/>
        </p:nvCxnSpPr>
        <p:spPr>
          <a:xfrm rot="10800000" flipH="1">
            <a:off x="2289600" y="4417300"/>
            <a:ext cx="549000" cy="692800"/>
          </a:xfrm>
          <a:prstGeom prst="straightConnector1">
            <a:avLst/>
          </a:prstGeom>
          <a:noFill/>
          <a:ln w="76200" cap="flat" cmpd="sng">
            <a:solidFill>
              <a:srgbClr val="FF0000"/>
            </a:solidFill>
            <a:prstDash val="solid"/>
            <a:round/>
            <a:headEnd type="none" w="sm" len="sm"/>
            <a:tailEnd type="triangle" w="lg" len="lg"/>
          </a:ln>
        </p:spPr>
      </p:cxnSp>
      <p:cxnSp>
        <p:nvCxnSpPr>
          <p:cNvPr id="126" name="Google Shape;126;p27" title="arrow points to TFI total on pbisapps.org"/>
          <p:cNvCxnSpPr/>
          <p:nvPr/>
        </p:nvCxnSpPr>
        <p:spPr>
          <a:xfrm>
            <a:off x="1864900" y="3887084"/>
            <a:ext cx="747300" cy="40400"/>
          </a:xfrm>
          <a:prstGeom prst="straightConnector1">
            <a:avLst/>
          </a:prstGeom>
          <a:noFill/>
          <a:ln w="76200" cap="flat" cmpd="sng">
            <a:solidFill>
              <a:srgbClr val="FF0000"/>
            </a:solidFill>
            <a:prstDash val="solid"/>
            <a:round/>
            <a:headEnd type="none" w="sm" len="sm"/>
            <a:tailEnd type="triangle" w="lg" len="lg"/>
          </a:ln>
        </p:spPr>
      </p:cxnSp>
      <p:sp>
        <p:nvSpPr>
          <p:cNvPr id="127" name="Google Shape;127;p27"/>
          <p:cNvSpPr txBox="1">
            <a:spLocks noGrp="1"/>
          </p:cNvSpPr>
          <p:nvPr>
            <p:ph type="title"/>
          </p:nvPr>
        </p:nvSpPr>
        <p:spPr>
          <a:xfrm>
            <a:off x="0" y="195167"/>
            <a:ext cx="9144000" cy="1161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Pull All TFI Reports and Review </a:t>
            </a:r>
            <a:endParaRPr>
              <a:solidFill>
                <a:srgbClr val="FFFFFF"/>
              </a:solidFill>
            </a:endParaRPr>
          </a:p>
          <a:p>
            <a:pPr marL="0" lvl="0" indent="0" algn="ctr" rtl="0">
              <a:spcBef>
                <a:spcPts val="0"/>
              </a:spcBef>
              <a:spcAft>
                <a:spcPts val="0"/>
              </a:spcAft>
              <a:buClr>
                <a:srgbClr val="FFFFFF"/>
              </a:buClr>
              <a:buSzPts val="4400"/>
              <a:buFont typeface="Twentieth Century"/>
              <a:buNone/>
            </a:pPr>
            <a:r>
              <a:rPr lang="en-US">
                <a:solidFill>
                  <a:srgbClr val="FFFFFF"/>
                </a:solidFill>
              </a:rPr>
              <a:t>As a Team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Using Both the SAS &amp; TFI</a:t>
            </a:r>
            <a:endParaRPr/>
          </a:p>
        </p:txBody>
      </p:sp>
      <p:pic>
        <p:nvPicPr>
          <p:cNvPr id="281" name="Google Shape;281;p45" descr="Table has the following column headings - assessment item, action item, persons responsible, timeline."/>
          <p:cNvPicPr preferRelativeResize="0"/>
          <p:nvPr/>
        </p:nvPicPr>
        <p:blipFill>
          <a:blip r:embed="rId3">
            <a:alphaModFix/>
          </a:blip>
          <a:stretch>
            <a:fillRect/>
          </a:stretch>
        </p:blipFill>
        <p:spPr>
          <a:xfrm>
            <a:off x="0" y="2188265"/>
            <a:ext cx="9144000" cy="33912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Resources</a:t>
            </a:r>
            <a:endParaRPr/>
          </a:p>
        </p:txBody>
      </p:sp>
      <p:sp>
        <p:nvSpPr>
          <p:cNvPr id="288" name="Google Shape;288;p46"/>
          <p:cNvSpPr txBox="1">
            <a:spLocks noGrp="1"/>
          </p:cNvSpPr>
          <p:nvPr>
            <p:ph type="body" idx="1"/>
          </p:nvPr>
        </p:nvSpPr>
        <p:spPr>
          <a:xfrm>
            <a:off x="365300" y="1600200"/>
            <a:ext cx="8257500" cy="3644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u="sng">
                <a:solidFill>
                  <a:srgbClr val="AF4345"/>
                </a:solidFill>
                <a:latin typeface="Lato"/>
                <a:ea typeface="Lato"/>
                <a:cs typeface="Lato"/>
                <a:sym typeface="Lato"/>
                <a:hlinkClick r:id="rId3"/>
              </a:rPr>
              <a:t>How to Give the SAS</a:t>
            </a:r>
            <a:endParaRPr sz="1800">
              <a:solidFill>
                <a:srgbClr val="5E696C"/>
              </a:solidFill>
              <a:latin typeface="Lato"/>
              <a:ea typeface="Lato"/>
              <a:cs typeface="Lato"/>
              <a:sym typeface="Lato"/>
            </a:endParaRPr>
          </a:p>
          <a:p>
            <a:pPr marL="0" lvl="0" indent="0" algn="l" rtl="0">
              <a:lnSpc>
                <a:spcPct val="115000"/>
              </a:lnSpc>
              <a:spcBef>
                <a:spcPts val="1600"/>
              </a:spcBef>
              <a:spcAft>
                <a:spcPts val="0"/>
              </a:spcAft>
              <a:buNone/>
            </a:pPr>
            <a:r>
              <a:rPr lang="en-US" sz="1800" u="sng">
                <a:solidFill>
                  <a:srgbClr val="AF4345"/>
                </a:solidFill>
                <a:latin typeface="Lato"/>
                <a:ea typeface="Lato"/>
                <a:cs typeface="Lato"/>
                <a:sym typeface="Lato"/>
                <a:hlinkClick r:id="rId4"/>
              </a:rPr>
              <a:t>SAS Cheatsheet</a:t>
            </a:r>
            <a:endParaRPr sz="1800">
              <a:solidFill>
                <a:srgbClr val="5E696C"/>
              </a:solidFill>
              <a:latin typeface="Lato"/>
              <a:ea typeface="Lato"/>
              <a:cs typeface="Lato"/>
              <a:sym typeface="Lato"/>
            </a:endParaRPr>
          </a:p>
          <a:p>
            <a:pPr marL="0" lvl="0" indent="0" algn="l" rtl="0">
              <a:lnSpc>
                <a:spcPct val="115000"/>
              </a:lnSpc>
              <a:spcBef>
                <a:spcPts val="1600"/>
              </a:spcBef>
              <a:spcAft>
                <a:spcPts val="0"/>
              </a:spcAft>
              <a:buNone/>
            </a:pPr>
            <a:r>
              <a:rPr lang="en-US" sz="1800" u="sng">
                <a:solidFill>
                  <a:srgbClr val="AF4345"/>
                </a:solidFill>
                <a:latin typeface="Lato"/>
                <a:ea typeface="Lato"/>
                <a:cs typeface="Lato"/>
                <a:sym typeface="Lato"/>
                <a:hlinkClick r:id="rId5"/>
              </a:rPr>
              <a:t>SAS Action Planning Document</a:t>
            </a:r>
            <a:endParaRPr sz="1800">
              <a:solidFill>
                <a:srgbClr val="5E696C"/>
              </a:solidFill>
              <a:latin typeface="Lato"/>
              <a:ea typeface="Lato"/>
              <a:cs typeface="Lato"/>
              <a:sym typeface="Lato"/>
            </a:endParaRPr>
          </a:p>
          <a:p>
            <a:pPr marL="0" lvl="0" indent="0" algn="l" rtl="0">
              <a:lnSpc>
                <a:spcPct val="115000"/>
              </a:lnSpc>
              <a:spcBef>
                <a:spcPts val="1600"/>
              </a:spcBef>
              <a:spcAft>
                <a:spcPts val="0"/>
              </a:spcAft>
              <a:buNone/>
            </a:pPr>
            <a:r>
              <a:rPr lang="en-US" sz="1800" u="sng">
                <a:solidFill>
                  <a:srgbClr val="AF4345"/>
                </a:solidFill>
                <a:latin typeface="Lato"/>
                <a:ea typeface="Lato"/>
                <a:cs typeface="Lato"/>
                <a:sym typeface="Lato"/>
                <a:hlinkClick r:id="rId6"/>
              </a:rPr>
              <a:t>SAS &amp; TFI Crosswalk</a:t>
            </a:r>
            <a:endParaRPr sz="1800">
              <a:solidFill>
                <a:srgbClr val="5E696C"/>
              </a:solidFill>
              <a:latin typeface="Lato"/>
              <a:ea typeface="Lato"/>
              <a:cs typeface="Lato"/>
              <a:sym typeface="Lato"/>
            </a:endParaRPr>
          </a:p>
          <a:p>
            <a:pPr marL="0" lvl="0" indent="0" algn="l" rtl="0">
              <a:lnSpc>
                <a:spcPct val="115000"/>
              </a:lnSpc>
              <a:spcBef>
                <a:spcPts val="1600"/>
              </a:spcBef>
              <a:spcAft>
                <a:spcPts val="0"/>
              </a:spcAft>
              <a:buNone/>
            </a:pPr>
            <a:r>
              <a:rPr lang="en-US" sz="1800" u="sng">
                <a:solidFill>
                  <a:srgbClr val="AF4345"/>
                </a:solidFill>
                <a:latin typeface="Lato"/>
                <a:ea typeface="Lato"/>
                <a:cs typeface="Lato"/>
                <a:sym typeface="Lato"/>
                <a:hlinkClick r:id="rId7"/>
              </a:rPr>
              <a:t>TFI Manual</a:t>
            </a:r>
            <a:endParaRPr sz="1800">
              <a:solidFill>
                <a:srgbClr val="5E696C"/>
              </a:solidFill>
              <a:latin typeface="Lato"/>
              <a:ea typeface="Lato"/>
              <a:cs typeface="Lato"/>
              <a:sym typeface="Lato"/>
            </a:endParaRPr>
          </a:p>
          <a:p>
            <a:pPr marL="0" lvl="0" indent="0" algn="l" rtl="0">
              <a:lnSpc>
                <a:spcPct val="115000"/>
              </a:lnSpc>
              <a:spcBef>
                <a:spcPts val="1600"/>
              </a:spcBef>
              <a:spcAft>
                <a:spcPts val="0"/>
              </a:spcAft>
              <a:buNone/>
            </a:pPr>
            <a:r>
              <a:rPr lang="en-US" sz="1800" u="sng">
                <a:solidFill>
                  <a:srgbClr val="AF4345"/>
                </a:solidFill>
                <a:latin typeface="Lato"/>
                <a:ea typeface="Lato"/>
                <a:cs typeface="Lato"/>
                <a:sym typeface="Lato"/>
                <a:hlinkClick r:id="rId8"/>
              </a:rPr>
              <a:t>TFI Action Planning Document</a:t>
            </a:r>
            <a:endParaRPr sz="1800">
              <a:solidFill>
                <a:srgbClr val="5E696C"/>
              </a:solidFill>
              <a:latin typeface="Lato"/>
              <a:ea typeface="Lato"/>
              <a:cs typeface="Lato"/>
              <a:sym typeface="Lato"/>
            </a:endParaRPr>
          </a:p>
          <a:p>
            <a:pPr marL="0" lvl="0" indent="0" algn="l" rtl="0">
              <a:lnSpc>
                <a:spcPct val="115000"/>
              </a:lnSpc>
              <a:spcBef>
                <a:spcPts val="1600"/>
              </a:spcBef>
              <a:spcAft>
                <a:spcPts val="1600"/>
              </a:spcAft>
              <a:buNone/>
            </a:pPr>
            <a:r>
              <a:rPr lang="en-US" sz="1800" u="sng">
                <a:solidFill>
                  <a:srgbClr val="AF4345"/>
                </a:solidFill>
                <a:latin typeface="Lato"/>
                <a:ea typeface="Lato"/>
                <a:cs typeface="Lato"/>
                <a:sym typeface="Lato"/>
                <a:hlinkClick r:id="rId9"/>
              </a:rPr>
              <a:t>How-To-Navigate PBIS Assessment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8" title="screen shot from pbisapps.org shows TFI total scores from three administrations of the instrument in bar graph form"/>
          <p:cNvPicPr preferRelativeResize="0"/>
          <p:nvPr/>
        </p:nvPicPr>
        <p:blipFill rotWithShape="1">
          <a:blip r:embed="rId3">
            <a:alphaModFix/>
          </a:blip>
          <a:srcRect/>
          <a:stretch/>
        </p:blipFill>
        <p:spPr>
          <a:xfrm>
            <a:off x="845276" y="1462734"/>
            <a:ext cx="7457503" cy="5033967"/>
          </a:xfrm>
          <a:prstGeom prst="rect">
            <a:avLst/>
          </a:prstGeom>
          <a:noFill/>
          <a:ln>
            <a:noFill/>
          </a:ln>
        </p:spPr>
      </p:pic>
      <p:sp>
        <p:nvSpPr>
          <p:cNvPr id="133" name="Google Shape;133;p28"/>
          <p:cNvSpPr txBox="1">
            <a:spLocks noGrp="1"/>
          </p:cNvSpPr>
          <p:nvPr>
            <p:ph type="title"/>
          </p:nvPr>
        </p:nvSpPr>
        <p:spPr>
          <a:xfrm>
            <a:off x="0" y="279416"/>
            <a:ext cx="91440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Total Report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9" title="screenshot from pbisapps.org shows TFI scale scores from three administrations of the instrument in bar graph form"/>
          <p:cNvPicPr preferRelativeResize="0"/>
          <p:nvPr/>
        </p:nvPicPr>
        <p:blipFill rotWithShape="1">
          <a:blip r:embed="rId3">
            <a:alphaModFix/>
          </a:blip>
          <a:srcRect/>
          <a:stretch/>
        </p:blipFill>
        <p:spPr>
          <a:xfrm>
            <a:off x="814850" y="1167900"/>
            <a:ext cx="7514310" cy="5239800"/>
          </a:xfrm>
          <a:prstGeom prst="rect">
            <a:avLst/>
          </a:prstGeom>
          <a:noFill/>
          <a:ln>
            <a:noFill/>
          </a:ln>
        </p:spPr>
      </p:pic>
      <p:sp>
        <p:nvSpPr>
          <p:cNvPr id="139" name="Google Shape;139;p29"/>
          <p:cNvSpPr txBox="1">
            <a:spLocks noGrp="1"/>
          </p:cNvSpPr>
          <p:nvPr>
            <p:ph type="title"/>
          </p:nvPr>
        </p:nvSpPr>
        <p:spPr>
          <a:xfrm>
            <a:off x="0" y="-11033"/>
            <a:ext cx="90816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Scale Report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SzPts val="3200"/>
              <a:buNone/>
            </a:pPr>
            <a:endParaRPr/>
          </a:p>
        </p:txBody>
      </p:sp>
      <p:pic>
        <p:nvPicPr>
          <p:cNvPr id="145" name="Google Shape;145;p30" title="screen shot from pbisapps.org shows TFI subscale scores from three administrations of the instrument in bar graph form"/>
          <p:cNvPicPr preferRelativeResize="0"/>
          <p:nvPr/>
        </p:nvPicPr>
        <p:blipFill rotWithShape="1">
          <a:blip r:embed="rId3">
            <a:alphaModFix/>
          </a:blip>
          <a:srcRect/>
          <a:stretch/>
        </p:blipFill>
        <p:spPr>
          <a:xfrm>
            <a:off x="304801" y="1013504"/>
            <a:ext cx="8520601" cy="5650829"/>
          </a:xfrm>
          <a:prstGeom prst="rect">
            <a:avLst/>
          </a:prstGeom>
          <a:noFill/>
          <a:ln>
            <a:noFill/>
          </a:ln>
        </p:spPr>
      </p:pic>
      <p:sp>
        <p:nvSpPr>
          <p:cNvPr id="146" name="Google Shape;146;p30"/>
          <p:cNvSpPr txBox="1">
            <a:spLocks noGrp="1"/>
          </p:cNvSpPr>
          <p:nvPr>
            <p:ph type="title"/>
          </p:nvPr>
        </p:nvSpPr>
        <p:spPr>
          <a:xfrm>
            <a:off x="0" y="-11033"/>
            <a:ext cx="91440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Subscale Report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b="1" u="sng">
                <a:solidFill>
                  <a:schemeClr val="accent6"/>
                </a:solidFill>
              </a:rPr>
              <a:t>WHAT</a:t>
            </a:r>
            <a:r>
              <a:rPr lang="en-US"/>
              <a:t>: Annual assessment of staff perception of PBIS implementation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WHO</a:t>
            </a:r>
            <a:r>
              <a:rPr lang="en-US"/>
              <a:t>: All school staff </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WHEN</a:t>
            </a:r>
            <a:r>
              <a:rPr lang="en-US"/>
              <a:t>: By November 1 and May 1</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WHY</a:t>
            </a:r>
            <a:r>
              <a:rPr lang="en-US"/>
              <a:t>: Shows how well adults understand and are implementing with PBIS</a:t>
            </a:r>
            <a:endParaRPr/>
          </a:p>
          <a:p>
            <a:pPr marL="0" lvl="0" indent="0" algn="l" rtl="0">
              <a:lnSpc>
                <a:spcPct val="90000"/>
              </a:lnSpc>
              <a:spcBef>
                <a:spcPts val="640"/>
              </a:spcBef>
              <a:spcAft>
                <a:spcPts val="0"/>
              </a:spcAft>
              <a:buSzPts val="3200"/>
              <a:buNone/>
            </a:pPr>
            <a:endParaRPr/>
          </a:p>
          <a:p>
            <a:pPr marL="342900" lvl="0" indent="-139700" algn="l" rtl="0">
              <a:lnSpc>
                <a:spcPct val="90000"/>
              </a:lnSpc>
              <a:spcBef>
                <a:spcPts val="640"/>
              </a:spcBef>
              <a:spcAft>
                <a:spcPts val="0"/>
              </a:spcAft>
              <a:buSzPts val="3200"/>
              <a:buNone/>
            </a:pPr>
            <a:endParaRPr/>
          </a:p>
        </p:txBody>
      </p:sp>
      <p:pic>
        <p:nvPicPr>
          <p:cNvPr id="152" name="Google Shape;152;p31"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53" name="Google Shape;153;p31"/>
          <p:cNvSpPr txBox="1">
            <a:spLocks noGrp="1"/>
          </p:cNvSpPr>
          <p:nvPr>
            <p:ph type="title"/>
          </p:nvPr>
        </p:nvSpPr>
        <p:spPr>
          <a:xfrm>
            <a:off x="1239493" y="288118"/>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Self-Assessment Survey (SAS)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2" descr="This slide shows part of the school-wide system item analysis from May 2016.  There were 21 responses to the survey.  Two items were rated 'In Place' by 80 percent of respondents and two items were rated 'Partially in Place' by 55-57 percent of respondents.  These partial in place items are: Expected student behaviors are rewarded regularly and procedures are in place to address emergency/dangerous situations.  Four items were rated 'Not in place' by 14-26 percent of respondents.  Each item is also given an improvement priority.  Three items were given an improvement priority of 60 percent and above: the item about addressing emergency situations and problem behaviors are clearly defined and options exist to allow classroom instruction to continue when problem behavior occurs.  " title="Self-Assessment survey item analysis report"/>
          <p:cNvPicPr preferRelativeResize="0"/>
          <p:nvPr/>
        </p:nvPicPr>
        <p:blipFill rotWithShape="1">
          <a:blip r:embed="rId3">
            <a:alphaModFix/>
          </a:blip>
          <a:srcRect/>
          <a:stretch/>
        </p:blipFill>
        <p:spPr>
          <a:xfrm>
            <a:off x="207643" y="1761036"/>
            <a:ext cx="8673599" cy="8702013"/>
          </a:xfrm>
          <a:prstGeom prst="rect">
            <a:avLst/>
          </a:prstGeom>
          <a:noFill/>
          <a:ln>
            <a:noFill/>
          </a:ln>
          <a:effectLst>
            <a:outerShdw blurRad="292100" dist="139700" dir="2700000" algn="tl" rotWithShape="0">
              <a:srgbClr val="333333">
                <a:alpha val="64705"/>
              </a:srgbClr>
            </a:outerShdw>
          </a:effectLst>
        </p:spPr>
      </p:pic>
      <p:sp>
        <p:nvSpPr>
          <p:cNvPr id="159" name="Google Shape;159;p32"/>
          <p:cNvSpPr txBox="1">
            <a:spLocks noGrp="1"/>
          </p:cNvSpPr>
          <p:nvPr>
            <p:ph type="body" idx="1"/>
          </p:nvPr>
        </p:nvSpPr>
        <p:spPr>
          <a:xfrm>
            <a:off x="365298" y="1106214"/>
            <a:ext cx="8257568" cy="4373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What do you see? How is this helpful?</a:t>
            </a:r>
            <a:endParaRPr/>
          </a:p>
        </p:txBody>
      </p:sp>
      <p:pic>
        <p:nvPicPr>
          <p:cNvPr id="160" name="Google Shape;160;p32"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61" name="Google Shape;161;p32"/>
          <p:cNvSpPr txBox="1">
            <a:spLocks noGrp="1"/>
          </p:cNvSpPr>
          <p:nvPr>
            <p:ph type="title"/>
          </p:nvPr>
        </p:nvSpPr>
        <p:spPr>
          <a:xfrm>
            <a:off x="1225857" y="362941"/>
            <a:ext cx="6987106" cy="5635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Sample SAS Item Analysis Report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Self-Assessment Survey (SAS)</a:t>
            </a:r>
            <a:endParaRPr/>
          </a:p>
        </p:txBody>
      </p:sp>
      <p:sp>
        <p:nvSpPr>
          <p:cNvPr id="168" name="Google Shape;168;p33"/>
          <p:cNvSpPr txBox="1">
            <a:spLocks noGrp="1"/>
          </p:cNvSpPr>
          <p:nvPr>
            <p:ph type="body" idx="1"/>
          </p:nvPr>
        </p:nvSpPr>
        <p:spPr>
          <a:xfrm>
            <a:off x="365300" y="1600200"/>
            <a:ext cx="8257500" cy="3644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US"/>
              <a:t>Annual fidelity measure that allows all staff to evaluate the status and need for improvement on the following systems:</a:t>
            </a:r>
            <a:endParaRPr/>
          </a:p>
          <a:p>
            <a:pPr marL="914400" lvl="1" indent="-342900" algn="l" rtl="0">
              <a:spcBef>
                <a:spcPts val="0"/>
              </a:spcBef>
              <a:spcAft>
                <a:spcPts val="0"/>
              </a:spcAft>
              <a:buSzPts val="1800"/>
              <a:buAutoNum type="alphaLcPeriod"/>
            </a:pPr>
            <a:r>
              <a:rPr lang="en-US"/>
              <a:t>School-wide</a:t>
            </a:r>
            <a:endParaRPr/>
          </a:p>
          <a:p>
            <a:pPr marL="914400" lvl="1" indent="-342900" algn="l" rtl="0">
              <a:spcBef>
                <a:spcPts val="0"/>
              </a:spcBef>
              <a:spcAft>
                <a:spcPts val="0"/>
              </a:spcAft>
              <a:buSzPts val="1800"/>
              <a:buAutoNum type="alphaLcPeriod"/>
            </a:pPr>
            <a:r>
              <a:rPr lang="en-US"/>
              <a:t>Non-Classroom</a:t>
            </a:r>
            <a:endParaRPr/>
          </a:p>
          <a:p>
            <a:pPr marL="914400" lvl="1" indent="-342900" algn="l" rtl="0">
              <a:spcBef>
                <a:spcPts val="0"/>
              </a:spcBef>
              <a:spcAft>
                <a:spcPts val="0"/>
              </a:spcAft>
              <a:buSzPts val="1800"/>
              <a:buAutoNum type="alphaLcPeriod"/>
            </a:pPr>
            <a:r>
              <a:rPr lang="en-US"/>
              <a:t>Classroom</a:t>
            </a:r>
            <a:endParaRPr/>
          </a:p>
          <a:p>
            <a:pPr marL="914400" lvl="1" indent="-342900" algn="l" rtl="0">
              <a:spcBef>
                <a:spcPts val="0"/>
              </a:spcBef>
              <a:spcAft>
                <a:spcPts val="0"/>
              </a:spcAft>
              <a:buSzPts val="1800"/>
              <a:buAutoNum type="alphaLcPeriod"/>
            </a:pPr>
            <a:r>
              <a:rPr lang="en-US"/>
              <a:t>Individual </a:t>
            </a:r>
            <a:endParaRPr/>
          </a:p>
          <a:p>
            <a:pPr marL="457200" lvl="0" indent="-342900" algn="l" rtl="0">
              <a:spcBef>
                <a:spcPts val="0"/>
              </a:spcBef>
              <a:spcAft>
                <a:spcPts val="0"/>
              </a:spcAft>
              <a:buSzPts val="1800"/>
              <a:buAutoNum type="arabicPeriod"/>
            </a:pPr>
            <a:r>
              <a:rPr lang="en-US"/>
              <a:t>Results can be used with the TFI results for a comprehensive view of Team and Staff implementation perception.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65300" y="350825"/>
            <a:ext cx="80025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Self-Assessment Survey (SAS)</a:t>
            </a:r>
            <a:endParaRPr/>
          </a:p>
        </p:txBody>
      </p:sp>
      <p:sp>
        <p:nvSpPr>
          <p:cNvPr id="175" name="Google Shape;175;p34"/>
          <p:cNvSpPr txBox="1">
            <a:spLocks noGrp="1"/>
          </p:cNvSpPr>
          <p:nvPr>
            <p:ph type="body" idx="1"/>
          </p:nvPr>
        </p:nvSpPr>
        <p:spPr>
          <a:xfrm>
            <a:off x="142150" y="1334125"/>
            <a:ext cx="8604600" cy="4691100"/>
          </a:xfrm>
          <a:prstGeom prst="rect">
            <a:avLst/>
          </a:prstGeom>
        </p:spPr>
        <p:txBody>
          <a:bodyPr spcFirstLastPara="1" wrap="square" lIns="91425" tIns="45700" rIns="91425" bIns="45700" anchor="t" anchorCtr="0">
            <a:noAutofit/>
          </a:bodyPr>
          <a:lstStyle/>
          <a:p>
            <a:pPr marL="457200" marR="0" lvl="0" indent="-342900" algn="l" rtl="0">
              <a:lnSpc>
                <a:spcPct val="100000"/>
              </a:lnSpc>
              <a:spcBef>
                <a:spcPts val="360"/>
              </a:spcBef>
              <a:spcAft>
                <a:spcPts val="0"/>
              </a:spcAft>
              <a:buSzPts val="1800"/>
              <a:buAutoNum type="arabicPeriod"/>
            </a:pPr>
            <a:r>
              <a:rPr lang="en-US"/>
              <a:t>Action plan with the results.  Once the survey has closed, the PBIS Team should view the results and make an action plan for continuous improvement.</a:t>
            </a:r>
            <a:endParaRPr/>
          </a:p>
          <a:p>
            <a:pPr marL="914400" marR="0" lvl="1" indent="-342900" algn="l" rtl="0">
              <a:lnSpc>
                <a:spcPct val="100000"/>
              </a:lnSpc>
              <a:spcBef>
                <a:spcPts val="0"/>
              </a:spcBef>
              <a:spcAft>
                <a:spcPts val="0"/>
              </a:spcAft>
              <a:buSzPts val="1800"/>
              <a:buAutoNum type="alphaLcPeriod"/>
            </a:pPr>
            <a:r>
              <a:rPr lang="en-US" sz="3200"/>
              <a:t>Suggestions Include:</a:t>
            </a:r>
            <a:endParaRPr sz="3200"/>
          </a:p>
          <a:p>
            <a:pPr marL="1371600" marR="0" lvl="2" indent="-342900" algn="l" rtl="0">
              <a:lnSpc>
                <a:spcPct val="100000"/>
              </a:lnSpc>
              <a:spcBef>
                <a:spcPts val="0"/>
              </a:spcBef>
              <a:spcAft>
                <a:spcPts val="0"/>
              </a:spcAft>
              <a:buSzPts val="1800"/>
              <a:buAutoNum type="romanLcPeriod"/>
            </a:pPr>
            <a:r>
              <a:rPr lang="en-US" sz="3200"/>
              <a:t>Compare results with the TFI and prioritizing action items (</a:t>
            </a:r>
            <a:r>
              <a:rPr lang="en-US" sz="3200" u="sng">
                <a:solidFill>
                  <a:schemeClr val="hlink"/>
                </a:solidFill>
                <a:hlinkClick r:id="rId3"/>
              </a:rPr>
              <a:t>http://bit.ly/TFISASCrosswalk</a:t>
            </a:r>
            <a:r>
              <a:rPr lang="en-US" sz="3200"/>
              <a:t>)</a:t>
            </a:r>
            <a:endParaRPr sz="3200"/>
          </a:p>
          <a:p>
            <a:pPr marL="1371600" marR="0" lvl="2" indent="-342900" algn="l" rtl="0">
              <a:lnSpc>
                <a:spcPct val="100000"/>
              </a:lnSpc>
              <a:spcBef>
                <a:spcPts val="0"/>
              </a:spcBef>
              <a:spcAft>
                <a:spcPts val="0"/>
              </a:spcAft>
              <a:buSzPts val="1800"/>
              <a:buAutoNum type="romanLcPeriod"/>
            </a:pPr>
            <a:r>
              <a:rPr lang="en-US" sz="3200"/>
              <a:t>Summarize data and bringing back to staff to pick the top 3 areas of focus</a:t>
            </a:r>
            <a:endParaRPr sz="3200"/>
          </a:p>
          <a:p>
            <a:pPr marL="1371600" marR="0" lvl="2" indent="-342900" algn="l" rtl="0">
              <a:lnSpc>
                <a:spcPct val="100000"/>
              </a:lnSpc>
              <a:spcBef>
                <a:spcPts val="0"/>
              </a:spcBef>
              <a:spcAft>
                <a:spcPts val="0"/>
              </a:spcAft>
              <a:buSzPts val="1800"/>
              <a:buAutoNum type="romanLcPeriod"/>
            </a:pPr>
            <a:r>
              <a:rPr lang="en-US" sz="3200"/>
              <a:t>Add priority items to your next meeting agenda</a:t>
            </a:r>
            <a:endParaRPr sz="1800">
              <a:solidFill>
                <a:srgbClr val="5E696C"/>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328</Words>
  <Application>Microsoft Office PowerPoint</Application>
  <PresentationFormat>On-screen Show (4:3)</PresentationFormat>
  <Paragraphs>165</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Noto Sans Symbols</vt:lpstr>
      <vt:lpstr>Trebuchet MS</vt:lpstr>
      <vt:lpstr>Twentieth Century</vt:lpstr>
      <vt:lpstr>Arial</vt:lpstr>
      <vt:lpstr>Architects Daughter</vt:lpstr>
      <vt:lpstr>Calibri</vt:lpstr>
      <vt:lpstr>Lato</vt:lpstr>
      <vt:lpstr>4_Final_MWBIS 4</vt:lpstr>
      <vt:lpstr>4_Final_MWBIS 4</vt:lpstr>
      <vt:lpstr>Day 3 PBIS Team Training SAS &amp; TFI Results  Action Planning</vt:lpstr>
      <vt:lpstr>Pull All TFI Reports and Review  As a Team</vt:lpstr>
      <vt:lpstr>Total Report</vt:lpstr>
      <vt:lpstr>Scale Report</vt:lpstr>
      <vt:lpstr>Subscale Report</vt:lpstr>
      <vt:lpstr>Self-Assessment Survey (SAS)</vt:lpstr>
      <vt:lpstr>Sample SAS Item Analysis Report</vt:lpstr>
      <vt:lpstr>Self-Assessment Survey (SAS)</vt:lpstr>
      <vt:lpstr>Self-Assessment Survey (SAS)</vt:lpstr>
      <vt:lpstr>Pulling Up the Results</vt:lpstr>
      <vt:lpstr>Report Options Menus</vt:lpstr>
      <vt:lpstr>Total Score</vt:lpstr>
      <vt:lpstr>Total Score</vt:lpstr>
      <vt:lpstr>School-wide Systems Subscale</vt:lpstr>
      <vt:lpstr>Items</vt:lpstr>
      <vt:lpstr>Items</vt:lpstr>
      <vt:lpstr>Action Planning</vt:lpstr>
      <vt:lpstr>Additional Feedback/Narrow Goals</vt:lpstr>
      <vt:lpstr>Using Both the SAS &amp; TFI</vt:lpstr>
      <vt:lpstr>Using Both the SAS &amp; TFI</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3 PBIS Team Training SAS &amp; TFI Results  Action Planning  Updated October 2019  </dc:title>
  <cp:lastModifiedBy>Garrett Petrie</cp:lastModifiedBy>
  <cp:revision>4</cp:revision>
  <dcterms:modified xsi:type="dcterms:W3CDTF">2019-10-29T13:20:12Z</dcterms:modified>
</cp:coreProperties>
</file>