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3" r:id="rId3"/>
    <p:sldMasterId id="2147483674" r:id="rId4"/>
  </p:sldMasterIdLst>
  <p:notesMasterIdLst>
    <p:notesMasterId r:id="rId4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oNVtSjhtYYfupSmlV780W4GJ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2DB19D-9A9B-4F17-9B6B-D3D2D5DF2802}">
  <a:tblStyle styleId="{7C2DB19D-9A9B-4F17-9B6B-D3D2D5DF28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5E8A597-9A77-4F62-B14B-4C2DBB9D76B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109D88F-012E-4B7C-89DE-9FDF5BC9B454}"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0"/>
          </a:solidFill>
        </a:fill>
      </a:tcStyle>
    </a:wholeTbl>
    <a:band1H>
      <a:tcTxStyle/>
      <a:tcStyle>
        <a:tcBdr/>
        <a:fill>
          <a:solidFill>
            <a:srgbClr val="CDCFE0"/>
          </a:solidFill>
        </a:fill>
      </a:tcStyle>
    </a:band1H>
    <a:band2H>
      <a:tcTxStyle/>
      <a:tcStyle>
        <a:tcBdr/>
      </a:tcStyle>
    </a:band2H>
    <a:band1V>
      <a:tcTxStyle/>
      <a:tcStyle>
        <a:tcBdr/>
        <a:fill>
          <a:solidFill>
            <a:srgbClr val="CDCFE0"/>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83475" autoAdjust="0"/>
  </p:normalViewPr>
  <p:slideViewPr>
    <p:cSldViewPr snapToGrid="0">
      <p:cViewPr varScale="1">
        <p:scale>
          <a:sx n="80" d="100"/>
          <a:sy n="80" d="100"/>
        </p:scale>
        <p:origin x="1107"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51"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vimeo.com/2095572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UPDATED July 2019</a:t>
            </a:r>
            <a:endParaRPr b="1" dirty="0"/>
          </a:p>
        </p:txBody>
      </p:sp>
      <p:sp>
        <p:nvSpPr>
          <p:cNvPr id="165" name="Google Shape;165;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Ask:  what did you notice about changing behavior; did they measure outcomes?  Did having fun make a difference?  What was the reward?</a:t>
            </a:r>
            <a:endParaRPr/>
          </a:p>
          <a:p>
            <a:pPr marL="0" lvl="0" indent="0" algn="l" rtl="0">
              <a:spcBef>
                <a:spcPts val="0"/>
              </a:spcBef>
              <a:spcAft>
                <a:spcPts val="0"/>
              </a:spcAft>
              <a:buNone/>
            </a:pPr>
            <a:endParaRPr/>
          </a:p>
          <a:p>
            <a:pPr marL="0" lvl="0" indent="0" algn="l" rtl="0">
              <a:spcBef>
                <a:spcPts val="0"/>
              </a:spcBef>
              <a:spcAft>
                <a:spcPts val="0"/>
              </a:spcAft>
              <a:buNone/>
            </a:pPr>
            <a:r>
              <a:rPr lang="en-US"/>
              <a:t>1 minute 45 seconds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2"/>
              </a:buClr>
              <a:buSzPts val="1200"/>
              <a:buFont typeface="Twentieth Century"/>
              <a:buNone/>
            </a:pPr>
            <a:r>
              <a:rPr lang="en-US" sz="1200">
                <a:solidFill>
                  <a:schemeClr val="dk2"/>
                </a:solidFill>
                <a:latin typeface="Twentieth Century"/>
                <a:ea typeface="Twentieth Century"/>
                <a:cs typeface="Twentieth Century"/>
                <a:sym typeface="Twentieth Century"/>
              </a:rPr>
              <a:t>http://www.thefuntheory.com/piano-staircase</a:t>
            </a:r>
            <a:endParaRPr/>
          </a:p>
          <a:p>
            <a:pPr marL="0" lvl="0" indent="0" algn="l" rtl="0">
              <a:spcBef>
                <a:spcPts val="0"/>
              </a:spcBef>
              <a:spcAft>
                <a:spcPts val="0"/>
              </a:spcAft>
              <a:buNone/>
            </a:pPr>
            <a:endParaRPr/>
          </a:p>
        </p:txBody>
      </p:sp>
      <p:sp>
        <p:nvSpPr>
          <p:cNvPr id="255" name="Google Shape;255;p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10</a:t>
            </a:fld>
            <a:endParaRPr>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11</a:t>
            </a:fld>
            <a:endParaRPr sz="1200">
              <a:solidFill>
                <a:srgbClr val="000000"/>
              </a:solidFill>
              <a:latin typeface="Arial"/>
              <a:ea typeface="Arial"/>
              <a:cs typeface="Arial"/>
              <a:sym typeface="Arial"/>
            </a:endParaRPr>
          </a:p>
        </p:txBody>
      </p:sp>
      <p:sp>
        <p:nvSpPr>
          <p:cNvPr id="263" name="Google Shape;263;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latin typeface="Arial"/>
                <a:ea typeface="Arial"/>
                <a:cs typeface="Arial"/>
                <a:sym typeface="Arial"/>
              </a:rPr>
              <a:t>We need to emphasize here that this is true for the classroom, in fact, classroom teachers may find that for most of the school year they must constantly and consistently teach the appropriate behaviors they want to see in their classroom.  During the first couple weeks of school, teachers will spend more time teaching, re-teaching, pre-correcting, acknowledging and supporting implementation of classroom-wide rules for behavior, procedures and routines.  Address behavior first and then teachers will find they have more time for teaching academics.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Can’t just put the expectations and rules on the wall and walk away.. </a:t>
            </a:r>
            <a:endParaRPr/>
          </a:p>
          <a:p>
            <a:pPr marL="0" lvl="0" indent="0" algn="l" rtl="0">
              <a:spcBef>
                <a:spcPts val="0"/>
              </a:spcBef>
              <a:spcAft>
                <a:spcPts val="0"/>
              </a:spcAft>
              <a:buNone/>
            </a:pPr>
            <a:r>
              <a:rPr lang="en-US">
                <a:latin typeface="Arial"/>
                <a:ea typeface="Arial"/>
                <a:cs typeface="Arial"/>
                <a:sym typeface="Arial"/>
              </a:rPr>
              <a:t>If you emphasize “it” the students will see it’s importance</a:t>
            </a:r>
            <a:endParaRPr/>
          </a:p>
          <a:p>
            <a:pPr marL="0" lvl="0" indent="0" algn="l" rtl="0">
              <a:spcBef>
                <a:spcPts val="0"/>
              </a:spcBef>
              <a:spcAft>
                <a:spcPts val="0"/>
              </a:spcAft>
              <a:buNone/>
            </a:pPr>
            <a:r>
              <a:rPr lang="en-US">
                <a:latin typeface="Arial"/>
                <a:ea typeface="Arial"/>
                <a:cs typeface="Arial"/>
                <a:sym typeface="Arial"/>
              </a:rPr>
              <a:t>If you model “it” the students will learn how to do “it”.</a:t>
            </a:r>
            <a:endParaRPr/>
          </a:p>
          <a:p>
            <a:pPr marL="0" lvl="0" indent="0" algn="l" rtl="0">
              <a:spcBef>
                <a:spcPts val="0"/>
              </a:spcBef>
              <a:spcAft>
                <a:spcPts val="0"/>
              </a:spcAft>
              <a:buNone/>
            </a:pPr>
            <a:r>
              <a:rPr lang="en-US">
                <a:latin typeface="Arial"/>
                <a:ea typeface="Arial"/>
                <a:cs typeface="Arial"/>
                <a:sym typeface="Arial"/>
              </a:rPr>
              <a:t>Consistently provide students with feedback, emphasizing students who are doing “it”.</a:t>
            </a:r>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b="1" i="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12</a:t>
            </a:fld>
            <a:endParaRPr sz="1200">
              <a:solidFill>
                <a:srgbClr val="000000"/>
              </a:solidFill>
              <a:latin typeface="Arial"/>
              <a:ea typeface="Arial"/>
              <a:cs typeface="Arial"/>
              <a:sym typeface="Arial"/>
            </a:endParaRPr>
          </a:p>
        </p:txBody>
      </p:sp>
      <p:sp>
        <p:nvSpPr>
          <p:cNvPr id="271" name="Google Shape;271;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2" name="Google Shape;272;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latin typeface="Arial"/>
                <a:ea typeface="Arial"/>
                <a:cs typeface="Arial"/>
                <a:sym typeface="Arial"/>
              </a:rPr>
              <a:t>We can’t assume: </a:t>
            </a:r>
            <a:endParaRPr/>
          </a:p>
          <a:p>
            <a:pPr marL="171441" lvl="0" indent="-171441" algn="l" rtl="0">
              <a:spcBef>
                <a:spcPts val="0"/>
              </a:spcBef>
              <a:spcAft>
                <a:spcPts val="0"/>
              </a:spcAft>
              <a:buClr>
                <a:schemeClr val="dk1"/>
              </a:buClr>
              <a:buSzPts val="1200"/>
              <a:buFont typeface="Arial"/>
              <a:buChar char="•"/>
            </a:pPr>
            <a:r>
              <a:rPr lang="en-US">
                <a:latin typeface="Arial"/>
                <a:ea typeface="Arial"/>
                <a:cs typeface="Arial"/>
                <a:sym typeface="Arial"/>
              </a:rPr>
              <a:t>that students know the expectations/rules and appropriate ways to behave</a:t>
            </a:r>
            <a:endParaRPr/>
          </a:p>
          <a:p>
            <a:pPr marL="171441" lvl="0" indent="-171441" algn="l" rtl="0">
              <a:spcBef>
                <a:spcPts val="0"/>
              </a:spcBef>
              <a:spcAft>
                <a:spcPts val="0"/>
              </a:spcAft>
              <a:buClr>
                <a:schemeClr val="dk1"/>
              </a:buClr>
              <a:buSzPts val="1200"/>
              <a:buFont typeface="Arial"/>
              <a:buChar char="•"/>
            </a:pPr>
            <a:r>
              <a:rPr lang="en-US">
                <a:latin typeface="Arial"/>
                <a:ea typeface="Arial"/>
                <a:cs typeface="Arial"/>
                <a:sym typeface="Arial"/>
              </a:rPr>
              <a:t>That students will learn appropriate behaviors quickly and effectively without consistent practice and modeling</a:t>
            </a:r>
            <a:endParaRPr/>
          </a:p>
          <a:p>
            <a:pPr marL="0" lvl="0" indent="0" algn="l" rtl="0">
              <a:spcBef>
                <a:spcPts val="0"/>
              </a:spcBef>
              <a:spcAft>
                <a:spcPts val="0"/>
              </a:spcAft>
              <a:buNone/>
            </a:pPr>
            <a:r>
              <a:rPr lang="en-US" i="1">
                <a:latin typeface="Arial"/>
                <a:ea typeface="Arial"/>
                <a:cs typeface="Arial"/>
                <a:sym typeface="Arial"/>
              </a:rPr>
              <a:t>We must assume:</a:t>
            </a:r>
            <a:endParaRPr/>
          </a:p>
          <a:p>
            <a:pPr marL="171441" lvl="0" indent="-171441" algn="l" rtl="0">
              <a:spcBef>
                <a:spcPts val="0"/>
              </a:spcBef>
              <a:spcAft>
                <a:spcPts val="0"/>
              </a:spcAft>
              <a:buClr>
                <a:schemeClr val="dk1"/>
              </a:buClr>
              <a:buSzPts val="1200"/>
              <a:buFont typeface="Arial"/>
              <a:buChar char="•"/>
            </a:pPr>
            <a:r>
              <a:rPr lang="en-US">
                <a:latin typeface="Arial"/>
                <a:ea typeface="Arial"/>
                <a:cs typeface="Arial"/>
                <a:sym typeface="Arial"/>
              </a:rPr>
              <a:t>Students will require different curricula, instructional modalities supports, etc., to learn appropriate behavior</a:t>
            </a:r>
            <a:endParaRPr/>
          </a:p>
          <a:p>
            <a:pPr marL="171441" lvl="0" indent="-171441" algn="l" rtl="0">
              <a:spcBef>
                <a:spcPts val="0"/>
              </a:spcBef>
              <a:spcAft>
                <a:spcPts val="0"/>
              </a:spcAft>
              <a:buClr>
                <a:schemeClr val="dk1"/>
              </a:buClr>
              <a:buSzPts val="1200"/>
              <a:buFont typeface="Arial"/>
              <a:buChar char="•"/>
            </a:pPr>
            <a:r>
              <a:rPr lang="en-US">
                <a:latin typeface="Arial"/>
                <a:ea typeface="Arial"/>
                <a:cs typeface="Arial"/>
                <a:sym typeface="Arial"/>
              </a:rPr>
              <a:t>We need to teach expectations/rules and appropriate behaviors as effectively as we teach academic skills</a:t>
            </a:r>
            <a:endParaRPr/>
          </a:p>
          <a:p>
            <a:pPr marL="171441" lvl="0" indent="-95241" algn="l" rtl="0">
              <a:spcBef>
                <a:spcPts val="0"/>
              </a:spcBef>
              <a:spcAft>
                <a:spcPts val="0"/>
              </a:spcAft>
              <a:buClr>
                <a:schemeClr val="dk1"/>
              </a:buClr>
              <a:buSzPts val="1200"/>
              <a:buFont typeface="Arial"/>
              <a:buNone/>
            </a:pPr>
            <a:endParaRPr>
              <a:latin typeface="Arial"/>
              <a:ea typeface="Arial"/>
              <a:cs typeface="Arial"/>
              <a:sym typeface="Arial"/>
            </a:endParaRPr>
          </a:p>
          <a:p>
            <a:pPr marL="171441" lvl="0" indent="-171441" algn="l" rtl="0">
              <a:spcBef>
                <a:spcPts val="0"/>
              </a:spcBef>
              <a:spcAft>
                <a:spcPts val="0"/>
              </a:spcAft>
              <a:buClr>
                <a:schemeClr val="dk1"/>
              </a:buClr>
              <a:buSzPts val="1200"/>
              <a:buFont typeface="Arial"/>
              <a:buChar char="•"/>
            </a:pPr>
            <a:r>
              <a:rPr lang="en-US" b="1">
                <a:latin typeface="Arial"/>
                <a:ea typeface="Arial"/>
                <a:cs typeface="Arial"/>
                <a:sym typeface="Arial"/>
              </a:rPr>
              <a:t>Important for people to hear this information.  Great slide.</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following quote by Tom Herner expresses our difficulties with dealing with challenging behavior. </a:t>
            </a:r>
            <a:endParaRPr/>
          </a:p>
          <a:p>
            <a:pPr marL="0" lvl="0" indent="0" algn="l" rtl="0">
              <a:spcBef>
                <a:spcPts val="0"/>
              </a:spcBef>
              <a:spcAft>
                <a:spcPts val="0"/>
              </a:spcAft>
              <a:buNone/>
            </a:pPr>
            <a:r>
              <a:rPr lang="en-US"/>
              <a:t>Read quote. </a:t>
            </a:r>
            <a:endParaRPr/>
          </a:p>
          <a:p>
            <a:pPr marL="0" lvl="0" indent="0" algn="l" rtl="0">
              <a:spcBef>
                <a:spcPts val="0"/>
              </a:spcBef>
              <a:spcAft>
                <a:spcPts val="0"/>
              </a:spcAft>
              <a:buNone/>
            </a:pPr>
            <a:r>
              <a:rPr lang="en-US"/>
              <a:t>Do we regard behavior as a skill deficit that needs to be taught or do we perceive it as something that needs to be punished?  If we perceive it as something to be punished then it is very clear that we regard it differently than any of the other behaviors or skills that we address at school.  As a result, we tend to approach it in less-effective and less-professional ways.  Appropriate behavior should be taught just like reading, swimming or driving.</a:t>
            </a:r>
            <a:endParaRPr/>
          </a:p>
          <a:p>
            <a:pPr marL="0" lvl="0" indent="0" algn="l" rtl="0">
              <a:spcBef>
                <a:spcPts val="0"/>
              </a:spcBef>
              <a:spcAft>
                <a:spcPts val="0"/>
              </a:spcAft>
              <a:buNone/>
            </a:pPr>
            <a:endParaRPr/>
          </a:p>
        </p:txBody>
      </p:sp>
      <p:sp>
        <p:nvSpPr>
          <p:cNvPr id="290" name="Google Shape;290;p1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plans should teach matrix behaviors explicitly</a:t>
            </a:r>
            <a:endParaRPr/>
          </a:p>
          <a:p>
            <a:pPr marL="0" lvl="0" indent="0" algn="l" rtl="0">
              <a:spcBef>
                <a:spcPts val="0"/>
              </a:spcBef>
              <a:spcAft>
                <a:spcPts val="0"/>
              </a:spcAft>
              <a:buNone/>
            </a:pPr>
            <a:endParaRPr/>
          </a:p>
          <a:p>
            <a:pPr marL="0" lvl="0" indent="0" algn="l" rtl="0">
              <a:spcBef>
                <a:spcPts val="0"/>
              </a:spcBef>
              <a:spcAft>
                <a:spcPts val="0"/>
              </a:spcAft>
              <a:buNone/>
            </a:pPr>
            <a:r>
              <a:rPr lang="en-US"/>
              <a:t>Behavioral instruction is infused into all instruction</a:t>
            </a:r>
            <a:endParaRPr/>
          </a:p>
          <a:p>
            <a:pPr marL="0" lvl="0" indent="0" algn="l" rtl="0">
              <a:spcBef>
                <a:spcPts val="0"/>
              </a:spcBef>
              <a:spcAft>
                <a:spcPts val="0"/>
              </a:spcAft>
              <a:buNone/>
            </a:pPr>
            <a:r>
              <a:rPr lang="en-US"/>
              <a:t>Procedures are understood and practiced by administrators, staff, students, and families</a:t>
            </a:r>
            <a:endParaRPr/>
          </a:p>
          <a:p>
            <a:pPr marL="0" lvl="0" indent="0" algn="l" rtl="0">
              <a:spcBef>
                <a:spcPts val="0"/>
              </a:spcBef>
              <a:spcAft>
                <a:spcPts val="0"/>
              </a:spcAft>
              <a:buNone/>
            </a:pPr>
            <a:endParaRPr/>
          </a:p>
        </p:txBody>
      </p:sp>
      <p:sp>
        <p:nvSpPr>
          <p:cNvPr id="307" name="Google Shape;307;p1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Some teachers may say that they don't feel comfortable teaching behavior. they didn't receive any preparation in how to teach students behavior. They only received training on how to teach academic skills to students. </a:t>
            </a:r>
            <a:br>
              <a:rPr lang="en-US"/>
            </a:br>
            <a:br>
              <a:rPr lang="en-US"/>
            </a:br>
            <a:r>
              <a:rPr lang="en-US"/>
              <a:t>Let’s elaborate on the similarities between teaching academic and teaching behaviors.</a:t>
            </a:r>
            <a:br>
              <a:rPr lang="en-US"/>
            </a:br>
            <a:br>
              <a:rPr lang="en-US"/>
            </a:br>
            <a:r>
              <a:rPr lang="en-US"/>
              <a:t>When teaching a lesson you always start by </a:t>
            </a:r>
            <a:r>
              <a:rPr lang="en-US" b="1"/>
              <a:t>defining</a:t>
            </a:r>
            <a:r>
              <a:rPr lang="en-US"/>
              <a:t> whatever it is you're going to teach. You always have an objective; for example, “today class, I'm going to teach you how to do subtraction with regrouping.”</a:t>
            </a:r>
            <a:endParaRPr/>
          </a:p>
          <a:p>
            <a:pPr marL="0" marR="0" lvl="0" indent="0" algn="l" rtl="0">
              <a:lnSpc>
                <a:spcPct val="100000"/>
              </a:lnSpc>
              <a:spcBef>
                <a:spcPts val="0"/>
              </a:spcBef>
              <a:spcAft>
                <a:spcPts val="0"/>
              </a:spcAft>
              <a:buClr>
                <a:schemeClr val="dk1"/>
              </a:buClr>
              <a:buSzPts val="1200"/>
              <a:buFont typeface="Calibri"/>
              <a:buNone/>
            </a:pPr>
            <a:br>
              <a:rPr lang="en-US"/>
            </a:br>
            <a:r>
              <a:rPr lang="en-US"/>
              <a:t>You're going to </a:t>
            </a:r>
            <a:r>
              <a:rPr lang="en-US" b="1"/>
              <a:t>model</a:t>
            </a:r>
            <a:r>
              <a:rPr lang="en-US"/>
              <a:t> it for your students and you're going to show them. You let the students </a:t>
            </a:r>
            <a:r>
              <a:rPr lang="en-US" b="1"/>
              <a:t>practice</a:t>
            </a:r>
            <a:r>
              <a:rPr lang="en-US"/>
              <a:t> with you and you do it together. We know that that's not enough to just teach it. They actually have to practice doing it for themselves.</a:t>
            </a:r>
            <a:br>
              <a:rPr lang="en-US"/>
            </a:br>
            <a:br>
              <a:rPr lang="en-US"/>
            </a:br>
            <a:r>
              <a:rPr lang="en-US"/>
              <a:t>As they're practicing, you're going over </a:t>
            </a:r>
            <a:r>
              <a:rPr lang="en-US" b="1"/>
              <a:t>and monitor and acknowledge </a:t>
            </a:r>
            <a:r>
              <a:rPr lang="en-US"/>
              <a:t>how students are doing;  so you're either providing useful corrections if they're misusing a strategy or you are providing positive feedback when they have it right, pointing out what they do right and then also giving them tips and prompts and redirecting them when they need it.</a:t>
            </a:r>
            <a:br>
              <a:rPr lang="en-US"/>
            </a:br>
            <a:br>
              <a:rPr lang="en-US"/>
            </a:br>
            <a:r>
              <a:rPr lang="en-US"/>
              <a:t>And then as students go on we </a:t>
            </a:r>
            <a:r>
              <a:rPr lang="en-US" b="1"/>
              <a:t>adjust for efficiency and effectiveness</a:t>
            </a:r>
            <a:r>
              <a:rPr lang="en-US"/>
              <a:t>. Maybe you have some students who learn first time you modeled and practiced and monitor in they've got it. There's some other students that might need some different strategies. You may need to use manipulatives or another approach. That process for teaching a lesson is familiar with teachers.</a:t>
            </a:r>
            <a:endParaRPr/>
          </a:p>
          <a:p>
            <a:pPr marL="0" lvl="0" indent="0" algn="l" rtl="0">
              <a:spcBef>
                <a:spcPts val="0"/>
              </a:spcBef>
              <a:spcAft>
                <a:spcPts val="0"/>
              </a:spcAft>
              <a:buNone/>
            </a:pPr>
            <a:endParaRPr/>
          </a:p>
        </p:txBody>
      </p:sp>
      <p:sp>
        <p:nvSpPr>
          <p:cNvPr id="318" name="Google Shape;318;p1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Teaching behavior is very similar to teaching academics. So if we were going to start with the </a:t>
            </a:r>
            <a:r>
              <a:rPr lang="en-US" b="1"/>
              <a:t>defining</a:t>
            </a:r>
            <a:r>
              <a:rPr lang="en-US"/>
              <a:t> a behavior, we'd have an objective that we're teaching, for example I'm going to teach you how to respectfully walk in the hallway and just like academics the teacher starts by </a:t>
            </a:r>
            <a:r>
              <a:rPr lang="en-US" b="1"/>
              <a:t>modeling</a:t>
            </a:r>
            <a:r>
              <a:rPr lang="en-US"/>
              <a:t>. So you see me walking on the right, I have a silent voice and my hands and feet are kept to myself.</a:t>
            </a:r>
            <a:br>
              <a:rPr lang="en-US"/>
            </a:br>
            <a:br>
              <a:rPr lang="en-US"/>
            </a:br>
            <a:r>
              <a:rPr lang="en-US"/>
              <a:t>Just like with academics, it's not enough to just model it, we have to </a:t>
            </a:r>
            <a:r>
              <a:rPr lang="en-US" b="1"/>
              <a:t>practice</a:t>
            </a:r>
            <a:r>
              <a:rPr lang="en-US"/>
              <a:t> it and with behavior it's important to practice it in the setting. So we're not going to sit in the classroom and tell them about how to walk in the hallway. We're going to go to the hallway to practice walking together and the teacher is going to provide that </a:t>
            </a:r>
            <a:r>
              <a:rPr lang="en-US" b="1"/>
              <a:t>feedback</a:t>
            </a:r>
            <a:r>
              <a:rPr lang="en-US"/>
              <a:t> so it's either useful corrections or positive acknowledgment of students who are doing it right.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And then you would have to </a:t>
            </a:r>
            <a:r>
              <a:rPr lang="en-US" b="1"/>
              <a:t>adjust for efficiency</a:t>
            </a:r>
            <a:r>
              <a:rPr lang="en-US"/>
              <a:t>. So you're going to monitor for success and you're going to keep an eye on this skill as students go forward and continue to practice it daily. But there may be times when students might need a different strategy. Maybe there's some cluster areas where they come around a corner and we have to put tape on the floor, or maybe we have to put up some kind of physical barrier to keep students from running into each other. Just like with academics there might be a different strategy needed for teaching behavioral expectations. </a:t>
            </a:r>
            <a:br>
              <a:rPr lang="en-US"/>
            </a:br>
            <a:br>
              <a:rPr lang="en-US"/>
            </a:br>
            <a:r>
              <a:rPr lang="en-US"/>
              <a:t>The main point is that teaching behavior and teaching academics are fundamentally the same. It doesn't matter if you're teaching reading, math, physics, music, etc., it's all the same process. With our role as behavior instructors, we need to be just as explicit as we are with academics. We may think we modeled it, and told the students what the expectation is, and think they should know it now. Our job as educators is to follow through, practice it with the students, monitor and acknowledge and realizing that teaching the skill once at the beginning of the year isn't going to be enough. </a:t>
            </a:r>
            <a:endParaRPr/>
          </a:p>
          <a:p>
            <a:pPr marL="0" lvl="0" indent="0" algn="l" rtl="0">
              <a:spcBef>
                <a:spcPts val="0"/>
              </a:spcBef>
              <a:spcAft>
                <a:spcPts val="0"/>
              </a:spcAft>
              <a:buNone/>
            </a:pPr>
            <a:endParaRPr/>
          </a:p>
        </p:txBody>
      </p:sp>
      <p:sp>
        <p:nvSpPr>
          <p:cNvPr id="347" name="Google Shape;347;p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About 1 minute 7 seconds – video is elementary example</a:t>
            </a:r>
            <a:endParaRPr/>
          </a:p>
          <a:p>
            <a:pPr marL="0" marR="0" lvl="0" indent="0" algn="l" rtl="0">
              <a:lnSpc>
                <a:spcPct val="100000"/>
              </a:lnSpc>
              <a:spcBef>
                <a:spcPts val="0"/>
              </a:spcBef>
              <a:spcAft>
                <a:spcPts val="0"/>
              </a:spcAft>
              <a:buClr>
                <a:schemeClr val="dk1"/>
              </a:buClr>
              <a:buSzPts val="1200"/>
              <a:buFont typeface="Calibri"/>
              <a:buNone/>
            </a:pPr>
            <a:r>
              <a:rPr lang="en-US"/>
              <a:t>MS example- https://www.youtube.com/watch?v=M87dPtEJC_w 3:35 (this video does contain non-examples)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b="1"/>
              <a:t>Feel free to use a local example video</a:t>
            </a:r>
            <a:endParaRPr b="1"/>
          </a:p>
        </p:txBody>
      </p:sp>
      <p:sp>
        <p:nvSpPr>
          <p:cNvPr id="376" name="Google Shape;376;p1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72" name="Google Shape;172;p2: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73" name="Google Shape;173;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4" name="Google Shape;174;p2: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is an excellent template teachers and teams can use to organize the instructional process for the desired behavioral skill and can be found on p. ___ in your workbook.  This can be used for your lesson planning activity at the end of this module.  </a:t>
            </a:r>
            <a:endParaRPr/>
          </a:p>
          <a:p>
            <a:pPr marL="0" lvl="0" indent="0" algn="l" rtl="0">
              <a:spcBef>
                <a:spcPts val="0"/>
              </a:spcBef>
              <a:spcAft>
                <a:spcPts val="0"/>
              </a:spcAft>
              <a:buNone/>
            </a:pPr>
            <a:endParaRPr/>
          </a:p>
        </p:txBody>
      </p:sp>
      <p:sp>
        <p:nvSpPr>
          <p:cNvPr id="385" name="Google Shape;385;p1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brings a focus to the need for teaching behaviors and provides immediate practice in creating lesson plans for teaching behavior in identified areas.  Teams also have the opportunity to get ideas from other teams sharing their plans.</a:t>
            </a:r>
            <a:endParaRPr/>
          </a:p>
          <a:p>
            <a:pPr marL="0" lvl="0" indent="0" algn="l" rtl="0">
              <a:spcBef>
                <a:spcPts val="0"/>
              </a:spcBef>
              <a:spcAft>
                <a:spcPts val="0"/>
              </a:spcAft>
              <a:buNone/>
            </a:pPr>
            <a:endParaRPr/>
          </a:p>
        </p:txBody>
      </p:sp>
      <p:sp>
        <p:nvSpPr>
          <p:cNvPr id="401" name="Google Shape;401;p1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Determine your schedule initially teaching the expectations to the students and also additional times throughout the school year.</a:t>
            </a:r>
            <a:endParaRPr/>
          </a:p>
        </p:txBody>
      </p:sp>
      <p:sp>
        <p:nvSpPr>
          <p:cNvPr id="418" name="Google Shape;418;p2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first teacher took groups of students into the restrooms and explained the proper way to respect privacy, wash hands, exit quickly and quietly.  The teacher on the right brought students into the cafeteria to share the new café routines and procedures.  She explained what it looked like to be respectful to themselves, others and property during lunch.  She also shared how students and their classes would be recognized for displaying Respectful behavior in the cafeteria; as this was one of the school’s target areas.</a:t>
            </a:r>
            <a:endParaRPr/>
          </a:p>
        </p:txBody>
      </p:sp>
      <p:sp>
        <p:nvSpPr>
          <p:cNvPr id="426" name="Google Shape;426;p2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25</a:t>
            </a:fld>
            <a:endParaRPr>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The art teacher at this elementary school created an art lesson plan for visually showing respect in all areas of the school community.  Each class was responsible for a different location; i.e., “draw a picture of what RESPECT looks like on the bus.”  Each 6” X 6” paper square was added to another RESPECT square, until there was a huge RESPECT quilt prominently displayed in the major hallway in the school…between the cafeteria and the gym.  It was a focal point in the school, easily seen as parents and others entered the front office.</a:t>
            </a:r>
            <a:endParaRPr/>
          </a:p>
          <a:p>
            <a:pPr marL="0" lvl="0" indent="0" algn="l" rtl="0">
              <a:spcBef>
                <a:spcPts val="0"/>
              </a:spcBef>
              <a:spcAft>
                <a:spcPts val="0"/>
              </a:spcAft>
              <a:buNone/>
            </a:pPr>
            <a:endParaRPr b="1"/>
          </a:p>
        </p:txBody>
      </p:sp>
      <p:sp>
        <p:nvSpPr>
          <p:cNvPr id="434" name="Google Shape;434;p2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26</a:t>
            </a:fld>
            <a:endParaRPr>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Trainer Notes:</a:t>
            </a:r>
            <a:endParaRPr/>
          </a:p>
          <a:p>
            <a:pPr marL="0" lvl="0" indent="0" algn="l" rtl="0">
              <a:spcBef>
                <a:spcPts val="0"/>
              </a:spcBef>
              <a:spcAft>
                <a:spcPts val="0"/>
              </a:spcAft>
              <a:buNone/>
            </a:pPr>
            <a:r>
              <a:rPr lang="en-US"/>
              <a:t>Play “Dancing the Expectations” for elementary teams.  Preface by saying, there is both an art and science to teaching.  We have discussed the “science” of teaching through lesson plans, etc.  Here is an example of the “Art” of teaching.</a:t>
            </a:r>
            <a:endParaRPr/>
          </a:p>
          <a:p>
            <a:pPr marL="0" lvl="0" indent="0" algn="l" rtl="0">
              <a:spcBef>
                <a:spcPts val="0"/>
              </a:spcBef>
              <a:spcAft>
                <a:spcPts val="0"/>
              </a:spcAft>
              <a:buNone/>
            </a:pPr>
            <a:r>
              <a:rPr lang="en-US"/>
              <a:t>After the video, ask participants:  What did you notice?  How were students involved in this lesson?  How could this video be used in their school?</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This can also be found at </a:t>
            </a:r>
            <a:r>
              <a:rPr lang="en-US" sz="1200" u="sng">
                <a:solidFill>
                  <a:srgbClr val="000000"/>
                </a:solidFill>
                <a:latin typeface="Calibri"/>
                <a:ea typeface="Calibri"/>
                <a:cs typeface="Calibri"/>
                <a:sym typeface="Calibri"/>
                <a:hlinkClick r:id="rId3"/>
              </a:rPr>
              <a:t>http://vimeo.com/20955727</a:t>
            </a:r>
            <a:r>
              <a:rPr lang="en-US" sz="1200">
                <a:solidFill>
                  <a:srgbClr val="000000"/>
                </a:solidFill>
                <a:latin typeface="Calibri"/>
                <a:ea typeface="Calibri"/>
                <a:cs typeface="Calibri"/>
                <a:sym typeface="Calibri"/>
              </a:rPr>
              <a:t>   about 1 minute 30 seconds</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a:solidFill>
                  <a:srgbClr val="000000"/>
                </a:solidFill>
                <a:latin typeface="Calibri"/>
                <a:ea typeface="Calibri"/>
                <a:cs typeface="Calibri"/>
                <a:sym typeface="Calibri"/>
              </a:rPr>
              <a:t>Feel free to use a local example video</a:t>
            </a:r>
            <a:endParaRPr sz="1200" b="1">
              <a:solidFill>
                <a:srgbClr val="000000"/>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50" name="Google Shape;450;p2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28</a:t>
            </a:fld>
            <a:endParaRPr>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Trainer Notes:</a:t>
            </a:r>
            <a:endParaRPr/>
          </a:p>
          <a:p>
            <a:pPr marL="0" lvl="0" indent="0" algn="l" rtl="0">
              <a:spcBef>
                <a:spcPts val="0"/>
              </a:spcBef>
              <a:spcAft>
                <a:spcPts val="0"/>
              </a:spcAft>
              <a:buNone/>
            </a:pPr>
            <a:r>
              <a:rPr lang="en-US"/>
              <a:t>Play “Dancing the Expectations” for elementary teams.  Preface by saying, there is both an art and science to teaching.  We have discussed the “science” of teaching through lesson plans, etc.  Here is an example of the “Art” of teaching.</a:t>
            </a:r>
            <a:endParaRPr/>
          </a:p>
          <a:p>
            <a:pPr marL="0" lvl="0" indent="0" algn="l" rtl="0">
              <a:spcBef>
                <a:spcPts val="0"/>
              </a:spcBef>
              <a:spcAft>
                <a:spcPts val="0"/>
              </a:spcAft>
              <a:buNone/>
            </a:pPr>
            <a:r>
              <a:rPr lang="en-US"/>
              <a:t>After the video, ask participants:  What did you notice?  How were students involved in this lesson?  How could this video be used in their school?</a:t>
            </a:r>
            <a:endParaRPr/>
          </a:p>
          <a:p>
            <a:pPr marL="0" lvl="0" indent="0" algn="l" rtl="0">
              <a:spcBef>
                <a:spcPts val="0"/>
              </a:spcBef>
              <a:spcAft>
                <a:spcPts val="0"/>
              </a:spcAft>
              <a:buNone/>
            </a:pPr>
            <a:endParaRPr/>
          </a:p>
          <a:p>
            <a:pPr marL="0" lvl="0" indent="0" algn="l" rtl="0">
              <a:spcBef>
                <a:spcPts val="0"/>
              </a:spcBef>
              <a:spcAft>
                <a:spcPts val="0"/>
              </a:spcAft>
              <a:buNone/>
            </a:pPr>
            <a:r>
              <a:rPr lang="en-US"/>
              <a:t>https://youtu.be/5C-Wyy_lPNk – about 4 minutes 30 seconds</a:t>
            </a:r>
            <a:endParaRPr/>
          </a:p>
          <a:p>
            <a:pPr marL="0" lvl="0" indent="0" algn="l" rtl="0">
              <a:spcBef>
                <a:spcPts val="0"/>
              </a:spcBef>
              <a:spcAft>
                <a:spcPts val="0"/>
              </a:spcAft>
              <a:buNone/>
            </a:pPr>
            <a:endParaRPr b="1"/>
          </a:p>
          <a:p>
            <a:pPr marL="0" lvl="0" indent="0" algn="l" rtl="0">
              <a:spcBef>
                <a:spcPts val="0"/>
              </a:spcBef>
              <a:spcAft>
                <a:spcPts val="0"/>
              </a:spcAft>
              <a:buNone/>
            </a:pPr>
            <a:r>
              <a:rPr lang="en-US" b="1"/>
              <a:t>Feel free to add local example</a:t>
            </a:r>
            <a:endParaRPr/>
          </a:p>
          <a:p>
            <a:pPr marL="0" lvl="0" indent="0" algn="l" rtl="0">
              <a:spcBef>
                <a:spcPts val="0"/>
              </a:spcBef>
              <a:spcAft>
                <a:spcPts val="0"/>
              </a:spcAft>
              <a:buNone/>
            </a:pPr>
            <a:endParaRPr/>
          </a:p>
        </p:txBody>
      </p:sp>
      <p:sp>
        <p:nvSpPr>
          <p:cNvPr id="459" name="Google Shape;459;p2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29</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d5643d20b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5d5643d20b_0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a:t>MOVE UP</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Change</a:t>
            </a:r>
            <a:endParaRPr b="0"/>
          </a:p>
        </p:txBody>
      </p:sp>
      <p:sp>
        <p:nvSpPr>
          <p:cNvPr id="181" name="Google Shape;181;g5d5643d20b_0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Third line:  signals used in library, cafeteria, gym, etc.</a:t>
            </a:r>
            <a:endParaRPr/>
          </a:p>
        </p:txBody>
      </p:sp>
      <p:sp>
        <p:nvSpPr>
          <p:cNvPr id="469" name="Google Shape;469;p2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5bd4ae38df_0_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5bd4ae38df_0_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g5bd4ae38df_0_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Each year check the links to ensure they are still active</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know of local examples please add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93" name="Google Shape;493;p2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501" name="Google Shape;501;p2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34</a:t>
            </a:fld>
            <a:endParaRPr>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5b95d8c518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5b95d8c518_0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509" name="Google Shape;509;g5b95d8c518_0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35</a:t>
            </a:fld>
            <a:endParaRPr>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3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36</a:t>
            </a:fld>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b95d8c518_0_57: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5b95d8c518_0_5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g5b95d8c518_0_5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37</a:t>
            </a:fld>
            <a:endParaRPr>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3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cdbe5bd7d_0_0: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5cdbe5bd7d_0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213" name="Google Shape;213;g5cdbe5bd7d_0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cdbe5bd7d_0_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5cdbe5bd7d_0_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221" name="Google Shape;221;g5cdbe5bd7d_0_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cdbe5bd7d_0_15: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5cdbe5bd7d_0_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5cdbe5bd7d_0_1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cdbe5bd7d_0_22: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5cdbe5bd7d_0_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was discussion about the second reflection.</a:t>
            </a:r>
            <a:endParaRPr/>
          </a:p>
          <a:p>
            <a:pPr marL="0" lvl="0" indent="0" algn="l" rtl="0">
              <a:spcBef>
                <a:spcPts val="0"/>
              </a:spcBef>
              <a:spcAft>
                <a:spcPts val="0"/>
              </a:spcAft>
              <a:buNone/>
            </a:pPr>
            <a:r>
              <a:rPr lang="en-US"/>
              <a:t>Suggested rewording or meaning is:</a:t>
            </a:r>
            <a:endParaRPr/>
          </a:p>
          <a:p>
            <a:pPr marL="0" lvl="0" indent="0" algn="l" rtl="0">
              <a:spcBef>
                <a:spcPts val="0"/>
              </a:spcBef>
              <a:spcAft>
                <a:spcPts val="0"/>
              </a:spcAft>
              <a:buNone/>
            </a:pPr>
            <a:r>
              <a:rPr lang="en-US" sz="1100" b="1">
                <a:solidFill>
                  <a:srgbClr val="0000FF"/>
                </a:solidFill>
                <a:latin typeface="Arial"/>
                <a:ea typeface="Arial"/>
                <a:cs typeface="Arial"/>
                <a:sym typeface="Arial"/>
              </a:rPr>
              <a:t>dea for Adjusted Language: </a:t>
            </a:r>
            <a:endParaRPr sz="1100" b="1">
              <a:solidFill>
                <a:srgbClr val="0000FF"/>
              </a:solidFill>
              <a:latin typeface="Arial"/>
              <a:ea typeface="Arial"/>
              <a:cs typeface="Arial"/>
              <a:sym typeface="Arial"/>
            </a:endParaRPr>
          </a:p>
          <a:p>
            <a:pPr marL="0" lvl="0" indent="0" algn="l" rtl="0">
              <a:spcBef>
                <a:spcPts val="0"/>
              </a:spcBef>
              <a:spcAft>
                <a:spcPts val="0"/>
              </a:spcAft>
              <a:buNone/>
            </a:pPr>
            <a:r>
              <a:rPr lang="en-US" sz="1100">
                <a:solidFill>
                  <a:srgbClr val="0000FF"/>
                </a:solidFill>
                <a:latin typeface="Arial"/>
                <a:ea typeface="Arial"/>
                <a:cs typeface="Arial"/>
                <a:sym typeface="Arial"/>
              </a:rPr>
              <a:t>Teams examine positively stated expectations, rules, and lesson plans for reflection of dominant cultural values. </a:t>
            </a:r>
            <a:endParaRPr sz="1100">
              <a:solidFill>
                <a:srgbClr val="0000FF"/>
              </a:solidFill>
              <a:latin typeface="Arial"/>
              <a:ea typeface="Arial"/>
              <a:cs typeface="Arial"/>
              <a:sym typeface="Arial"/>
            </a:endParaRPr>
          </a:p>
          <a:p>
            <a:pPr marL="0" lvl="0" indent="0" algn="l" rtl="0">
              <a:spcBef>
                <a:spcPts val="0"/>
              </a:spcBef>
              <a:spcAft>
                <a:spcPts val="0"/>
              </a:spcAft>
              <a:buNone/>
            </a:pPr>
            <a:endParaRPr sz="1100">
              <a:solidFill>
                <a:srgbClr val="0000FF"/>
              </a:solidFill>
              <a:latin typeface="Arial"/>
              <a:ea typeface="Arial"/>
              <a:cs typeface="Arial"/>
              <a:sym typeface="Arial"/>
            </a:endParaRPr>
          </a:p>
          <a:p>
            <a:pPr marL="0" lvl="0" indent="0" algn="l" rtl="0">
              <a:spcBef>
                <a:spcPts val="0"/>
              </a:spcBef>
              <a:spcAft>
                <a:spcPts val="0"/>
              </a:spcAft>
              <a:buNone/>
            </a:pPr>
            <a:r>
              <a:rPr lang="en-US" sz="1100">
                <a:solidFill>
                  <a:srgbClr val="0000FF"/>
                </a:solidFill>
                <a:latin typeface="Arial"/>
                <a:ea typeface="Arial"/>
                <a:cs typeface="Arial"/>
                <a:sym typeface="Arial"/>
              </a:rPr>
              <a:t>Teams determine how to adjust expectations, rules, and lesson plans to be culturally responsive. </a:t>
            </a:r>
            <a:endParaRPr sz="1100">
              <a:solidFill>
                <a:srgbClr val="0000FF"/>
              </a:solidFill>
              <a:latin typeface="Arial"/>
              <a:ea typeface="Arial"/>
              <a:cs typeface="Arial"/>
              <a:sym typeface="Arial"/>
            </a:endParaRPr>
          </a:p>
          <a:p>
            <a:pPr marL="0" lvl="0" indent="0" algn="l" rtl="0">
              <a:spcBef>
                <a:spcPts val="0"/>
              </a:spcBef>
              <a:spcAft>
                <a:spcPts val="0"/>
              </a:spcAft>
              <a:buNone/>
            </a:pPr>
            <a:endParaRPr sz="1100">
              <a:solidFill>
                <a:srgbClr val="0000FF"/>
              </a:solidFill>
              <a:latin typeface="Arial"/>
              <a:ea typeface="Arial"/>
              <a:cs typeface="Arial"/>
              <a:sym typeface="Arial"/>
            </a:endParaRPr>
          </a:p>
          <a:p>
            <a:pPr marL="0" lvl="0" indent="0" algn="l" rtl="0">
              <a:spcBef>
                <a:spcPts val="0"/>
              </a:spcBef>
              <a:spcAft>
                <a:spcPts val="0"/>
              </a:spcAft>
              <a:buNone/>
            </a:pPr>
            <a:r>
              <a:rPr lang="en-US" sz="1100">
                <a:solidFill>
                  <a:srgbClr val="0000FF"/>
                </a:solidFill>
                <a:latin typeface="Arial"/>
                <a:ea typeface="Arial"/>
                <a:cs typeface="Arial"/>
                <a:sym typeface="Arial"/>
              </a:rPr>
              <a:t>Teams identify any necessary skills for success within existing dominant culture, define the necessity of these skills and create plans for teaching the skills to all students. </a:t>
            </a:r>
            <a:endParaRPr sz="1100">
              <a:solidFill>
                <a:srgbClr val="0000FF"/>
              </a:solidFill>
              <a:latin typeface="Arial"/>
              <a:ea typeface="Arial"/>
              <a:cs typeface="Arial"/>
              <a:sym typeface="Arial"/>
            </a:endParaRPr>
          </a:p>
          <a:p>
            <a:pPr marL="0" lvl="0" indent="0" algn="l" rtl="0">
              <a:spcBef>
                <a:spcPts val="0"/>
              </a:spcBef>
              <a:spcAft>
                <a:spcPts val="0"/>
              </a:spcAft>
              <a:buNone/>
            </a:pPr>
            <a:endParaRPr/>
          </a:p>
        </p:txBody>
      </p:sp>
      <p:sp>
        <p:nvSpPr>
          <p:cNvPr id="238" name="Google Shape;238;g5cdbe5bd7d_0_2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9</a:t>
            </a:fld>
            <a:endParaRPr>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3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4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3"/>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1" name="Google Shape;71;p43"/>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5" name="Google Shape;75;p44"/>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6" name="Google Shape;76;p44"/>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7" name="Google Shape;77;p44"/>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g5b95d8c518_0_13"/>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g5b95d8c518_0_13"/>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
        <p:cNvGrpSpPr/>
        <p:nvPr/>
      </p:nvGrpSpPr>
      <p:grpSpPr>
        <a:xfrm>
          <a:off x="0" y="0"/>
          <a:ext cx="0" cy="0"/>
          <a:chOff x="0" y="0"/>
          <a:chExt cx="0" cy="0"/>
        </a:xfrm>
      </p:grpSpPr>
      <p:sp>
        <p:nvSpPr>
          <p:cNvPr id="88" name="Google Shape;88;g5b95d8c518_0_16"/>
          <p:cNvSpPr txBox="1">
            <a:spLocks noGrp="1"/>
          </p:cNvSpPr>
          <p:nvPr>
            <p:ph type="title"/>
          </p:nvPr>
        </p:nvSpPr>
        <p:spPr>
          <a:xfrm>
            <a:off x="364604"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g5b95d8c518_0_16"/>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90" name="Google Shape;90;g5b95d8c518_0_16"/>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g5b95d8c518_0_20"/>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g5b95d8c518_0_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g5b95d8c518_0_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g5b95d8c518_0_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6"/>
        <p:cNvGrpSpPr/>
        <p:nvPr/>
      </p:nvGrpSpPr>
      <p:grpSpPr>
        <a:xfrm>
          <a:off x="0" y="0"/>
          <a:ext cx="0" cy="0"/>
          <a:chOff x="0" y="0"/>
          <a:chExt cx="0" cy="0"/>
        </a:xfrm>
      </p:grpSpPr>
      <p:sp>
        <p:nvSpPr>
          <p:cNvPr id="97" name="Google Shape;97;g5b95d8c518_0_25"/>
          <p:cNvSpPr txBox="1">
            <a:spLocks noGrp="1"/>
          </p:cNvSpPr>
          <p:nvPr>
            <p:ph type="title"/>
          </p:nvPr>
        </p:nvSpPr>
        <p:spPr>
          <a:xfrm>
            <a:off x="352155" y="377391"/>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98"/>
        <p:cNvGrpSpPr/>
        <p:nvPr/>
      </p:nvGrpSpPr>
      <p:grpSpPr>
        <a:xfrm>
          <a:off x="0" y="0"/>
          <a:ext cx="0" cy="0"/>
          <a:chOff x="0" y="0"/>
          <a:chExt cx="0" cy="0"/>
        </a:xfrm>
      </p:grpSpPr>
      <p:sp>
        <p:nvSpPr>
          <p:cNvPr id="99" name="Google Shape;99;g5b95d8c518_0_2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5b95d8c518_0_2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1"/>
        <p:cNvGrpSpPr/>
        <p:nvPr/>
      </p:nvGrpSpPr>
      <p:grpSpPr>
        <a:xfrm>
          <a:off x="0" y="0"/>
          <a:ext cx="0" cy="0"/>
          <a:chOff x="0" y="0"/>
          <a:chExt cx="0" cy="0"/>
        </a:xfrm>
      </p:grpSpPr>
      <p:sp>
        <p:nvSpPr>
          <p:cNvPr id="102" name="Google Shape;102;g5b95d8c518_0_30"/>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g5b95d8c518_0_30"/>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104" name="Google Shape;104;g5b95d8c518_0_30"/>
          <p:cNvSpPr/>
          <p:nvPr/>
        </p:nvSpPr>
        <p:spPr>
          <a:xfrm>
            <a:off x="722313" y="-2106699"/>
            <a:ext cx="7772400" cy="7394400"/>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g5b95d8c518_0_30"/>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g5b95d8c518_0_30"/>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0"/>
        <p:cNvGrpSpPr/>
        <p:nvPr/>
      </p:nvGrpSpPr>
      <p:grpSpPr>
        <a:xfrm>
          <a:off x="0" y="0"/>
          <a:ext cx="0" cy="0"/>
          <a:chOff x="0" y="0"/>
          <a:chExt cx="0" cy="0"/>
        </a:xfrm>
      </p:grpSpPr>
      <p:sp>
        <p:nvSpPr>
          <p:cNvPr id="31" name="Google Shape;31;p4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07"/>
        <p:cNvGrpSpPr/>
        <p:nvPr/>
      </p:nvGrpSpPr>
      <p:grpSpPr>
        <a:xfrm>
          <a:off x="0" y="0"/>
          <a:ext cx="0" cy="0"/>
          <a:chOff x="0" y="0"/>
          <a:chExt cx="0" cy="0"/>
        </a:xfrm>
      </p:grpSpPr>
      <p:sp>
        <p:nvSpPr>
          <p:cNvPr id="108" name="Google Shape;108;g5b95d8c518_0_36"/>
          <p:cNvSpPr/>
          <p:nvPr/>
        </p:nvSpPr>
        <p:spPr>
          <a:xfrm>
            <a:off x="740809" y="705949"/>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g5b95d8c518_0_36"/>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3366FF"/>
              </a:buClr>
              <a:buSzPts val="4000"/>
              <a:buFont typeface="Twentieth Century"/>
              <a:buNone/>
              <a:defRPr sz="4000" b="1" cap="none">
                <a:solidFill>
                  <a:srgbClr val="3366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5b95d8c518_0_36"/>
          <p:cNvSpPr/>
          <p:nvPr/>
        </p:nvSpPr>
        <p:spPr>
          <a:xfrm>
            <a:off x="924307" y="844331"/>
            <a:ext cx="5185800" cy="487530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sp>
        <p:nvSpPr>
          <p:cNvPr id="112" name="Google Shape;112;g5b95d8c518_0_4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g5b95d8c518_0_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rgbClr val="3366FF"/>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4"/>
        <p:cNvGrpSpPr/>
        <p:nvPr/>
      </p:nvGrpSpPr>
      <p:grpSpPr>
        <a:xfrm>
          <a:off x="0" y="0"/>
          <a:ext cx="0" cy="0"/>
          <a:chOff x="0" y="0"/>
          <a:chExt cx="0" cy="0"/>
        </a:xfrm>
      </p:grpSpPr>
      <p:sp>
        <p:nvSpPr>
          <p:cNvPr id="115" name="Google Shape;115;g5b95d8c518_0_43"/>
          <p:cNvSpPr txBox="1">
            <a:spLocks noGrp="1"/>
          </p:cNvSpPr>
          <p:nvPr>
            <p:ph type="title"/>
          </p:nvPr>
        </p:nvSpPr>
        <p:spPr>
          <a:xfrm>
            <a:off x="324920" y="502281"/>
            <a:ext cx="72978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4400"/>
              <a:buFont typeface="Twentieth Century"/>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g5b95d8c518_0_43"/>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17" name="Google Shape;117;g5b95d8c518_0_43"/>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18" name="Google Shape;118;g5b95d8c518_0_43"/>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19" name="Google Shape;119;g5b95d8c518_0_43"/>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2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
        <p:cNvGrpSpPr/>
        <p:nvPr/>
      </p:nvGrpSpPr>
      <p:grpSpPr>
        <a:xfrm>
          <a:off x="0" y="0"/>
          <a:ext cx="0" cy="0"/>
          <a:chOff x="0" y="0"/>
          <a:chExt cx="0" cy="0"/>
        </a:xfrm>
      </p:grpSpPr>
      <p:sp>
        <p:nvSpPr>
          <p:cNvPr id="127" name="Google Shape;127;g5d5643d20b_0_25"/>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g5d5643d20b_0_25"/>
          <p:cNvSpPr txBox="1">
            <a:spLocks noGrp="1"/>
          </p:cNvSpPr>
          <p:nvPr>
            <p:ph type="body" idx="1"/>
          </p:nvPr>
        </p:nvSpPr>
        <p:spPr>
          <a:xfrm>
            <a:off x="977642" y="1600200"/>
            <a:ext cx="7295400" cy="4373700"/>
          </a:xfrm>
          <a:prstGeom prst="rect">
            <a:avLst/>
          </a:prstGeom>
          <a:noFill/>
          <a:ln>
            <a:noFill/>
          </a:ln>
        </p:spPr>
        <p:txBody>
          <a:bodyPr spcFirstLastPara="1" wrap="square" lIns="91425" tIns="45700" rIns="91425" bIns="45700" anchor="t" anchorCtr="0">
            <a:noAutofit/>
          </a:bodyPr>
          <a:lstStyle>
            <a:lvl1pPr marL="457200" lvl="0" indent="-228600" algn="l" rtl="0">
              <a:spcBef>
                <a:spcPts val="640"/>
              </a:spcBef>
              <a:spcAft>
                <a:spcPts val="0"/>
              </a:spcAft>
              <a:buSzPts val="3200"/>
              <a:buNone/>
              <a:defRPr sz="3200"/>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29"/>
        <p:cNvGrpSpPr/>
        <p:nvPr/>
      </p:nvGrpSpPr>
      <p:grpSpPr>
        <a:xfrm>
          <a:off x="0" y="0"/>
          <a:ext cx="0" cy="0"/>
          <a:chOff x="0" y="0"/>
          <a:chExt cx="0" cy="0"/>
        </a:xfrm>
      </p:grpSpPr>
      <p:sp>
        <p:nvSpPr>
          <p:cNvPr id="130" name="Google Shape;130;g5d5643d20b_0_2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E1529"/>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5d5643d20b_0_2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2"/>
        <p:cNvGrpSpPr/>
        <p:nvPr/>
      </p:nvGrpSpPr>
      <p:grpSpPr>
        <a:xfrm>
          <a:off x="0" y="0"/>
          <a:ext cx="0" cy="0"/>
          <a:chOff x="0" y="0"/>
          <a:chExt cx="0" cy="0"/>
        </a:xfrm>
      </p:grpSpPr>
      <p:sp>
        <p:nvSpPr>
          <p:cNvPr id="133" name="Google Shape;133;g5d5643d20b_0_31"/>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134" name="Google Shape;134;g5d5643d20b_0_31"/>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135" name="Google Shape;135;g5d5643d20b_0_31"/>
          <p:cNvSpPr/>
          <p:nvPr/>
        </p:nvSpPr>
        <p:spPr>
          <a:xfrm>
            <a:off x="722313" y="-2106699"/>
            <a:ext cx="7772400" cy="73944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136" name="Google Shape;136;g5d5643d20b_0_31"/>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g5d5643d20b_0_31"/>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38"/>
        <p:cNvGrpSpPr/>
        <p:nvPr/>
      </p:nvGrpSpPr>
      <p:grpSpPr>
        <a:xfrm>
          <a:off x="0" y="0"/>
          <a:ext cx="0" cy="0"/>
          <a:chOff x="0" y="0"/>
          <a:chExt cx="0" cy="0"/>
        </a:xfrm>
      </p:grpSpPr>
      <p:sp>
        <p:nvSpPr>
          <p:cNvPr id="139" name="Google Shape;139;g5d5643d20b_0_37"/>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140" name="Google Shape;140;g5d5643d20b_0_37"/>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Twentieth Century"/>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g5d5643d20b_0_37"/>
          <p:cNvSpPr txBox="1">
            <a:spLocks noGrp="1"/>
          </p:cNvSpPr>
          <p:nvPr>
            <p:ph type="body" idx="1"/>
          </p:nvPr>
        </p:nvSpPr>
        <p:spPr>
          <a:xfrm>
            <a:off x="1515875" y="5285303"/>
            <a:ext cx="43164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chemeClr val="dk1"/>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
        <p:nvSpPr>
          <p:cNvPr id="142" name="Google Shape;142;g5d5643d20b_0_37"/>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3"/>
        <p:cNvGrpSpPr/>
        <p:nvPr/>
      </p:nvGrpSpPr>
      <p:grpSpPr>
        <a:xfrm>
          <a:off x="0" y="0"/>
          <a:ext cx="0" cy="0"/>
          <a:chOff x="0" y="0"/>
          <a:chExt cx="0" cy="0"/>
        </a:xfrm>
      </p:grpSpPr>
      <p:sp>
        <p:nvSpPr>
          <p:cNvPr id="144" name="Google Shape;144;g5d5643d20b_0_4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5d5643d20b_0_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chemeClr val="dk1"/>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sp>
        <p:nvSpPr>
          <p:cNvPr id="147" name="Google Shape;147;g5d5643d20b_0_45"/>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g5d5643d20b_0_45"/>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49" name="Google Shape;149;g5d5643d20b_0_45"/>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35"/>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g5d5643d20b_0_49"/>
          <p:cNvSpPr txBox="1">
            <a:spLocks noGrp="1"/>
          </p:cNvSpPr>
          <p:nvPr>
            <p:ph type="title"/>
          </p:nvPr>
        </p:nvSpPr>
        <p:spPr>
          <a:xfrm>
            <a:off x="1136031" y="286645"/>
            <a:ext cx="7087200" cy="678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g5d5643d20b_0_49"/>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53" name="Google Shape;153;g5d5643d20b_0_49"/>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54" name="Google Shape;154;g5d5643d20b_0_49"/>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55" name="Google Shape;155;g5d5643d20b_0_49"/>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56"/>
        <p:cNvGrpSpPr/>
        <p:nvPr/>
      </p:nvGrpSpPr>
      <p:grpSpPr>
        <a:xfrm>
          <a:off x="0" y="0"/>
          <a:ext cx="0" cy="0"/>
          <a:chOff x="0" y="0"/>
          <a:chExt cx="0" cy="0"/>
        </a:xfrm>
      </p:grpSpPr>
      <p:sp>
        <p:nvSpPr>
          <p:cNvPr id="157" name="Google Shape;157;g5d5643d20b_0_55"/>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g5d5643d20b_0_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g5d5643d20b_0_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g5d5643d20b_0_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41"/>
        <p:cNvGrpSpPr/>
        <p:nvPr/>
      </p:nvGrpSpPr>
      <p:grpSpPr>
        <a:xfrm>
          <a:off x="0" y="0"/>
          <a:ext cx="0" cy="0"/>
          <a:chOff x="0" y="0"/>
          <a:chExt cx="0" cy="0"/>
        </a:xfrm>
      </p:grpSpPr>
      <p:sp>
        <p:nvSpPr>
          <p:cNvPr id="42" name="Google Shape;42;p36"/>
          <p:cNvSpPr txBox="1">
            <a:spLocks noGrp="1"/>
          </p:cNvSpPr>
          <p:nvPr>
            <p:ph type="title"/>
          </p:nvPr>
        </p:nvSpPr>
        <p:spPr>
          <a:xfrm>
            <a:off x="911673" y="486892"/>
            <a:ext cx="7317927" cy="103710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6"/>
          <p:cNvSpPr txBox="1">
            <a:spLocks noGrp="1"/>
          </p:cNvSpPr>
          <p:nvPr>
            <p:ph type="body" idx="1"/>
          </p:nvPr>
        </p:nvSpPr>
        <p:spPr>
          <a:xfrm>
            <a:off x="457200" y="2057400"/>
            <a:ext cx="8229600" cy="40687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36"/>
          <p:cNvSpPr txBox="1">
            <a:spLocks noGrp="1"/>
          </p:cNvSpPr>
          <p:nvPr>
            <p:ph type="ftr" idx="11"/>
          </p:nvPr>
        </p:nvSpPr>
        <p:spPr>
          <a:xfrm>
            <a:off x="457200" y="6248133"/>
            <a:ext cx="7467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F97C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55"/>
        <p:cNvGrpSpPr/>
        <p:nvPr/>
      </p:nvGrpSpPr>
      <p:grpSpPr>
        <a:xfrm>
          <a:off x="0" y="0"/>
          <a:ext cx="0" cy="0"/>
          <a:chOff x="0" y="0"/>
          <a:chExt cx="0" cy="0"/>
        </a:xfrm>
      </p:grpSpPr>
      <p:sp>
        <p:nvSpPr>
          <p:cNvPr id="56" name="Google Shape;56;p40"/>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57" name="Google Shape;57;p40"/>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58" name="Google Shape;58;p40"/>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59" name="Google Shape;59;p40"/>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61"/>
        <p:cNvGrpSpPr/>
        <p:nvPr/>
      </p:nvGrpSpPr>
      <p:grpSpPr>
        <a:xfrm>
          <a:off x="0" y="0"/>
          <a:ext cx="0" cy="0"/>
          <a:chOff x="0" y="0"/>
          <a:chExt cx="0" cy="0"/>
        </a:xfrm>
      </p:grpSpPr>
      <p:sp>
        <p:nvSpPr>
          <p:cNvPr id="62" name="Google Shape;62;p41"/>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63" name="Google Shape;63;p41"/>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1"/>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jp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12" name="Google Shape;12;p32"/>
          <p:cNvGrpSpPr/>
          <p:nvPr/>
        </p:nvGrpSpPr>
        <p:grpSpPr>
          <a:xfrm>
            <a:off x="-46860" y="-82678"/>
            <a:ext cx="1711368" cy="1342472"/>
            <a:chOff x="18744" y="-7702"/>
            <a:chExt cx="1711368" cy="1342472"/>
          </a:xfrm>
        </p:grpSpPr>
        <p:sp>
          <p:nvSpPr>
            <p:cNvPr id="13" name="Google Shape;13;p32"/>
            <p:cNvSpPr/>
            <p:nvPr/>
          </p:nvSpPr>
          <p:spPr>
            <a:xfrm>
              <a:off x="365298"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4" name="Google Shape;14;p32"/>
            <p:cNvSpPr/>
            <p:nvPr/>
          </p:nvSpPr>
          <p:spPr>
            <a:xfrm>
              <a:off x="714417" y="68261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5" name="Google Shape;15;p32"/>
            <p:cNvSpPr/>
            <p:nvPr/>
          </p:nvSpPr>
          <p:spPr>
            <a:xfrm>
              <a:off x="714417"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6" name="Google Shape;16;p32"/>
            <p:cNvSpPr/>
            <p:nvPr/>
          </p:nvSpPr>
          <p:spPr>
            <a:xfrm>
              <a:off x="365298" y="682611"/>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7" name="Google Shape;17;p32"/>
            <p:cNvSpPr/>
            <p:nvPr/>
          </p:nvSpPr>
          <p:spPr>
            <a:xfrm>
              <a:off x="1065331" y="343802"/>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8" name="Google Shape;18;p32"/>
            <p:cNvSpPr/>
            <p:nvPr/>
          </p:nvSpPr>
          <p:spPr>
            <a:xfrm>
              <a:off x="365298" y="-2957"/>
              <a:ext cx="315461" cy="314289"/>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9" name="Google Shape;19;p32"/>
            <p:cNvSpPr/>
            <p:nvPr/>
          </p:nvSpPr>
          <p:spPr>
            <a:xfrm>
              <a:off x="714417" y="-2957"/>
              <a:ext cx="315461" cy="314289"/>
            </a:xfrm>
            <a:prstGeom prst="roundRect">
              <a:avLst>
                <a:gd name="adj" fmla="val 16667"/>
              </a:avLst>
            </a:prstGeom>
            <a:solidFill>
              <a:srgbClr val="3366FF"/>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0" name="Google Shape;20;p32"/>
            <p:cNvSpPr/>
            <p:nvPr/>
          </p:nvSpPr>
          <p:spPr>
            <a:xfrm>
              <a:off x="1065331" y="-2957"/>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1" name="Google Shape;21;p32"/>
            <p:cNvSpPr/>
            <p:nvPr/>
          </p:nvSpPr>
          <p:spPr>
            <a:xfrm>
              <a:off x="18744" y="339057"/>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2" name="Google Shape;22;p32"/>
            <p:cNvSpPr/>
            <p:nvPr/>
          </p:nvSpPr>
          <p:spPr>
            <a:xfrm>
              <a:off x="18744" y="677866"/>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3" name="Google Shape;23;p32"/>
            <p:cNvSpPr/>
            <p:nvPr/>
          </p:nvSpPr>
          <p:spPr>
            <a:xfrm>
              <a:off x="18744" y="102048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4" name="Google Shape;24;p32"/>
            <p:cNvSpPr/>
            <p:nvPr/>
          </p:nvSpPr>
          <p:spPr>
            <a:xfrm>
              <a:off x="18744" y="-7702"/>
              <a:ext cx="315461" cy="314289"/>
            </a:xfrm>
            <a:prstGeom prst="roundRect">
              <a:avLst>
                <a:gd name="adj" fmla="val 16667"/>
              </a:avLst>
            </a:prstGeom>
            <a:solidFill>
              <a:srgbClr val="3366FF"/>
            </a:solidFill>
            <a:ln w="9525"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5" name="Google Shape;25;p32"/>
            <p:cNvSpPr/>
            <p:nvPr/>
          </p:nvSpPr>
          <p:spPr>
            <a:xfrm>
              <a:off x="1414651" y="-6324"/>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grpSp>
      <p:pic>
        <p:nvPicPr>
          <p:cNvPr id="26" name="Google Shape;26;p32" descr="Minnesota PBIS Logo (4).jpg"/>
          <p:cNvPicPr preferRelativeResize="0"/>
          <p:nvPr/>
        </p:nvPicPr>
        <p:blipFill rotWithShape="1">
          <a:blip r:embed="rId4">
            <a:alphaModFix/>
          </a:blip>
          <a:srcRect/>
          <a:stretch/>
        </p:blipFill>
        <p:spPr>
          <a:xfrm>
            <a:off x="7128872" y="5973862"/>
            <a:ext cx="2015127" cy="884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3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34"/>
          <p:cNvSpPr/>
          <p:nvPr/>
        </p:nvSpPr>
        <p:spPr>
          <a:xfrm>
            <a:off x="3317483" y="6113854"/>
            <a:ext cx="4313562" cy="58477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Day 2 Teaching Expectations (TFI 1.4)</a:t>
            </a:r>
            <a:endParaRPr/>
          </a:p>
        </p:txBody>
      </p:sp>
      <p:pic>
        <p:nvPicPr>
          <p:cNvPr id="37" name="Google Shape;37;p34" descr="Minnesota PBIS Logo (4).jpg"/>
          <p:cNvPicPr preferRelativeResize="0"/>
          <p:nvPr/>
        </p:nvPicPr>
        <p:blipFill rotWithShape="1">
          <a:blip r:embed="rId13">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0" name="Google Shape;80;g5b95d8c518_0_8"/>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 name="Google Shape;81;g5b95d8c518_0_8"/>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g5b95d8c518_0_8"/>
          <p:cNvSpPr/>
          <p:nvPr/>
        </p:nvSpPr>
        <p:spPr>
          <a:xfrm>
            <a:off x="1354667" y="6113854"/>
            <a:ext cx="62763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3A53A5"/>
              </a:solidFill>
              <a:latin typeface="Twentieth Century"/>
              <a:ea typeface="Twentieth Century"/>
              <a:cs typeface="Twentieth Century"/>
              <a:sym typeface="Twentieth Century"/>
            </a:endParaRPr>
          </a:p>
          <a:p>
            <a:pPr marL="0" lvl="0" indent="0" algn="r" rtl="0">
              <a:spcBef>
                <a:spcPts val="0"/>
              </a:spcBef>
              <a:spcAft>
                <a:spcPts val="0"/>
              </a:spcAft>
              <a:buNone/>
            </a:pPr>
            <a:r>
              <a:rPr lang="en-US">
                <a:solidFill>
                  <a:srgbClr val="3A53A5"/>
                </a:solidFill>
                <a:latin typeface="Twentieth Century"/>
                <a:ea typeface="Twentieth Century"/>
                <a:cs typeface="Twentieth Century"/>
                <a:sym typeface="Twentieth Century"/>
              </a:rPr>
              <a:t>Day 2 Teaching Expectations (TFI 1.4)</a:t>
            </a:r>
            <a:endParaRPr/>
          </a:p>
          <a:p>
            <a:pPr marL="0" marR="0" lvl="0" indent="0" algn="r" rtl="0">
              <a:spcBef>
                <a:spcPts val="0"/>
              </a:spcBef>
              <a:spcAft>
                <a:spcPts val="0"/>
              </a:spcAft>
              <a:buNone/>
            </a:pPr>
            <a:endParaRPr>
              <a:solidFill>
                <a:srgbClr val="3A53A5"/>
              </a:solidFill>
              <a:latin typeface="Twentieth Century"/>
              <a:ea typeface="Twentieth Century"/>
              <a:cs typeface="Twentieth Century"/>
              <a:sym typeface="Twentieth Century"/>
            </a:endParaRPr>
          </a:p>
        </p:txBody>
      </p:sp>
      <p:pic>
        <p:nvPicPr>
          <p:cNvPr id="83" name="Google Shape;83;g5b95d8c518_0_8" descr="Minnesota PBIS Logo (4).jpg"/>
          <p:cNvPicPr preferRelativeResize="0"/>
          <p:nvPr/>
        </p:nvPicPr>
        <p:blipFill rotWithShape="1">
          <a:blip r:embed="rId12">
            <a:alphaModFix/>
          </a:blip>
          <a:srcRect/>
          <a:stretch/>
        </p:blipFill>
        <p:spPr>
          <a:xfrm>
            <a:off x="7852304" y="6291268"/>
            <a:ext cx="1291694"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1"/>
        <p:cNvGrpSpPr/>
        <p:nvPr/>
      </p:nvGrpSpPr>
      <p:grpSpPr>
        <a:xfrm>
          <a:off x="0" y="0"/>
          <a:ext cx="0" cy="0"/>
          <a:chOff x="0" y="0"/>
          <a:chExt cx="0" cy="0"/>
        </a:xfrm>
      </p:grpSpPr>
      <p:sp>
        <p:nvSpPr>
          <p:cNvPr id="122" name="Google Shape;122;g5d5643d20b_0_20"/>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3" name="Google Shape;123;g5d5643d20b_0_20"/>
          <p:cNvSpPr txBox="1">
            <a:spLocks noGrp="1"/>
          </p:cNvSpPr>
          <p:nvPr>
            <p:ph type="body" idx="1"/>
          </p:nvPr>
        </p:nvSpPr>
        <p:spPr>
          <a:xfrm>
            <a:off x="977642" y="1600200"/>
            <a:ext cx="7295400" cy="437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g5d5643d20b_0_20"/>
          <p:cNvSpPr/>
          <p:nvPr/>
        </p:nvSpPr>
        <p:spPr>
          <a:xfrm>
            <a:off x="8273747" y="5973863"/>
            <a:ext cx="297000" cy="296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rgbClr val="FFFFFF"/>
              </a:solidFill>
              <a:latin typeface="Libre Baskerville"/>
              <a:ea typeface="Libre Baskerville"/>
              <a:cs typeface="Libre Baskerville"/>
              <a:sym typeface="Libre Baskerville"/>
            </a:endParaRPr>
          </a:p>
        </p:txBody>
      </p:sp>
      <p:pic>
        <p:nvPicPr>
          <p:cNvPr id="125" name="Google Shape;125;g5d5643d20b_0_20" descr="Minnesota PBIS Logo (4).jpg"/>
          <p:cNvPicPr preferRelativeResize="0"/>
          <p:nvPr/>
        </p:nvPicPr>
        <p:blipFill rotWithShape="1">
          <a:blip r:embed="rId11">
            <a:alphaModFix/>
          </a:blip>
          <a:srcRect/>
          <a:stretch/>
        </p:blipFill>
        <p:spPr>
          <a:xfrm>
            <a:off x="7606771" y="6183540"/>
            <a:ext cx="1537228" cy="674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biscompendium.ssd.k12.mo.us/high-school-lesson-plan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www.pbis.org/Common/Cms/files/pbisresources/PBIS%20Cultural%20Responsiveness%20Field%20Guide.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www.pbis.org/Common/Cms/files/pbisresources/PBIS%20Cultural%20Responsiveness%20Field%20Guide.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vimeo.com/2095572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www.youtube.com/watch?v=r5JZ3yD2f14"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hyperlink" Target="https://www.pbis.org/Common/Cms/files/pbisresources/PBIS%20Cultural%20Responsiveness%20Field%20Guide.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hyperlink" Target="http://www.pbis.org/training/student" TargetMode="External"/><Relationship Id="rId7"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pbiscompendium.ssd.k12.mo.us/high-school-lesson-plans" TargetMode="External"/><Relationship Id="rId5" Type="http://schemas.openxmlformats.org/officeDocument/2006/relationships/hyperlink" Target="http://pbiscompendium.ssd.k12.mo.us/middle-school-lesson-plans" TargetMode="External"/><Relationship Id="rId4" Type="http://schemas.openxmlformats.org/officeDocument/2006/relationships/hyperlink" Target="http://pbiscompendium.ssd.k12.mo.us/elementary-lesson-plan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hyperlink" Target="https://www.pbis.org/Common/Cms/files/pbisresources/PBIS%20Cultural%20Responsiveness%20Field%20Guide.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jpg"/><Relationship Id="rId7" Type="http://schemas.openxmlformats.org/officeDocument/2006/relationships/image" Target="../media/image32.jpg"/><Relationship Id="rId12"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1.jpg"/><Relationship Id="rId11" Type="http://schemas.openxmlformats.org/officeDocument/2006/relationships/image" Target="../media/image36.png"/><Relationship Id="rId5" Type="http://schemas.openxmlformats.org/officeDocument/2006/relationships/image" Target="../media/image30.jp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hyperlink" Target="https://www.pbis.org/Common/Cms/files/pbisresources/PBIS%20Cultural%20Responsiveness%20Field%20Guid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052041" y="290928"/>
            <a:ext cx="5653944" cy="2480668"/>
          </a:xfrm>
          <a:prstGeom prst="rect">
            <a:avLst/>
          </a:prstGeom>
          <a:noFill/>
          <a:ln>
            <a:noFill/>
          </a:ln>
        </p:spPr>
      </p:pic>
      <p:sp>
        <p:nvSpPr>
          <p:cNvPr id="168" name="Google Shape;168;p1"/>
          <p:cNvSpPr/>
          <p:nvPr/>
        </p:nvSpPr>
        <p:spPr>
          <a:xfrm>
            <a:off x="1305495" y="4231677"/>
            <a:ext cx="675900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DD8047"/>
                </a:solidFill>
                <a:latin typeface="Twentieth Century"/>
                <a:ea typeface="Twentieth Century"/>
                <a:cs typeface="Twentieth Century"/>
                <a:sym typeface="Twentieth Century"/>
              </a:rPr>
              <a:t>Teaching Expectations (TFI 1.4)</a:t>
            </a:r>
            <a:endParaRPr sz="3600" b="1" i="0" u="none" strike="noStrike" cap="none">
              <a:solidFill>
                <a:srgbClr val="3A54A5"/>
              </a:solidFill>
              <a:latin typeface="Twentieth Century"/>
              <a:ea typeface="Twentieth Century"/>
              <a:cs typeface="Twentieth Century"/>
              <a:sym typeface="Twentieth Century"/>
            </a:endParaRPr>
          </a:p>
        </p:txBody>
      </p:sp>
      <p:sp>
        <p:nvSpPr>
          <p:cNvPr id="169" name="Google Shape;169;p1"/>
          <p:cNvSpPr txBox="1">
            <a:spLocks noGrp="1"/>
          </p:cNvSpPr>
          <p:nvPr>
            <p:ph type="ctrTitle"/>
          </p:nvPr>
        </p:nvSpPr>
        <p:spPr>
          <a:xfrm>
            <a:off x="685800" y="3430295"/>
            <a:ext cx="7772400" cy="80138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959"/>
              <a:buFont typeface="Twentieth Century"/>
              <a:buNone/>
            </a:pPr>
            <a:r>
              <a:rPr lang="en-US" sz="3959"/>
              <a:t>PBIS Team Training</a:t>
            </a:r>
            <a:br>
              <a:rPr lang="en-US" sz="3959"/>
            </a:br>
            <a:r>
              <a:rPr lang="en-US" sz="3959"/>
              <a:t>2B</a:t>
            </a:r>
            <a:br>
              <a:rPr lang="en-US" sz="3959"/>
            </a:br>
            <a:endParaRPr sz="3959">
              <a:solidFill>
                <a:srgbClr val="DD804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6"/>
          <p:cNvSpPr txBox="1"/>
          <p:nvPr/>
        </p:nvSpPr>
        <p:spPr>
          <a:xfrm>
            <a:off x="522940" y="5834528"/>
            <a:ext cx="56328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sng" strike="noStrike" cap="none">
                <a:solidFill>
                  <a:schemeClr val="dk2"/>
                </a:solidFill>
                <a:latin typeface="Twentieth Century"/>
                <a:ea typeface="Twentieth Century"/>
                <a:cs typeface="Twentieth Century"/>
                <a:sym typeface="Twentieth Century"/>
                <a:hlinkClick r:id="rId3"/>
              </a:rPr>
              <a:t>http://www.thefuntheory.com/piano-staircase</a:t>
            </a:r>
            <a:endParaRPr sz="1400">
              <a:solidFill>
                <a:schemeClr val="dk2"/>
              </a:solidFill>
              <a:latin typeface="Twentieth Century"/>
              <a:ea typeface="Twentieth Century"/>
              <a:cs typeface="Twentieth Century"/>
              <a:sym typeface="Twentieth Century"/>
            </a:endParaRPr>
          </a:p>
        </p:txBody>
      </p:sp>
      <p:pic>
        <p:nvPicPr>
          <p:cNvPr id="258" name="Google Shape;258;p6" descr="This is a picture of a flight of stairs that are painted to look like piano keys.  People are walking up the stairs and people on the adjacent up escalator look on." title="Musical stairs picture"/>
          <p:cNvPicPr preferRelativeResize="0"/>
          <p:nvPr/>
        </p:nvPicPr>
        <p:blipFill rotWithShape="1">
          <a:blip r:embed="rId4">
            <a:alphaModFix/>
          </a:blip>
          <a:srcRect/>
          <a:stretch/>
        </p:blipFill>
        <p:spPr>
          <a:xfrm>
            <a:off x="1009717" y="1329489"/>
            <a:ext cx="7391400" cy="3784600"/>
          </a:xfrm>
          <a:prstGeom prst="rect">
            <a:avLst/>
          </a:prstGeom>
          <a:noFill/>
          <a:ln>
            <a:noFill/>
          </a:ln>
        </p:spPr>
      </p:pic>
      <p:pic>
        <p:nvPicPr>
          <p:cNvPr id="259" name="Google Shape;259;p6" descr=" " title="Core Content Icon"/>
          <p:cNvPicPr preferRelativeResize="0"/>
          <p:nvPr/>
        </p:nvPicPr>
        <p:blipFill rotWithShape="1">
          <a:blip r:embed="rId5">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60" name="Google Shape;260;p6"/>
          <p:cNvSpPr txBox="1">
            <a:spLocks noGrp="1"/>
          </p:cNvSpPr>
          <p:nvPr>
            <p:ph type="title"/>
          </p:nvPr>
        </p:nvSpPr>
        <p:spPr>
          <a:xfrm>
            <a:off x="1140666" y="344828"/>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D2A53"/>
              </a:buClr>
              <a:buSzPts val="4400"/>
              <a:buFont typeface="Twentieth Century"/>
              <a:buNone/>
            </a:pPr>
            <a:r>
              <a:rPr lang="en-US">
                <a:solidFill>
                  <a:srgbClr val="1D2A53"/>
                </a:solidFill>
              </a:rPr>
              <a:t>The Fun Theory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7"/>
          <p:cNvSpPr txBox="1"/>
          <p:nvPr/>
        </p:nvSpPr>
        <p:spPr>
          <a:xfrm>
            <a:off x="296486" y="2286000"/>
            <a:ext cx="8009314" cy="31085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a:solidFill>
                <a:srgbClr val="000000"/>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3600">
                <a:solidFill>
                  <a:srgbClr val="000000"/>
                </a:solidFill>
                <a:latin typeface="Twentieth Century"/>
                <a:ea typeface="Twentieth Century"/>
                <a:cs typeface="Twentieth Century"/>
                <a:sym typeface="Twentieth Century"/>
              </a:rPr>
              <a:t>Once you have developed school-wide expectations, it is not enough to just post the words on the walls…</a:t>
            </a:r>
            <a:endParaRPr/>
          </a:p>
          <a:p>
            <a:pPr marL="0" marR="0" lvl="0" indent="0" algn="l" rtl="0">
              <a:spcBef>
                <a:spcPts val="0"/>
              </a:spcBef>
              <a:spcAft>
                <a:spcPts val="0"/>
              </a:spcAft>
              <a:buNone/>
            </a:pPr>
            <a:endParaRPr sz="2800">
              <a:solidFill>
                <a:schemeClr val="accent6"/>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2800" b="1">
                <a:solidFill>
                  <a:schemeClr val="accent6"/>
                </a:solidFill>
                <a:latin typeface="Twentieth Century"/>
                <a:ea typeface="Twentieth Century"/>
                <a:cs typeface="Twentieth Century"/>
                <a:sym typeface="Twentieth Century"/>
              </a:rPr>
              <a:t>   </a:t>
            </a:r>
            <a:r>
              <a:rPr lang="en-US" sz="3200" b="1">
                <a:solidFill>
                  <a:schemeClr val="accent6"/>
                </a:solidFill>
                <a:latin typeface="Twentieth Century"/>
                <a:ea typeface="Twentieth Century"/>
                <a:cs typeface="Twentieth Century"/>
                <a:sym typeface="Twentieth Century"/>
              </a:rPr>
              <a:t>YOU MUST TEACH (and RETEACH) THEM!</a:t>
            </a:r>
            <a:endParaRPr/>
          </a:p>
        </p:txBody>
      </p:sp>
      <p:pic>
        <p:nvPicPr>
          <p:cNvPr id="267" name="Google Shape;267;p7"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68" name="Google Shape;268;p7"/>
          <p:cNvSpPr txBox="1">
            <a:spLocks noGrp="1"/>
          </p:cNvSpPr>
          <p:nvPr>
            <p:ph type="title"/>
          </p:nvPr>
        </p:nvSpPr>
        <p:spPr>
          <a:xfrm>
            <a:off x="1329765" y="288118"/>
            <a:ext cx="7410823" cy="199788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Twentieth Century"/>
              <a:buNone/>
            </a:pPr>
            <a:br>
              <a:rPr lang="en-US" sz="3200" b="1"/>
            </a:br>
            <a:br>
              <a:rPr lang="en-US" sz="3200" b="1"/>
            </a:br>
            <a:br>
              <a:rPr lang="en-US" sz="3200" b="1"/>
            </a:br>
            <a:r>
              <a:rPr lang="en-US" sz="3600"/>
              <a:t>Developing a System for Teaching Appropriate School-wide &amp; Classroom-wide Lesson Plans</a:t>
            </a:r>
            <a:br>
              <a:rPr lang="en-US" sz="3600"/>
            </a:br>
            <a:br>
              <a:rPr lang="en-US" sz="3600"/>
            </a:br>
            <a:br>
              <a:rPr lang="en-US"/>
            </a:b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p:nvPr/>
        </p:nvSpPr>
        <p:spPr>
          <a:xfrm>
            <a:off x="7955244" y="4607735"/>
            <a:ext cx="965200" cy="694266"/>
          </a:xfrm>
          <a:prstGeom prst="star5">
            <a:avLst>
              <a:gd name="adj" fmla="val 23859"/>
              <a:gd name="hf" fmla="val 105146"/>
              <a:gd name="vf" fmla="val 110557"/>
            </a:avLst>
          </a:prstGeom>
          <a:solidFill>
            <a:schemeClr val="dk1"/>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Twentieth Century"/>
                <a:ea typeface="Twentieth Century"/>
                <a:cs typeface="Twentieth Century"/>
                <a:sym typeface="Twentieth Century"/>
              </a:rPr>
              <a:t>28</a:t>
            </a:r>
            <a:endParaRPr/>
          </a:p>
        </p:txBody>
      </p:sp>
      <p:sp>
        <p:nvSpPr>
          <p:cNvPr id="275" name="Google Shape;275;p8"/>
          <p:cNvSpPr/>
          <p:nvPr/>
        </p:nvSpPr>
        <p:spPr>
          <a:xfrm>
            <a:off x="3091983" y="3392984"/>
            <a:ext cx="948676" cy="830493"/>
          </a:xfrm>
          <a:prstGeom prst="star5">
            <a:avLst>
              <a:gd name="adj" fmla="val 23859"/>
              <a:gd name="hf" fmla="val 105146"/>
              <a:gd name="vf" fmla="val 110557"/>
            </a:avLst>
          </a:prstGeom>
          <a:solidFill>
            <a:schemeClr val="dk1"/>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rgbClr val="FFFFFF"/>
                </a:solidFill>
                <a:latin typeface="Twentieth Century"/>
                <a:ea typeface="Twentieth Century"/>
                <a:cs typeface="Twentieth Century"/>
                <a:sym typeface="Twentieth Century"/>
              </a:rPr>
              <a:t>25</a:t>
            </a:r>
            <a:endParaRPr/>
          </a:p>
        </p:txBody>
      </p:sp>
      <p:sp>
        <p:nvSpPr>
          <p:cNvPr id="276" name="Google Shape;276;p8"/>
          <p:cNvSpPr/>
          <p:nvPr/>
        </p:nvSpPr>
        <p:spPr>
          <a:xfrm>
            <a:off x="2208930" y="2885415"/>
            <a:ext cx="794400" cy="606425"/>
          </a:xfrm>
          <a:prstGeom prst="star5">
            <a:avLst>
              <a:gd name="adj" fmla="val 23859"/>
              <a:gd name="hf" fmla="val 105146"/>
              <a:gd name="vf" fmla="val 110557"/>
            </a:avLst>
          </a:prstGeom>
          <a:solidFill>
            <a:schemeClr val="dk1"/>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Twentieth Century"/>
                <a:ea typeface="Twentieth Century"/>
                <a:cs typeface="Twentieth Century"/>
                <a:sym typeface="Twentieth Century"/>
              </a:rPr>
              <a:t>8</a:t>
            </a:r>
            <a:endParaRPr/>
          </a:p>
        </p:txBody>
      </p:sp>
      <p:sp>
        <p:nvSpPr>
          <p:cNvPr id="277" name="Google Shape;277;p8"/>
          <p:cNvSpPr txBox="1">
            <a:spLocks noGrp="1"/>
          </p:cNvSpPr>
          <p:nvPr>
            <p:ph type="body" idx="1"/>
          </p:nvPr>
        </p:nvSpPr>
        <p:spPr>
          <a:xfrm>
            <a:off x="409185" y="1102683"/>
            <a:ext cx="8257568" cy="495403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sz="2400" i="1">
                <a:solidFill>
                  <a:srgbClr val="DD8047"/>
                </a:solidFill>
              </a:rPr>
              <a:t>Behaviors are prerequisites for academics.</a:t>
            </a:r>
            <a:endParaRPr/>
          </a:p>
          <a:p>
            <a:pPr marL="0" lvl="0" indent="0" algn="ctr" rtl="0">
              <a:lnSpc>
                <a:spcPct val="90000"/>
              </a:lnSpc>
              <a:spcBef>
                <a:spcPts val="480"/>
              </a:spcBef>
              <a:spcAft>
                <a:spcPts val="0"/>
              </a:spcAft>
              <a:buSzPts val="2400"/>
              <a:buNone/>
            </a:pPr>
            <a:r>
              <a:rPr lang="en-US" sz="2400" i="1">
                <a:solidFill>
                  <a:srgbClr val="DD8047"/>
                </a:solidFill>
              </a:rPr>
              <a:t>Procedures and routines create structure.</a:t>
            </a:r>
            <a:endParaRPr/>
          </a:p>
          <a:p>
            <a:pPr marL="0" lvl="0" indent="0" algn="ctr" rtl="0">
              <a:lnSpc>
                <a:spcPct val="90000"/>
              </a:lnSpc>
              <a:spcBef>
                <a:spcPts val="480"/>
              </a:spcBef>
              <a:spcAft>
                <a:spcPts val="0"/>
              </a:spcAft>
              <a:buSzPts val="2400"/>
              <a:buNone/>
            </a:pPr>
            <a:r>
              <a:rPr lang="en-US" sz="2400" i="1">
                <a:solidFill>
                  <a:srgbClr val="DD8047"/>
                </a:solidFill>
              </a:rPr>
              <a:t>Repetition is key to learning new skills.</a:t>
            </a:r>
            <a:endParaRPr/>
          </a:p>
          <a:p>
            <a:pPr marL="0" lvl="0" indent="0" algn="l" rtl="0">
              <a:lnSpc>
                <a:spcPct val="90000"/>
              </a:lnSpc>
              <a:spcBef>
                <a:spcPts val="240"/>
              </a:spcBef>
              <a:spcAft>
                <a:spcPts val="0"/>
              </a:spcAft>
              <a:buSzPts val="1200"/>
              <a:buNone/>
            </a:pPr>
            <a:endParaRPr sz="1200"/>
          </a:p>
          <a:p>
            <a:pPr marL="411162" lvl="1" indent="0" algn="l" rtl="0">
              <a:lnSpc>
                <a:spcPct val="90000"/>
              </a:lnSpc>
              <a:spcBef>
                <a:spcPts val="480"/>
              </a:spcBef>
              <a:spcAft>
                <a:spcPts val="0"/>
              </a:spcAft>
              <a:buSzPts val="2400"/>
              <a:buNone/>
            </a:pPr>
            <a:r>
              <a:rPr lang="en-US" sz="2400"/>
              <a:t>For a child to </a:t>
            </a:r>
            <a:r>
              <a:rPr lang="en-US" sz="2400" i="1"/>
              <a:t>learn something new</a:t>
            </a:r>
            <a:r>
              <a:rPr lang="en-US" sz="2400"/>
              <a:t>, it needs to be repeated on average        ?       times  </a:t>
            </a:r>
            <a:r>
              <a:rPr lang="en-US" sz="1800"/>
              <a:t>(Joyce and Showers, 2006)</a:t>
            </a:r>
            <a:endParaRPr/>
          </a:p>
          <a:p>
            <a:pPr marL="411162" lvl="1" indent="0" algn="l" rtl="0">
              <a:lnSpc>
                <a:spcPct val="90000"/>
              </a:lnSpc>
              <a:spcBef>
                <a:spcPts val="360"/>
              </a:spcBef>
              <a:spcAft>
                <a:spcPts val="0"/>
              </a:spcAft>
              <a:buSzPts val="1800"/>
              <a:buNone/>
            </a:pPr>
            <a:endParaRPr sz="1800"/>
          </a:p>
          <a:p>
            <a:pPr marL="411162" lvl="1" indent="0" algn="l" rtl="0">
              <a:lnSpc>
                <a:spcPct val="90000"/>
              </a:lnSpc>
              <a:spcBef>
                <a:spcPts val="560"/>
              </a:spcBef>
              <a:spcAft>
                <a:spcPts val="0"/>
              </a:spcAft>
              <a:buSzPts val="2800"/>
              <a:buNone/>
            </a:pPr>
            <a:r>
              <a:rPr lang="en-US"/>
              <a:t>Adults average    </a:t>
            </a:r>
            <a:r>
              <a:rPr lang="en-US" sz="1800"/>
              <a:t> ?              (Joyce and Showers, 2006)</a:t>
            </a:r>
            <a:endParaRPr/>
          </a:p>
          <a:p>
            <a:pPr marL="822325" lvl="2" indent="0" algn="l" rtl="0">
              <a:lnSpc>
                <a:spcPct val="90000"/>
              </a:lnSpc>
              <a:spcBef>
                <a:spcPts val="360"/>
              </a:spcBef>
              <a:spcAft>
                <a:spcPts val="0"/>
              </a:spcAft>
              <a:buSzPts val="1800"/>
              <a:buNone/>
            </a:pPr>
            <a:endParaRPr sz="1800"/>
          </a:p>
          <a:p>
            <a:pPr marL="411162" lvl="1" indent="0" algn="l" rtl="0">
              <a:lnSpc>
                <a:spcPct val="90000"/>
              </a:lnSpc>
              <a:spcBef>
                <a:spcPts val="480"/>
              </a:spcBef>
              <a:spcAft>
                <a:spcPts val="0"/>
              </a:spcAft>
              <a:buSzPts val="2400"/>
              <a:buNone/>
            </a:pPr>
            <a:r>
              <a:rPr lang="en-US" sz="2400"/>
              <a:t>For a child to </a:t>
            </a:r>
            <a:r>
              <a:rPr lang="en-US" sz="2400" i="1"/>
              <a:t>unlearn</a:t>
            </a:r>
            <a:r>
              <a:rPr lang="en-US" sz="2400"/>
              <a:t> an old behavior and replace with a new behavior, the new behavior must be repeated on average      ?          times   </a:t>
            </a:r>
            <a:r>
              <a:rPr lang="en-US" sz="1800" i="1"/>
              <a:t>(Harry Wong)</a:t>
            </a:r>
            <a:endParaRPr/>
          </a:p>
          <a:p>
            <a:pPr marL="411162" lvl="1" indent="0" algn="l" rtl="0">
              <a:lnSpc>
                <a:spcPct val="90000"/>
              </a:lnSpc>
              <a:spcBef>
                <a:spcPts val="560"/>
              </a:spcBef>
              <a:spcAft>
                <a:spcPts val="0"/>
              </a:spcAft>
              <a:buSzPts val="2800"/>
              <a:buNone/>
            </a:pPr>
            <a:endParaRPr i="1"/>
          </a:p>
          <a:p>
            <a:pPr marL="342900" lvl="0" indent="-139700" algn="l" rtl="0">
              <a:lnSpc>
                <a:spcPct val="90000"/>
              </a:lnSpc>
              <a:spcBef>
                <a:spcPts val="640"/>
              </a:spcBef>
              <a:spcAft>
                <a:spcPts val="0"/>
              </a:spcAft>
              <a:buSzPts val="3200"/>
              <a:buNone/>
            </a:pPr>
            <a:endParaRPr i="1"/>
          </a:p>
        </p:txBody>
      </p:sp>
      <p:pic>
        <p:nvPicPr>
          <p:cNvPr id="278" name="Google Shape;278;p8"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79" name="Google Shape;279;p8"/>
          <p:cNvSpPr txBox="1">
            <a:spLocks noGrp="1"/>
          </p:cNvSpPr>
          <p:nvPr>
            <p:ph type="title"/>
          </p:nvPr>
        </p:nvSpPr>
        <p:spPr>
          <a:xfrm>
            <a:off x="1090142" y="350039"/>
            <a:ext cx="8053857"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000"/>
              <a:buFont typeface="Twentieth Century"/>
              <a:buNone/>
            </a:pPr>
            <a:r>
              <a:rPr lang="en-US" sz="3000" b="1">
                <a:solidFill>
                  <a:srgbClr val="1D2A53"/>
                </a:solidFill>
              </a:rPr>
              <a:t>Why Develop a System for</a:t>
            </a:r>
            <a:r>
              <a:rPr lang="en-US" sz="3000">
                <a:solidFill>
                  <a:srgbClr val="1D2A53"/>
                </a:solidFill>
              </a:rPr>
              <a:t> </a:t>
            </a:r>
            <a:r>
              <a:rPr lang="en-US" sz="3000" b="1">
                <a:solidFill>
                  <a:srgbClr val="1D2A53"/>
                </a:solidFill>
              </a:rPr>
              <a:t>Teaching Behavior</a:t>
            </a:r>
            <a:r>
              <a:rPr lang="en-US" sz="3000" b="1" i="1">
                <a:solidFill>
                  <a:srgbClr val="1D2A53"/>
                </a:solidFil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animEffect transition="in" filter="fade">
                                      <p:cBhvr>
                                        <p:cTn id="7" dur="500"/>
                                        <p:tgtEl>
                                          <p:spTgt spid="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xEl>
                                              <p:pRg st="1" end="1"/>
                                            </p:txEl>
                                          </p:spTgt>
                                        </p:tgtEl>
                                        <p:attrNameLst>
                                          <p:attrName>style.visibility</p:attrName>
                                        </p:attrNameLst>
                                      </p:cBhvr>
                                      <p:to>
                                        <p:strVal val="visible"/>
                                      </p:to>
                                    </p:set>
                                    <p:animEffect transition="in" filter="fade">
                                      <p:cBhvr>
                                        <p:cTn id="12" dur="500"/>
                                        <p:tgtEl>
                                          <p:spTgt spid="2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7">
                                            <p:txEl>
                                              <p:pRg st="2" end="2"/>
                                            </p:txEl>
                                          </p:spTgt>
                                        </p:tgtEl>
                                        <p:attrNameLst>
                                          <p:attrName>style.visibility</p:attrName>
                                        </p:attrNameLst>
                                      </p:cBhvr>
                                      <p:to>
                                        <p:strVal val="visible"/>
                                      </p:to>
                                    </p:set>
                                    <p:animEffect transition="in" filter="fade">
                                      <p:cBhvr>
                                        <p:cTn id="17" dur="500"/>
                                        <p:tgtEl>
                                          <p:spTgt spid="2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7">
                                            <p:txEl>
                                              <p:pRg st="3" end="3"/>
                                            </p:txEl>
                                          </p:spTgt>
                                        </p:tgtEl>
                                        <p:attrNameLst>
                                          <p:attrName>style.visibility</p:attrName>
                                        </p:attrNameLst>
                                      </p:cBhvr>
                                      <p:to>
                                        <p:strVal val="visible"/>
                                      </p:to>
                                    </p:set>
                                    <p:animEffect transition="in" filter="fade">
                                      <p:cBhvr>
                                        <p:cTn id="22" dur="500"/>
                                        <p:tgtEl>
                                          <p:spTgt spid="2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7">
                                            <p:txEl>
                                              <p:pRg st="4" end="4"/>
                                            </p:txEl>
                                          </p:spTgt>
                                        </p:tgtEl>
                                        <p:attrNameLst>
                                          <p:attrName>style.visibility</p:attrName>
                                        </p:attrNameLst>
                                      </p:cBhvr>
                                      <p:to>
                                        <p:strVal val="visible"/>
                                      </p:to>
                                    </p:set>
                                    <p:animEffect transition="in" filter="fade">
                                      <p:cBhvr>
                                        <p:cTn id="27" dur="500"/>
                                        <p:tgtEl>
                                          <p:spTgt spid="2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7">
                                            <p:txEl>
                                              <p:pRg st="5" end="5"/>
                                            </p:txEl>
                                          </p:spTgt>
                                        </p:tgtEl>
                                        <p:attrNameLst>
                                          <p:attrName>style.visibility</p:attrName>
                                        </p:attrNameLst>
                                      </p:cBhvr>
                                      <p:to>
                                        <p:strVal val="visible"/>
                                      </p:to>
                                    </p:set>
                                    <p:animEffect transition="in" filter="fade">
                                      <p:cBhvr>
                                        <p:cTn id="32" dur="500"/>
                                        <p:tgtEl>
                                          <p:spTgt spid="2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7">
                                            <p:txEl>
                                              <p:pRg st="6" end="6"/>
                                            </p:txEl>
                                          </p:spTgt>
                                        </p:tgtEl>
                                        <p:attrNameLst>
                                          <p:attrName>style.visibility</p:attrName>
                                        </p:attrNameLst>
                                      </p:cBhvr>
                                      <p:to>
                                        <p:strVal val="visible"/>
                                      </p:to>
                                    </p:set>
                                    <p:animEffect transition="in" filter="fade">
                                      <p:cBhvr>
                                        <p:cTn id="37" dur="500"/>
                                        <p:tgtEl>
                                          <p:spTgt spid="2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7">
                                            <p:txEl>
                                              <p:pRg st="7" end="7"/>
                                            </p:txEl>
                                          </p:spTgt>
                                        </p:tgtEl>
                                        <p:attrNameLst>
                                          <p:attrName>style.visibility</p:attrName>
                                        </p:attrNameLst>
                                      </p:cBhvr>
                                      <p:to>
                                        <p:strVal val="visible"/>
                                      </p:to>
                                    </p:set>
                                    <p:animEffect transition="in" filter="fade">
                                      <p:cBhvr>
                                        <p:cTn id="42" dur="500"/>
                                        <p:tgtEl>
                                          <p:spTgt spid="27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7">
                                            <p:txEl>
                                              <p:pRg st="8" end="8"/>
                                            </p:txEl>
                                          </p:spTgt>
                                        </p:tgtEl>
                                        <p:attrNameLst>
                                          <p:attrName>style.visibility</p:attrName>
                                        </p:attrNameLst>
                                      </p:cBhvr>
                                      <p:to>
                                        <p:strVal val="visible"/>
                                      </p:to>
                                    </p:set>
                                    <p:animEffect transition="in" filter="fade">
                                      <p:cBhvr>
                                        <p:cTn id="47" dur="500"/>
                                        <p:tgtEl>
                                          <p:spTgt spid="27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7">
                                            <p:txEl>
                                              <p:pRg st="9" end="9"/>
                                            </p:txEl>
                                          </p:spTgt>
                                        </p:tgtEl>
                                        <p:attrNameLst>
                                          <p:attrName>style.visibility</p:attrName>
                                        </p:attrNameLst>
                                      </p:cBhvr>
                                      <p:to>
                                        <p:strVal val="visible"/>
                                      </p:to>
                                    </p:set>
                                    <p:animEffect transition="in" filter="fade">
                                      <p:cBhvr>
                                        <p:cTn id="52" dur="500"/>
                                        <p:tgtEl>
                                          <p:spTgt spid="27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7">
                                            <p:txEl>
                                              <p:pRg st="10" end="10"/>
                                            </p:txEl>
                                          </p:spTgt>
                                        </p:tgtEl>
                                        <p:attrNameLst>
                                          <p:attrName>style.visibility</p:attrName>
                                        </p:attrNameLst>
                                      </p:cBhvr>
                                      <p:to>
                                        <p:strVal val="visible"/>
                                      </p:to>
                                    </p:set>
                                    <p:animEffect transition="in" filter="fade">
                                      <p:cBhvr>
                                        <p:cTn id="57" dur="500"/>
                                        <p:tgtEl>
                                          <p:spTgt spid="27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6"/>
                                        </p:tgtEl>
                                        <p:attrNameLst>
                                          <p:attrName>style.visibility</p:attrName>
                                        </p:attrNameLst>
                                      </p:cBhvr>
                                      <p:to>
                                        <p:strVal val="visible"/>
                                      </p:to>
                                    </p:set>
                                    <p:animEffect transition="in" filter="fade">
                                      <p:cBhvr>
                                        <p:cTn id="62" dur="1000"/>
                                        <p:tgtEl>
                                          <p:spTgt spid="276"/>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275"/>
                                        </p:tgtEl>
                                        <p:attrNameLst>
                                          <p:attrName>style.visibility</p:attrName>
                                        </p:attrNameLst>
                                      </p:cBhvr>
                                      <p:to>
                                        <p:strVal val="visible"/>
                                      </p:to>
                                    </p:set>
                                    <p:anim calcmode="lin" valueType="num">
                                      <p:cBhvr additive="base">
                                        <p:cTn id="67" dur="500"/>
                                        <p:tgtEl>
                                          <p:spTgt spid="275"/>
                                        </p:tgtEl>
                                        <p:attrNameLst>
                                          <p:attrName>ppt_w</p:attrName>
                                        </p:attrNameLst>
                                      </p:cBhvr>
                                      <p:tavLst>
                                        <p:tav tm="0">
                                          <p:val>
                                            <p:strVal val="0"/>
                                          </p:val>
                                        </p:tav>
                                        <p:tav tm="100000">
                                          <p:val>
                                            <p:strVal val="#ppt_w"/>
                                          </p:val>
                                        </p:tav>
                                      </p:tavLst>
                                    </p:anim>
                                    <p:anim calcmode="lin" valueType="num">
                                      <p:cBhvr additive="base">
                                        <p:cTn id="68" dur="500"/>
                                        <p:tgtEl>
                                          <p:spTgt spid="275"/>
                                        </p:tgtEl>
                                        <p:attrNameLst>
                                          <p:attrName>ppt_h</p:attrName>
                                        </p:attrNameLst>
                                      </p:cBhvr>
                                      <p:tavLst>
                                        <p:tav tm="0">
                                          <p:val>
                                            <p:str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74"/>
                                        </p:tgtEl>
                                        <p:attrNameLst>
                                          <p:attrName>style.visibility</p:attrName>
                                        </p:attrNameLst>
                                      </p:cBhvr>
                                      <p:to>
                                        <p:strVal val="visible"/>
                                      </p:to>
                                    </p:set>
                                    <p:animEffect transition="in" filter="fade">
                                      <p:cBhvr>
                                        <p:cTn id="73"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9"/>
          <p:cNvSpPr txBox="1"/>
          <p:nvPr/>
        </p:nvSpPr>
        <p:spPr>
          <a:xfrm>
            <a:off x="365298" y="1600200"/>
            <a:ext cx="8257568" cy="4691069"/>
          </a:xfrm>
          <a:prstGeom prst="rect">
            <a:avLst/>
          </a:prstGeom>
          <a:noFill/>
          <a:ln>
            <a:noFill/>
          </a:ln>
        </p:spPr>
        <p:txBody>
          <a:bodyPr spcFirstLastPara="1" wrap="square" lIns="91425" tIns="45700" rIns="91425" bIns="45700" anchor="t" anchorCtr="0">
            <a:normAutofit/>
          </a:bodyPr>
          <a:lstStyle/>
          <a:p>
            <a:pPr marL="308448" marR="0" lvl="0" indent="-308448" algn="ctr" rtl="0">
              <a:lnSpc>
                <a:spcPct val="90000"/>
              </a:lnSpc>
              <a:spcBef>
                <a:spcPts val="0"/>
              </a:spcBef>
              <a:spcAft>
                <a:spcPts val="0"/>
              </a:spcAft>
              <a:buClr>
                <a:srgbClr val="2B3F7B"/>
              </a:buClr>
              <a:buSzPts val="2800"/>
              <a:buFont typeface="Noto Sans Symbols"/>
              <a:buNone/>
            </a:pPr>
            <a:r>
              <a:rPr lang="en-US" sz="2800">
                <a:solidFill>
                  <a:srgbClr val="000000"/>
                </a:solidFill>
                <a:latin typeface="Twentieth Century"/>
                <a:ea typeface="Twentieth Century"/>
                <a:cs typeface="Twentieth Century"/>
                <a:sym typeface="Twentieth Century"/>
              </a:rPr>
              <a:t>The </a:t>
            </a:r>
            <a:r>
              <a:rPr lang="en-US" sz="2800" i="1">
                <a:solidFill>
                  <a:srgbClr val="000000"/>
                </a:solidFill>
                <a:latin typeface="Twentieth Century"/>
                <a:ea typeface="Twentieth Century"/>
                <a:cs typeface="Twentieth Century"/>
                <a:sym typeface="Twentieth Century"/>
              </a:rPr>
              <a:t>change</a:t>
            </a:r>
            <a:r>
              <a:rPr lang="en-US" sz="2800">
                <a:solidFill>
                  <a:srgbClr val="000000"/>
                </a:solidFill>
                <a:latin typeface="Twentieth Century"/>
                <a:ea typeface="Twentieth Century"/>
                <a:cs typeface="Twentieth Century"/>
                <a:sym typeface="Twentieth Century"/>
              </a:rPr>
              <a:t> is an instructional process</a:t>
            </a:r>
            <a:endParaRPr/>
          </a:p>
          <a:p>
            <a:pPr marL="308448" marR="0" lvl="0" indent="-308448" algn="ctr" rtl="0">
              <a:lnSpc>
                <a:spcPct val="90000"/>
              </a:lnSpc>
              <a:spcBef>
                <a:spcPts val="640"/>
              </a:spcBef>
              <a:spcAft>
                <a:spcPts val="0"/>
              </a:spcAft>
              <a:buClr>
                <a:srgbClr val="2B3F7B"/>
              </a:buClr>
              <a:buSzPts val="2800"/>
              <a:buFont typeface="Noto Sans Symbols"/>
              <a:buNone/>
            </a:pPr>
            <a:r>
              <a:rPr lang="en-US" sz="2800">
                <a:solidFill>
                  <a:srgbClr val="000000"/>
                </a:solidFill>
                <a:latin typeface="Twentieth Century"/>
                <a:ea typeface="Twentieth Century"/>
                <a:cs typeface="Twentieth Century"/>
                <a:sym typeface="Twentieth Century"/>
              </a:rPr>
              <a:t>We change </a:t>
            </a:r>
            <a:r>
              <a:rPr lang="en-US" sz="3200" b="1">
                <a:solidFill>
                  <a:srgbClr val="1D2A52"/>
                </a:solidFill>
                <a:latin typeface="Twentieth Century"/>
                <a:ea typeface="Twentieth Century"/>
                <a:cs typeface="Twentieth Century"/>
                <a:sym typeface="Twentieth Century"/>
              </a:rPr>
              <a:t>STUDENT</a:t>
            </a:r>
            <a:r>
              <a:rPr lang="en-US" sz="3200">
                <a:solidFill>
                  <a:srgbClr val="000000"/>
                </a:solidFill>
                <a:latin typeface="Twentieth Century"/>
                <a:ea typeface="Twentieth Century"/>
                <a:cs typeface="Twentieth Century"/>
                <a:sym typeface="Twentieth Century"/>
              </a:rPr>
              <a:t> </a:t>
            </a:r>
            <a:r>
              <a:rPr lang="en-US" sz="2800">
                <a:solidFill>
                  <a:srgbClr val="000000"/>
                </a:solidFill>
                <a:latin typeface="Twentieth Century"/>
                <a:ea typeface="Twentieth Century"/>
                <a:cs typeface="Twentieth Century"/>
                <a:sym typeface="Twentieth Century"/>
              </a:rPr>
              <a:t>behavior  </a:t>
            </a:r>
            <a:endParaRPr/>
          </a:p>
          <a:p>
            <a:pPr marL="308448" marR="0" lvl="0" indent="-308448" algn="ctr" rtl="0">
              <a:lnSpc>
                <a:spcPct val="90000"/>
              </a:lnSpc>
              <a:spcBef>
                <a:spcPts val="560"/>
              </a:spcBef>
              <a:spcAft>
                <a:spcPts val="0"/>
              </a:spcAft>
              <a:buClr>
                <a:srgbClr val="2B3F7B"/>
              </a:buClr>
              <a:buSzPts val="2800"/>
              <a:buFont typeface="Noto Sans Symbols"/>
              <a:buNone/>
            </a:pPr>
            <a:r>
              <a:rPr lang="en-US" sz="2800">
                <a:solidFill>
                  <a:srgbClr val="000000"/>
                </a:solidFill>
                <a:latin typeface="Twentieth Century"/>
                <a:ea typeface="Twentieth Century"/>
                <a:cs typeface="Twentieth Century"/>
                <a:sym typeface="Twentieth Century"/>
              </a:rPr>
              <a:t>by changing</a:t>
            </a:r>
            <a:endParaRPr sz="2800" b="1">
              <a:solidFill>
                <a:srgbClr val="21218A"/>
              </a:solidFill>
              <a:latin typeface="Twentieth Century"/>
              <a:ea typeface="Twentieth Century"/>
              <a:cs typeface="Twentieth Century"/>
              <a:sym typeface="Twentieth Century"/>
            </a:endParaRPr>
          </a:p>
          <a:p>
            <a:pPr marL="308448" marR="0" lvl="0" indent="-308448" algn="ctr" rtl="0">
              <a:lnSpc>
                <a:spcPct val="90000"/>
              </a:lnSpc>
              <a:spcBef>
                <a:spcPts val="800"/>
              </a:spcBef>
              <a:spcAft>
                <a:spcPts val="0"/>
              </a:spcAft>
              <a:buClr>
                <a:srgbClr val="2B3F7B"/>
              </a:buClr>
              <a:buSzPts val="4000"/>
              <a:buFont typeface="Noto Sans Symbols"/>
              <a:buNone/>
            </a:pPr>
            <a:r>
              <a:rPr lang="en-US" sz="4000" b="1">
                <a:solidFill>
                  <a:srgbClr val="DD8047"/>
                </a:solidFill>
                <a:latin typeface="Twentieth Century"/>
                <a:ea typeface="Twentieth Century"/>
                <a:cs typeface="Twentieth Century"/>
                <a:sym typeface="Twentieth Century"/>
              </a:rPr>
              <a:t>ADULT</a:t>
            </a:r>
            <a:r>
              <a:rPr lang="en-US" sz="3200">
                <a:solidFill>
                  <a:srgbClr val="000000"/>
                </a:solidFill>
                <a:latin typeface="Twentieth Century"/>
                <a:ea typeface="Twentieth Century"/>
                <a:cs typeface="Twentieth Century"/>
                <a:sym typeface="Twentieth Century"/>
              </a:rPr>
              <a:t> </a:t>
            </a:r>
            <a:r>
              <a:rPr lang="en-US" sz="2800">
                <a:solidFill>
                  <a:srgbClr val="000000"/>
                </a:solidFill>
                <a:latin typeface="Twentieth Century"/>
                <a:ea typeface="Twentieth Century"/>
                <a:cs typeface="Twentieth Century"/>
                <a:sym typeface="Twentieth Century"/>
              </a:rPr>
              <a:t>behavior</a:t>
            </a:r>
            <a:endParaRPr/>
          </a:p>
          <a:p>
            <a:pPr marL="308448" marR="0" lvl="0" indent="-308448" algn="ctr" rtl="0">
              <a:lnSpc>
                <a:spcPct val="90000"/>
              </a:lnSpc>
              <a:spcBef>
                <a:spcPts val="560"/>
              </a:spcBef>
              <a:spcAft>
                <a:spcPts val="0"/>
              </a:spcAft>
              <a:buClr>
                <a:srgbClr val="2B3F7B"/>
              </a:buClr>
              <a:buSzPts val="2800"/>
              <a:buFont typeface="Noto Sans Symbols"/>
              <a:buNone/>
            </a:pPr>
            <a:endParaRPr sz="2800">
              <a:solidFill>
                <a:srgbClr val="000000"/>
              </a:solidFill>
              <a:latin typeface="Twentieth Century"/>
              <a:ea typeface="Twentieth Century"/>
              <a:cs typeface="Twentieth Century"/>
              <a:sym typeface="Twentieth Century"/>
            </a:endParaRPr>
          </a:p>
          <a:p>
            <a:pPr marL="308448" marR="0" lvl="0" indent="-308448" algn="ctr" rtl="0">
              <a:spcBef>
                <a:spcPts val="560"/>
              </a:spcBef>
              <a:spcAft>
                <a:spcPts val="0"/>
              </a:spcAft>
              <a:buClr>
                <a:srgbClr val="2B3F7B"/>
              </a:buClr>
              <a:buSzPts val="2800"/>
              <a:buFont typeface="Noto Sans Symbols"/>
              <a:buNone/>
            </a:pPr>
            <a:r>
              <a:rPr lang="en-US" sz="2800" b="1" i="1">
                <a:solidFill>
                  <a:srgbClr val="B95B22"/>
                </a:solidFill>
                <a:latin typeface="Twentieth Century"/>
                <a:ea typeface="Twentieth Century"/>
                <a:cs typeface="Twentieth Century"/>
                <a:sym typeface="Twentieth Century"/>
              </a:rPr>
              <a:t> </a:t>
            </a:r>
            <a:r>
              <a:rPr lang="en-US" sz="2800" b="1" i="1">
                <a:solidFill>
                  <a:srgbClr val="DD8047"/>
                </a:solidFill>
                <a:latin typeface="Twentieth Century"/>
                <a:ea typeface="Twentieth Century"/>
                <a:cs typeface="Twentieth Century"/>
                <a:sym typeface="Twentieth Century"/>
              </a:rPr>
              <a:t>Interventions = changes in staff procedures &amp; practices</a:t>
            </a:r>
            <a:endParaRPr/>
          </a:p>
          <a:p>
            <a:pPr marL="342900" marR="0" lvl="0" indent="-190500" algn="l" rtl="0">
              <a:spcBef>
                <a:spcPts val="480"/>
              </a:spcBef>
              <a:spcAft>
                <a:spcPts val="0"/>
              </a:spcAft>
              <a:buClr>
                <a:srgbClr val="2B3F7B"/>
              </a:buClr>
              <a:buSzPts val="2400"/>
              <a:buFont typeface="Noto Sans Symbols"/>
              <a:buNone/>
            </a:pPr>
            <a:endParaRPr sz="2400">
              <a:solidFill>
                <a:srgbClr val="B95B22"/>
              </a:solidFill>
              <a:latin typeface="Twentieth Century"/>
              <a:ea typeface="Twentieth Century"/>
              <a:cs typeface="Twentieth Century"/>
              <a:sym typeface="Twentieth Century"/>
            </a:endParaRPr>
          </a:p>
        </p:txBody>
      </p:sp>
      <p:pic>
        <p:nvPicPr>
          <p:cNvPr id="285" name="Google Shape;285;p9"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86" name="Google Shape;286;p9"/>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400"/>
              <a:buFont typeface="Twentieth Century"/>
              <a:buNone/>
            </a:pPr>
            <a:r>
              <a:rPr lang="en-US" b="1">
                <a:latin typeface="Twentieth Century"/>
                <a:ea typeface="Twentieth Century"/>
                <a:cs typeface="Twentieth Century"/>
                <a:sym typeface="Twentieth Century"/>
              </a:rPr>
              <a:t>Behavior Change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0"/>
          <p:cNvSpPr txBox="1"/>
          <p:nvPr/>
        </p:nvSpPr>
        <p:spPr>
          <a:xfrm>
            <a:off x="365298" y="1600200"/>
            <a:ext cx="8257568" cy="4691069"/>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rgbClr val="2B3F7B"/>
              </a:buClr>
              <a:buSzPts val="2400"/>
              <a:buFont typeface="Noto Sans Symbols"/>
              <a:buChar char="▪"/>
            </a:pPr>
            <a:r>
              <a:rPr lang="en-US" sz="2400">
                <a:solidFill>
                  <a:schemeClr val="dk2"/>
                </a:solidFill>
                <a:latin typeface="Twentieth Century"/>
                <a:ea typeface="Twentieth Century"/>
                <a:cs typeface="Twentieth Century"/>
                <a:sym typeface="Twentieth Century"/>
              </a:rPr>
              <a:t>If a child doesn’t know how to read, we </a:t>
            </a:r>
            <a:r>
              <a:rPr lang="en-US" sz="2400" b="1">
                <a:solidFill>
                  <a:srgbClr val="DD8047"/>
                </a:solidFill>
                <a:latin typeface="Twentieth Century"/>
                <a:ea typeface="Twentieth Century"/>
                <a:cs typeface="Twentieth Century"/>
                <a:sym typeface="Twentieth Century"/>
              </a:rPr>
              <a:t>teach.</a:t>
            </a:r>
            <a:endParaRPr/>
          </a:p>
          <a:p>
            <a:pPr marL="342900" marR="0" lvl="0" indent="-342900" algn="l" rtl="0">
              <a:spcBef>
                <a:spcPts val="480"/>
              </a:spcBef>
              <a:spcAft>
                <a:spcPts val="0"/>
              </a:spcAft>
              <a:buClr>
                <a:srgbClr val="2B3F7B"/>
              </a:buClr>
              <a:buSzPts val="2400"/>
              <a:buFont typeface="Noto Sans Symbols"/>
              <a:buChar char="▪"/>
            </a:pPr>
            <a:r>
              <a:rPr lang="en-US" sz="2400">
                <a:solidFill>
                  <a:schemeClr val="dk2"/>
                </a:solidFill>
                <a:latin typeface="Twentieth Century"/>
                <a:ea typeface="Twentieth Century"/>
                <a:cs typeface="Twentieth Century"/>
                <a:sym typeface="Twentieth Century"/>
              </a:rPr>
              <a:t>If a child doesn’t know how to swim, we </a:t>
            </a:r>
            <a:r>
              <a:rPr lang="en-US" sz="2400" b="1">
                <a:solidFill>
                  <a:srgbClr val="DD8047"/>
                </a:solidFill>
                <a:latin typeface="Twentieth Century"/>
                <a:ea typeface="Twentieth Century"/>
                <a:cs typeface="Twentieth Century"/>
                <a:sym typeface="Twentieth Century"/>
              </a:rPr>
              <a:t>teach.</a:t>
            </a:r>
            <a:endParaRPr/>
          </a:p>
          <a:p>
            <a:pPr marL="342900" marR="0" lvl="0" indent="-342900" algn="l" rtl="0">
              <a:spcBef>
                <a:spcPts val="480"/>
              </a:spcBef>
              <a:spcAft>
                <a:spcPts val="0"/>
              </a:spcAft>
              <a:buClr>
                <a:srgbClr val="2B3F7B"/>
              </a:buClr>
              <a:buSzPts val="2400"/>
              <a:buFont typeface="Noto Sans Symbols"/>
              <a:buChar char="▪"/>
            </a:pPr>
            <a:r>
              <a:rPr lang="en-US" sz="2400">
                <a:solidFill>
                  <a:srgbClr val="1D2A53"/>
                </a:solidFill>
                <a:latin typeface="Twentieth Century"/>
                <a:ea typeface="Twentieth Century"/>
                <a:cs typeface="Twentieth Century"/>
                <a:sym typeface="Twentieth Century"/>
              </a:rPr>
              <a:t>If a child doesn’t know how to multiply, we </a:t>
            </a:r>
            <a:r>
              <a:rPr lang="en-US" sz="2400" b="1">
                <a:solidFill>
                  <a:srgbClr val="DD8047"/>
                </a:solidFill>
                <a:latin typeface="Twentieth Century"/>
                <a:ea typeface="Twentieth Century"/>
                <a:cs typeface="Twentieth Century"/>
                <a:sym typeface="Twentieth Century"/>
              </a:rPr>
              <a:t>teach.</a:t>
            </a:r>
            <a:endParaRPr/>
          </a:p>
          <a:p>
            <a:pPr marL="342900" marR="0" lvl="0" indent="-342900" algn="l" rtl="0">
              <a:spcBef>
                <a:spcPts val="480"/>
              </a:spcBef>
              <a:spcAft>
                <a:spcPts val="0"/>
              </a:spcAft>
              <a:buClr>
                <a:srgbClr val="2B3F7B"/>
              </a:buClr>
              <a:buSzPts val="2400"/>
              <a:buFont typeface="Noto Sans Symbols"/>
              <a:buChar char="▪"/>
            </a:pPr>
            <a:r>
              <a:rPr lang="en-US" sz="2400">
                <a:solidFill>
                  <a:srgbClr val="1D2A53"/>
                </a:solidFill>
                <a:latin typeface="Twentieth Century"/>
                <a:ea typeface="Twentieth Century"/>
                <a:cs typeface="Twentieth Century"/>
                <a:sym typeface="Twentieth Century"/>
              </a:rPr>
              <a:t>If a child doesn’t know how to drive, we </a:t>
            </a:r>
            <a:r>
              <a:rPr lang="en-US" sz="2400" b="1">
                <a:solidFill>
                  <a:srgbClr val="DD8047"/>
                </a:solidFill>
                <a:latin typeface="Twentieth Century"/>
                <a:ea typeface="Twentieth Century"/>
                <a:cs typeface="Twentieth Century"/>
                <a:sym typeface="Twentieth Century"/>
              </a:rPr>
              <a:t>teach.</a:t>
            </a:r>
            <a:endParaRPr/>
          </a:p>
          <a:p>
            <a:pPr marL="342900" marR="0" lvl="0" indent="-342900" algn="l" rtl="0">
              <a:spcBef>
                <a:spcPts val="480"/>
              </a:spcBef>
              <a:spcAft>
                <a:spcPts val="0"/>
              </a:spcAft>
              <a:buClr>
                <a:srgbClr val="2B3F7B"/>
              </a:buClr>
              <a:buSzPts val="2400"/>
              <a:buFont typeface="Noto Sans Symbols"/>
              <a:buChar char="▪"/>
            </a:pPr>
            <a:r>
              <a:rPr lang="en-US" sz="2400">
                <a:solidFill>
                  <a:srgbClr val="1D2A53"/>
                </a:solidFill>
                <a:latin typeface="Twentieth Century"/>
                <a:ea typeface="Twentieth Century"/>
                <a:cs typeface="Twentieth Century"/>
                <a:sym typeface="Twentieth Century"/>
              </a:rPr>
              <a:t>If a child doesn’t know how to behave, we… </a:t>
            </a:r>
            <a:r>
              <a:rPr lang="en-US" sz="2400" b="1">
                <a:solidFill>
                  <a:schemeClr val="accent6"/>
                </a:solidFill>
                <a:latin typeface="Twentieth Century"/>
                <a:ea typeface="Twentieth Century"/>
                <a:cs typeface="Twentieth Century"/>
                <a:sym typeface="Twentieth Century"/>
              </a:rPr>
              <a:t>teach? punish?</a:t>
            </a:r>
            <a:endParaRPr/>
          </a:p>
          <a:p>
            <a:pPr marL="342900" marR="0" lvl="0" indent="-190500" algn="ctr" rtl="0">
              <a:spcBef>
                <a:spcPts val="480"/>
              </a:spcBef>
              <a:spcAft>
                <a:spcPts val="0"/>
              </a:spcAft>
              <a:buClr>
                <a:srgbClr val="2B3F7B"/>
              </a:buClr>
              <a:buSzPts val="2400"/>
              <a:buFont typeface="Noto Sans Symbols"/>
              <a:buNone/>
            </a:pPr>
            <a:endParaRPr sz="2400">
              <a:solidFill>
                <a:schemeClr val="dk2"/>
              </a:solidFill>
              <a:latin typeface="Twentieth Century"/>
              <a:ea typeface="Twentieth Century"/>
              <a:cs typeface="Twentieth Century"/>
              <a:sym typeface="Twentieth Century"/>
            </a:endParaRPr>
          </a:p>
          <a:p>
            <a:pPr marL="0" marR="0" lvl="1" indent="0" algn="ctr" rtl="0">
              <a:lnSpc>
                <a:spcPct val="90000"/>
              </a:lnSpc>
              <a:spcBef>
                <a:spcPts val="480"/>
              </a:spcBef>
              <a:spcAft>
                <a:spcPts val="0"/>
              </a:spcAft>
              <a:buClr>
                <a:schemeClr val="accent6"/>
              </a:buClr>
              <a:buSzPts val="2400"/>
              <a:buFont typeface="Noto Sans Symbols"/>
              <a:buNone/>
            </a:pPr>
            <a:r>
              <a:rPr lang="en-US" sz="2400" b="1" i="0" u="none" strike="noStrike" cap="none">
                <a:solidFill>
                  <a:schemeClr val="dk2"/>
                </a:solidFill>
                <a:latin typeface="Twentieth Century"/>
                <a:ea typeface="Twentieth Century"/>
                <a:cs typeface="Twentieth Century"/>
                <a:sym typeface="Twentieth Century"/>
              </a:rPr>
              <a:t>Why can’t we finish the last sentence as automatically as we do the others?</a:t>
            </a:r>
            <a:endParaRPr/>
          </a:p>
          <a:p>
            <a:pPr marL="0" marR="0" lvl="1" indent="0" algn="r" rtl="0">
              <a:lnSpc>
                <a:spcPct val="90000"/>
              </a:lnSpc>
              <a:spcBef>
                <a:spcPts val="280"/>
              </a:spcBef>
              <a:spcAft>
                <a:spcPts val="0"/>
              </a:spcAft>
              <a:buClr>
                <a:schemeClr val="accent6"/>
              </a:buClr>
              <a:buSzPts val="1400"/>
              <a:buFont typeface="Noto Sans Symbols"/>
              <a:buNone/>
            </a:pPr>
            <a:br>
              <a:rPr lang="en-US" sz="1400" b="1" i="0" u="none" strike="noStrike" cap="none">
                <a:solidFill>
                  <a:srgbClr val="000000"/>
                </a:solidFill>
                <a:latin typeface="Twentieth Century"/>
                <a:ea typeface="Twentieth Century"/>
                <a:cs typeface="Twentieth Century"/>
                <a:sym typeface="Twentieth Century"/>
              </a:rPr>
            </a:br>
            <a:r>
              <a:rPr lang="en-US" sz="1400" b="1" i="0" u="none" strike="noStrike" cap="none">
                <a:solidFill>
                  <a:srgbClr val="000000"/>
                </a:solidFill>
                <a:latin typeface="Twentieth Century"/>
                <a:ea typeface="Twentieth Century"/>
                <a:cs typeface="Twentieth Century"/>
                <a:sym typeface="Twentieth Century"/>
              </a:rPr>
              <a:t>John Herner (NASDE Preent) Counterpoint 1998, page 2</a:t>
            </a:r>
            <a:endParaRPr/>
          </a:p>
          <a:p>
            <a:pPr marL="342900" marR="0" lvl="0" indent="-190500" algn="l" rtl="0">
              <a:spcBef>
                <a:spcPts val="480"/>
              </a:spcBef>
              <a:spcAft>
                <a:spcPts val="0"/>
              </a:spcAft>
              <a:buClr>
                <a:srgbClr val="2B3F7B"/>
              </a:buClr>
              <a:buSzPts val="2400"/>
              <a:buFont typeface="Noto Sans Symbols"/>
              <a:buNone/>
            </a:pPr>
            <a:endParaRPr sz="2400">
              <a:solidFill>
                <a:srgbClr val="B95B22"/>
              </a:solidFill>
              <a:latin typeface="Twentieth Century"/>
              <a:ea typeface="Twentieth Century"/>
              <a:cs typeface="Twentieth Century"/>
              <a:sym typeface="Twentieth Century"/>
            </a:endParaRPr>
          </a:p>
        </p:txBody>
      </p:sp>
      <p:pic>
        <p:nvPicPr>
          <p:cNvPr id="293" name="Google Shape;293;p10"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94" name="Google Shape;294;p10"/>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400"/>
              <a:buFont typeface="Twentieth Century"/>
              <a:buNone/>
            </a:pPr>
            <a:r>
              <a:rPr lang="en-US"/>
              <a:t>Food for Thought…</a:t>
            </a:r>
            <a:endParaRPr b="1">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anim calcmode="lin" valueType="num">
                                      <p:cBhvr additive="base">
                                        <p:cTn id="7" dur="500"/>
                                        <p:tgtEl>
                                          <p:spTgt spid="29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92">
                                            <p:txEl>
                                              <p:pRg st="1" end="1"/>
                                            </p:txEl>
                                          </p:spTgt>
                                        </p:tgtEl>
                                        <p:attrNameLst>
                                          <p:attrName>style.visibility</p:attrName>
                                        </p:attrNameLst>
                                      </p:cBhvr>
                                      <p:to>
                                        <p:strVal val="visible"/>
                                      </p:to>
                                    </p:set>
                                    <p:anim calcmode="lin" valueType="num">
                                      <p:cBhvr additive="base">
                                        <p:cTn id="12" dur="500"/>
                                        <p:tgtEl>
                                          <p:spTgt spid="29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92">
                                            <p:txEl>
                                              <p:pRg st="2" end="2"/>
                                            </p:txEl>
                                          </p:spTgt>
                                        </p:tgtEl>
                                        <p:attrNameLst>
                                          <p:attrName>style.visibility</p:attrName>
                                        </p:attrNameLst>
                                      </p:cBhvr>
                                      <p:to>
                                        <p:strVal val="visible"/>
                                      </p:to>
                                    </p:set>
                                    <p:anim calcmode="lin" valueType="num">
                                      <p:cBhvr additive="base">
                                        <p:cTn id="17" dur="500"/>
                                        <p:tgtEl>
                                          <p:spTgt spid="29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92">
                                            <p:txEl>
                                              <p:pRg st="3" end="3"/>
                                            </p:txEl>
                                          </p:spTgt>
                                        </p:tgtEl>
                                        <p:attrNameLst>
                                          <p:attrName>style.visibility</p:attrName>
                                        </p:attrNameLst>
                                      </p:cBhvr>
                                      <p:to>
                                        <p:strVal val="visible"/>
                                      </p:to>
                                    </p:set>
                                    <p:anim calcmode="lin" valueType="num">
                                      <p:cBhvr additive="base">
                                        <p:cTn id="22" dur="500"/>
                                        <p:tgtEl>
                                          <p:spTgt spid="29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92">
                                            <p:txEl>
                                              <p:pRg st="4" end="4"/>
                                            </p:txEl>
                                          </p:spTgt>
                                        </p:tgtEl>
                                        <p:attrNameLst>
                                          <p:attrName>style.visibility</p:attrName>
                                        </p:attrNameLst>
                                      </p:cBhvr>
                                      <p:to>
                                        <p:strVal val="visible"/>
                                      </p:to>
                                    </p:set>
                                    <p:anim calcmode="lin" valueType="num">
                                      <p:cBhvr additive="base">
                                        <p:cTn id="27" dur="500"/>
                                        <p:tgtEl>
                                          <p:spTgt spid="29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92">
                                            <p:txEl>
                                              <p:pRg st="5" end="5"/>
                                            </p:txEl>
                                          </p:spTgt>
                                        </p:tgtEl>
                                        <p:attrNameLst>
                                          <p:attrName>style.visibility</p:attrName>
                                        </p:attrNameLst>
                                      </p:cBhvr>
                                      <p:to>
                                        <p:strVal val="visible"/>
                                      </p:to>
                                    </p:set>
                                    <p:anim calcmode="lin" valueType="num">
                                      <p:cBhvr additive="base">
                                        <p:cTn id="32" dur="500"/>
                                        <p:tgtEl>
                                          <p:spTgt spid="292">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92">
                                            <p:txEl>
                                              <p:pRg st="6" end="6"/>
                                            </p:txEl>
                                          </p:spTgt>
                                        </p:tgtEl>
                                        <p:attrNameLst>
                                          <p:attrName>style.visibility</p:attrName>
                                        </p:attrNameLst>
                                      </p:cBhvr>
                                      <p:to>
                                        <p:strVal val="visible"/>
                                      </p:to>
                                    </p:set>
                                    <p:anim calcmode="lin" valueType="num">
                                      <p:cBhvr additive="base">
                                        <p:cTn id="37" dur="500"/>
                                        <p:tgtEl>
                                          <p:spTgt spid="292">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92">
                                            <p:txEl>
                                              <p:pRg st="7" end="7"/>
                                            </p:txEl>
                                          </p:spTgt>
                                        </p:tgtEl>
                                        <p:attrNameLst>
                                          <p:attrName>style.visibility</p:attrName>
                                        </p:attrNameLst>
                                      </p:cBhvr>
                                      <p:to>
                                        <p:strVal val="visible"/>
                                      </p:to>
                                    </p:set>
                                    <p:anim calcmode="lin" valueType="num">
                                      <p:cBhvr additive="base">
                                        <p:cTn id="42" dur="500"/>
                                        <p:tgtEl>
                                          <p:spTgt spid="292">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92">
                                            <p:txEl>
                                              <p:pRg st="8" end="8"/>
                                            </p:txEl>
                                          </p:spTgt>
                                        </p:tgtEl>
                                        <p:attrNameLst>
                                          <p:attrName>style.visibility</p:attrName>
                                        </p:attrNameLst>
                                      </p:cBhvr>
                                      <p:to>
                                        <p:strVal val="visible"/>
                                      </p:to>
                                    </p:set>
                                    <p:anim calcmode="lin" valueType="num">
                                      <p:cBhvr additive="base">
                                        <p:cTn id="47" dur="500"/>
                                        <p:tgtEl>
                                          <p:spTgt spid="292">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1"/>
          <p:cNvSpPr txBox="1"/>
          <p:nvPr/>
        </p:nvSpPr>
        <p:spPr>
          <a:xfrm>
            <a:off x="365300" y="1443325"/>
            <a:ext cx="4548900" cy="46911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2B3F7B"/>
              </a:buClr>
              <a:buSzPts val="2800"/>
              <a:buFont typeface="Noto Sans Symbols"/>
              <a:buChar char="▪"/>
            </a:pPr>
            <a:r>
              <a:rPr lang="en-US" sz="2800">
                <a:solidFill>
                  <a:schemeClr val="dk2"/>
                </a:solidFill>
                <a:latin typeface="Twentieth Century"/>
                <a:ea typeface="Twentieth Century"/>
                <a:cs typeface="Twentieth Century"/>
                <a:sym typeface="Twentieth Century"/>
              </a:rPr>
              <a:t>Teachers create lesson plans for each desired behavior</a:t>
            </a:r>
            <a:endParaRPr/>
          </a:p>
          <a:p>
            <a:pPr marL="342900" marR="0" lvl="0" indent="-342900" algn="l" rtl="0">
              <a:lnSpc>
                <a:spcPct val="90000"/>
              </a:lnSpc>
              <a:spcBef>
                <a:spcPts val="560"/>
              </a:spcBef>
              <a:spcAft>
                <a:spcPts val="0"/>
              </a:spcAft>
              <a:buClr>
                <a:srgbClr val="2B3F7B"/>
              </a:buClr>
              <a:buSzPts val="2800"/>
              <a:buFont typeface="Noto Sans Symbols"/>
              <a:buChar char="▪"/>
            </a:pPr>
            <a:r>
              <a:rPr lang="en-US" sz="2800">
                <a:solidFill>
                  <a:schemeClr val="dk2"/>
                </a:solidFill>
                <a:latin typeface="Twentieth Century"/>
                <a:ea typeface="Twentieth Century"/>
                <a:cs typeface="Twentieth Century"/>
                <a:sym typeface="Twentieth Century"/>
              </a:rPr>
              <a:t>Students are taught the expectations, rules and routines for both the school-wide system and the classroom-wide system.</a:t>
            </a:r>
            <a:endParaRPr/>
          </a:p>
          <a:p>
            <a:pPr marL="342900" marR="0" lvl="0" indent="-342900" algn="l" rtl="0">
              <a:lnSpc>
                <a:spcPct val="90000"/>
              </a:lnSpc>
              <a:spcBef>
                <a:spcPts val="560"/>
              </a:spcBef>
              <a:spcAft>
                <a:spcPts val="0"/>
              </a:spcAft>
              <a:buClr>
                <a:srgbClr val="2B3F7B"/>
              </a:buClr>
              <a:buSzPts val="2800"/>
              <a:buFont typeface="Noto Sans Symbols"/>
              <a:buChar char="▪"/>
            </a:pPr>
            <a:r>
              <a:rPr lang="en-US" sz="2800">
                <a:solidFill>
                  <a:schemeClr val="dk2"/>
                </a:solidFill>
                <a:latin typeface="Twentieth Century"/>
                <a:ea typeface="Twentieth Century"/>
                <a:cs typeface="Twentieth Century"/>
                <a:sym typeface="Twentieth Century"/>
              </a:rPr>
              <a:t>Remember… If you are seeing problematic behavior, ask, “Have I taught the desired and acknowledged the behavior I want to see?”  </a:t>
            </a:r>
            <a:endParaRPr/>
          </a:p>
          <a:p>
            <a:pPr marL="342900" marR="0" lvl="0" indent="-190500" algn="l" rtl="0">
              <a:lnSpc>
                <a:spcPct val="90000"/>
              </a:lnSpc>
              <a:spcBef>
                <a:spcPts val="480"/>
              </a:spcBef>
              <a:spcAft>
                <a:spcPts val="0"/>
              </a:spcAft>
              <a:buClr>
                <a:srgbClr val="2B3F7B"/>
              </a:buClr>
              <a:buSzPts val="2400"/>
              <a:buFont typeface="Noto Sans Symbols"/>
              <a:buNone/>
            </a:pPr>
            <a:endParaRPr sz="2400">
              <a:solidFill>
                <a:srgbClr val="B95B22"/>
              </a:solidFill>
              <a:latin typeface="Twentieth Century"/>
              <a:ea typeface="Twentieth Century"/>
              <a:cs typeface="Twentieth Century"/>
              <a:sym typeface="Twentieth Century"/>
            </a:endParaRPr>
          </a:p>
        </p:txBody>
      </p:sp>
      <p:pic>
        <p:nvPicPr>
          <p:cNvPr id="300" name="Google Shape;300;p11"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01" name="Google Shape;301;p11"/>
          <p:cNvSpPr txBox="1">
            <a:spLocks noGrp="1"/>
          </p:cNvSpPr>
          <p:nvPr>
            <p:ph type="title"/>
          </p:nvPr>
        </p:nvSpPr>
        <p:spPr>
          <a:xfrm>
            <a:off x="1009717" y="296127"/>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D2A53"/>
              </a:buClr>
              <a:buSzPts val="3959"/>
              <a:buFont typeface="Twentieth Century"/>
              <a:buNone/>
            </a:pPr>
            <a:r>
              <a:rPr lang="en-US" sz="3959">
                <a:solidFill>
                  <a:srgbClr val="1D2A53"/>
                </a:solidFill>
              </a:rPr>
              <a:t>Creating Behavior Lesson Plans</a:t>
            </a:r>
            <a:endParaRPr sz="3959" b="1">
              <a:latin typeface="Twentieth Century"/>
              <a:ea typeface="Twentieth Century"/>
              <a:cs typeface="Twentieth Century"/>
              <a:sym typeface="Twentieth Century"/>
            </a:endParaRPr>
          </a:p>
        </p:txBody>
      </p:sp>
      <p:sp>
        <p:nvSpPr>
          <p:cNvPr id="302" name="Google Shape;302;p11"/>
          <p:cNvSpPr txBox="1"/>
          <p:nvPr/>
        </p:nvSpPr>
        <p:spPr>
          <a:xfrm>
            <a:off x="5239700" y="1211475"/>
            <a:ext cx="3710400" cy="4923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609600" lvl="0" indent="0" algn="l" rtl="0">
              <a:lnSpc>
                <a:spcPct val="90000"/>
              </a:lnSpc>
              <a:spcBef>
                <a:spcPts val="1200"/>
              </a:spcBef>
              <a:spcAft>
                <a:spcPts val="0"/>
              </a:spcAft>
              <a:buNone/>
            </a:pPr>
            <a:endParaRPr sz="2000">
              <a:latin typeface="Questrial"/>
              <a:ea typeface="Questrial"/>
              <a:cs typeface="Questrial"/>
              <a:sym typeface="Questrial"/>
            </a:endParaRPr>
          </a:p>
          <a:p>
            <a:pPr marL="609600" lvl="0" indent="0" algn="l" rtl="0">
              <a:lnSpc>
                <a:spcPct val="90000"/>
              </a:lnSpc>
              <a:spcBef>
                <a:spcPts val="1200"/>
              </a:spcBef>
              <a:spcAft>
                <a:spcPts val="0"/>
              </a:spcAft>
              <a:buNone/>
            </a:pPr>
            <a:endParaRPr sz="2000">
              <a:latin typeface="Questrial"/>
              <a:ea typeface="Questrial"/>
              <a:cs typeface="Questrial"/>
              <a:sym typeface="Questrial"/>
            </a:endParaRPr>
          </a:p>
          <a:p>
            <a:pPr marL="609600" lvl="0" indent="-431800" algn="l" rtl="0">
              <a:lnSpc>
                <a:spcPct val="90000"/>
              </a:lnSpc>
              <a:spcBef>
                <a:spcPts val="1200"/>
              </a:spcBef>
              <a:spcAft>
                <a:spcPts val="0"/>
              </a:spcAft>
              <a:buClr>
                <a:srgbClr val="000000"/>
              </a:buClr>
              <a:buSzPts val="2000"/>
              <a:buFont typeface="Questrial"/>
              <a:buChar char="❏"/>
            </a:pPr>
            <a:r>
              <a:rPr lang="en-US" sz="2000">
                <a:latin typeface="Questrial"/>
                <a:ea typeface="Questrial"/>
                <a:cs typeface="Questrial"/>
                <a:sym typeface="Questrial"/>
              </a:rPr>
              <a:t>Teams and school staff incorporate real life experiences or values of students into expectation lessons.</a:t>
            </a:r>
            <a:endParaRPr sz="2000">
              <a:latin typeface="Questrial"/>
              <a:ea typeface="Questrial"/>
              <a:cs typeface="Questrial"/>
              <a:sym typeface="Questrial"/>
            </a:endParaRPr>
          </a:p>
          <a:p>
            <a:pPr marL="609600" lvl="0" indent="-431800" algn="l" rtl="0">
              <a:lnSpc>
                <a:spcPct val="90000"/>
              </a:lnSpc>
              <a:spcBef>
                <a:spcPts val="0"/>
              </a:spcBef>
              <a:spcAft>
                <a:spcPts val="0"/>
              </a:spcAft>
              <a:buClr>
                <a:srgbClr val="000000"/>
              </a:buClr>
              <a:buSzPts val="2000"/>
              <a:buFont typeface="Questrial"/>
              <a:buChar char="❏"/>
            </a:pPr>
            <a:r>
              <a:rPr lang="en-US" sz="2000">
                <a:latin typeface="Questrial"/>
                <a:ea typeface="Questrial"/>
                <a:cs typeface="Questrial"/>
                <a:sym typeface="Questrial"/>
              </a:rPr>
              <a:t>Teams examine rules for reflection of dominant cultural values that may need explicit teaching and, if found, define the necessity of that skill and a plan for explicitly teaching it to all students.</a:t>
            </a:r>
            <a:endParaRPr sz="2000">
              <a:latin typeface="Twentieth Century"/>
              <a:ea typeface="Twentieth Century"/>
              <a:cs typeface="Twentieth Century"/>
              <a:sym typeface="Twentieth Century"/>
            </a:endParaRPr>
          </a:p>
        </p:txBody>
      </p:sp>
      <p:pic>
        <p:nvPicPr>
          <p:cNvPr id="303" name="Google Shape;303;p11">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438620" y="1443318"/>
            <a:ext cx="1312549" cy="642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aphicFrame>
        <p:nvGraphicFramePr>
          <p:cNvPr id="309" name="Google Shape;309;p12" descr="Respectful: be on time, keep my area clear, keep my place in line, say 'thank you'&#10;Responsible: dispose of food and trash in the proper manner, pay for my food&#10;Safe: listen to announcements, be prepared to leave on time&#10;Conditions: supervise student lines until they are fully in cafeteria" title="Cateteria Expecations"/>
          <p:cNvGraphicFramePr/>
          <p:nvPr>
            <p:extLst>
              <p:ext uri="{D42A27DB-BD31-4B8C-83A1-F6EECF244321}">
                <p14:modId xmlns:p14="http://schemas.microsoft.com/office/powerpoint/2010/main" val="447494090"/>
              </p:ext>
            </p:extLst>
          </p:nvPr>
        </p:nvGraphicFramePr>
        <p:xfrm>
          <a:off x="6207756" y="1674906"/>
          <a:ext cx="2372900" cy="5302150"/>
        </p:xfrm>
        <a:graphic>
          <a:graphicData uri="http://schemas.openxmlformats.org/drawingml/2006/table">
            <a:tbl>
              <a:tblPr firstRow="1">
                <a:noFill/>
                <a:tableStyleId>{7C2DB19D-9A9B-4F17-9B6B-D3D2D5DF2802}</a:tableStyleId>
              </a:tblPr>
              <a:tblGrid>
                <a:gridCol w="433425">
                  <a:extLst>
                    <a:ext uri="{9D8B030D-6E8A-4147-A177-3AD203B41FA5}">
                      <a16:colId xmlns:a16="http://schemas.microsoft.com/office/drawing/2014/main" val="20000"/>
                    </a:ext>
                  </a:extLst>
                </a:gridCol>
                <a:gridCol w="1939475">
                  <a:extLst>
                    <a:ext uri="{9D8B030D-6E8A-4147-A177-3AD203B41FA5}">
                      <a16:colId xmlns:a16="http://schemas.microsoft.com/office/drawing/2014/main" val="20001"/>
                    </a:ext>
                  </a:extLst>
                </a:gridCol>
              </a:tblGrid>
              <a:tr h="440475">
                <a:tc gridSpan="2">
                  <a:txBody>
                    <a:bodyPr/>
                    <a:lstStyle/>
                    <a:p>
                      <a:pPr marL="0" marR="0" lvl="0" indent="0" algn="ctr" rtl="0">
                        <a:spcBef>
                          <a:spcPts val="0"/>
                        </a:spcBef>
                        <a:spcAft>
                          <a:spcPts val="0"/>
                        </a:spcAft>
                        <a:buNone/>
                      </a:pPr>
                      <a:r>
                        <a:rPr lang="en-US" sz="2400" b="1">
                          <a:solidFill>
                            <a:srgbClr val="1D2A53"/>
                          </a:solidFill>
                          <a:latin typeface="Twentieth Century"/>
                          <a:ea typeface="Twentieth Century"/>
                          <a:cs typeface="Twentieth Century"/>
                          <a:sym typeface="Twentieth Century"/>
                        </a:rPr>
                        <a:t>CAFETERIA</a:t>
                      </a:r>
                      <a:endParaRPr sz="2400">
                        <a:solidFill>
                          <a:srgbClr val="1D2A53"/>
                        </a:solidFill>
                        <a:latin typeface="Twentieth Century"/>
                        <a:ea typeface="Twentieth Century"/>
                        <a:cs typeface="Twentieth Century"/>
                        <a:sym typeface="Twentieth Century"/>
                      </a:endParaRPr>
                    </a:p>
                  </a:txBody>
                  <a:tcPr marL="39150" marR="39150" marT="0" marB="0" anchor="ctr">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989000">
                <a:tc>
                  <a:txBody>
                    <a:bodyPr/>
                    <a:lstStyle/>
                    <a:p>
                      <a:pPr marL="342900" marR="0" lvl="0" indent="-342900" algn="ctr" rtl="0">
                        <a:lnSpc>
                          <a:spcPct val="100000"/>
                        </a:lnSpc>
                        <a:spcBef>
                          <a:spcPts val="0"/>
                        </a:spcBef>
                        <a:spcAft>
                          <a:spcPts val="0"/>
                        </a:spcAft>
                        <a:buClr>
                          <a:srgbClr val="1D2A53"/>
                        </a:buClr>
                        <a:buSzPts val="1500"/>
                        <a:buFont typeface="Noto Sans Symbols"/>
                        <a:buNone/>
                      </a:pPr>
                      <a:r>
                        <a:rPr lang="en-US" sz="1500">
                          <a:solidFill>
                            <a:srgbClr val="1D2A53"/>
                          </a:solidFill>
                          <a:latin typeface="Twentieth Century"/>
                          <a:ea typeface="Twentieth Century"/>
                          <a:cs typeface="Twentieth Century"/>
                          <a:sym typeface="Twentieth Century"/>
                        </a:rPr>
                        <a:t>Respectful</a:t>
                      </a:r>
                      <a:endParaRPr/>
                    </a:p>
                  </a:txBody>
                  <a:tcPr marL="39150" marR="39150" marT="0" marB="0" anchor="ctr">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177800" marR="0" lvl="0" indent="-177800" algn="l" rtl="0">
                        <a:spcBef>
                          <a:spcPts val="0"/>
                        </a:spcBef>
                        <a:spcAft>
                          <a:spcPts val="0"/>
                        </a:spcAft>
                        <a:buClr>
                          <a:srgbClr val="1D2A53"/>
                        </a:buClr>
                        <a:buSzPts val="1500"/>
                        <a:buFont typeface="Noto Sans Symbols"/>
                        <a:buChar char="∙"/>
                      </a:pPr>
                      <a:r>
                        <a:rPr lang="en-US" sz="1500">
                          <a:solidFill>
                            <a:srgbClr val="1D2A53"/>
                          </a:solidFill>
                          <a:latin typeface="Twentieth Century"/>
                          <a:ea typeface="Twentieth Century"/>
                          <a:cs typeface="Twentieth Century"/>
                          <a:sym typeface="Twentieth Century"/>
                        </a:rPr>
                        <a:t>Be on time</a:t>
                      </a:r>
                      <a:endParaRPr/>
                    </a:p>
                    <a:p>
                      <a:pPr marL="177800" marR="0" lvl="0" indent="-177800" algn="l" rtl="0">
                        <a:spcBef>
                          <a:spcPts val="0"/>
                        </a:spcBef>
                        <a:spcAft>
                          <a:spcPts val="0"/>
                        </a:spcAft>
                        <a:buClr>
                          <a:srgbClr val="1D2A53"/>
                        </a:buClr>
                        <a:buSzPts val="1500"/>
                        <a:buFont typeface="Noto Sans Symbols"/>
                        <a:buChar char="∙"/>
                      </a:pPr>
                      <a:r>
                        <a:rPr lang="en-US" sz="1500">
                          <a:solidFill>
                            <a:srgbClr val="1D2A53"/>
                          </a:solidFill>
                          <a:latin typeface="Twentieth Century"/>
                          <a:ea typeface="Twentieth Century"/>
                          <a:cs typeface="Twentieth Century"/>
                          <a:sym typeface="Twentieth Century"/>
                        </a:rPr>
                        <a:t>Keep my area clear</a:t>
                      </a:r>
                      <a:endParaRPr/>
                    </a:p>
                    <a:p>
                      <a:pPr marL="177800" marR="0" lvl="0" indent="-177800" algn="l" rtl="0">
                        <a:spcBef>
                          <a:spcPts val="0"/>
                        </a:spcBef>
                        <a:spcAft>
                          <a:spcPts val="0"/>
                        </a:spcAft>
                        <a:buClr>
                          <a:srgbClr val="1D2A53"/>
                        </a:buClr>
                        <a:buSzPts val="1500"/>
                        <a:buFont typeface="Noto Sans Symbols"/>
                        <a:buChar char="∙"/>
                      </a:pPr>
                      <a:r>
                        <a:rPr lang="en-US" sz="1500">
                          <a:solidFill>
                            <a:srgbClr val="1D2A53"/>
                          </a:solidFill>
                          <a:latin typeface="Twentieth Century"/>
                          <a:ea typeface="Twentieth Century"/>
                          <a:cs typeface="Twentieth Century"/>
                          <a:sym typeface="Twentieth Century"/>
                        </a:rPr>
                        <a:t>Keep my place in line</a:t>
                      </a:r>
                      <a:endParaRPr/>
                    </a:p>
                    <a:p>
                      <a:pPr marL="177800" marR="0" lvl="0" indent="-177800" algn="l" rtl="0">
                        <a:spcBef>
                          <a:spcPts val="0"/>
                        </a:spcBef>
                        <a:spcAft>
                          <a:spcPts val="0"/>
                        </a:spcAft>
                        <a:buClr>
                          <a:srgbClr val="1D2A53"/>
                        </a:buClr>
                        <a:buSzPts val="1500"/>
                        <a:buFont typeface="Noto Sans Symbols"/>
                        <a:buChar char="∙"/>
                      </a:pPr>
                      <a:r>
                        <a:rPr lang="en-US" sz="1500">
                          <a:solidFill>
                            <a:srgbClr val="1D2A53"/>
                          </a:solidFill>
                          <a:latin typeface="Twentieth Century"/>
                          <a:ea typeface="Twentieth Century"/>
                          <a:cs typeface="Twentieth Century"/>
                          <a:sym typeface="Twentieth Century"/>
                        </a:rPr>
                        <a:t>Say “Thank You”</a:t>
                      </a:r>
                      <a:endParaRPr/>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1"/>
                  </a:ext>
                </a:extLst>
              </a:tr>
              <a:tr h="975475">
                <a:tc>
                  <a:txBody>
                    <a:bodyPr/>
                    <a:lstStyle/>
                    <a:p>
                      <a:pPr marL="0" marR="0" lvl="0" indent="0" algn="ctr" rtl="0">
                        <a:lnSpc>
                          <a:spcPct val="100000"/>
                        </a:lnSpc>
                        <a:spcBef>
                          <a:spcPts val="0"/>
                        </a:spcBef>
                        <a:spcAft>
                          <a:spcPts val="0"/>
                        </a:spcAft>
                        <a:buClr>
                          <a:srgbClr val="1D2A53"/>
                        </a:buClr>
                        <a:buSzPts val="1500"/>
                        <a:buFont typeface="Twentieth Century"/>
                        <a:buNone/>
                      </a:pPr>
                      <a:r>
                        <a:rPr lang="en-US" sz="1500">
                          <a:solidFill>
                            <a:srgbClr val="1D2A53"/>
                          </a:solidFill>
                          <a:latin typeface="Twentieth Century"/>
                          <a:ea typeface="Twentieth Century"/>
                          <a:cs typeface="Twentieth Century"/>
                          <a:sym typeface="Twentieth Century"/>
                        </a:rPr>
                        <a:t>Responsible</a:t>
                      </a:r>
                      <a:endParaRPr/>
                    </a:p>
                  </a:txBody>
                  <a:tcPr marL="39150" marR="39150" marT="0" marB="0" anchor="ctr">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177800" marR="0" lvl="0" indent="-177800" algn="l" rtl="0">
                        <a:lnSpc>
                          <a:spcPct val="100000"/>
                        </a:lnSpc>
                        <a:spcBef>
                          <a:spcPts val="0"/>
                        </a:spcBef>
                        <a:spcAft>
                          <a:spcPts val="0"/>
                        </a:spcAft>
                        <a:buClr>
                          <a:srgbClr val="1D2A53"/>
                        </a:buClr>
                        <a:buSzPts val="1500"/>
                        <a:buFont typeface="Noto Sans Symbols"/>
                        <a:buChar char="∙"/>
                      </a:pPr>
                      <a:r>
                        <a:rPr lang="en-US" sz="1500">
                          <a:solidFill>
                            <a:srgbClr val="1D2A53"/>
                          </a:solidFill>
                          <a:latin typeface="Twentieth Century"/>
                          <a:ea typeface="Twentieth Century"/>
                          <a:cs typeface="Twentieth Century"/>
                          <a:sym typeface="Twentieth Century"/>
                        </a:rPr>
                        <a:t>Dispose of food and trash in the proper manner</a:t>
                      </a:r>
                      <a:endParaRPr/>
                    </a:p>
                    <a:p>
                      <a:pPr marL="177800" marR="0" lvl="0" indent="-177800" algn="l" rtl="0">
                        <a:lnSpc>
                          <a:spcPct val="100000"/>
                        </a:lnSpc>
                        <a:spcBef>
                          <a:spcPts val="0"/>
                        </a:spcBef>
                        <a:spcAft>
                          <a:spcPts val="0"/>
                        </a:spcAft>
                        <a:buClr>
                          <a:srgbClr val="1D2A53"/>
                        </a:buClr>
                        <a:buSzPts val="1500"/>
                        <a:buFont typeface="Noto Sans Symbols"/>
                        <a:buChar char="∙"/>
                      </a:pPr>
                      <a:r>
                        <a:rPr lang="en-US" sz="1500">
                          <a:solidFill>
                            <a:srgbClr val="1D2A53"/>
                          </a:solidFill>
                          <a:latin typeface="Twentieth Century"/>
                          <a:ea typeface="Twentieth Century"/>
                          <a:cs typeface="Twentieth Century"/>
                          <a:sym typeface="Twentieth Century"/>
                        </a:rPr>
                        <a:t>Pay for my food</a:t>
                      </a:r>
                      <a:endParaRPr/>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2"/>
                  </a:ext>
                </a:extLst>
              </a:tr>
              <a:tr h="880975">
                <a:tc>
                  <a:txBody>
                    <a:bodyPr/>
                    <a:lstStyle/>
                    <a:p>
                      <a:pPr marL="0" marR="0" lvl="0" indent="0" algn="ctr" rtl="0">
                        <a:spcBef>
                          <a:spcPts val="0"/>
                        </a:spcBef>
                        <a:spcAft>
                          <a:spcPts val="0"/>
                        </a:spcAft>
                        <a:buClr>
                          <a:srgbClr val="1D2A53"/>
                        </a:buClr>
                        <a:buSzPts val="1500"/>
                        <a:buFont typeface="Twentieth Century"/>
                        <a:buNone/>
                      </a:pPr>
                      <a:r>
                        <a:rPr lang="en-US" sz="1500">
                          <a:solidFill>
                            <a:srgbClr val="1D2A53"/>
                          </a:solidFill>
                          <a:latin typeface="Twentieth Century"/>
                          <a:ea typeface="Twentieth Century"/>
                          <a:cs typeface="Twentieth Century"/>
                          <a:sym typeface="Twentieth Century"/>
                        </a:rPr>
                        <a:t>Safe</a:t>
                      </a:r>
                      <a:endParaRPr/>
                    </a:p>
                  </a:txBody>
                  <a:tcPr marL="39150" marR="39150" marT="0" marB="0" anchor="ctr">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177800" marR="0" lvl="0" indent="-177800" algn="l" rtl="0">
                        <a:spcBef>
                          <a:spcPts val="0"/>
                        </a:spcBef>
                        <a:spcAft>
                          <a:spcPts val="0"/>
                        </a:spcAft>
                        <a:buClr>
                          <a:srgbClr val="1D2A53"/>
                        </a:buClr>
                        <a:buSzPts val="1500"/>
                        <a:buFont typeface="Noto Sans Symbols"/>
                        <a:buChar char="∙"/>
                      </a:pPr>
                      <a:r>
                        <a:rPr lang="en-US" sz="1500">
                          <a:solidFill>
                            <a:srgbClr val="1D2A53"/>
                          </a:solidFill>
                          <a:latin typeface="Twentieth Century"/>
                          <a:ea typeface="Twentieth Century"/>
                          <a:cs typeface="Twentieth Century"/>
                          <a:sym typeface="Twentieth Century"/>
                        </a:rPr>
                        <a:t>Listen to announcements</a:t>
                      </a:r>
                      <a:endParaRPr/>
                    </a:p>
                    <a:p>
                      <a:pPr marL="177800" marR="0" lvl="0" indent="-177800" algn="l" rtl="0">
                        <a:spcBef>
                          <a:spcPts val="0"/>
                        </a:spcBef>
                        <a:spcAft>
                          <a:spcPts val="0"/>
                        </a:spcAft>
                        <a:buClr>
                          <a:srgbClr val="1D2A53"/>
                        </a:buClr>
                        <a:buSzPts val="1500"/>
                        <a:buFont typeface="Noto Sans Symbols"/>
                        <a:buChar char="∙"/>
                      </a:pPr>
                      <a:r>
                        <a:rPr lang="en-US" sz="1500">
                          <a:solidFill>
                            <a:srgbClr val="1D2A53"/>
                          </a:solidFill>
                          <a:latin typeface="Twentieth Century"/>
                          <a:ea typeface="Twentieth Century"/>
                          <a:cs typeface="Twentieth Century"/>
                          <a:sym typeface="Twentieth Century"/>
                        </a:rPr>
                        <a:t>Be prepared to leave on time</a:t>
                      </a:r>
                      <a:endParaRPr/>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3"/>
                  </a:ext>
                </a:extLst>
              </a:tr>
              <a:tr h="1101200">
                <a:tc>
                  <a:txBody>
                    <a:bodyPr/>
                    <a:lstStyle/>
                    <a:p>
                      <a:pPr marL="0" marR="0" lvl="0" indent="0" algn="ctr" rtl="0">
                        <a:spcBef>
                          <a:spcPts val="0"/>
                        </a:spcBef>
                        <a:spcAft>
                          <a:spcPts val="0"/>
                        </a:spcAft>
                        <a:buClr>
                          <a:srgbClr val="1D2A53"/>
                        </a:buClr>
                        <a:buSzPts val="1500"/>
                        <a:buFont typeface="Twentieth Century"/>
                        <a:buNone/>
                      </a:pPr>
                      <a:r>
                        <a:rPr lang="en-US" sz="1500">
                          <a:solidFill>
                            <a:srgbClr val="1D2A53"/>
                          </a:solidFill>
                          <a:latin typeface="Twentieth Century"/>
                          <a:ea typeface="Twentieth Century"/>
                          <a:cs typeface="Twentieth Century"/>
                          <a:sym typeface="Twentieth Century"/>
                        </a:rPr>
                        <a:t>Conditions</a:t>
                      </a:r>
                      <a:endParaRPr/>
                    </a:p>
                  </a:txBody>
                  <a:tcPr marL="39150" marR="39150" marT="0" marB="0" anchor="ctr">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Clr>
                          <a:schemeClr val="dk1"/>
                        </a:buClr>
                        <a:buSzPts val="1500"/>
                        <a:buFont typeface="Noto Sans Symbols"/>
                        <a:buNone/>
                      </a:pPr>
                      <a:endParaRPr sz="1500" dirty="0">
                        <a:solidFill>
                          <a:srgbClr val="1D2A53"/>
                        </a:solidFill>
                        <a:latin typeface="Twentieth Century"/>
                        <a:ea typeface="Twentieth Century"/>
                        <a:cs typeface="Twentieth Century"/>
                        <a:sym typeface="Twentieth Century"/>
                      </a:endParaRPr>
                    </a:p>
                    <a:p>
                      <a:pPr marL="0" marR="0" lvl="0" indent="0" algn="ctr" rtl="0">
                        <a:spcBef>
                          <a:spcPts val="0"/>
                        </a:spcBef>
                        <a:spcAft>
                          <a:spcPts val="0"/>
                        </a:spcAft>
                        <a:buClr>
                          <a:srgbClr val="1D2A53"/>
                        </a:buClr>
                        <a:buSzPts val="1500"/>
                        <a:buFont typeface="Noto Sans Symbols"/>
                        <a:buNone/>
                      </a:pPr>
                      <a:r>
                        <a:rPr lang="en-US" sz="1500" dirty="0">
                          <a:solidFill>
                            <a:srgbClr val="1D2A53"/>
                          </a:solidFill>
                          <a:latin typeface="Twentieth Century"/>
                          <a:ea typeface="Twentieth Century"/>
                          <a:cs typeface="Twentieth Century"/>
                          <a:sym typeface="Twentieth Century"/>
                        </a:rPr>
                        <a:t>Supervise student lines until they are fully in cafeteria</a:t>
                      </a:r>
                      <a:endParaRPr dirty="0"/>
                    </a:p>
                    <a:p>
                      <a:pPr marL="0" marR="0" lvl="0" indent="0" algn="ctr" rtl="0">
                        <a:spcBef>
                          <a:spcPts val="0"/>
                        </a:spcBef>
                        <a:spcAft>
                          <a:spcPts val="0"/>
                        </a:spcAft>
                        <a:buClr>
                          <a:schemeClr val="dk1"/>
                        </a:buClr>
                        <a:buSzPts val="1500"/>
                        <a:buFont typeface="Noto Sans Symbols"/>
                        <a:buNone/>
                      </a:pPr>
                      <a:endParaRPr sz="1500" dirty="0">
                        <a:solidFill>
                          <a:srgbClr val="1D2A53"/>
                        </a:solidFill>
                        <a:latin typeface="Twentieth Century"/>
                        <a:ea typeface="Twentieth Century"/>
                        <a:cs typeface="Twentieth Century"/>
                        <a:sym typeface="Twentieth Century"/>
                      </a:endParaRPr>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solidFill>
                      <a:srgbClr val="FFFFCC"/>
                    </a:solidFill>
                  </a:tcPr>
                </a:tc>
                <a:extLst>
                  <a:ext uri="{0D108BD9-81ED-4DB2-BD59-A6C34878D82A}">
                    <a16:rowId xmlns:a16="http://schemas.microsoft.com/office/drawing/2014/main" val="10004"/>
                  </a:ext>
                </a:extLst>
              </a:tr>
            </a:tbl>
          </a:graphicData>
        </a:graphic>
      </p:graphicFrame>
      <p:sp>
        <p:nvSpPr>
          <p:cNvPr id="310" name="Google Shape;310;p12" title="Brace encompasses expectations and conditions for learning on the teaching matrix"/>
          <p:cNvSpPr/>
          <p:nvPr/>
        </p:nvSpPr>
        <p:spPr>
          <a:xfrm>
            <a:off x="5394326" y="2620735"/>
            <a:ext cx="704850" cy="3729263"/>
          </a:xfrm>
          <a:prstGeom prst="rightBrace">
            <a:avLst>
              <a:gd name="adj1" fmla="val 8333"/>
              <a:gd name="adj2" fmla="val 28108"/>
            </a:avLst>
          </a:prstGeom>
          <a:noFill/>
          <a:ln w="57150" cap="flat" cmpd="sng">
            <a:solidFill>
              <a:srgbClr val="B85B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rgbClr val="000000"/>
              </a:solidFill>
              <a:latin typeface="Twentieth Century"/>
              <a:ea typeface="Twentieth Century"/>
              <a:cs typeface="Twentieth Century"/>
              <a:sym typeface="Twentieth Century"/>
            </a:endParaRPr>
          </a:p>
        </p:txBody>
      </p:sp>
      <p:pic>
        <p:nvPicPr>
          <p:cNvPr id="311" name="Google Shape;311;p12" descr="This matrix has expectations of be respectful, be responsible and be safe as well as conditions for learning on the left side.  Setting across the top are hallways, library/computer lab, bus and cafeteria.  Behaviors are listed for hallways,  library/computer lab and bus.  Cafeteria expectations are listed in a separate table to the right." title="Teaching matrix"/>
          <p:cNvPicPr preferRelativeResize="0"/>
          <p:nvPr/>
        </p:nvPicPr>
        <p:blipFill rotWithShape="1">
          <a:blip r:embed="rId3">
            <a:alphaModFix/>
          </a:blip>
          <a:srcRect/>
          <a:stretch/>
        </p:blipFill>
        <p:spPr>
          <a:xfrm>
            <a:off x="334750" y="1674906"/>
            <a:ext cx="5059576" cy="4675093"/>
          </a:xfrm>
          <a:prstGeom prst="rect">
            <a:avLst/>
          </a:prstGeom>
          <a:noFill/>
          <a:ln>
            <a:noFill/>
          </a:ln>
        </p:spPr>
      </p:pic>
      <p:sp>
        <p:nvSpPr>
          <p:cNvPr id="312" name="Google Shape;312;p12"/>
          <p:cNvSpPr txBox="1"/>
          <p:nvPr/>
        </p:nvSpPr>
        <p:spPr>
          <a:xfrm>
            <a:off x="935037" y="880533"/>
            <a:ext cx="7861300" cy="794373"/>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2B3F7B"/>
              </a:buClr>
              <a:buSzPts val="1800"/>
              <a:buFont typeface="Noto Sans Symbols"/>
              <a:buNone/>
            </a:pPr>
            <a:r>
              <a:rPr lang="en-US" sz="1800">
                <a:solidFill>
                  <a:schemeClr val="dk2"/>
                </a:solidFill>
                <a:latin typeface="Twentieth Century"/>
                <a:ea typeface="Twentieth Century"/>
                <a:cs typeface="Twentieth Century"/>
                <a:sym typeface="Twentieth Century"/>
              </a:rPr>
              <a:t>Provide </a:t>
            </a:r>
            <a:r>
              <a:rPr lang="en-US" sz="1800" u="sng">
                <a:solidFill>
                  <a:schemeClr val="dk2"/>
                </a:solidFill>
                <a:latin typeface="Twentieth Century"/>
                <a:ea typeface="Twentieth Century"/>
                <a:cs typeface="Twentieth Century"/>
                <a:sym typeface="Twentieth Century"/>
              </a:rPr>
              <a:t>initial</a:t>
            </a:r>
            <a:r>
              <a:rPr lang="en-US" sz="1800">
                <a:solidFill>
                  <a:schemeClr val="dk2"/>
                </a:solidFill>
                <a:latin typeface="Twentieth Century"/>
                <a:ea typeface="Twentieth Century"/>
                <a:cs typeface="Twentieth Century"/>
                <a:sym typeface="Twentieth Century"/>
              </a:rPr>
              <a:t> lesson plans and/or lesson plan format </a:t>
            </a:r>
            <a:br>
              <a:rPr lang="en-US" sz="1800">
                <a:solidFill>
                  <a:schemeClr val="dk2"/>
                </a:solidFill>
                <a:latin typeface="Twentieth Century"/>
                <a:ea typeface="Twentieth Century"/>
                <a:cs typeface="Twentieth Century"/>
                <a:sym typeface="Twentieth Century"/>
              </a:rPr>
            </a:br>
            <a:r>
              <a:rPr lang="en-US" sz="1800">
                <a:solidFill>
                  <a:schemeClr val="dk2"/>
                </a:solidFill>
                <a:latin typeface="Twentieth Century"/>
                <a:ea typeface="Twentieth Century"/>
                <a:cs typeface="Twentieth Century"/>
                <a:sym typeface="Twentieth Century"/>
              </a:rPr>
              <a:t>to teach specific behaviors identified on the Matrix</a:t>
            </a:r>
            <a:endParaRPr/>
          </a:p>
          <a:p>
            <a:pPr marL="308448" marR="0" lvl="0" indent="-130648" algn="l" rtl="0">
              <a:spcBef>
                <a:spcPts val="560"/>
              </a:spcBef>
              <a:spcAft>
                <a:spcPts val="0"/>
              </a:spcAft>
              <a:buClr>
                <a:srgbClr val="2B3F7B"/>
              </a:buClr>
              <a:buSzPts val="2800"/>
              <a:buFont typeface="Noto Sans Symbols"/>
              <a:buNone/>
            </a:pPr>
            <a:endParaRPr sz="2800">
              <a:solidFill>
                <a:schemeClr val="dk2"/>
              </a:solidFill>
              <a:latin typeface="Twentieth Century"/>
              <a:ea typeface="Twentieth Century"/>
              <a:cs typeface="Twentieth Century"/>
              <a:sym typeface="Twentieth Century"/>
            </a:endParaRPr>
          </a:p>
          <a:p>
            <a:pPr marL="0" marR="0" lvl="0" indent="0" algn="l" rtl="0">
              <a:spcBef>
                <a:spcPts val="560"/>
              </a:spcBef>
              <a:spcAft>
                <a:spcPts val="0"/>
              </a:spcAft>
              <a:buClr>
                <a:srgbClr val="2B3F7B"/>
              </a:buClr>
              <a:buSzPts val="2800"/>
              <a:buFont typeface="Noto Sans Symbols"/>
              <a:buNone/>
            </a:pPr>
            <a:endParaRPr sz="2800">
              <a:solidFill>
                <a:schemeClr val="dk2"/>
              </a:solidFill>
              <a:latin typeface="Twentieth Century"/>
              <a:ea typeface="Twentieth Century"/>
              <a:cs typeface="Twentieth Century"/>
              <a:sym typeface="Twentieth Century"/>
            </a:endParaRPr>
          </a:p>
        </p:txBody>
      </p:sp>
      <p:pic>
        <p:nvPicPr>
          <p:cNvPr id="313" name="Google Shape;313;p12" descr=" "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14" name="Google Shape;314;p12"/>
          <p:cNvSpPr txBox="1">
            <a:spLocks noGrp="1"/>
          </p:cNvSpPr>
          <p:nvPr>
            <p:ph type="title"/>
          </p:nvPr>
        </p:nvSpPr>
        <p:spPr>
          <a:xfrm>
            <a:off x="1255099" y="282322"/>
            <a:ext cx="6987106" cy="71323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D2A53"/>
              </a:buClr>
              <a:buSzPts val="3600"/>
              <a:buFont typeface="Twentieth Century"/>
              <a:buNone/>
            </a:pPr>
            <a:r>
              <a:rPr lang="en-US" sz="3600">
                <a:solidFill>
                  <a:srgbClr val="1D2A53"/>
                </a:solidFill>
              </a:rPr>
              <a:t>Develop an Efficient Teaching System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 calcmode="lin" valueType="num">
                                      <p:cBhvr additive="base">
                                        <p:cTn id="7" dur="2000"/>
                                        <p:tgtEl>
                                          <p:spTgt spid="3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3"/>
          <p:cNvSpPr txBox="1"/>
          <p:nvPr/>
        </p:nvSpPr>
        <p:spPr>
          <a:xfrm>
            <a:off x="3453871" y="3835400"/>
            <a:ext cx="255328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DD8047"/>
                </a:solidFill>
                <a:latin typeface="Twentieth Century"/>
                <a:ea typeface="Twentieth Century"/>
                <a:cs typeface="Twentieth Century"/>
                <a:sym typeface="Twentieth Century"/>
              </a:rPr>
              <a:t>BE CONSISTENT</a:t>
            </a:r>
            <a:endParaRPr/>
          </a:p>
          <a:p>
            <a:pPr marL="0" marR="0" lvl="0" indent="0" algn="l" rtl="0">
              <a:spcBef>
                <a:spcPts val="0"/>
              </a:spcBef>
              <a:spcAft>
                <a:spcPts val="0"/>
              </a:spcAft>
              <a:buNone/>
            </a:pPr>
            <a:endParaRPr sz="1800">
              <a:solidFill>
                <a:srgbClr val="3A54A5"/>
              </a:solidFill>
              <a:latin typeface="Twentieth Century"/>
              <a:ea typeface="Twentieth Century"/>
              <a:cs typeface="Twentieth Century"/>
              <a:sym typeface="Twentieth Century"/>
            </a:endParaRPr>
          </a:p>
        </p:txBody>
      </p:sp>
      <p:grpSp>
        <p:nvGrpSpPr>
          <p:cNvPr id="321" name="Google Shape;321;p13" descr="Instructional sequence - define, model, practice, monitor, adjust"/>
          <p:cNvGrpSpPr/>
          <p:nvPr/>
        </p:nvGrpSpPr>
        <p:grpSpPr>
          <a:xfrm>
            <a:off x="2065507" y="1601389"/>
            <a:ext cx="4857148" cy="4688689"/>
            <a:chOff x="1700209" y="1189"/>
            <a:chExt cx="4857148" cy="4688689"/>
          </a:xfrm>
        </p:grpSpPr>
        <p:sp>
          <p:nvSpPr>
            <p:cNvPr id="322" name="Google Shape;322;p13"/>
            <p:cNvSpPr/>
            <p:nvPr/>
          </p:nvSpPr>
          <p:spPr>
            <a:xfrm>
              <a:off x="3421165" y="1189"/>
              <a:ext cx="1415237" cy="1415237"/>
            </a:xfrm>
            <a:prstGeom prst="ellipse">
              <a:avLst/>
            </a:prstGeom>
            <a:gradFill>
              <a:gsLst>
                <a:gs pos="0">
                  <a:srgbClr val="A0B2E9"/>
                </a:gs>
                <a:gs pos="100000">
                  <a:srgbClr val="BAD0FF"/>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txBox="1"/>
            <p:nvPr/>
          </p:nvSpPr>
          <p:spPr>
            <a:xfrm>
              <a:off x="3628422" y="208446"/>
              <a:ext cx="1000723" cy="100072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1D2A53"/>
                </a:buClr>
                <a:buSzPts val="1800"/>
                <a:buFont typeface="Calibri"/>
                <a:buNone/>
              </a:pPr>
              <a:r>
                <a:rPr lang="en-US" sz="1800">
                  <a:solidFill>
                    <a:srgbClr val="1D2A53"/>
                  </a:solidFill>
                  <a:latin typeface="Calibri"/>
                  <a:ea typeface="Calibri"/>
                  <a:cs typeface="Calibri"/>
                  <a:sym typeface="Calibri"/>
                </a:rPr>
                <a:t>DEFINE</a:t>
              </a:r>
              <a:endParaRPr/>
            </a:p>
            <a:p>
              <a:pPr marL="0" marR="0" lvl="0" indent="0" algn="ctr" rtl="0">
                <a:lnSpc>
                  <a:spcPct val="90000"/>
                </a:lnSpc>
                <a:spcBef>
                  <a:spcPts val="630"/>
                </a:spcBef>
                <a:spcAft>
                  <a:spcPts val="0"/>
                </a:spcAft>
                <a:buClr>
                  <a:srgbClr val="1D2A53"/>
                </a:buClr>
                <a:buSzPts val="1800"/>
                <a:buFont typeface="Calibri"/>
                <a:buNone/>
              </a:pPr>
              <a:r>
                <a:rPr lang="en-US" sz="1800">
                  <a:solidFill>
                    <a:srgbClr val="1D2A53"/>
                  </a:solidFill>
                  <a:latin typeface="Calibri"/>
                  <a:ea typeface="Calibri"/>
                  <a:cs typeface="Calibri"/>
                  <a:sym typeface="Calibri"/>
                </a:rPr>
                <a:t>(TELL)</a:t>
              </a:r>
              <a:endParaRPr sz="1600">
                <a:solidFill>
                  <a:srgbClr val="1D2A53"/>
                </a:solidFill>
                <a:latin typeface="Twentieth Century"/>
                <a:ea typeface="Twentieth Century"/>
                <a:cs typeface="Twentieth Century"/>
                <a:sym typeface="Twentieth Century"/>
              </a:endParaRPr>
            </a:p>
            <a:p>
              <a:pPr marL="0" marR="0" lvl="0" indent="0" algn="ctr" rtl="0">
                <a:lnSpc>
                  <a:spcPct val="90000"/>
                </a:lnSpc>
                <a:spcBef>
                  <a:spcPts val="63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Simplify</a:t>
              </a:r>
              <a:endParaRPr/>
            </a:p>
          </p:txBody>
        </p:sp>
        <p:sp>
          <p:nvSpPr>
            <p:cNvPr id="324" name="Google Shape;324;p13"/>
            <p:cNvSpPr/>
            <p:nvPr/>
          </p:nvSpPr>
          <p:spPr>
            <a:xfrm rot="2160000">
              <a:off x="4791946" y="1088883"/>
              <a:ext cx="377349" cy="477642"/>
            </a:xfrm>
            <a:prstGeom prst="rightArrow">
              <a:avLst>
                <a:gd name="adj1" fmla="val 60000"/>
                <a:gd name="adj2" fmla="val 50000"/>
              </a:avLst>
            </a:prstGeom>
            <a:solidFill>
              <a:srgbClr val="B85B22"/>
            </a:soli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txBox="1"/>
            <p:nvPr/>
          </p:nvSpPr>
          <p:spPr>
            <a:xfrm rot="2160000">
              <a:off x="4802756" y="1151141"/>
              <a:ext cx="264144" cy="2865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326" name="Google Shape;326;p13"/>
            <p:cNvSpPr/>
            <p:nvPr/>
          </p:nvSpPr>
          <p:spPr>
            <a:xfrm>
              <a:off x="5142120" y="1251537"/>
              <a:ext cx="1415237" cy="1415237"/>
            </a:xfrm>
            <a:prstGeom prst="ellipse">
              <a:avLst/>
            </a:prstGeom>
            <a:gradFill>
              <a:gsLst>
                <a:gs pos="0">
                  <a:srgbClr val="A0B2E9"/>
                </a:gs>
                <a:gs pos="100000">
                  <a:srgbClr val="BAD0FF"/>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txBox="1"/>
            <p:nvPr/>
          </p:nvSpPr>
          <p:spPr>
            <a:xfrm>
              <a:off x="5349377" y="1458794"/>
              <a:ext cx="1000723" cy="100072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MODEL</a:t>
              </a:r>
              <a:endParaRPr/>
            </a:p>
            <a:p>
              <a:pPr marL="0" marR="0" lvl="0" indent="0" algn="ctr" rtl="0">
                <a:lnSpc>
                  <a:spcPct val="90000"/>
                </a:lnSpc>
                <a:spcBef>
                  <a:spcPts val="56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(SHOW)</a:t>
              </a:r>
              <a:endParaRPr/>
            </a:p>
          </p:txBody>
        </p:sp>
        <p:sp>
          <p:nvSpPr>
            <p:cNvPr id="328" name="Google Shape;328;p13"/>
            <p:cNvSpPr/>
            <p:nvPr/>
          </p:nvSpPr>
          <p:spPr>
            <a:xfrm rot="6480000">
              <a:off x="5335691" y="2721729"/>
              <a:ext cx="377349" cy="477642"/>
            </a:xfrm>
            <a:prstGeom prst="rightArrow">
              <a:avLst>
                <a:gd name="adj1" fmla="val 60000"/>
                <a:gd name="adj2" fmla="val 50000"/>
              </a:avLst>
            </a:prstGeom>
            <a:solidFill>
              <a:srgbClr val="B95B22"/>
            </a:soli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txBox="1"/>
            <p:nvPr/>
          </p:nvSpPr>
          <p:spPr>
            <a:xfrm rot="-4320000">
              <a:off x="5409785" y="2763425"/>
              <a:ext cx="264144" cy="2865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330" name="Google Shape;330;p13"/>
            <p:cNvSpPr/>
            <p:nvPr/>
          </p:nvSpPr>
          <p:spPr>
            <a:xfrm>
              <a:off x="4484774" y="3274641"/>
              <a:ext cx="1415237" cy="1415237"/>
            </a:xfrm>
            <a:prstGeom prst="ellipse">
              <a:avLst/>
            </a:prstGeom>
            <a:gradFill>
              <a:gsLst>
                <a:gs pos="0">
                  <a:srgbClr val="A0B2E9"/>
                </a:gs>
                <a:gs pos="100000">
                  <a:srgbClr val="BAD0FF"/>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txBox="1"/>
            <p:nvPr/>
          </p:nvSpPr>
          <p:spPr>
            <a:xfrm>
              <a:off x="4692031" y="3481898"/>
              <a:ext cx="1000723" cy="100072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PRACTICE</a:t>
              </a:r>
              <a:endParaRPr/>
            </a:p>
            <a:p>
              <a:pPr marL="0" marR="0" lvl="0" indent="0" algn="ctr" rtl="0">
                <a:lnSpc>
                  <a:spcPct val="90000"/>
                </a:lnSpc>
                <a:spcBef>
                  <a:spcPts val="56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In setting</a:t>
              </a:r>
              <a:endParaRPr/>
            </a:p>
          </p:txBody>
        </p:sp>
        <p:sp>
          <p:nvSpPr>
            <p:cNvPr id="332" name="Google Shape;332;p13"/>
            <p:cNvSpPr/>
            <p:nvPr/>
          </p:nvSpPr>
          <p:spPr>
            <a:xfrm rot="10800000">
              <a:off x="3950788" y="3743439"/>
              <a:ext cx="377349" cy="477642"/>
            </a:xfrm>
            <a:prstGeom prst="rightArrow">
              <a:avLst>
                <a:gd name="adj1" fmla="val 60000"/>
                <a:gd name="adj2" fmla="val 50000"/>
              </a:avLst>
            </a:prstGeom>
            <a:solidFill>
              <a:srgbClr val="B95B22"/>
            </a:soli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txBox="1"/>
            <p:nvPr/>
          </p:nvSpPr>
          <p:spPr>
            <a:xfrm>
              <a:off x="4063993" y="3838967"/>
              <a:ext cx="264144" cy="2865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334" name="Google Shape;334;p13"/>
            <p:cNvSpPr/>
            <p:nvPr/>
          </p:nvSpPr>
          <p:spPr>
            <a:xfrm>
              <a:off x="2357556" y="3274641"/>
              <a:ext cx="1415237" cy="1415237"/>
            </a:xfrm>
            <a:prstGeom prst="ellipse">
              <a:avLst/>
            </a:prstGeom>
            <a:gradFill>
              <a:gsLst>
                <a:gs pos="0">
                  <a:srgbClr val="A0B2E9"/>
                </a:gs>
                <a:gs pos="100000">
                  <a:srgbClr val="BAD0FF"/>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txBox="1"/>
            <p:nvPr/>
          </p:nvSpPr>
          <p:spPr>
            <a:xfrm>
              <a:off x="2564813" y="3481898"/>
              <a:ext cx="1000723" cy="100072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MONITOR</a:t>
              </a:r>
              <a:endParaRPr/>
            </a:p>
          </p:txBody>
        </p:sp>
        <p:sp>
          <p:nvSpPr>
            <p:cNvPr id="336" name="Google Shape;336;p13"/>
            <p:cNvSpPr/>
            <p:nvPr/>
          </p:nvSpPr>
          <p:spPr>
            <a:xfrm rot="-6480000">
              <a:off x="2551127" y="2742043"/>
              <a:ext cx="377349" cy="477642"/>
            </a:xfrm>
            <a:prstGeom prst="rightArrow">
              <a:avLst>
                <a:gd name="adj1" fmla="val 60000"/>
                <a:gd name="adj2" fmla="val 50000"/>
              </a:avLst>
            </a:prstGeom>
            <a:solidFill>
              <a:srgbClr val="B95B22"/>
            </a:solidFill>
            <a:ln w="2857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txBox="1"/>
            <p:nvPr/>
          </p:nvSpPr>
          <p:spPr>
            <a:xfrm rot="4320000">
              <a:off x="2625221" y="2891403"/>
              <a:ext cx="264144" cy="2865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338" name="Google Shape;338;p13"/>
            <p:cNvSpPr/>
            <p:nvPr/>
          </p:nvSpPr>
          <p:spPr>
            <a:xfrm>
              <a:off x="1700209" y="1251537"/>
              <a:ext cx="1415237" cy="1415237"/>
            </a:xfrm>
            <a:prstGeom prst="ellipse">
              <a:avLst/>
            </a:prstGeom>
            <a:gradFill>
              <a:gsLst>
                <a:gs pos="0">
                  <a:srgbClr val="A0B2E9"/>
                </a:gs>
                <a:gs pos="100000">
                  <a:srgbClr val="BAD0FF"/>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txBox="1"/>
            <p:nvPr/>
          </p:nvSpPr>
          <p:spPr>
            <a:xfrm>
              <a:off x="1907466" y="1458794"/>
              <a:ext cx="1000723" cy="100072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ADJUST</a:t>
              </a:r>
              <a:endParaRPr/>
            </a:p>
            <a:p>
              <a:pPr marL="0" marR="0" lvl="0" indent="0" algn="ctr" rtl="0">
                <a:lnSpc>
                  <a:spcPct val="90000"/>
                </a:lnSpc>
                <a:spcBef>
                  <a:spcPts val="56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(RETEACH)</a:t>
              </a:r>
              <a:endParaRPr/>
            </a:p>
            <a:p>
              <a:pPr marL="0" marR="0" lvl="0" indent="0" algn="ctr" rtl="0">
                <a:lnSpc>
                  <a:spcPct val="90000"/>
                </a:lnSpc>
                <a:spcBef>
                  <a:spcPts val="56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For </a:t>
              </a:r>
              <a:endParaRPr/>
            </a:p>
            <a:p>
              <a:pPr marL="0" marR="0" lvl="0" indent="0" algn="ctr" rtl="0">
                <a:lnSpc>
                  <a:spcPct val="90000"/>
                </a:lnSpc>
                <a:spcBef>
                  <a:spcPts val="56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efficienc</a:t>
              </a:r>
              <a:r>
                <a:rPr lang="en-US" sz="1600">
                  <a:solidFill>
                    <a:srgbClr val="1D2A53"/>
                  </a:solidFill>
                  <a:latin typeface="Calibri"/>
                  <a:ea typeface="Calibri"/>
                  <a:cs typeface="Calibri"/>
                  <a:sym typeface="Calibri"/>
                </a:rPr>
                <a:t>y</a:t>
              </a:r>
              <a:endParaRPr/>
            </a:p>
          </p:txBody>
        </p:sp>
        <p:sp>
          <p:nvSpPr>
            <p:cNvPr id="340" name="Google Shape;340;p13"/>
            <p:cNvSpPr/>
            <p:nvPr/>
          </p:nvSpPr>
          <p:spPr>
            <a:xfrm rot="-2160000">
              <a:off x="3070991" y="1101438"/>
              <a:ext cx="377349" cy="477642"/>
            </a:xfrm>
            <a:prstGeom prst="rightArrow">
              <a:avLst>
                <a:gd name="adj1" fmla="val 60000"/>
                <a:gd name="adj2" fmla="val 50000"/>
              </a:avLst>
            </a:prstGeom>
            <a:solidFill>
              <a:srgbClr val="B95B22"/>
            </a:soli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txBox="1"/>
            <p:nvPr/>
          </p:nvSpPr>
          <p:spPr>
            <a:xfrm rot="-2160000">
              <a:off x="3081801" y="1230236"/>
              <a:ext cx="264144" cy="2865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grpSp>
      <p:pic>
        <p:nvPicPr>
          <p:cNvPr id="342" name="Google Shape;342;p13"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43" name="Google Shape;343;p1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400"/>
              <a:buFont typeface="Twentieth Century"/>
              <a:buNone/>
            </a:pPr>
            <a:r>
              <a:rPr lang="en-US"/>
              <a:t>Teaching </a:t>
            </a:r>
            <a:r>
              <a:rPr lang="en-US" u="sng"/>
              <a:t>Academics</a:t>
            </a:r>
            <a:endParaRPr b="1" u="sng"/>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4"/>
          <p:cNvSpPr txBox="1"/>
          <p:nvPr/>
        </p:nvSpPr>
        <p:spPr>
          <a:xfrm>
            <a:off x="3453871" y="3835400"/>
            <a:ext cx="255328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DD8047"/>
                </a:solidFill>
                <a:latin typeface="Twentieth Century"/>
                <a:ea typeface="Twentieth Century"/>
                <a:cs typeface="Twentieth Century"/>
                <a:sym typeface="Twentieth Century"/>
              </a:rPr>
              <a:t>BE CONSISTENT</a:t>
            </a:r>
            <a:endParaRPr/>
          </a:p>
          <a:p>
            <a:pPr marL="0" marR="0" lvl="0" indent="0" algn="l" rtl="0">
              <a:spcBef>
                <a:spcPts val="0"/>
              </a:spcBef>
              <a:spcAft>
                <a:spcPts val="0"/>
              </a:spcAft>
              <a:buNone/>
            </a:pPr>
            <a:endParaRPr sz="1800">
              <a:solidFill>
                <a:srgbClr val="3A54A5"/>
              </a:solidFill>
              <a:latin typeface="Twentieth Century"/>
              <a:ea typeface="Twentieth Century"/>
              <a:cs typeface="Twentieth Century"/>
              <a:sym typeface="Twentieth Century"/>
            </a:endParaRPr>
          </a:p>
        </p:txBody>
      </p:sp>
      <p:grpSp>
        <p:nvGrpSpPr>
          <p:cNvPr id="350" name="Google Shape;350;p14" descr="Instructional sequence - define, model, practice, monitor, adjust"/>
          <p:cNvGrpSpPr/>
          <p:nvPr/>
        </p:nvGrpSpPr>
        <p:grpSpPr>
          <a:xfrm>
            <a:off x="2065507" y="1601389"/>
            <a:ext cx="4857148" cy="4688689"/>
            <a:chOff x="1700209" y="1189"/>
            <a:chExt cx="4857148" cy="4688689"/>
          </a:xfrm>
        </p:grpSpPr>
        <p:sp>
          <p:nvSpPr>
            <p:cNvPr id="351" name="Google Shape;351;p14"/>
            <p:cNvSpPr/>
            <p:nvPr/>
          </p:nvSpPr>
          <p:spPr>
            <a:xfrm>
              <a:off x="3421165" y="1189"/>
              <a:ext cx="1415237" cy="1415237"/>
            </a:xfrm>
            <a:prstGeom prst="ellipse">
              <a:avLst/>
            </a:prstGeom>
            <a:gradFill>
              <a:gsLst>
                <a:gs pos="0">
                  <a:srgbClr val="A0B2E9"/>
                </a:gs>
                <a:gs pos="100000">
                  <a:srgbClr val="BAD0FF"/>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txBox="1"/>
            <p:nvPr/>
          </p:nvSpPr>
          <p:spPr>
            <a:xfrm>
              <a:off x="3628422" y="208446"/>
              <a:ext cx="1000723" cy="100072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1D2A53"/>
                </a:buClr>
                <a:buSzPts val="1800"/>
                <a:buFont typeface="Calibri"/>
                <a:buNone/>
              </a:pPr>
              <a:r>
                <a:rPr lang="en-US" sz="1800">
                  <a:solidFill>
                    <a:srgbClr val="1D2A53"/>
                  </a:solidFill>
                  <a:latin typeface="Calibri"/>
                  <a:ea typeface="Calibri"/>
                  <a:cs typeface="Calibri"/>
                  <a:sym typeface="Calibri"/>
                </a:rPr>
                <a:t>DEFINE</a:t>
              </a:r>
              <a:endParaRPr/>
            </a:p>
            <a:p>
              <a:pPr marL="0" marR="0" lvl="0" indent="0" algn="ctr" rtl="0">
                <a:lnSpc>
                  <a:spcPct val="90000"/>
                </a:lnSpc>
                <a:spcBef>
                  <a:spcPts val="630"/>
                </a:spcBef>
                <a:spcAft>
                  <a:spcPts val="0"/>
                </a:spcAft>
                <a:buClr>
                  <a:srgbClr val="1D2A53"/>
                </a:buClr>
                <a:buSzPts val="1800"/>
                <a:buFont typeface="Calibri"/>
                <a:buNone/>
              </a:pPr>
              <a:r>
                <a:rPr lang="en-US" sz="1800">
                  <a:solidFill>
                    <a:srgbClr val="1D2A53"/>
                  </a:solidFill>
                  <a:latin typeface="Calibri"/>
                  <a:ea typeface="Calibri"/>
                  <a:cs typeface="Calibri"/>
                  <a:sym typeface="Calibri"/>
                </a:rPr>
                <a:t>(TELL)</a:t>
              </a:r>
              <a:endParaRPr sz="1600">
                <a:solidFill>
                  <a:srgbClr val="1D2A53"/>
                </a:solidFill>
                <a:latin typeface="Twentieth Century"/>
                <a:ea typeface="Twentieth Century"/>
                <a:cs typeface="Twentieth Century"/>
                <a:sym typeface="Twentieth Century"/>
              </a:endParaRPr>
            </a:p>
            <a:p>
              <a:pPr marL="0" marR="0" lvl="0" indent="0" algn="ctr" rtl="0">
                <a:lnSpc>
                  <a:spcPct val="90000"/>
                </a:lnSpc>
                <a:spcBef>
                  <a:spcPts val="63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Simplify</a:t>
              </a:r>
              <a:endParaRPr/>
            </a:p>
          </p:txBody>
        </p:sp>
        <p:sp>
          <p:nvSpPr>
            <p:cNvPr id="353" name="Google Shape;353;p14"/>
            <p:cNvSpPr/>
            <p:nvPr/>
          </p:nvSpPr>
          <p:spPr>
            <a:xfrm rot="2160000">
              <a:off x="4791946" y="1088883"/>
              <a:ext cx="377349" cy="477642"/>
            </a:xfrm>
            <a:prstGeom prst="rightArrow">
              <a:avLst>
                <a:gd name="adj1" fmla="val 60000"/>
                <a:gd name="adj2" fmla="val 50000"/>
              </a:avLst>
            </a:prstGeom>
            <a:solidFill>
              <a:srgbClr val="B85B22"/>
            </a:soli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txBox="1"/>
            <p:nvPr/>
          </p:nvSpPr>
          <p:spPr>
            <a:xfrm rot="2160000">
              <a:off x="4802756" y="1151141"/>
              <a:ext cx="264144" cy="2865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355" name="Google Shape;355;p14"/>
            <p:cNvSpPr/>
            <p:nvPr/>
          </p:nvSpPr>
          <p:spPr>
            <a:xfrm>
              <a:off x="5142120" y="1251537"/>
              <a:ext cx="1415237" cy="1415237"/>
            </a:xfrm>
            <a:prstGeom prst="ellipse">
              <a:avLst/>
            </a:prstGeom>
            <a:gradFill>
              <a:gsLst>
                <a:gs pos="0">
                  <a:srgbClr val="A0B2E9"/>
                </a:gs>
                <a:gs pos="100000">
                  <a:srgbClr val="BAD0FF"/>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txBox="1"/>
            <p:nvPr/>
          </p:nvSpPr>
          <p:spPr>
            <a:xfrm>
              <a:off x="5349377" y="1458794"/>
              <a:ext cx="1000723" cy="100072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MODEL</a:t>
              </a:r>
              <a:endParaRPr/>
            </a:p>
            <a:p>
              <a:pPr marL="0" marR="0" lvl="0" indent="0" algn="ctr" rtl="0">
                <a:lnSpc>
                  <a:spcPct val="90000"/>
                </a:lnSpc>
                <a:spcBef>
                  <a:spcPts val="56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(SHOW)</a:t>
              </a:r>
              <a:endParaRPr/>
            </a:p>
          </p:txBody>
        </p:sp>
        <p:sp>
          <p:nvSpPr>
            <p:cNvPr id="357" name="Google Shape;357;p14"/>
            <p:cNvSpPr/>
            <p:nvPr/>
          </p:nvSpPr>
          <p:spPr>
            <a:xfrm rot="6480000">
              <a:off x="5335691" y="2721729"/>
              <a:ext cx="377349" cy="477642"/>
            </a:xfrm>
            <a:prstGeom prst="rightArrow">
              <a:avLst>
                <a:gd name="adj1" fmla="val 60000"/>
                <a:gd name="adj2" fmla="val 50000"/>
              </a:avLst>
            </a:prstGeom>
            <a:solidFill>
              <a:srgbClr val="B95B22"/>
            </a:soli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txBox="1"/>
            <p:nvPr/>
          </p:nvSpPr>
          <p:spPr>
            <a:xfrm rot="-4320000">
              <a:off x="5409785" y="2763425"/>
              <a:ext cx="264144" cy="2865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359" name="Google Shape;359;p14"/>
            <p:cNvSpPr/>
            <p:nvPr/>
          </p:nvSpPr>
          <p:spPr>
            <a:xfrm>
              <a:off x="4484774" y="3274641"/>
              <a:ext cx="1415237" cy="1415237"/>
            </a:xfrm>
            <a:prstGeom prst="ellipse">
              <a:avLst/>
            </a:prstGeom>
            <a:gradFill>
              <a:gsLst>
                <a:gs pos="0">
                  <a:srgbClr val="A0B2E9"/>
                </a:gs>
                <a:gs pos="100000">
                  <a:srgbClr val="BAD0FF"/>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txBox="1"/>
            <p:nvPr/>
          </p:nvSpPr>
          <p:spPr>
            <a:xfrm>
              <a:off x="4692031" y="3481898"/>
              <a:ext cx="1000723" cy="100072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PRACTICE</a:t>
              </a:r>
              <a:endParaRPr/>
            </a:p>
            <a:p>
              <a:pPr marL="0" marR="0" lvl="0" indent="0" algn="ctr" rtl="0">
                <a:lnSpc>
                  <a:spcPct val="90000"/>
                </a:lnSpc>
                <a:spcBef>
                  <a:spcPts val="56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In setting</a:t>
              </a:r>
              <a:endParaRPr/>
            </a:p>
          </p:txBody>
        </p:sp>
        <p:sp>
          <p:nvSpPr>
            <p:cNvPr id="361" name="Google Shape;361;p14"/>
            <p:cNvSpPr/>
            <p:nvPr/>
          </p:nvSpPr>
          <p:spPr>
            <a:xfrm rot="10800000">
              <a:off x="3950788" y="3743439"/>
              <a:ext cx="377349" cy="477642"/>
            </a:xfrm>
            <a:prstGeom prst="rightArrow">
              <a:avLst>
                <a:gd name="adj1" fmla="val 60000"/>
                <a:gd name="adj2" fmla="val 50000"/>
              </a:avLst>
            </a:prstGeom>
            <a:solidFill>
              <a:srgbClr val="B95B22"/>
            </a:soli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txBox="1"/>
            <p:nvPr/>
          </p:nvSpPr>
          <p:spPr>
            <a:xfrm>
              <a:off x="4063993" y="3838967"/>
              <a:ext cx="264144" cy="2865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363" name="Google Shape;363;p14"/>
            <p:cNvSpPr/>
            <p:nvPr/>
          </p:nvSpPr>
          <p:spPr>
            <a:xfrm>
              <a:off x="2357556" y="3274641"/>
              <a:ext cx="1415237" cy="1415237"/>
            </a:xfrm>
            <a:prstGeom prst="ellipse">
              <a:avLst/>
            </a:prstGeom>
            <a:gradFill>
              <a:gsLst>
                <a:gs pos="0">
                  <a:srgbClr val="A0B2E9"/>
                </a:gs>
                <a:gs pos="100000">
                  <a:srgbClr val="BAD0FF"/>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txBox="1"/>
            <p:nvPr/>
          </p:nvSpPr>
          <p:spPr>
            <a:xfrm>
              <a:off x="2564813" y="3481898"/>
              <a:ext cx="1000723" cy="100072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MONITOR</a:t>
              </a:r>
              <a:endParaRPr/>
            </a:p>
          </p:txBody>
        </p:sp>
        <p:sp>
          <p:nvSpPr>
            <p:cNvPr id="365" name="Google Shape;365;p14"/>
            <p:cNvSpPr/>
            <p:nvPr/>
          </p:nvSpPr>
          <p:spPr>
            <a:xfrm rot="-6480000">
              <a:off x="2551127" y="2742043"/>
              <a:ext cx="377349" cy="477642"/>
            </a:xfrm>
            <a:prstGeom prst="rightArrow">
              <a:avLst>
                <a:gd name="adj1" fmla="val 60000"/>
                <a:gd name="adj2" fmla="val 50000"/>
              </a:avLst>
            </a:prstGeom>
            <a:solidFill>
              <a:srgbClr val="B95B22"/>
            </a:solidFill>
            <a:ln w="2857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txBox="1"/>
            <p:nvPr/>
          </p:nvSpPr>
          <p:spPr>
            <a:xfrm rot="4320000">
              <a:off x="2625221" y="2891403"/>
              <a:ext cx="264144" cy="2865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367" name="Google Shape;367;p14"/>
            <p:cNvSpPr/>
            <p:nvPr/>
          </p:nvSpPr>
          <p:spPr>
            <a:xfrm>
              <a:off x="1700209" y="1251537"/>
              <a:ext cx="1415237" cy="1415237"/>
            </a:xfrm>
            <a:prstGeom prst="ellipse">
              <a:avLst/>
            </a:prstGeom>
            <a:gradFill>
              <a:gsLst>
                <a:gs pos="0">
                  <a:srgbClr val="A0B2E9"/>
                </a:gs>
                <a:gs pos="100000">
                  <a:srgbClr val="BAD0FF"/>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txBox="1"/>
            <p:nvPr/>
          </p:nvSpPr>
          <p:spPr>
            <a:xfrm>
              <a:off x="1907466" y="1458794"/>
              <a:ext cx="1000723" cy="100072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ADJUST</a:t>
              </a:r>
              <a:endParaRPr/>
            </a:p>
            <a:p>
              <a:pPr marL="0" marR="0" lvl="0" indent="0" algn="ctr" rtl="0">
                <a:lnSpc>
                  <a:spcPct val="90000"/>
                </a:lnSpc>
                <a:spcBef>
                  <a:spcPts val="56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(RETEACH)</a:t>
              </a:r>
              <a:endParaRPr/>
            </a:p>
            <a:p>
              <a:pPr marL="0" marR="0" lvl="0" indent="0" algn="ctr" rtl="0">
                <a:lnSpc>
                  <a:spcPct val="90000"/>
                </a:lnSpc>
                <a:spcBef>
                  <a:spcPts val="56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For </a:t>
              </a:r>
              <a:endParaRPr/>
            </a:p>
            <a:p>
              <a:pPr marL="0" marR="0" lvl="0" indent="0" algn="ctr" rtl="0">
                <a:lnSpc>
                  <a:spcPct val="90000"/>
                </a:lnSpc>
                <a:spcBef>
                  <a:spcPts val="56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efficienc</a:t>
              </a:r>
              <a:r>
                <a:rPr lang="en-US" sz="1600">
                  <a:solidFill>
                    <a:srgbClr val="1D2A53"/>
                  </a:solidFill>
                  <a:latin typeface="Calibri"/>
                  <a:ea typeface="Calibri"/>
                  <a:cs typeface="Calibri"/>
                  <a:sym typeface="Calibri"/>
                </a:rPr>
                <a:t>y</a:t>
              </a:r>
              <a:endParaRPr/>
            </a:p>
          </p:txBody>
        </p:sp>
        <p:sp>
          <p:nvSpPr>
            <p:cNvPr id="369" name="Google Shape;369;p14"/>
            <p:cNvSpPr/>
            <p:nvPr/>
          </p:nvSpPr>
          <p:spPr>
            <a:xfrm rot="-2160000">
              <a:off x="3070991" y="1101438"/>
              <a:ext cx="377349" cy="477642"/>
            </a:xfrm>
            <a:prstGeom prst="rightArrow">
              <a:avLst>
                <a:gd name="adj1" fmla="val 60000"/>
                <a:gd name="adj2" fmla="val 50000"/>
              </a:avLst>
            </a:prstGeom>
            <a:solidFill>
              <a:srgbClr val="B95B22"/>
            </a:solidFill>
            <a:ln w="28575" cap="flat" cmpd="sng">
              <a:solidFill>
                <a:srgbClr val="1D2A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txBox="1"/>
            <p:nvPr/>
          </p:nvSpPr>
          <p:spPr>
            <a:xfrm rot="-2160000">
              <a:off x="3081801" y="1230236"/>
              <a:ext cx="264144" cy="2865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grpSp>
      <p:pic>
        <p:nvPicPr>
          <p:cNvPr id="371" name="Google Shape;371;p14"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72" name="Google Shape;372;p1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400"/>
              <a:buFont typeface="Twentieth Century"/>
              <a:buNone/>
            </a:pPr>
            <a:r>
              <a:rPr lang="en-US"/>
              <a:t>Teaching </a:t>
            </a:r>
            <a:r>
              <a:rPr lang="en-US" u="sng"/>
              <a:t>Behavior</a:t>
            </a:r>
            <a:endParaRPr b="1" u="sng"/>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5"/>
          <p:cNvSpPr txBox="1"/>
          <p:nvPr/>
        </p:nvSpPr>
        <p:spPr>
          <a:xfrm>
            <a:off x="296485" y="6192982"/>
            <a:ext cx="53578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https://www.youtube.com/watch?v=M87dPtEJC_w</a:t>
            </a:r>
            <a:endParaRPr/>
          </a:p>
        </p:txBody>
      </p:sp>
      <p:pic>
        <p:nvPicPr>
          <p:cNvPr id="379" name="Google Shape;379;p15" descr="In the hallway we:&#10;Show honesty - go to assigned area&#10;Show responsibility - walk on the right side, use self-control&#10;Show respect - keep hands and feet to self" title="Video teaching hallway expectations"/>
          <p:cNvPicPr preferRelativeResize="0">
            <a:picLocks noGrp="1"/>
          </p:cNvPicPr>
          <p:nvPr>
            <p:ph type="body" idx="1"/>
          </p:nvPr>
        </p:nvPicPr>
        <p:blipFill rotWithShape="1">
          <a:blip r:embed="rId3">
            <a:alphaModFix/>
          </a:blip>
          <a:srcRect/>
          <a:stretch/>
        </p:blipFill>
        <p:spPr>
          <a:xfrm>
            <a:off x="2579420" y="1405267"/>
            <a:ext cx="3829585" cy="4582165"/>
          </a:xfrm>
          <a:prstGeom prst="rect">
            <a:avLst/>
          </a:prstGeom>
          <a:noFill/>
          <a:ln>
            <a:noFill/>
          </a:ln>
        </p:spPr>
      </p:pic>
      <p:pic>
        <p:nvPicPr>
          <p:cNvPr id="380" name="Google Shape;380;p15" descr=" "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81" name="Google Shape;381;p15"/>
          <p:cNvSpPr txBox="1">
            <a:spLocks noGrp="1"/>
          </p:cNvSpPr>
          <p:nvPr>
            <p:ph type="title"/>
          </p:nvPr>
        </p:nvSpPr>
        <p:spPr>
          <a:xfrm>
            <a:off x="1394894" y="288118"/>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Twentieth Century"/>
              <a:buNone/>
            </a:pPr>
            <a:r>
              <a:rPr lang="en-US" sz="2800"/>
              <a:t>Example: Teaching hallway expectations</a:t>
            </a:r>
            <a:br>
              <a:rPr lang="en-US" sz="2800"/>
            </a:br>
            <a:r>
              <a:rPr lang="en-US" sz="2800"/>
              <a:t>Middle School Example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a:spLocks noGrp="1"/>
          </p:cNvSpPr>
          <p:nvPr>
            <p:ph type="title"/>
          </p:nvPr>
        </p:nvSpPr>
        <p:spPr>
          <a:xfrm>
            <a:off x="465029" y="350815"/>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a:latin typeface="Calibri"/>
                <a:ea typeface="Calibri"/>
                <a:cs typeface="Calibri"/>
                <a:sym typeface="Calibri"/>
              </a:rPr>
              <a:t>Learning Expectations</a:t>
            </a:r>
            <a:endParaRPr/>
          </a:p>
        </p:txBody>
      </p:sp>
      <p:graphicFrame>
        <p:nvGraphicFramePr>
          <p:cNvPr id="177" name="Google Shape;177;p2"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ions and Behaviors"/>
          <p:cNvGraphicFramePr/>
          <p:nvPr>
            <p:extLst>
              <p:ext uri="{D42A27DB-BD31-4B8C-83A1-F6EECF244321}">
                <p14:modId xmlns:p14="http://schemas.microsoft.com/office/powerpoint/2010/main" val="1629138547"/>
              </p:ext>
            </p:extLst>
          </p:nvPr>
        </p:nvGraphicFramePr>
        <p:xfrm>
          <a:off x="465029" y="1301028"/>
          <a:ext cx="8218600" cy="4500425"/>
        </p:xfrm>
        <a:graphic>
          <a:graphicData uri="http://schemas.openxmlformats.org/drawingml/2006/table">
            <a:tbl>
              <a:tblPr firstRow="1">
                <a:noFill/>
                <a:tableStyleId>{7C2DB19D-9A9B-4F17-9B6B-D3D2D5DF2802}</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EXPECTATION</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BEHAVIOR</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6"/>
          <p:cNvSpPr txBox="1">
            <a:spLocks noGrp="1"/>
          </p:cNvSpPr>
          <p:nvPr>
            <p:ph type="body" idx="1"/>
          </p:nvPr>
        </p:nvSpPr>
        <p:spPr>
          <a:xfrm>
            <a:off x="158075" y="1211475"/>
            <a:ext cx="5140800" cy="5510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00"/>
              <a:buNone/>
            </a:pPr>
            <a:r>
              <a:rPr lang="en-US" b="1"/>
              <a:t>Expectation: </a:t>
            </a:r>
            <a:r>
              <a:rPr lang="en-US"/>
              <a:t>Be Safe	</a:t>
            </a:r>
            <a:r>
              <a:rPr lang="en-US" b="1"/>
              <a:t>	</a:t>
            </a:r>
            <a:endParaRPr b="1"/>
          </a:p>
          <a:p>
            <a:pPr marL="0" lvl="0" indent="0" algn="l" rtl="0">
              <a:spcBef>
                <a:spcPts val="0"/>
              </a:spcBef>
              <a:spcAft>
                <a:spcPts val="0"/>
              </a:spcAft>
              <a:buSzPts val="3200"/>
              <a:buNone/>
            </a:pPr>
            <a:r>
              <a:rPr lang="en-US" b="1"/>
              <a:t>Location: </a:t>
            </a:r>
            <a:r>
              <a:rPr lang="en-US"/>
              <a:t>Hallway</a:t>
            </a:r>
            <a:endParaRPr/>
          </a:p>
          <a:p>
            <a:pPr marL="0" lvl="0" indent="0" algn="l" rtl="0">
              <a:spcBef>
                <a:spcPts val="640"/>
              </a:spcBef>
              <a:spcAft>
                <a:spcPts val="0"/>
              </a:spcAft>
              <a:buSzPts val="3200"/>
              <a:buNone/>
            </a:pPr>
            <a:r>
              <a:rPr lang="en-US" b="1"/>
              <a:t>Establish/Define Behavior/Procedure:</a:t>
            </a:r>
            <a:endParaRPr/>
          </a:p>
          <a:p>
            <a:pPr marL="0" lvl="0" indent="0" algn="l" rtl="0">
              <a:spcBef>
                <a:spcPts val="640"/>
              </a:spcBef>
              <a:spcAft>
                <a:spcPts val="0"/>
              </a:spcAft>
              <a:buSzPts val="3200"/>
              <a:buNone/>
            </a:pPr>
            <a:r>
              <a:rPr lang="en-US" sz="2800"/>
              <a:t>When in the hallway at anytime</a:t>
            </a:r>
            <a:endParaRPr sz="2800"/>
          </a:p>
          <a:p>
            <a:pPr marL="0" lvl="0" indent="0" algn="l" rtl="0">
              <a:spcBef>
                <a:spcPts val="640"/>
              </a:spcBef>
              <a:spcAft>
                <a:spcPts val="0"/>
              </a:spcAft>
              <a:buSzPts val="3200"/>
              <a:buNone/>
            </a:pPr>
            <a:r>
              <a:rPr lang="en-US" sz="2800"/>
              <a:t>Walk on the right, Hands and feet to self</a:t>
            </a:r>
            <a:endParaRPr sz="2800"/>
          </a:p>
          <a:p>
            <a:pPr marL="0" lvl="0" indent="0" algn="l" rtl="0">
              <a:spcBef>
                <a:spcPts val="640"/>
              </a:spcBef>
              <a:spcAft>
                <a:spcPts val="0"/>
              </a:spcAft>
              <a:buSzPts val="3200"/>
              <a:buNone/>
            </a:pPr>
            <a:r>
              <a:rPr lang="en-US" b="1"/>
              <a:t>Teach: </a:t>
            </a:r>
            <a:r>
              <a:rPr lang="en-US"/>
              <a:t>(group shares ideas)</a:t>
            </a:r>
            <a:endParaRPr b="1"/>
          </a:p>
          <a:p>
            <a:pPr marL="0" lvl="0" indent="0" algn="l" rtl="0">
              <a:spcBef>
                <a:spcPts val="640"/>
              </a:spcBef>
              <a:spcAft>
                <a:spcPts val="0"/>
              </a:spcAft>
              <a:buSzPts val="3200"/>
              <a:buNone/>
            </a:pPr>
            <a:r>
              <a:rPr lang="en-US" b="1"/>
              <a:t>Practice: </a:t>
            </a:r>
            <a:r>
              <a:rPr lang="en-US"/>
              <a:t>(group shared ideas)</a:t>
            </a:r>
            <a:endParaRPr/>
          </a:p>
          <a:p>
            <a:pPr marL="0" lvl="0" indent="0" algn="l" rtl="0">
              <a:spcBef>
                <a:spcPts val="640"/>
              </a:spcBef>
              <a:spcAft>
                <a:spcPts val="0"/>
              </a:spcAft>
              <a:buSzPts val="3200"/>
              <a:buNone/>
            </a:pPr>
            <a:endParaRPr b="1"/>
          </a:p>
          <a:p>
            <a:pPr marL="0" lvl="0" indent="0" algn="l" rtl="0">
              <a:spcBef>
                <a:spcPts val="640"/>
              </a:spcBef>
              <a:spcAft>
                <a:spcPts val="0"/>
              </a:spcAft>
              <a:buSzPts val="3200"/>
              <a:buNone/>
            </a:pPr>
            <a:endParaRPr b="1"/>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p:txBody>
      </p:sp>
      <p:pic>
        <p:nvPicPr>
          <p:cNvPr id="388" name="Google Shape;388;p16"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89" name="Google Shape;389;p16"/>
          <p:cNvSpPr txBox="1">
            <a:spLocks noGrp="1"/>
          </p:cNvSpPr>
          <p:nvPr>
            <p:ph type="title"/>
          </p:nvPr>
        </p:nvSpPr>
        <p:spPr>
          <a:xfrm>
            <a:off x="1114626" y="350815"/>
            <a:ext cx="7508240" cy="6505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600"/>
              <a:buFont typeface="Twentieth Century"/>
              <a:buNone/>
            </a:pPr>
            <a:r>
              <a:rPr lang="en-US" sz="3600">
                <a:solidFill>
                  <a:srgbClr val="1D2A53"/>
                </a:solidFill>
              </a:rPr>
              <a:t>Let’s Build A Lesson Plan Together</a:t>
            </a:r>
            <a:br>
              <a:rPr lang="en-US" sz="3600">
                <a:solidFill>
                  <a:srgbClr val="1D2A53"/>
                </a:solidFill>
              </a:rPr>
            </a:br>
            <a:endParaRPr sz="3600" b="1"/>
          </a:p>
        </p:txBody>
      </p:sp>
      <p:sp>
        <p:nvSpPr>
          <p:cNvPr id="390" name="Google Shape;390;p16"/>
          <p:cNvSpPr txBox="1"/>
          <p:nvPr/>
        </p:nvSpPr>
        <p:spPr>
          <a:xfrm>
            <a:off x="5239700" y="1001350"/>
            <a:ext cx="3710400" cy="5287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609600" lvl="0" indent="0" algn="l" rtl="0">
              <a:lnSpc>
                <a:spcPct val="90000"/>
              </a:lnSpc>
              <a:spcBef>
                <a:spcPts val="1200"/>
              </a:spcBef>
              <a:spcAft>
                <a:spcPts val="0"/>
              </a:spcAft>
              <a:buNone/>
            </a:pPr>
            <a:endParaRPr sz="2000">
              <a:latin typeface="Questrial"/>
              <a:ea typeface="Questrial"/>
              <a:cs typeface="Questrial"/>
              <a:sym typeface="Questrial"/>
            </a:endParaRPr>
          </a:p>
          <a:p>
            <a:pPr marL="609600" lvl="0" indent="0" algn="l" rtl="0">
              <a:lnSpc>
                <a:spcPct val="90000"/>
              </a:lnSpc>
              <a:spcBef>
                <a:spcPts val="1200"/>
              </a:spcBef>
              <a:spcAft>
                <a:spcPts val="0"/>
              </a:spcAft>
              <a:buNone/>
            </a:pPr>
            <a:endParaRPr sz="2000">
              <a:latin typeface="Questrial"/>
              <a:ea typeface="Questrial"/>
              <a:cs typeface="Questrial"/>
              <a:sym typeface="Questrial"/>
            </a:endParaRPr>
          </a:p>
          <a:p>
            <a:pPr marL="609600" lvl="0" indent="-431800" algn="l" rtl="0">
              <a:lnSpc>
                <a:spcPct val="90000"/>
              </a:lnSpc>
              <a:spcBef>
                <a:spcPts val="1200"/>
              </a:spcBef>
              <a:spcAft>
                <a:spcPts val="0"/>
              </a:spcAft>
              <a:buClr>
                <a:srgbClr val="000000"/>
              </a:buClr>
              <a:buSzPts val="2000"/>
              <a:buFont typeface="Questrial"/>
              <a:buChar char="❏"/>
            </a:pPr>
            <a:r>
              <a:rPr lang="en-US" sz="2000">
                <a:latin typeface="Questrial"/>
                <a:ea typeface="Questrial"/>
                <a:cs typeface="Questrial"/>
                <a:sym typeface="Questrial"/>
              </a:rPr>
              <a:t>Teams provide opportunities for students to articulate their expectations at home and to discuss similarities and differences. Staff actively teach and provide opportunities to practice code-switching to all students.</a:t>
            </a:r>
            <a:endParaRPr sz="2000">
              <a:latin typeface="Questrial"/>
              <a:ea typeface="Questrial"/>
              <a:cs typeface="Questrial"/>
              <a:sym typeface="Questrial"/>
            </a:endParaRPr>
          </a:p>
          <a:p>
            <a:pPr marL="609600" lvl="0" indent="-431800" algn="l" rtl="0">
              <a:lnSpc>
                <a:spcPct val="90000"/>
              </a:lnSpc>
              <a:spcBef>
                <a:spcPts val="0"/>
              </a:spcBef>
              <a:spcAft>
                <a:spcPts val="0"/>
              </a:spcAft>
              <a:buClr>
                <a:srgbClr val="000000"/>
              </a:buClr>
              <a:buSzPts val="2000"/>
              <a:buFont typeface="Questrial"/>
              <a:buChar char="❏"/>
            </a:pPr>
            <a:r>
              <a:rPr lang="en-US" sz="2000">
                <a:latin typeface="Questrial"/>
                <a:ea typeface="Questrial"/>
                <a:cs typeface="Questrial"/>
                <a:sym typeface="Questrial"/>
              </a:rPr>
              <a:t>Teams seek feedback on lesson plans from school staff, students, families, and community members.</a:t>
            </a:r>
            <a:endParaRPr sz="2000">
              <a:latin typeface="Questrial"/>
              <a:ea typeface="Questrial"/>
              <a:cs typeface="Questrial"/>
              <a:sym typeface="Questrial"/>
            </a:endParaRPr>
          </a:p>
        </p:txBody>
      </p:sp>
      <p:pic>
        <p:nvPicPr>
          <p:cNvPr id="391" name="Google Shape;391;p16">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497845" y="1157168"/>
            <a:ext cx="1312549" cy="642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7"/>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400"/>
              <a:buFont typeface="Twentieth Century"/>
              <a:buNone/>
            </a:pPr>
            <a:r>
              <a:rPr lang="en-US"/>
              <a:t>Lesson Plan Continued…</a:t>
            </a:r>
            <a:endParaRPr/>
          </a:p>
        </p:txBody>
      </p:sp>
      <p:sp>
        <p:nvSpPr>
          <p:cNvPr id="397" name="Google Shape;397;p17"/>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200"/>
              <a:buNone/>
            </a:pPr>
            <a:r>
              <a:rPr lang="en-US" b="1"/>
              <a:t>Monitor and Reinforce:</a:t>
            </a:r>
            <a:endParaRPr/>
          </a:p>
          <a:p>
            <a:pPr marL="342900" lvl="0" indent="-342900" algn="l" rtl="0">
              <a:lnSpc>
                <a:spcPct val="90000"/>
              </a:lnSpc>
              <a:spcBef>
                <a:spcPts val="640"/>
              </a:spcBef>
              <a:spcAft>
                <a:spcPts val="0"/>
              </a:spcAft>
              <a:buSzPts val="3200"/>
              <a:buChar char="▪"/>
            </a:pPr>
            <a:r>
              <a:rPr lang="en-US"/>
              <a:t>Pre-Correct/Remind:  Anticipate and give students a reminder to perform behaviors</a:t>
            </a:r>
            <a:endParaRPr/>
          </a:p>
          <a:p>
            <a:pPr marL="342900" lvl="0" indent="-342900" algn="l" rtl="0">
              <a:lnSpc>
                <a:spcPct val="90000"/>
              </a:lnSpc>
              <a:spcBef>
                <a:spcPts val="640"/>
              </a:spcBef>
              <a:spcAft>
                <a:spcPts val="0"/>
              </a:spcAft>
              <a:buSzPts val="3200"/>
              <a:buChar char="▪"/>
            </a:pPr>
            <a:r>
              <a:rPr lang="en-US"/>
              <a:t>Supervise:  Move, scan and interact with students.</a:t>
            </a:r>
            <a:endParaRPr/>
          </a:p>
          <a:p>
            <a:pPr marL="342900" lvl="0" indent="-342900" algn="l" rtl="0">
              <a:lnSpc>
                <a:spcPct val="90000"/>
              </a:lnSpc>
              <a:spcBef>
                <a:spcPts val="640"/>
              </a:spcBef>
              <a:spcAft>
                <a:spcPts val="0"/>
              </a:spcAft>
              <a:buSzPts val="3200"/>
              <a:buChar char="▪"/>
            </a:pPr>
            <a:r>
              <a:rPr lang="en-US"/>
              <a:t>Feedback:  Observe student performance and give positive, specific feedback to students.</a:t>
            </a:r>
            <a:endParaRPr/>
          </a:p>
          <a:p>
            <a:pPr marL="342900" lvl="0" indent="-342900" algn="l" rtl="0">
              <a:lnSpc>
                <a:spcPct val="90000"/>
              </a:lnSpc>
              <a:spcBef>
                <a:spcPts val="640"/>
              </a:spcBef>
              <a:spcAft>
                <a:spcPts val="0"/>
              </a:spcAft>
              <a:buSzPts val="3200"/>
              <a:buChar char="▪"/>
            </a:pPr>
            <a:r>
              <a:rPr lang="en-US"/>
              <a:t>Reteach:  Practice throughout the day and school year.</a:t>
            </a:r>
            <a:endParaRPr/>
          </a:p>
          <a:p>
            <a:pPr marL="342900" lvl="0" indent="-139700" algn="l" rtl="0">
              <a:lnSpc>
                <a:spcPct val="90000"/>
              </a:lnSpc>
              <a:spcBef>
                <a:spcPts val="640"/>
              </a:spcBef>
              <a:spcAft>
                <a:spcPts val="0"/>
              </a:spcAft>
              <a:buSzPts val="32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18" title="Graphic says &quot;Lesson Plans&quot;"/>
          <p:cNvPicPr preferRelativeResize="0"/>
          <p:nvPr/>
        </p:nvPicPr>
        <p:blipFill rotWithShape="1">
          <a:blip r:embed="rId3">
            <a:alphaModFix/>
          </a:blip>
          <a:srcRect/>
          <a:stretch/>
        </p:blipFill>
        <p:spPr>
          <a:xfrm>
            <a:off x="6794413" y="806453"/>
            <a:ext cx="2223506" cy="1869731"/>
          </a:xfrm>
          <a:prstGeom prst="rect">
            <a:avLst/>
          </a:prstGeom>
          <a:noFill/>
          <a:ln>
            <a:noFill/>
          </a:ln>
        </p:spPr>
      </p:pic>
      <p:sp>
        <p:nvSpPr>
          <p:cNvPr id="404" name="Google Shape;404;p18"/>
          <p:cNvSpPr txBox="1"/>
          <p:nvPr/>
        </p:nvSpPr>
        <p:spPr>
          <a:xfrm>
            <a:off x="365298" y="6063056"/>
            <a:ext cx="43723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Teaching Expectations Activity 1</a:t>
            </a:r>
            <a:endParaRPr sz="1800" b="1">
              <a:solidFill>
                <a:schemeClr val="dk1"/>
              </a:solidFill>
              <a:latin typeface="Calibri"/>
              <a:ea typeface="Calibri"/>
              <a:cs typeface="Calibri"/>
              <a:sym typeface="Calibri"/>
            </a:endParaRPr>
          </a:p>
        </p:txBody>
      </p:sp>
      <p:sp>
        <p:nvSpPr>
          <p:cNvPr id="405" name="Google Shape;405;p18"/>
          <p:cNvSpPr txBox="1">
            <a:spLocks noGrp="1"/>
          </p:cNvSpPr>
          <p:nvPr>
            <p:ph type="body" idx="1"/>
          </p:nvPr>
        </p:nvSpPr>
        <p:spPr>
          <a:xfrm>
            <a:off x="342618" y="1417835"/>
            <a:ext cx="6907235" cy="5014554"/>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2800"/>
              <a:buFont typeface="Calibri"/>
              <a:buAutoNum type="arabicPeriod"/>
            </a:pPr>
            <a:r>
              <a:rPr lang="en-US" sz="2800"/>
              <a:t>Choose a location from your school-wide matrix –or– choose a specific rule (e.g. hands to self) or a Classroom routine.</a:t>
            </a:r>
            <a:endParaRPr/>
          </a:p>
          <a:p>
            <a:pPr marL="514350" lvl="0" indent="-514350" algn="l" rtl="0">
              <a:spcBef>
                <a:spcPts val="560"/>
              </a:spcBef>
              <a:spcAft>
                <a:spcPts val="0"/>
              </a:spcAft>
              <a:buSzPts val="2800"/>
              <a:buFont typeface="Calibri"/>
              <a:buAutoNum type="arabicPeriod"/>
            </a:pPr>
            <a:r>
              <a:rPr lang="en-US" sz="2800"/>
              <a:t>Work with your team and complete the behavior lesson plan template found in your workbook.</a:t>
            </a:r>
            <a:endParaRPr/>
          </a:p>
          <a:p>
            <a:pPr marL="514350" lvl="0" indent="-514350" algn="l" rtl="0">
              <a:spcBef>
                <a:spcPts val="560"/>
              </a:spcBef>
              <a:spcAft>
                <a:spcPts val="0"/>
              </a:spcAft>
              <a:buSzPts val="2800"/>
              <a:buFont typeface="Calibri"/>
              <a:buAutoNum type="arabicPeriod"/>
            </a:pPr>
            <a:r>
              <a:rPr lang="en-US" sz="2800"/>
              <a:t>Be ready to describe your lesson to the group, describe the non-example if needed, and role play the correct example.</a:t>
            </a:r>
            <a:endParaRPr/>
          </a:p>
        </p:txBody>
      </p:sp>
      <p:pic>
        <p:nvPicPr>
          <p:cNvPr id="406" name="Google Shape;406;p18" descr=" " title="Practice Icon"/>
          <p:cNvPicPr preferRelativeResize="0"/>
          <p:nvPr/>
        </p:nvPicPr>
        <p:blipFill rotWithShape="1">
          <a:blip r:embed="rId4">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407" name="Google Shape;407;p18"/>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n-US"/>
              <a:t>     Lesson Plan Activity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9"/>
          <p:cNvSpPr txBox="1">
            <a:spLocks noGrp="1"/>
          </p:cNvSpPr>
          <p:nvPr>
            <p:ph type="body" idx="1"/>
          </p:nvPr>
        </p:nvSpPr>
        <p:spPr>
          <a:xfrm>
            <a:off x="296485" y="1379357"/>
            <a:ext cx="8257568" cy="4691069"/>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800"/>
              <a:buFont typeface="Noto Sans Symbols"/>
              <a:buChar char="▪"/>
            </a:pPr>
            <a:r>
              <a:rPr lang="en-US" sz="2800"/>
              <a:t>Take time to decide how the lessons will be taught, not only at the beginning of the year, but throughout the year. Consider who, when, and where. </a:t>
            </a:r>
            <a:endParaRPr/>
          </a:p>
          <a:p>
            <a:pPr marL="457200" lvl="0" indent="-457200" algn="l" rtl="0">
              <a:spcBef>
                <a:spcPts val="560"/>
              </a:spcBef>
              <a:spcAft>
                <a:spcPts val="0"/>
              </a:spcAft>
              <a:buSzPts val="2800"/>
              <a:buFont typeface="Noto Sans Symbols"/>
              <a:buChar char="▪"/>
            </a:pPr>
            <a:r>
              <a:rPr lang="en-US" sz="2800"/>
              <a:t>Encourage all staff members to participate to build their fluency with the expectations, rules, and instruction of behavior.</a:t>
            </a:r>
            <a:endParaRPr/>
          </a:p>
          <a:p>
            <a:pPr marL="457200" lvl="0" indent="-279400" algn="l" rtl="0">
              <a:spcBef>
                <a:spcPts val="560"/>
              </a:spcBef>
              <a:spcAft>
                <a:spcPts val="0"/>
              </a:spcAft>
              <a:buSzPts val="2800"/>
              <a:buFont typeface="Noto Sans Symbols"/>
              <a:buNone/>
            </a:pPr>
            <a:endParaRPr sz="2800"/>
          </a:p>
          <a:p>
            <a:pPr marL="342900" lvl="0" indent="-342900" algn="l" rtl="0">
              <a:spcBef>
                <a:spcPts val="560"/>
              </a:spcBef>
              <a:spcAft>
                <a:spcPts val="0"/>
              </a:spcAft>
              <a:buSzPts val="2800"/>
              <a:buChar char="▪"/>
            </a:pPr>
            <a:r>
              <a:rPr lang="en-US" sz="2800" b="1"/>
              <a:t>Rationale: </a:t>
            </a:r>
            <a:endParaRPr/>
          </a:p>
          <a:p>
            <a:pPr marL="342900" lvl="0" indent="-342900" algn="l" rtl="0">
              <a:spcBef>
                <a:spcPts val="560"/>
              </a:spcBef>
              <a:spcAft>
                <a:spcPts val="0"/>
              </a:spcAft>
              <a:buSzPts val="2800"/>
              <a:buChar char="▪"/>
            </a:pPr>
            <a:r>
              <a:rPr lang="en-US" sz="2800"/>
              <a:t>Creating a delivery plan ensures that it will be followed.  </a:t>
            </a:r>
            <a:endParaRPr/>
          </a:p>
        </p:txBody>
      </p:sp>
      <p:pic>
        <p:nvPicPr>
          <p:cNvPr id="413" name="Google Shape;413;p19"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14" name="Google Shape;414;p19"/>
          <p:cNvSpPr txBox="1">
            <a:spLocks noGrp="1"/>
          </p:cNvSpPr>
          <p:nvPr>
            <p:ph type="title"/>
          </p:nvPr>
        </p:nvSpPr>
        <p:spPr>
          <a:xfrm>
            <a:off x="1090143" y="290275"/>
            <a:ext cx="7250293"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sz="3200"/>
              <a:t>How will the Lesson Plan be delivered?</a:t>
            </a:r>
            <a:endParaRPr sz="32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0"/>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2400"/>
              <a:buChar char="▪"/>
            </a:pPr>
            <a:r>
              <a:rPr lang="en-US" sz="2400"/>
              <a:t>Beginning of school year</a:t>
            </a:r>
            <a:endParaRPr/>
          </a:p>
          <a:p>
            <a:pPr marL="742950" lvl="1" indent="-285750" algn="l" rtl="0">
              <a:lnSpc>
                <a:spcPct val="90000"/>
              </a:lnSpc>
              <a:spcBef>
                <a:spcPts val="480"/>
              </a:spcBef>
              <a:spcAft>
                <a:spcPts val="0"/>
              </a:spcAft>
              <a:buSzPts val="2400"/>
              <a:buChar char="▪"/>
            </a:pPr>
            <a:r>
              <a:rPr lang="en-US" sz="2400"/>
              <a:t>Teach rules for all areas of school, </a:t>
            </a:r>
            <a:r>
              <a:rPr lang="en-US" sz="2400" b="1" i="1"/>
              <a:t>including individual classrooms</a:t>
            </a:r>
            <a:r>
              <a:rPr lang="en-US" sz="2400"/>
              <a:t>, during first week of school</a:t>
            </a:r>
            <a:endParaRPr/>
          </a:p>
          <a:p>
            <a:pPr marL="742950" lvl="1" indent="-285750" algn="l" rtl="0">
              <a:lnSpc>
                <a:spcPct val="90000"/>
              </a:lnSpc>
              <a:spcBef>
                <a:spcPts val="480"/>
              </a:spcBef>
              <a:spcAft>
                <a:spcPts val="0"/>
              </a:spcAft>
              <a:buSzPts val="2400"/>
              <a:buChar char="▪"/>
            </a:pPr>
            <a:r>
              <a:rPr lang="en-US" sz="2400"/>
              <a:t>After first week, review rules 2 or 3 times/week</a:t>
            </a:r>
            <a:endParaRPr/>
          </a:p>
          <a:p>
            <a:pPr marL="342900" lvl="0" indent="-342900" algn="l" rtl="0">
              <a:lnSpc>
                <a:spcPct val="90000"/>
              </a:lnSpc>
              <a:spcBef>
                <a:spcPts val="480"/>
              </a:spcBef>
              <a:spcAft>
                <a:spcPts val="0"/>
              </a:spcAft>
              <a:buSzPts val="2400"/>
              <a:buChar char="▪"/>
            </a:pPr>
            <a:r>
              <a:rPr lang="en-US" sz="2400"/>
              <a:t>End of first grading period</a:t>
            </a:r>
            <a:endParaRPr/>
          </a:p>
          <a:p>
            <a:pPr marL="342900" lvl="0" indent="-342900" algn="l" rtl="0">
              <a:lnSpc>
                <a:spcPct val="90000"/>
              </a:lnSpc>
              <a:spcBef>
                <a:spcPts val="480"/>
              </a:spcBef>
              <a:spcAft>
                <a:spcPts val="0"/>
              </a:spcAft>
              <a:buSzPts val="2400"/>
              <a:buChar char="▪"/>
            </a:pPr>
            <a:r>
              <a:rPr lang="en-US" sz="2400"/>
              <a:t>Through second grading period</a:t>
            </a:r>
            <a:endParaRPr/>
          </a:p>
          <a:p>
            <a:pPr marL="742950" lvl="1" indent="-285750" algn="l" rtl="0">
              <a:lnSpc>
                <a:spcPct val="90000"/>
              </a:lnSpc>
              <a:spcBef>
                <a:spcPts val="480"/>
              </a:spcBef>
              <a:spcAft>
                <a:spcPts val="0"/>
              </a:spcAft>
              <a:buSzPts val="2400"/>
              <a:buChar char="▪"/>
            </a:pPr>
            <a:r>
              <a:rPr lang="en-US" sz="2400"/>
              <a:t>Review rules once per week</a:t>
            </a:r>
            <a:endParaRPr/>
          </a:p>
          <a:p>
            <a:pPr marL="342900" lvl="0" indent="-342900" algn="l" rtl="0">
              <a:lnSpc>
                <a:spcPct val="90000"/>
              </a:lnSpc>
              <a:spcBef>
                <a:spcPts val="480"/>
              </a:spcBef>
              <a:spcAft>
                <a:spcPts val="0"/>
              </a:spcAft>
              <a:buSzPts val="2400"/>
              <a:buChar char="▪"/>
            </a:pPr>
            <a:r>
              <a:rPr lang="en-US" sz="2400"/>
              <a:t>Remainder of the year </a:t>
            </a:r>
            <a:endParaRPr/>
          </a:p>
          <a:p>
            <a:pPr marL="742950" lvl="1" indent="-285750" algn="l" rtl="0">
              <a:lnSpc>
                <a:spcPct val="90000"/>
              </a:lnSpc>
              <a:spcBef>
                <a:spcPts val="480"/>
              </a:spcBef>
              <a:spcAft>
                <a:spcPts val="0"/>
              </a:spcAft>
              <a:buSzPts val="2400"/>
              <a:buChar char="▪"/>
            </a:pPr>
            <a:r>
              <a:rPr lang="en-US" sz="2400"/>
              <a:t>Review rules periodically as needed</a:t>
            </a:r>
            <a:endParaRPr/>
          </a:p>
          <a:p>
            <a:pPr marL="742950" lvl="1" indent="-285750" algn="l" rtl="0">
              <a:lnSpc>
                <a:spcPct val="90000"/>
              </a:lnSpc>
              <a:spcBef>
                <a:spcPts val="480"/>
              </a:spcBef>
              <a:spcAft>
                <a:spcPts val="0"/>
              </a:spcAft>
              <a:buSzPts val="2400"/>
              <a:buChar char="▪"/>
            </a:pPr>
            <a:r>
              <a:rPr lang="en-US" sz="2400"/>
              <a:t>Review rules immediately after a school break</a:t>
            </a:r>
            <a:endParaRPr/>
          </a:p>
          <a:p>
            <a:pPr marL="342900" lvl="0" indent="-342900" algn="l" rtl="0">
              <a:lnSpc>
                <a:spcPct val="90000"/>
              </a:lnSpc>
              <a:spcBef>
                <a:spcPts val="480"/>
              </a:spcBef>
              <a:spcAft>
                <a:spcPts val="0"/>
              </a:spcAft>
              <a:buSzPts val="2400"/>
              <a:buChar char="▪"/>
            </a:pPr>
            <a:r>
              <a:rPr lang="en-US" sz="2400"/>
              <a:t>When behavior data indicates a need</a:t>
            </a:r>
            <a:endParaRPr/>
          </a:p>
        </p:txBody>
      </p:sp>
      <p:pic>
        <p:nvPicPr>
          <p:cNvPr id="421" name="Google Shape;421;p20"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22" name="Google Shape;422;p20"/>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959"/>
              <a:buFont typeface="Twentieth Century"/>
              <a:buNone/>
            </a:pPr>
            <a:r>
              <a:rPr lang="en-US" sz="3959"/>
              <a:t>When Will You Teach?</a:t>
            </a:r>
            <a:br>
              <a:rPr lang="en-US" sz="3959"/>
            </a:br>
            <a:r>
              <a:rPr lang="en-US" sz="2160"/>
              <a:t>Schedule for Teaching Classroom Rules</a:t>
            </a:r>
            <a:endParaRPr sz="3959" b="1">
              <a:latin typeface="Twentieth Century"/>
              <a:ea typeface="Twentieth Century"/>
              <a:cs typeface="Twentieth Century"/>
              <a:sym typeface="Twentieth Centur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21" descr="Clockwise from upper left: teaching restroom expectations, teaching hallway expectations, student seated in the driver's seat of a bus, teaching cafeteria expectations." title="Pictures of teaching in context"/>
          <p:cNvPicPr preferRelativeResize="0"/>
          <p:nvPr/>
        </p:nvPicPr>
        <p:blipFill rotWithShape="1">
          <a:blip r:embed="rId3">
            <a:alphaModFix/>
          </a:blip>
          <a:srcRect/>
          <a:stretch/>
        </p:blipFill>
        <p:spPr>
          <a:xfrm>
            <a:off x="1009717" y="1064258"/>
            <a:ext cx="7217409" cy="5273041"/>
          </a:xfrm>
          <a:prstGeom prst="rect">
            <a:avLst/>
          </a:prstGeom>
          <a:noFill/>
          <a:ln>
            <a:noFill/>
          </a:ln>
        </p:spPr>
      </p:pic>
      <p:pic>
        <p:nvPicPr>
          <p:cNvPr id="429" name="Google Shape;429;p21" descr=" "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30" name="Google Shape;430;p21"/>
          <p:cNvSpPr txBox="1">
            <a:spLocks noGrp="1"/>
          </p:cNvSpPr>
          <p:nvPr>
            <p:ph type="title"/>
          </p:nvPr>
        </p:nvSpPr>
        <p:spPr>
          <a:xfrm>
            <a:off x="1009717" y="321476"/>
            <a:ext cx="6987106" cy="91535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4000"/>
              <a:buFont typeface="Twentieth Century"/>
              <a:buNone/>
            </a:pPr>
            <a:r>
              <a:rPr lang="en-US" sz="4000" b="1"/>
              <a:t>Teach in Context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22" descr="The art teacher at this elementary school created an art lesson plan for visually showing respect in all areas of the school community.  Each class was responsible for a different location; i.e., “draw a picture of what RESPECT looks like on the bus.”  Each 6” X 6” paper square was added to another RESPECT square, until there was a huge RESPECT quilt prominently displayed in the major hallway in the school…between the cafeteria and the gym.  It was a focal point in the school, easily seen as parents and others entered the front office.&#10;" title="Respect pictures"/>
          <p:cNvPicPr preferRelativeResize="0"/>
          <p:nvPr/>
        </p:nvPicPr>
        <p:blipFill rotWithShape="1">
          <a:blip r:embed="rId3">
            <a:alphaModFix/>
          </a:blip>
          <a:srcRect/>
          <a:stretch/>
        </p:blipFill>
        <p:spPr>
          <a:xfrm>
            <a:off x="1531938" y="1320284"/>
            <a:ext cx="6123429" cy="4702161"/>
          </a:xfrm>
          <a:prstGeom prst="rect">
            <a:avLst/>
          </a:prstGeom>
          <a:noFill/>
          <a:ln w="38100" cap="flat" cmpd="sng">
            <a:solidFill>
              <a:schemeClr val="dk2"/>
            </a:solidFill>
            <a:prstDash val="solid"/>
            <a:miter lim="800000"/>
            <a:headEnd type="none" w="sm" len="sm"/>
            <a:tailEnd type="none" w="sm" len="sm"/>
          </a:ln>
        </p:spPr>
      </p:pic>
      <p:pic>
        <p:nvPicPr>
          <p:cNvPr id="437" name="Google Shape;437;p22" descr=" "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38" name="Google Shape;438;p22"/>
          <p:cNvSpPr txBox="1">
            <a:spLocks noGrp="1"/>
          </p:cNvSpPr>
          <p:nvPr>
            <p:ph type="title"/>
          </p:nvPr>
        </p:nvSpPr>
        <p:spPr>
          <a:xfrm>
            <a:off x="1009716" y="350815"/>
            <a:ext cx="6342687"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400"/>
              <a:buFont typeface="Twentieth Century"/>
              <a:buNone/>
            </a:pPr>
            <a:r>
              <a:rPr lang="en-US"/>
              <a:t>Embed Into the Curriculum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3"/>
          <p:cNvSpPr txBox="1">
            <a:spLocks noGrp="1"/>
          </p:cNvSpPr>
          <p:nvPr>
            <p:ph type="body" idx="1"/>
          </p:nvPr>
        </p:nvSpPr>
        <p:spPr>
          <a:xfrm>
            <a:off x="457200" y="2057400"/>
            <a:ext cx="8229600" cy="4068763"/>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960"/>
              <a:buFont typeface="Noto Sans Symbols"/>
              <a:buChar char="✔"/>
            </a:pPr>
            <a:r>
              <a:rPr lang="en-US" sz="2960"/>
              <a:t>Matching the climate of your building</a:t>
            </a:r>
            <a:endParaRPr/>
          </a:p>
          <a:p>
            <a:pPr marL="457200" lvl="0" indent="-457200" algn="l" rtl="0">
              <a:lnSpc>
                <a:spcPct val="90000"/>
              </a:lnSpc>
              <a:spcBef>
                <a:spcPts val="592"/>
              </a:spcBef>
              <a:spcAft>
                <a:spcPts val="0"/>
              </a:spcAft>
              <a:buSzPts val="2960"/>
              <a:buFont typeface="Noto Sans Symbols"/>
              <a:buChar char="✔"/>
            </a:pPr>
            <a:r>
              <a:rPr lang="en-US" sz="2960"/>
              <a:t>Making sure they are data driven</a:t>
            </a:r>
            <a:endParaRPr/>
          </a:p>
          <a:p>
            <a:pPr marL="457200" lvl="0" indent="-457200" algn="l" rtl="0">
              <a:lnSpc>
                <a:spcPct val="90000"/>
              </a:lnSpc>
              <a:spcBef>
                <a:spcPts val="592"/>
              </a:spcBef>
              <a:spcAft>
                <a:spcPts val="0"/>
              </a:spcAft>
              <a:buSzPts val="2960"/>
              <a:buFont typeface="Noto Sans Symbols"/>
              <a:buChar char="✔"/>
            </a:pPr>
            <a:r>
              <a:rPr lang="en-US" sz="2960"/>
              <a:t>Pairing them with follow up activities </a:t>
            </a:r>
            <a:r>
              <a:rPr lang="en-US" sz="1665"/>
              <a:t>(Discussion, etc.)</a:t>
            </a:r>
            <a:endParaRPr/>
          </a:p>
          <a:p>
            <a:pPr marL="457200" lvl="0" indent="-457200" algn="l" rtl="0">
              <a:lnSpc>
                <a:spcPct val="90000"/>
              </a:lnSpc>
              <a:spcBef>
                <a:spcPts val="592"/>
              </a:spcBef>
              <a:spcAft>
                <a:spcPts val="0"/>
              </a:spcAft>
              <a:buSzPts val="2960"/>
              <a:buFont typeface="Noto Sans Symbols"/>
              <a:buChar char="✔"/>
            </a:pPr>
            <a:r>
              <a:rPr lang="en-US" sz="2960" b="1"/>
              <a:t>Do not role-play non-examples. Video’s should demonstrate the positive examples only. </a:t>
            </a:r>
            <a:endParaRPr/>
          </a:p>
          <a:p>
            <a:pPr marL="457200" lvl="0" indent="-457200" algn="l" rtl="0">
              <a:lnSpc>
                <a:spcPct val="90000"/>
              </a:lnSpc>
              <a:spcBef>
                <a:spcPts val="592"/>
              </a:spcBef>
              <a:spcAft>
                <a:spcPts val="0"/>
              </a:spcAft>
              <a:buSzPts val="2960"/>
              <a:buFont typeface="Noto Sans Symbols"/>
              <a:buChar char="✔"/>
            </a:pPr>
            <a:r>
              <a:rPr lang="en-US" sz="2960"/>
              <a:t>Involve students in the process </a:t>
            </a:r>
            <a:endParaRPr/>
          </a:p>
          <a:p>
            <a:pPr marL="457200" lvl="0" indent="-457200" algn="l" rtl="0">
              <a:lnSpc>
                <a:spcPct val="90000"/>
              </a:lnSpc>
              <a:spcBef>
                <a:spcPts val="592"/>
              </a:spcBef>
              <a:spcAft>
                <a:spcPts val="0"/>
              </a:spcAft>
              <a:buSzPts val="2960"/>
              <a:buFont typeface="Noto Sans Symbols"/>
              <a:buChar char="✔"/>
            </a:pPr>
            <a:r>
              <a:rPr lang="en-US" sz="2960"/>
              <a:t>Ensure students involved are representative of your student body</a:t>
            </a:r>
            <a:endParaRPr/>
          </a:p>
          <a:p>
            <a:pPr marL="0" lvl="0" indent="0" algn="l" rtl="0">
              <a:lnSpc>
                <a:spcPct val="90000"/>
              </a:lnSpc>
              <a:spcBef>
                <a:spcPts val="592"/>
              </a:spcBef>
              <a:spcAft>
                <a:spcPts val="0"/>
              </a:spcAft>
              <a:buSzPts val="2960"/>
              <a:buFont typeface="Noto Sans Symbols"/>
              <a:buNone/>
            </a:pPr>
            <a:endParaRPr sz="2960"/>
          </a:p>
        </p:txBody>
      </p:sp>
      <p:pic>
        <p:nvPicPr>
          <p:cNvPr id="445" name="Google Shape;445;p23"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46" name="Google Shape;446;p23"/>
          <p:cNvSpPr txBox="1">
            <a:spLocks noGrp="1"/>
          </p:cNvSpPr>
          <p:nvPr>
            <p:ph type="title"/>
          </p:nvPr>
        </p:nvSpPr>
        <p:spPr>
          <a:xfrm>
            <a:off x="911673" y="288118"/>
            <a:ext cx="7317927" cy="103710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3A54A5"/>
              </a:buClr>
              <a:buSzPts val="3959"/>
              <a:buFont typeface="Twentieth Century"/>
              <a:buNone/>
            </a:pPr>
            <a:r>
              <a:rPr lang="en-US" sz="3959">
                <a:solidFill>
                  <a:srgbClr val="3A54A5"/>
                </a:solidFill>
              </a:rPr>
              <a:t>Important Considerations When </a:t>
            </a:r>
            <a:r>
              <a:rPr lang="en-US" sz="3959" b="1">
                <a:solidFill>
                  <a:schemeClr val="accent6"/>
                </a:solidFill>
              </a:rPr>
              <a:t>Making</a:t>
            </a:r>
            <a:r>
              <a:rPr lang="en-US" sz="3959">
                <a:solidFill>
                  <a:schemeClr val="accent6"/>
                </a:solidFill>
              </a:rPr>
              <a:t> </a:t>
            </a:r>
            <a:r>
              <a:rPr lang="en-US" sz="3959">
                <a:solidFill>
                  <a:srgbClr val="3A54A5"/>
                </a:solidFill>
              </a:rPr>
              <a:t>Teaching Videos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24" descr=" " title="Video"/>
          <p:cNvPicPr preferRelativeResize="0"/>
          <p:nvPr/>
        </p:nvPicPr>
        <p:blipFill rotWithShape="1">
          <a:blip r:embed="rId3">
            <a:alphaModFix/>
          </a:blip>
          <a:srcRect/>
          <a:stretch/>
        </p:blipFill>
        <p:spPr>
          <a:xfrm>
            <a:off x="855578" y="1583373"/>
            <a:ext cx="7646737" cy="4074670"/>
          </a:xfrm>
          <a:prstGeom prst="rect">
            <a:avLst/>
          </a:prstGeom>
          <a:noFill/>
          <a:ln>
            <a:noFill/>
          </a:ln>
        </p:spPr>
      </p:pic>
      <p:sp>
        <p:nvSpPr>
          <p:cNvPr id="453" name="Google Shape;453;p24"/>
          <p:cNvSpPr/>
          <p:nvPr/>
        </p:nvSpPr>
        <p:spPr>
          <a:xfrm>
            <a:off x="3613750" y="3244334"/>
            <a:ext cx="28790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rgbClr val="000000"/>
                </a:solidFill>
                <a:latin typeface="Calibri"/>
                <a:ea typeface="Calibri"/>
                <a:cs typeface="Calibri"/>
                <a:sym typeface="Calibri"/>
                <a:hlinkClick r:id="rId4"/>
              </a:rPr>
              <a:t>http://vimeo.com/20955727</a:t>
            </a:r>
            <a:r>
              <a:rPr lang="en-US" sz="18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454" name="Google Shape;454;p24" descr=" " title="Core Content Icon"/>
          <p:cNvPicPr preferRelativeResize="0"/>
          <p:nvPr/>
        </p:nvPicPr>
        <p:blipFill rotWithShape="1">
          <a:blip r:embed="rId5">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55" name="Google Shape;455;p24"/>
          <p:cNvSpPr txBox="1">
            <a:spLocks noGrp="1"/>
          </p:cNvSpPr>
          <p:nvPr>
            <p:ph type="title"/>
          </p:nvPr>
        </p:nvSpPr>
        <p:spPr>
          <a:xfrm>
            <a:off x="1635760" y="135467"/>
            <a:ext cx="6987106" cy="113070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D2A53"/>
              </a:buClr>
              <a:buSzPts val="3959"/>
              <a:buFont typeface="Twentieth Century"/>
              <a:buNone/>
            </a:pPr>
            <a:r>
              <a:rPr lang="en-US" sz="3959">
                <a:solidFill>
                  <a:srgbClr val="1D2A53"/>
                </a:solidFill>
              </a:rPr>
              <a:t>Using Instructional </a:t>
            </a:r>
            <a:r>
              <a:rPr lang="en-US" sz="3959"/>
              <a:t>Videos- </a:t>
            </a:r>
            <a:br>
              <a:rPr lang="en-US" sz="3959"/>
            </a:br>
            <a:r>
              <a:rPr lang="en-US" sz="3959">
                <a:solidFill>
                  <a:srgbClr val="DD8047"/>
                </a:solidFill>
              </a:rPr>
              <a:t>Transition Procedure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5" descr="This is a link to a you tube. "/>
          <p:cNvSpPr/>
          <p:nvPr/>
        </p:nvSpPr>
        <p:spPr>
          <a:xfrm>
            <a:off x="655100" y="6121025"/>
            <a:ext cx="3503700" cy="362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462" name="Google Shape;462;p25" descr="Screen Shot 2017-07-13 at 8.31.18 PM.png" title="Video 4:00 minutes to get to class"/>
          <p:cNvPicPr preferRelativeResize="0"/>
          <p:nvPr/>
        </p:nvPicPr>
        <p:blipFill rotWithShape="1">
          <a:blip r:embed="rId3">
            <a:alphaModFix/>
          </a:blip>
          <a:srcRect/>
          <a:stretch/>
        </p:blipFill>
        <p:spPr>
          <a:xfrm>
            <a:off x="1871579" y="1720774"/>
            <a:ext cx="5663865" cy="4162334"/>
          </a:xfrm>
          <a:prstGeom prst="rect">
            <a:avLst/>
          </a:prstGeom>
          <a:noFill/>
          <a:ln>
            <a:noFill/>
          </a:ln>
        </p:spPr>
      </p:pic>
      <p:pic>
        <p:nvPicPr>
          <p:cNvPr id="463" name="Google Shape;463;p25" descr=" "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64" name="Google Shape;464;p25"/>
          <p:cNvSpPr txBox="1">
            <a:spLocks noGrp="1"/>
          </p:cNvSpPr>
          <p:nvPr>
            <p:ph type="title"/>
          </p:nvPr>
        </p:nvSpPr>
        <p:spPr>
          <a:xfrm>
            <a:off x="1301550" y="288118"/>
            <a:ext cx="6987106" cy="113070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D2A53"/>
              </a:buClr>
              <a:buSzPts val="3959"/>
              <a:buFont typeface="Twentieth Century"/>
              <a:buNone/>
            </a:pPr>
            <a:r>
              <a:rPr lang="en-US" sz="3959">
                <a:solidFill>
                  <a:srgbClr val="1D2A53"/>
                </a:solidFill>
              </a:rPr>
              <a:t>Using Instructional </a:t>
            </a:r>
            <a:r>
              <a:rPr lang="en-US" sz="3959"/>
              <a:t>Videos- </a:t>
            </a:r>
            <a:br>
              <a:rPr lang="en-US" sz="3959"/>
            </a:br>
            <a:r>
              <a:rPr lang="en-US" sz="3959">
                <a:solidFill>
                  <a:srgbClr val="DD8047"/>
                </a:solidFill>
              </a:rPr>
              <a:t>Arrive on Time</a:t>
            </a:r>
            <a:endParaRPr/>
          </a:p>
        </p:txBody>
      </p:sp>
      <p:sp>
        <p:nvSpPr>
          <p:cNvPr id="465" name="Google Shape;465;p25"/>
          <p:cNvSpPr txBox="1"/>
          <p:nvPr/>
        </p:nvSpPr>
        <p:spPr>
          <a:xfrm>
            <a:off x="653101" y="6185059"/>
            <a:ext cx="3978300" cy="4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rgbClr val="1155CC"/>
                </a:solidFill>
                <a:highlight>
                  <a:srgbClr val="FFFFFF"/>
                </a:highlight>
                <a:hlinkClick r:id="rId5"/>
              </a:rPr>
              <a:t>https://www.youtube.com/watch?v=r5JZ3yD2f14</a:t>
            </a:r>
            <a:endParaRPr dirty="0">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g5d5643d20b_0_0" descr="This picture shows part of an action plan document.  There are four columns labeled: What needs to be completed? Resources needed? Who? When?" title="Action plan"/>
          <p:cNvPicPr preferRelativeResize="0"/>
          <p:nvPr/>
        </p:nvPicPr>
        <p:blipFill rotWithShape="1">
          <a:blip r:embed="rId3">
            <a:alphaModFix/>
          </a:blip>
          <a:srcRect/>
          <a:stretch/>
        </p:blipFill>
        <p:spPr>
          <a:xfrm>
            <a:off x="5667651" y="5268410"/>
            <a:ext cx="1924800" cy="738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84" name="Google Shape;184;g5d5643d20b_0_0"/>
          <p:cNvSpPr txBox="1"/>
          <p:nvPr/>
        </p:nvSpPr>
        <p:spPr>
          <a:xfrm>
            <a:off x="2172042" y="5145269"/>
            <a:ext cx="3392400" cy="98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Action Planning: </a:t>
            </a:r>
            <a:br>
              <a:rPr lang="en-US" sz="22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Applying the core content to your school</a:t>
            </a:r>
            <a:endParaRPr sz="1800">
              <a:solidFill>
                <a:srgbClr val="1D2A53"/>
              </a:solidFill>
              <a:latin typeface="Calibri"/>
              <a:ea typeface="Calibri"/>
              <a:cs typeface="Calibri"/>
              <a:sym typeface="Calibri"/>
            </a:endParaRPr>
          </a:p>
        </p:txBody>
      </p:sp>
      <p:pic>
        <p:nvPicPr>
          <p:cNvPr id="185" name="Google Shape;185;g5d5643d20b_0_0" descr="This blue and white icon shows an arrow pointing up and to the right.  There is no text. " title="Action Planning Icon"/>
          <p:cNvPicPr preferRelativeResize="0"/>
          <p:nvPr/>
        </p:nvPicPr>
        <p:blipFill rotWithShape="1">
          <a:blip r:embed="rId4">
            <a:alphaModFix/>
          </a:blip>
          <a:srcRect/>
          <a:stretch/>
        </p:blipFill>
        <p:spPr>
          <a:xfrm>
            <a:off x="1087198" y="5261808"/>
            <a:ext cx="751825" cy="751806"/>
          </a:xfrm>
          <a:prstGeom prst="rect">
            <a:avLst/>
          </a:prstGeom>
          <a:noFill/>
          <a:ln>
            <a:noFill/>
          </a:ln>
          <a:effectLst>
            <a:outerShdw blurRad="50800" dist="38100" dir="2700000" algn="tl" rotWithShape="0">
              <a:srgbClr val="000000">
                <a:alpha val="40000"/>
              </a:srgbClr>
            </a:outerShdw>
          </a:effectLst>
        </p:spPr>
      </p:pic>
      <p:pic>
        <p:nvPicPr>
          <p:cNvPr id="186" name="Google Shape;186;g5d5643d20b_0_0" descr="This picture shows the School-wide PBIS Tiered Fidelity Inventory version 2.1 logo." title="TFI logo"/>
          <p:cNvPicPr preferRelativeResize="0"/>
          <p:nvPr/>
        </p:nvPicPr>
        <p:blipFill rotWithShape="1">
          <a:blip r:embed="rId5">
            <a:alphaModFix/>
          </a:blip>
          <a:srcRect/>
          <a:stretch/>
        </p:blipFill>
        <p:spPr>
          <a:xfrm>
            <a:off x="5616052" y="3968571"/>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87" name="Google Shape;187;g5d5643d20b_0_0"/>
          <p:cNvSpPr txBox="1"/>
          <p:nvPr/>
        </p:nvSpPr>
        <p:spPr>
          <a:xfrm>
            <a:off x="2111199" y="2873751"/>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Culturally Responsive:</a:t>
            </a:r>
            <a:r>
              <a:rPr lang="en-US" sz="2200" b="1">
                <a:solidFill>
                  <a:srgbClr val="1D2A53"/>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a:solidFill>
                  <a:srgbClr val="1D2A53"/>
                </a:solidFill>
                <a:latin typeface="Twentieth Century"/>
                <a:ea typeface="Twentieth Century"/>
                <a:cs typeface="Twentieth Century"/>
                <a:sym typeface="Twentieth Century"/>
              </a:rPr>
              <a:t>Aligning culturally responsive practices to the core components of SWPBIS</a:t>
            </a:r>
            <a:endParaRPr>
              <a:solidFill>
                <a:srgbClr val="1D2A53"/>
              </a:solidFill>
              <a:latin typeface="Calibri"/>
              <a:ea typeface="Calibri"/>
              <a:cs typeface="Calibri"/>
              <a:sym typeface="Calibri"/>
            </a:endParaRPr>
          </a:p>
        </p:txBody>
      </p:sp>
      <p:pic>
        <p:nvPicPr>
          <p:cNvPr id="188" name="Google Shape;188;g5d5643d20b_0_0" descr="This blue and white icon shows a vertical bar graph.  There are three bars of different heights.  There is no text." title="Self-Assessment Icon"/>
          <p:cNvPicPr preferRelativeResize="0"/>
          <p:nvPr/>
        </p:nvPicPr>
        <p:blipFill rotWithShape="1">
          <a:blip r:embed="rId6">
            <a:alphaModFix/>
          </a:blip>
          <a:srcRect/>
          <a:stretch/>
        </p:blipFill>
        <p:spPr>
          <a:xfrm>
            <a:off x="1106534" y="4030026"/>
            <a:ext cx="713150" cy="713150"/>
          </a:xfrm>
          <a:prstGeom prst="rect">
            <a:avLst/>
          </a:prstGeom>
          <a:noFill/>
          <a:ln>
            <a:noFill/>
          </a:ln>
          <a:effectLst>
            <a:outerShdw blurRad="50800" dist="38100" dir="2700000" algn="tl" rotWithShape="0">
              <a:srgbClr val="000000">
                <a:alpha val="40000"/>
              </a:srgbClr>
            </a:outerShdw>
          </a:effectLst>
        </p:spPr>
      </p:pic>
      <p:pic>
        <p:nvPicPr>
          <p:cNvPr id="189" name="Google Shape;189;g5d5643d20b_0_0" descr="This is a picture of two women and two men seated and looking at the materials in front of them.  " title="Team picture"/>
          <p:cNvPicPr preferRelativeResize="0"/>
          <p:nvPr/>
        </p:nvPicPr>
        <p:blipFill rotWithShape="1">
          <a:blip r:embed="rId7">
            <a:alphaModFix/>
          </a:blip>
          <a:srcRect r="-230"/>
          <a:stretch/>
        </p:blipFill>
        <p:spPr>
          <a:xfrm>
            <a:off x="5616059" y="2003525"/>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90" name="Google Shape;190;g5d5643d20b_0_0"/>
          <p:cNvSpPr txBox="1"/>
          <p:nvPr/>
        </p:nvSpPr>
        <p:spPr>
          <a:xfrm>
            <a:off x="2172042" y="2040885"/>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Activities/Team Time: </a:t>
            </a:r>
            <a:br>
              <a:rPr lang="en-US" sz="2000" b="1">
                <a:solidFill>
                  <a:srgbClr val="1D2A53"/>
                </a:solidFill>
                <a:latin typeface="Twentieth Century"/>
                <a:ea typeface="Twentieth Century"/>
                <a:cs typeface="Twentieth Century"/>
                <a:sym typeface="Twentieth Century"/>
              </a:rPr>
            </a:br>
            <a:r>
              <a:rPr lang="en-US" sz="1800">
                <a:solidFill>
                  <a:srgbClr val="1D2A53"/>
                </a:solidFill>
                <a:latin typeface="Twentieth Century"/>
                <a:ea typeface="Twentieth Century"/>
                <a:cs typeface="Twentieth Century"/>
                <a:sym typeface="Twentieth Century"/>
              </a:rPr>
              <a:t>Activities for Fluency</a:t>
            </a:r>
            <a:endParaRPr sz="1800">
              <a:solidFill>
                <a:srgbClr val="3A54A5"/>
              </a:solidFill>
              <a:latin typeface="Calibri"/>
              <a:ea typeface="Calibri"/>
              <a:cs typeface="Calibri"/>
              <a:sym typeface="Calibri"/>
            </a:endParaRPr>
          </a:p>
        </p:txBody>
      </p:sp>
      <p:pic>
        <p:nvPicPr>
          <p:cNvPr id="191" name="Google Shape;191;g5d5643d20b_0_0" descr="This blue and white icon shows a pencil.  There is no text." title="Practice Icon"/>
          <p:cNvPicPr preferRelativeResize="0"/>
          <p:nvPr/>
        </p:nvPicPr>
        <p:blipFill rotWithShape="1">
          <a:blip r:embed="rId8">
            <a:alphaModFix/>
          </a:blip>
          <a:srcRect/>
          <a:stretch/>
        </p:blipFill>
        <p:spPr>
          <a:xfrm>
            <a:off x="1087197" y="2055498"/>
            <a:ext cx="751825" cy="751806"/>
          </a:xfrm>
          <a:prstGeom prst="rect">
            <a:avLst/>
          </a:prstGeom>
          <a:noFill/>
          <a:ln>
            <a:noFill/>
          </a:ln>
          <a:effectLst>
            <a:outerShdw blurRad="50800" dist="38100" dir="2700000" algn="tl" rotWithShape="0">
              <a:srgbClr val="000000">
                <a:alpha val="40000"/>
              </a:srgbClr>
            </a:outerShdw>
          </a:effectLst>
        </p:spPr>
      </p:pic>
      <p:pic>
        <p:nvPicPr>
          <p:cNvPr id="192" name="Google Shape;192;g5d5643d20b_0_0" descr="This picture shows a street map.  Specific roads and cities are not distinguishable." title="Map "/>
          <p:cNvPicPr preferRelativeResize="0">
            <a:picLocks noGrp="1"/>
          </p:cNvPicPr>
          <p:nvPr>
            <p:ph type="body" idx="1"/>
          </p:nvPr>
        </p:nvPicPr>
        <p:blipFill rotWithShape="1">
          <a:blip r:embed="rId9">
            <a:alphaModFix/>
          </a:blip>
          <a:srcRect/>
          <a:stretch/>
        </p:blipFill>
        <p:spPr>
          <a:xfrm>
            <a:off x="5564455" y="874837"/>
            <a:ext cx="2028000" cy="765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93" name="Google Shape;193;g5d5643d20b_0_0"/>
          <p:cNvSpPr txBox="1"/>
          <p:nvPr/>
        </p:nvSpPr>
        <p:spPr>
          <a:xfrm>
            <a:off x="2172042" y="792854"/>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Content:</a:t>
            </a:r>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Aligned to TFI Items 1.1 – 1.15</a:t>
            </a:r>
            <a:endParaRPr sz="1600">
              <a:solidFill>
                <a:srgbClr val="3A54A5"/>
              </a:solidFill>
              <a:latin typeface="Calibri"/>
              <a:ea typeface="Calibri"/>
              <a:cs typeface="Calibri"/>
              <a:sym typeface="Calibri"/>
            </a:endParaRPr>
          </a:p>
        </p:txBody>
      </p:sp>
      <p:pic>
        <p:nvPicPr>
          <p:cNvPr id="194" name="Google Shape;194;g5d5643d20b_0_0" descr="This blue and white icon shows a book.  There is no text. " title="Core Content Icon"/>
          <p:cNvPicPr preferRelativeResize="0"/>
          <p:nvPr/>
        </p:nvPicPr>
        <p:blipFill rotWithShape="1">
          <a:blip r:embed="rId10">
            <a:alphaModFix/>
          </a:blip>
          <a:srcRect/>
          <a:stretch/>
        </p:blipFill>
        <p:spPr>
          <a:xfrm>
            <a:off x="1087199" y="881725"/>
            <a:ext cx="751825" cy="751825"/>
          </a:xfrm>
          <a:prstGeom prst="rect">
            <a:avLst/>
          </a:prstGeom>
          <a:noFill/>
          <a:ln>
            <a:noFill/>
          </a:ln>
          <a:effectLst>
            <a:outerShdw blurRad="50800" dist="38100" dir="2700000" algn="tl" rotWithShape="0">
              <a:srgbClr val="000000">
                <a:alpha val="40000"/>
              </a:srgbClr>
            </a:outerShdw>
          </a:effectLst>
        </p:spPr>
      </p:pic>
      <p:sp>
        <p:nvSpPr>
          <p:cNvPr id="195" name="Google Shape;195;g5d5643d20b_0_0"/>
          <p:cNvSpPr txBox="1">
            <a:spLocks noGrp="1"/>
          </p:cNvSpPr>
          <p:nvPr>
            <p:ph type="title"/>
          </p:nvPr>
        </p:nvSpPr>
        <p:spPr>
          <a:xfrm>
            <a:off x="820769" y="56311"/>
            <a:ext cx="7776300" cy="669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Twentieth Century"/>
              <a:buNone/>
            </a:pPr>
            <a:r>
              <a:rPr lang="en-US">
                <a:solidFill>
                  <a:schemeClr val="accent6"/>
                </a:solidFill>
              </a:rPr>
              <a:t>Organization of Modules</a:t>
            </a:r>
            <a:endParaRPr/>
          </a:p>
        </p:txBody>
      </p:sp>
      <p:pic>
        <p:nvPicPr>
          <p:cNvPr id="196" name="Google Shape;196;g5d5643d20b_0_0">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1106533" y="2988438"/>
            <a:ext cx="713150" cy="707900"/>
          </a:xfrm>
          <a:prstGeom prst="rect">
            <a:avLst/>
          </a:prstGeom>
          <a:noFill/>
          <a:ln>
            <a:noFill/>
          </a:ln>
        </p:spPr>
      </p:pic>
      <p:sp>
        <p:nvSpPr>
          <p:cNvPr id="197" name="Google Shape;197;g5d5643d20b_0_0"/>
          <p:cNvSpPr txBox="1"/>
          <p:nvPr/>
        </p:nvSpPr>
        <p:spPr>
          <a:xfrm>
            <a:off x="2236349" y="4009514"/>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Self-Assessment: </a:t>
            </a:r>
            <a:endParaRPr/>
          </a:p>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Tiered Fidelity Inventory</a:t>
            </a:r>
            <a:endParaRPr sz="1800">
              <a:solidFill>
                <a:srgbClr val="1D2A53"/>
              </a:solidFill>
              <a:latin typeface="Calibri"/>
              <a:ea typeface="Calibri"/>
              <a:cs typeface="Calibri"/>
              <a:sym typeface="Calibri"/>
            </a:endParaRPr>
          </a:p>
        </p:txBody>
      </p:sp>
      <p:pic>
        <p:nvPicPr>
          <p:cNvPr id="198" name="Google Shape;198;g5d5643d20b_0_0" descr="PBIS cultural responsiveness field guide: resources for trainers and coaches"/>
          <p:cNvPicPr preferRelativeResize="0"/>
          <p:nvPr/>
        </p:nvPicPr>
        <p:blipFill>
          <a:blip r:embed="rId12">
            <a:alphaModFix/>
          </a:blip>
          <a:stretch>
            <a:fillRect/>
          </a:stretch>
        </p:blipFill>
        <p:spPr>
          <a:xfrm>
            <a:off x="5564450" y="2869434"/>
            <a:ext cx="2027999" cy="98502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26" descr="Table has three columns: What will be done? How will it be done? and When will it be done? There is no information in the the How and When columns.  What will be done: introduce the expecations, create/post the matrix, establish a signal for obtaining class attention and transitions, model what the expectations look like, practice with students, provide specific feedback, acknoledge students who demonstrate the expected behavior, pre-correct and review often. " title="Teaching plan"/>
          <p:cNvPicPr preferRelativeResize="0"/>
          <p:nvPr/>
        </p:nvPicPr>
        <p:blipFill rotWithShape="1">
          <a:blip r:embed="rId3">
            <a:alphaModFix/>
          </a:blip>
          <a:srcRect/>
          <a:stretch/>
        </p:blipFill>
        <p:spPr>
          <a:xfrm>
            <a:off x="1249120" y="1279593"/>
            <a:ext cx="6876079" cy="4718604"/>
          </a:xfrm>
          <a:prstGeom prst="rect">
            <a:avLst/>
          </a:prstGeom>
          <a:noFill/>
          <a:ln w="28575" cap="flat" cmpd="sng">
            <a:solidFill>
              <a:srgbClr val="1D2A53"/>
            </a:solidFill>
            <a:prstDash val="solid"/>
            <a:round/>
            <a:headEnd type="none" w="sm" len="sm"/>
            <a:tailEnd type="none" w="sm" len="sm"/>
          </a:ln>
        </p:spPr>
      </p:pic>
      <p:sp>
        <p:nvSpPr>
          <p:cNvPr id="472" name="Google Shape;472;p26"/>
          <p:cNvSpPr txBox="1"/>
          <p:nvPr/>
        </p:nvSpPr>
        <p:spPr>
          <a:xfrm>
            <a:off x="619298" y="6158529"/>
            <a:ext cx="43723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Teaching Expectations Activity 2</a:t>
            </a:r>
            <a:endParaRPr sz="1800" b="1">
              <a:solidFill>
                <a:schemeClr val="dk1"/>
              </a:solidFill>
              <a:latin typeface="Calibri"/>
              <a:ea typeface="Calibri"/>
              <a:cs typeface="Calibri"/>
              <a:sym typeface="Calibri"/>
            </a:endParaRPr>
          </a:p>
        </p:txBody>
      </p:sp>
      <p:pic>
        <p:nvPicPr>
          <p:cNvPr id="473" name="Google Shape;473;p26" descr=" " title="Practice Icon"/>
          <p:cNvPicPr preferRelativeResize="0"/>
          <p:nvPr/>
        </p:nvPicPr>
        <p:blipFill rotWithShape="1">
          <a:blip r:embed="rId4">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474" name="Google Shape;474;p26"/>
          <p:cNvSpPr txBox="1">
            <a:spLocks noGrp="1"/>
          </p:cNvSpPr>
          <p:nvPr>
            <p:ph type="title"/>
          </p:nvPr>
        </p:nvSpPr>
        <p:spPr>
          <a:xfrm>
            <a:off x="1090143" y="290275"/>
            <a:ext cx="7596275" cy="72114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959"/>
              <a:buFont typeface="Twentieth Century"/>
              <a:buNone/>
            </a:pPr>
            <a:r>
              <a:rPr lang="en-US" sz="3959"/>
              <a:t>Plan for Teaching Expectations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27" descr="This is the same table from the previous slide.  Specific and detailed information is now included in the How will it be done? and When will it be done? column." title="Teaching plan "/>
          <p:cNvPicPr preferRelativeResize="0"/>
          <p:nvPr/>
        </p:nvPicPr>
        <p:blipFill rotWithShape="1">
          <a:blip r:embed="rId3">
            <a:alphaModFix/>
          </a:blip>
          <a:srcRect/>
          <a:stretch/>
        </p:blipFill>
        <p:spPr>
          <a:xfrm>
            <a:off x="1442823" y="1011422"/>
            <a:ext cx="6505663" cy="5169245"/>
          </a:xfrm>
          <a:prstGeom prst="rect">
            <a:avLst/>
          </a:prstGeom>
          <a:noFill/>
          <a:ln w="28575" cap="flat" cmpd="sng">
            <a:solidFill>
              <a:srgbClr val="1D2A53"/>
            </a:solidFill>
            <a:prstDash val="solid"/>
            <a:round/>
            <a:headEnd type="none" w="sm" len="sm"/>
            <a:tailEnd type="none" w="sm" len="sm"/>
          </a:ln>
        </p:spPr>
      </p:pic>
      <p:pic>
        <p:nvPicPr>
          <p:cNvPr id="480" name="Google Shape;480;p27" descr=" " title="Practice Icon"/>
          <p:cNvPicPr preferRelativeResize="0"/>
          <p:nvPr/>
        </p:nvPicPr>
        <p:blipFill rotWithShape="1">
          <a:blip r:embed="rId4">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481" name="Google Shape;481;p27"/>
          <p:cNvSpPr txBox="1">
            <a:spLocks noGrp="1"/>
          </p:cNvSpPr>
          <p:nvPr>
            <p:ph type="title"/>
          </p:nvPr>
        </p:nvSpPr>
        <p:spPr>
          <a:xfrm>
            <a:off x="1090143" y="290275"/>
            <a:ext cx="7596275" cy="72114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959"/>
              <a:buFont typeface="Twentieth Century"/>
              <a:buNone/>
            </a:pPr>
            <a:r>
              <a:rPr lang="en-US" sz="3959"/>
              <a:t>Plan for Teaching Expectations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5bd4ae38df_0_5"/>
          <p:cNvSpPr txBox="1">
            <a:spLocks noGrp="1"/>
          </p:cNvSpPr>
          <p:nvPr>
            <p:ph type="title"/>
          </p:nvPr>
        </p:nvSpPr>
        <p:spPr>
          <a:xfrm>
            <a:off x="226950" y="350825"/>
            <a:ext cx="87330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t>More Culturally Responsive Considerations</a:t>
            </a:r>
            <a:endParaRPr sz="4000"/>
          </a:p>
        </p:txBody>
      </p:sp>
      <p:sp>
        <p:nvSpPr>
          <p:cNvPr id="488" name="Google Shape;488;g5bd4ae38df_0_5"/>
          <p:cNvSpPr txBox="1">
            <a:spLocks noGrp="1"/>
          </p:cNvSpPr>
          <p:nvPr>
            <p:ph type="body" idx="1"/>
          </p:nvPr>
        </p:nvSpPr>
        <p:spPr>
          <a:xfrm>
            <a:off x="365298" y="1266125"/>
            <a:ext cx="8257500" cy="4691100"/>
          </a:xfrm>
          <a:prstGeom prst="rect">
            <a:avLst/>
          </a:prstGeom>
        </p:spPr>
        <p:txBody>
          <a:bodyPr spcFirstLastPara="1" wrap="square" lIns="91425" tIns="45700" rIns="91425" bIns="45700" anchor="t" anchorCtr="0">
            <a:noAutofit/>
          </a:bodyPr>
          <a:lstStyle/>
          <a:p>
            <a:pPr marL="609600" lvl="0" indent="-469900" algn="l" rtl="0">
              <a:lnSpc>
                <a:spcPct val="90000"/>
              </a:lnSpc>
              <a:spcBef>
                <a:spcPts val="1200"/>
              </a:spcBef>
              <a:spcAft>
                <a:spcPts val="0"/>
              </a:spcAft>
              <a:buClr>
                <a:srgbClr val="000000"/>
              </a:buClr>
              <a:buSzPts val="2600"/>
              <a:buFont typeface="Questrial"/>
              <a:buChar char="❏"/>
            </a:pPr>
            <a:r>
              <a:rPr lang="en-US" sz="2600">
                <a:solidFill>
                  <a:srgbClr val="000000"/>
                </a:solidFill>
                <a:latin typeface="Questrial"/>
                <a:ea typeface="Questrial"/>
                <a:cs typeface="Questrial"/>
                <a:sym typeface="Questrial"/>
              </a:rPr>
              <a:t>Teams provide opportunities for students to articulate their expectations at home and to discuss similarities and differences. Staff actively teach and provide opportunities to practice code-switching to all students.</a:t>
            </a:r>
            <a:endParaRPr sz="2600">
              <a:solidFill>
                <a:srgbClr val="000000"/>
              </a:solidFill>
              <a:latin typeface="Questrial"/>
              <a:ea typeface="Questrial"/>
              <a:cs typeface="Questrial"/>
              <a:sym typeface="Questrial"/>
            </a:endParaRPr>
          </a:p>
          <a:p>
            <a:pPr marL="609600" lvl="0" indent="0" algn="l" rtl="0">
              <a:lnSpc>
                <a:spcPct val="90000"/>
              </a:lnSpc>
              <a:spcBef>
                <a:spcPts val="1200"/>
              </a:spcBef>
              <a:spcAft>
                <a:spcPts val="0"/>
              </a:spcAft>
              <a:buNone/>
            </a:pPr>
            <a:endParaRPr sz="1800">
              <a:solidFill>
                <a:srgbClr val="000000"/>
              </a:solidFill>
              <a:latin typeface="Questrial"/>
              <a:ea typeface="Questrial"/>
              <a:cs typeface="Questrial"/>
              <a:sym typeface="Questrial"/>
            </a:endParaRPr>
          </a:p>
          <a:p>
            <a:pPr marL="609600" lvl="0" indent="-469900" algn="l" rtl="0">
              <a:lnSpc>
                <a:spcPct val="90000"/>
              </a:lnSpc>
              <a:spcBef>
                <a:spcPts val="1200"/>
              </a:spcBef>
              <a:spcAft>
                <a:spcPts val="0"/>
              </a:spcAft>
              <a:buClr>
                <a:srgbClr val="000000"/>
              </a:buClr>
              <a:buSzPts val="2600"/>
              <a:buFont typeface="Questrial"/>
              <a:buChar char="❏"/>
            </a:pPr>
            <a:r>
              <a:rPr lang="en-US" sz="2600">
                <a:solidFill>
                  <a:srgbClr val="000000"/>
                </a:solidFill>
                <a:latin typeface="Questrial"/>
                <a:ea typeface="Questrial"/>
                <a:cs typeface="Questrial"/>
                <a:sym typeface="Questrial"/>
              </a:rPr>
              <a:t>School staff use the Validate, Affirm, Build, and Bridge (VABB) approach or other specific strategies to acknowledge students’ prior learning.</a:t>
            </a:r>
            <a:endParaRPr sz="2600">
              <a:solidFill>
                <a:srgbClr val="000000"/>
              </a:solidFill>
              <a:latin typeface="Questrial"/>
              <a:ea typeface="Questrial"/>
              <a:cs typeface="Questrial"/>
              <a:sym typeface="Questrial"/>
            </a:endParaRPr>
          </a:p>
          <a:p>
            <a:pPr marL="609600" lvl="0" indent="0" algn="l" rtl="0">
              <a:lnSpc>
                <a:spcPct val="90000"/>
              </a:lnSpc>
              <a:spcBef>
                <a:spcPts val="1200"/>
              </a:spcBef>
              <a:spcAft>
                <a:spcPts val="0"/>
              </a:spcAft>
              <a:buNone/>
            </a:pPr>
            <a:endParaRPr sz="1800">
              <a:solidFill>
                <a:srgbClr val="000000"/>
              </a:solidFill>
              <a:latin typeface="Questrial"/>
              <a:ea typeface="Questrial"/>
              <a:cs typeface="Questrial"/>
              <a:sym typeface="Questrial"/>
            </a:endParaRPr>
          </a:p>
          <a:p>
            <a:pPr marL="609600" lvl="0" indent="-469900" algn="l" rtl="0">
              <a:lnSpc>
                <a:spcPct val="90000"/>
              </a:lnSpc>
              <a:spcBef>
                <a:spcPts val="1200"/>
              </a:spcBef>
              <a:spcAft>
                <a:spcPts val="0"/>
              </a:spcAft>
              <a:buClr>
                <a:srgbClr val="000000"/>
              </a:buClr>
              <a:buSzPts val="2600"/>
              <a:buFont typeface="Questrial"/>
              <a:buChar char="❏"/>
            </a:pPr>
            <a:r>
              <a:rPr lang="en-US" sz="2600">
                <a:solidFill>
                  <a:srgbClr val="000000"/>
                </a:solidFill>
                <a:latin typeface="Questrial"/>
                <a:ea typeface="Questrial"/>
                <a:cs typeface="Questrial"/>
                <a:sym typeface="Questrial"/>
              </a:rPr>
              <a:t>Teams and school staff provide materials for families so that they can define and teach behavior expectations in the home in ways that fit their needs.</a:t>
            </a:r>
            <a:endParaRPr sz="2600">
              <a:solidFill>
                <a:srgbClr val="000000"/>
              </a:solidFill>
              <a:latin typeface="Questrial"/>
              <a:ea typeface="Questrial"/>
              <a:cs typeface="Questrial"/>
              <a:sym typeface="Questrial"/>
            </a:endParaRPr>
          </a:p>
          <a:p>
            <a:pPr marL="0" lvl="0" indent="0" algn="l" rtl="0">
              <a:spcBef>
                <a:spcPts val="1200"/>
              </a:spcBef>
              <a:spcAft>
                <a:spcPts val="0"/>
              </a:spcAft>
              <a:buNone/>
            </a:pPr>
            <a:endParaRPr/>
          </a:p>
        </p:txBody>
      </p:sp>
      <p:pic>
        <p:nvPicPr>
          <p:cNvPr id="489" name="Google Shape;489;g5bd4ae38df_0_5">
            <a:hlinkClick r:id="rId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691845" y="1088093"/>
            <a:ext cx="1312549" cy="642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8"/>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00"/>
              <a:buNone/>
            </a:pPr>
            <a:r>
              <a:rPr lang="en-US" u="sng">
                <a:solidFill>
                  <a:schemeClr val="hlink"/>
                </a:solidFill>
                <a:hlinkClick r:id="rId3"/>
              </a:rPr>
              <a:t>http://www.pbis.org/training/student</a:t>
            </a:r>
            <a:endParaRPr/>
          </a:p>
          <a:p>
            <a:pPr marL="0" lvl="0" indent="0" algn="l" rtl="0">
              <a:spcBef>
                <a:spcPts val="640"/>
              </a:spcBef>
              <a:spcAft>
                <a:spcPts val="0"/>
              </a:spcAft>
              <a:buSzPts val="3200"/>
              <a:buNone/>
            </a:pPr>
            <a:r>
              <a:rPr lang="en-US" u="sng">
                <a:solidFill>
                  <a:schemeClr val="hlink"/>
                </a:solidFill>
                <a:hlinkClick r:id="rId4"/>
              </a:rPr>
              <a:t>http://pbiscompendium.ssd.k12.mo.us/elementary-lesson-plans</a:t>
            </a:r>
            <a:endParaRPr/>
          </a:p>
          <a:p>
            <a:pPr marL="0" lvl="0" indent="0" algn="l" rtl="0">
              <a:spcBef>
                <a:spcPts val="640"/>
              </a:spcBef>
              <a:spcAft>
                <a:spcPts val="0"/>
              </a:spcAft>
              <a:buSzPts val="3200"/>
              <a:buNone/>
            </a:pPr>
            <a:r>
              <a:rPr lang="en-US" u="sng">
                <a:solidFill>
                  <a:schemeClr val="hlink"/>
                </a:solidFill>
                <a:hlinkClick r:id="rId5"/>
              </a:rPr>
              <a:t>http://pbiscompendium.ssd.k12.mo.us/middle-school-lesson-plans</a:t>
            </a:r>
            <a:endParaRPr/>
          </a:p>
          <a:p>
            <a:pPr marL="0" lvl="0" indent="0" algn="l" rtl="0">
              <a:spcBef>
                <a:spcPts val="640"/>
              </a:spcBef>
              <a:spcAft>
                <a:spcPts val="0"/>
              </a:spcAft>
              <a:buSzPts val="3200"/>
              <a:buNone/>
            </a:pPr>
            <a:r>
              <a:rPr lang="en-US" u="sng">
                <a:solidFill>
                  <a:schemeClr val="hlink"/>
                </a:solidFill>
                <a:hlinkClick r:id="rId6"/>
              </a:rPr>
              <a:t>http://pbiscompendium.ssd.k12.mo.us/high-school-lesson-plans</a:t>
            </a: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p:txBody>
      </p:sp>
      <p:pic>
        <p:nvPicPr>
          <p:cNvPr id="496" name="Google Shape;496;p28" descr=" " title="Core Content Icon"/>
          <p:cNvPicPr preferRelativeResize="0"/>
          <p:nvPr/>
        </p:nvPicPr>
        <p:blipFill rotWithShape="1">
          <a:blip r:embed="rId7">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97" name="Google Shape;497;p28"/>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400"/>
              <a:buFont typeface="Twentieth Century"/>
              <a:buNone/>
            </a:pPr>
            <a:r>
              <a:rPr lang="en-US"/>
              <a:t>Lesson Plan Resources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graphicFrame>
        <p:nvGraphicFramePr>
          <p:cNvPr id="503" name="Google Shape;503;p29" descr="1.4 Teaching Expectations:&#10;Expected academic and social behaviors are taught&#10;directly to all students in classrooms and across other&#10;campus settings/locations.&#10;Possible data source: Staff handbook, Student handbook, School policy, Discipline flowchart&#10;Criteria: 0 = Expected Behaviors are not taught, 1 = Expected behaviors are taught informally or inconsistently&#10;2 = Formal system with written schedules is used to teach expected behaviors directly to students across classroom and campus settings AND at least 70% of students can list at least 67% of the expectations.&#10;&#10;" title="TFI item"/>
          <p:cNvGraphicFramePr/>
          <p:nvPr/>
        </p:nvGraphicFramePr>
        <p:xfrm>
          <a:off x="560261" y="1309854"/>
          <a:ext cx="3000000" cy="3000000"/>
        </p:xfrm>
        <a:graphic>
          <a:graphicData uri="http://schemas.openxmlformats.org/drawingml/2006/table">
            <a:tbl>
              <a:tblPr firstRow="1" bandRow="1">
                <a:noFill/>
                <a:tableStyleId>{45E8A597-9A77-4F62-B14B-4C2DBB9D76B6}</a:tableStyleId>
              </a:tblPr>
              <a:tblGrid>
                <a:gridCol w="2443425">
                  <a:extLst>
                    <a:ext uri="{9D8B030D-6E8A-4147-A177-3AD203B41FA5}">
                      <a16:colId xmlns:a16="http://schemas.microsoft.com/office/drawing/2014/main" val="20000"/>
                    </a:ext>
                  </a:extLst>
                </a:gridCol>
                <a:gridCol w="2443425">
                  <a:extLst>
                    <a:ext uri="{9D8B030D-6E8A-4147-A177-3AD203B41FA5}">
                      <a16:colId xmlns:a16="http://schemas.microsoft.com/office/drawing/2014/main" val="20001"/>
                    </a:ext>
                  </a:extLst>
                </a:gridCol>
                <a:gridCol w="2931750">
                  <a:extLst>
                    <a:ext uri="{9D8B030D-6E8A-4147-A177-3AD203B41FA5}">
                      <a16:colId xmlns:a16="http://schemas.microsoft.com/office/drawing/2014/main" val="20002"/>
                    </a:ext>
                  </a:extLst>
                </a:gridCol>
              </a:tblGrid>
              <a:tr h="787675">
                <a:tc>
                  <a:txBody>
                    <a:bodyPr/>
                    <a:lstStyle/>
                    <a:p>
                      <a:pPr marL="0" marR="0" lvl="0" indent="0" algn="l" rtl="0">
                        <a:spcBef>
                          <a:spcPts val="0"/>
                        </a:spcBef>
                        <a:spcAft>
                          <a:spcPts val="0"/>
                        </a:spcAft>
                        <a:buNone/>
                      </a:pPr>
                      <a:r>
                        <a:rPr lang="en-US" sz="1400" b="1">
                          <a:solidFill>
                            <a:srgbClr val="000000"/>
                          </a:solidFill>
                          <a:latin typeface="Calibri"/>
                          <a:ea typeface="Calibri"/>
                          <a:cs typeface="Calibri"/>
                          <a:sym typeface="Calibri"/>
                        </a:rPr>
                        <a:t>Feature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400" b="1">
                          <a:solidFill>
                            <a:srgbClr val="000000"/>
                          </a:solidFill>
                          <a:latin typeface="Calibri"/>
                          <a:ea typeface="Calibri"/>
                          <a:cs typeface="Calibri"/>
                          <a:sym typeface="Calibri"/>
                        </a:rPr>
                        <a:t>Possible Data Source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400" b="1">
                          <a:solidFill>
                            <a:srgbClr val="000000"/>
                          </a:solidFill>
                          <a:latin typeface="Calibri"/>
                          <a:ea typeface="Calibri"/>
                          <a:cs typeface="Calibri"/>
                          <a:sym typeface="Calibri"/>
                        </a:rPr>
                        <a:t>Scoring Criteria</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extLst>
                  <a:ext uri="{0D108BD9-81ED-4DB2-BD59-A6C34878D82A}">
                    <a16:rowId xmlns:a16="http://schemas.microsoft.com/office/drawing/2014/main" val="10000"/>
                  </a:ext>
                </a:extLst>
              </a:tr>
              <a:tr h="3672725">
                <a:tc>
                  <a:txBody>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1.4 Teaching Expectations:</a:t>
                      </a:r>
                      <a:endParaRPr sz="1400">
                        <a:solidFill>
                          <a:schemeClr val="dk2"/>
                        </a:solidFill>
                        <a:latin typeface="Calibri"/>
                        <a:ea typeface="Calibri"/>
                        <a:cs typeface="Calibri"/>
                        <a:sym typeface="Calibri"/>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Expected academic and social behaviors are taught</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directly to all students in classrooms and across other</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campus settings/locations.</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400">
                          <a:solidFill>
                            <a:schemeClr val="dk2"/>
                          </a:solidFill>
                          <a:latin typeface="Calibri"/>
                          <a:ea typeface="Calibri"/>
                          <a:cs typeface="Calibri"/>
                          <a:sym typeface="Calibri"/>
                        </a:rPr>
                        <a:t>• Staff handbook</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Student handbook</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School policy</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Discipline flowchart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0</a:t>
                      </a:r>
                      <a:r>
                        <a:rPr lang="en-US" sz="1400">
                          <a:solidFill>
                            <a:schemeClr val="dk2"/>
                          </a:solidFill>
                          <a:latin typeface="Calibri"/>
                          <a:ea typeface="Calibri"/>
                          <a:cs typeface="Calibri"/>
                          <a:sym typeface="Calibri"/>
                        </a:rPr>
                        <a:t> = Expected Behaviors are not taught</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a:t>
                      </a:r>
                      <a:endParaRPr/>
                    </a:p>
                    <a:p>
                      <a:pPr marL="0" marR="0" lvl="0" indent="0" algn="l" rtl="0">
                        <a:spcBef>
                          <a:spcPts val="0"/>
                        </a:spcBef>
                        <a:spcAft>
                          <a:spcPts val="0"/>
                        </a:spcAft>
                        <a:buNone/>
                      </a:pPr>
                      <a:r>
                        <a:rPr lang="en-US" sz="1400" b="1">
                          <a:solidFill>
                            <a:schemeClr val="dk2"/>
                          </a:solidFill>
                          <a:latin typeface="Calibri"/>
                          <a:ea typeface="Calibri"/>
                          <a:cs typeface="Calibri"/>
                          <a:sym typeface="Calibri"/>
                        </a:rPr>
                        <a:t>1</a:t>
                      </a:r>
                      <a:r>
                        <a:rPr lang="en-US" sz="1400">
                          <a:solidFill>
                            <a:schemeClr val="dk2"/>
                          </a:solidFill>
                          <a:latin typeface="Calibri"/>
                          <a:ea typeface="Calibri"/>
                          <a:cs typeface="Calibri"/>
                          <a:sym typeface="Calibri"/>
                        </a:rPr>
                        <a:t> = Expected behaviors are taught informally or inconsistently</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a:t>
                      </a:r>
                      <a:endParaRPr/>
                    </a:p>
                    <a:p>
                      <a:pPr marL="0" marR="0" lvl="0" indent="0" algn="l" rtl="0">
                        <a:spcBef>
                          <a:spcPts val="0"/>
                        </a:spcBef>
                        <a:spcAft>
                          <a:spcPts val="0"/>
                        </a:spcAft>
                        <a:buNone/>
                      </a:pPr>
                      <a:r>
                        <a:rPr lang="en-US" sz="1400" b="1">
                          <a:solidFill>
                            <a:schemeClr val="dk2"/>
                          </a:solidFill>
                          <a:latin typeface="Calibri"/>
                          <a:ea typeface="Calibri"/>
                          <a:cs typeface="Calibri"/>
                          <a:sym typeface="Calibri"/>
                        </a:rPr>
                        <a:t>2</a:t>
                      </a:r>
                      <a:r>
                        <a:rPr lang="en-US" sz="1400">
                          <a:solidFill>
                            <a:schemeClr val="dk2"/>
                          </a:solidFill>
                          <a:latin typeface="Calibri"/>
                          <a:ea typeface="Calibri"/>
                          <a:cs typeface="Calibri"/>
                          <a:sym typeface="Calibri"/>
                        </a:rPr>
                        <a:t> = Formal system with written schedules is used to teach expected behaviors directly to students across classroom and campus settings AND at least 70% of students can list at least 67% of the expectations.</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extLst>
                  <a:ext uri="{0D108BD9-81ED-4DB2-BD59-A6C34878D82A}">
                    <a16:rowId xmlns:a16="http://schemas.microsoft.com/office/drawing/2014/main" val="10001"/>
                  </a:ext>
                </a:extLst>
              </a:tr>
            </a:tbl>
          </a:graphicData>
        </a:graphic>
      </p:graphicFrame>
      <p:pic>
        <p:nvPicPr>
          <p:cNvPr id="504" name="Google Shape;504;p29" descr=" "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505" name="Google Shape;505;p29"/>
          <p:cNvSpPr txBox="1">
            <a:spLocks noGrp="1"/>
          </p:cNvSpPr>
          <p:nvPr>
            <p:ph type="title"/>
          </p:nvPr>
        </p:nvSpPr>
        <p:spPr>
          <a:xfrm>
            <a:off x="917267" y="290275"/>
            <a:ext cx="7461610" cy="72114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959"/>
              <a:buFont typeface="Twentieth Century"/>
              <a:buNone/>
            </a:pPr>
            <a:r>
              <a:rPr lang="en-US" sz="3959"/>
              <a:t>TFI Self-Assessment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graphicFrame>
        <p:nvGraphicFramePr>
          <p:cNvPr id="511" name="Google Shape;511;g5b95d8c518_0_0" descr="1.1 Team Composition:&#10;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10;programs, and for high schools, (e) student representation.&#10;Possible sources: School organizational chart, Tier I team meeting minutes&#10;Criteria: 0 = Tier I team does not exist or does not include coordinator, school administrator, or individuals with applied behavioral expertise&#10; 1 = Tier I team exists, but does not include all identified roles or attendance of these members is below 80%&#10; 2 = Tier I team exists with coordinator, administrator, and all identified roles represented, AND attendance&#10;1.2 Team Operating Procedures: &#10;Tier I team meets at least monthly and has (a) regular meeting format/agenda, (b) minutes, (c) defined meeting roles, and (d) a current action plan.&#10;Possible sources: Tier I team meeting agendas and minutes, Tier I meeting roles descriptions, Tier I action plan&#10;Criteria: 0 = Tier I team does not use regular meeting format/ agenda, minutes, defined roles, or a current action plan&#10;1= Tier I team has at least 2 but not all 4 features&#10;2 = Tier I team meets at least monthly and uses regular meeting format/agenda, minutes, defined roles, AND has a current action plan&#10;&#10;&#10;" title="TFI features 1.1  and 1.2"/>
          <p:cNvGraphicFramePr/>
          <p:nvPr/>
        </p:nvGraphicFramePr>
        <p:xfrm>
          <a:off x="284480" y="1356384"/>
          <a:ext cx="8531375" cy="2606050"/>
        </p:xfrm>
        <a:graphic>
          <a:graphicData uri="http://schemas.openxmlformats.org/drawingml/2006/table">
            <a:tbl>
              <a:tblPr firstRow="1" bandRow="1">
                <a:noFill/>
                <a:tableStyleId>{6109D88F-012E-4B7C-89DE-9FDF5BC9B454}</a:tableStyleId>
              </a:tblPr>
              <a:tblGrid>
                <a:gridCol w="3303975">
                  <a:extLst>
                    <a:ext uri="{9D8B030D-6E8A-4147-A177-3AD203B41FA5}">
                      <a16:colId xmlns:a16="http://schemas.microsoft.com/office/drawing/2014/main" val="20000"/>
                    </a:ext>
                  </a:extLst>
                </a:gridCol>
                <a:gridCol w="1744125">
                  <a:extLst>
                    <a:ext uri="{9D8B030D-6E8A-4147-A177-3AD203B41FA5}">
                      <a16:colId xmlns:a16="http://schemas.microsoft.com/office/drawing/2014/main" val="20001"/>
                    </a:ext>
                  </a:extLst>
                </a:gridCol>
                <a:gridCol w="3483275">
                  <a:extLst>
                    <a:ext uri="{9D8B030D-6E8A-4147-A177-3AD203B41FA5}">
                      <a16:colId xmlns:a16="http://schemas.microsoft.com/office/drawing/2014/main" val="20002"/>
                    </a:ext>
                  </a:extLst>
                </a:gridCol>
              </a:tblGrid>
              <a:tr h="349725">
                <a:tc>
                  <a:txBody>
                    <a:bodyPr/>
                    <a:lstStyle/>
                    <a:p>
                      <a:pPr marL="0" marR="0" lvl="0" indent="0" algn="l" rtl="0">
                        <a:spcBef>
                          <a:spcPts val="0"/>
                        </a:spcBef>
                        <a:spcAft>
                          <a:spcPts val="0"/>
                        </a:spcAft>
                        <a:buNone/>
                      </a:pPr>
                      <a:r>
                        <a:rPr lang="en-US" sz="1800"/>
                        <a:t>Features</a:t>
                      </a:r>
                      <a:endParaRPr sz="1800">
                        <a:solidFill>
                          <a:srgbClr val="000000"/>
                        </a:solidFill>
                      </a:endParaRPr>
                    </a:p>
                  </a:txBody>
                  <a:tcPr marL="91450" marR="91450" marT="45725" marB="45725"/>
                </a:tc>
                <a:tc gridSpan="2">
                  <a:txBody>
                    <a:bodyPr/>
                    <a:lstStyle/>
                    <a:p>
                      <a:pPr marL="0" lvl="0" indent="0" algn="l" rtl="0">
                        <a:spcBef>
                          <a:spcPts val="0"/>
                        </a:spcBef>
                        <a:spcAft>
                          <a:spcPts val="0"/>
                        </a:spcAft>
                        <a:buNone/>
                      </a:pPr>
                      <a:r>
                        <a:rPr lang="en-US" sz="1800"/>
                        <a:t>Cultural Responsiveness</a:t>
                      </a:r>
                      <a:endParaRPr sz="1800" b="1">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093400">
                <a:tc>
                  <a:txBody>
                    <a:bodyPr/>
                    <a:lstStyle/>
                    <a:p>
                      <a:pPr marL="0" lvl="0" indent="0" algn="l" rtl="0">
                        <a:spcBef>
                          <a:spcPts val="0"/>
                        </a:spcBef>
                        <a:spcAft>
                          <a:spcPts val="0"/>
                        </a:spcAft>
                        <a:buNone/>
                      </a:pPr>
                      <a:r>
                        <a:rPr lang="en-US" sz="1300" b="1"/>
                        <a:t>1.4 Teaching Expectations:</a:t>
                      </a:r>
                      <a:endParaRPr b="1">
                        <a:solidFill>
                          <a:schemeClr val="dk2"/>
                        </a:solidFill>
                      </a:endParaRPr>
                    </a:p>
                    <a:p>
                      <a:pPr marL="0" marR="0" lvl="0" indent="0" algn="l" rtl="0">
                        <a:lnSpc>
                          <a:spcPct val="100000"/>
                        </a:lnSpc>
                        <a:spcBef>
                          <a:spcPts val="0"/>
                        </a:spcBef>
                        <a:spcAft>
                          <a:spcPts val="0"/>
                        </a:spcAft>
                        <a:buNone/>
                      </a:pPr>
                      <a:r>
                        <a:rPr lang="en-US" sz="1300"/>
                        <a:t>Expected academic and social behaviors are taught directly to all students in classrooms and across other campus settings/locations.</a:t>
                      </a:r>
                      <a:endParaRPr sz="1300" b="1"/>
                    </a:p>
                  </a:txBody>
                  <a:tcPr marL="68575" marR="68575" marT="0" marB="0">
                    <a:solidFill>
                      <a:srgbClr val="CDCFE0"/>
                    </a:solidFill>
                  </a:tcPr>
                </a:tc>
                <a:tc gridSpan="2">
                  <a:txBody>
                    <a:bodyPr/>
                    <a:lstStyle/>
                    <a:p>
                      <a:pPr marL="0" lvl="0" indent="0" algn="l" rtl="0">
                        <a:spcBef>
                          <a:spcPts val="0"/>
                        </a:spcBef>
                        <a:spcAft>
                          <a:spcPts val="0"/>
                        </a:spcAft>
                        <a:buClr>
                          <a:srgbClr val="44546A"/>
                        </a:buClr>
                        <a:buFont typeface="Questrial"/>
                        <a:buNone/>
                      </a:pPr>
                      <a:r>
                        <a:rPr lang="en-US" sz="1300"/>
                        <a:t>Teams ensure that school staff understand that all students need explicit teaching about expected behavior at school. Teams have a process and procedures for staff to teach students the behaviors necessary to be successful in the school setting regardless of previous learning and without disrespecting families’ beliefs. When expectations differ between home or community and school, staff explicitly teach the differences (i.e., code-switching), the purpose of having the expectation at school, and provide additional practice until students demonstrate the behavior fluently.</a:t>
                      </a:r>
                      <a:r>
                        <a:rPr lang="en-US" sz="1600">
                          <a:solidFill>
                            <a:srgbClr val="44546A"/>
                          </a:solidFill>
                          <a:latin typeface="Questrial"/>
                          <a:ea typeface="Questrial"/>
                          <a:cs typeface="Questrial"/>
                          <a:sym typeface="Questrial"/>
                        </a:rPr>
                        <a:t> </a:t>
                      </a:r>
                      <a:endParaRPr sz="1600">
                        <a:solidFill>
                          <a:srgbClr val="44546A"/>
                        </a:solidFill>
                        <a:latin typeface="Questrial"/>
                        <a:ea typeface="Questrial"/>
                        <a:cs typeface="Questrial"/>
                        <a:sym typeface="Questrial"/>
                      </a:endParaRPr>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a:p>
                  </a:txBody>
                  <a:tcPr marL="68575" marR="68575" marT="0" marB="0">
                    <a:solidFill>
                      <a:srgbClr val="CDCFE0"/>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512" name="Google Shape;512;g5b95d8c518_0_0"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513" name="Google Shape;513;g5b95d8c518_0_0"/>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&amp; Cultural Responsiveness</a:t>
            </a:r>
            <a:endParaRPr/>
          </a:p>
        </p:txBody>
      </p:sp>
      <p:pic>
        <p:nvPicPr>
          <p:cNvPr id="514" name="Google Shape;514;g5b95d8c518_0_0">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753295" y="137093"/>
            <a:ext cx="1312549" cy="642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aphicFrame>
        <p:nvGraphicFramePr>
          <p:cNvPr id="520" name="Google Shape;520;p30" descr="This is a picture of the ten  TFI action items to be completed in the workbook.  Each item is to be rated not in place, partially or fully in place." title="TFI Action Items"/>
          <p:cNvGraphicFramePr/>
          <p:nvPr/>
        </p:nvGraphicFramePr>
        <p:xfrm>
          <a:off x="474423" y="1047868"/>
          <a:ext cx="3000000" cy="3000000"/>
        </p:xfrm>
        <a:graphic>
          <a:graphicData uri="http://schemas.openxmlformats.org/drawingml/2006/table">
            <a:tbl>
              <a:tblPr firstRow="1" bandRow="1">
                <a:noFill/>
                <a:tableStyleId>{45E8A597-9A77-4F62-B14B-4C2DBB9D76B6}</a:tableStyleId>
              </a:tblPr>
              <a:tblGrid>
                <a:gridCol w="515575">
                  <a:extLst>
                    <a:ext uri="{9D8B030D-6E8A-4147-A177-3AD203B41FA5}">
                      <a16:colId xmlns:a16="http://schemas.microsoft.com/office/drawing/2014/main" val="20000"/>
                    </a:ext>
                  </a:extLst>
                </a:gridCol>
                <a:gridCol w="6272075">
                  <a:extLst>
                    <a:ext uri="{9D8B030D-6E8A-4147-A177-3AD203B41FA5}">
                      <a16:colId xmlns:a16="http://schemas.microsoft.com/office/drawing/2014/main" val="20001"/>
                    </a:ext>
                  </a:extLst>
                </a:gridCol>
                <a:gridCol w="486000">
                  <a:extLst>
                    <a:ext uri="{9D8B030D-6E8A-4147-A177-3AD203B41FA5}">
                      <a16:colId xmlns:a16="http://schemas.microsoft.com/office/drawing/2014/main" val="20002"/>
                    </a:ext>
                  </a:extLst>
                </a:gridCol>
                <a:gridCol w="486000">
                  <a:extLst>
                    <a:ext uri="{9D8B030D-6E8A-4147-A177-3AD203B41FA5}">
                      <a16:colId xmlns:a16="http://schemas.microsoft.com/office/drawing/2014/main" val="20003"/>
                    </a:ext>
                  </a:extLst>
                </a:gridCol>
                <a:gridCol w="435525">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solidFill>
                            <a:schemeClr val="dk1"/>
                          </a:solidFill>
                        </a:rPr>
                        <a:t>TFI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Action Item</a:t>
                      </a:r>
                      <a:r>
                        <a:rPr lang="en-US">
                          <a:solidFill>
                            <a:schemeClr val="dk1"/>
                          </a:solidFill>
                        </a:rPr>
                        <a:t>                                             </a:t>
                      </a:r>
                      <a:r>
                        <a:rPr lang="en-US" sz="1600" b="0" i="1">
                          <a:solidFill>
                            <a:schemeClr val="dk1"/>
                          </a:solidFill>
                        </a:rPr>
                        <a:t>(Not In Place; Partially; Fully In Place -&gt;)</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NI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PI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FI</a:t>
                      </a:r>
                      <a:endParaRPr>
                        <a:solidFill>
                          <a:schemeClr val="dk1"/>
                        </a:solidFill>
                      </a:endParaRPr>
                    </a:p>
                  </a:txBody>
                  <a:tcPr marL="91450" marR="91450" marT="45725" marB="45725"/>
                </a:tc>
                <a:extLst>
                  <a:ext uri="{0D108BD9-81ED-4DB2-BD59-A6C34878D82A}">
                    <a16:rowId xmlns:a16="http://schemas.microsoft.com/office/drawing/2014/main" val="10000"/>
                  </a:ext>
                </a:extLst>
              </a:tr>
              <a:tr h="177800">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A behavioral curriculum includes teaching expectations and rules for each location in the school</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1"/>
                  </a:ext>
                </a:extLst>
              </a:tr>
              <a:tr h="280025">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Lesson include examples and non-examples (student/staff practice examples only)</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2"/>
                  </a:ext>
                </a:extLst>
              </a:tr>
              <a:tr h="140250">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Lessons use a variety of teaching strategies</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3"/>
                  </a:ext>
                </a:extLst>
              </a:tr>
              <a:tr h="177800">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Lessons are embedded into subject area curriculum </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4"/>
                  </a:ext>
                </a:extLst>
              </a:tr>
              <a:tr h="150125">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Lessons will be taught and re-taught throughout the school year</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5"/>
                  </a:ext>
                </a:extLst>
              </a:tr>
              <a:tr h="360650">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Staff and students are involved in development &amp; delivery of behavioral curriculum</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6"/>
                  </a:ext>
                </a:extLst>
              </a:tr>
              <a:tr h="498800">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Strategies to share key features of PBIS program with families/community are developed and implemented</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7"/>
                  </a:ext>
                </a:extLst>
              </a:tr>
              <a:tr h="498800">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lnB w="12700" cap="flat" cmpd="sng">
                      <a:solidFill>
                        <a:schemeClr val="lt1"/>
                      </a:solidFill>
                      <a:prstDash val="solid"/>
                      <a:round/>
                      <a:headEnd type="none" w="sm" len="sm"/>
                      <a:tailEnd type="none" w="sm" len="sm"/>
                    </a:lnB>
                    <a:solidFill>
                      <a:srgbClr val="E2E5F4"/>
                    </a:solidFill>
                  </a:tcPr>
                </a:tc>
                <a:tc>
                  <a:txBody>
                    <a:bodyPr/>
                    <a:lstStyle/>
                    <a:p>
                      <a:pPr marL="0" marR="0" lvl="0" indent="0" algn="l" rtl="0">
                        <a:lnSpc>
                          <a:spcPct val="100000"/>
                        </a:lnSpc>
                        <a:spcBef>
                          <a:spcPts val="0"/>
                        </a:spcBef>
                        <a:spcAft>
                          <a:spcPts val="0"/>
                        </a:spcAft>
                        <a:buNone/>
                      </a:pPr>
                      <a:r>
                        <a:rPr lang="en-US"/>
                        <a:t>Identify dates on the school’s professional development calendar when the expectations will be formally taught to all students</a:t>
                      </a:r>
                      <a:endParaRPr/>
                    </a:p>
                  </a:txBody>
                  <a:tcPr marL="68575" marR="68575" marT="0" marB="0" anchor="ctr">
                    <a:lnB w="12700" cap="flat" cmpd="sng">
                      <a:solidFill>
                        <a:schemeClr val="lt1"/>
                      </a:solidFill>
                      <a:prstDash val="solid"/>
                      <a:round/>
                      <a:headEnd type="none" w="sm" len="sm"/>
                      <a:tailEnd type="none" w="sm" len="sm"/>
                    </a:lnB>
                    <a:solidFill>
                      <a:srgbClr val="E2E5F4"/>
                    </a:solidFill>
                  </a:tcPr>
                </a:tc>
                <a:tc>
                  <a:txBody>
                    <a:bodyPr/>
                    <a:lstStyle/>
                    <a:p>
                      <a:pPr marL="0" marR="0" lvl="0" indent="0" algn="l" rtl="0">
                        <a:spcBef>
                          <a:spcPts val="0"/>
                        </a:spcBef>
                        <a:spcAft>
                          <a:spcPts val="0"/>
                        </a:spcAft>
                        <a:buNone/>
                      </a:pPr>
                      <a:endParaRPr sz="1600"/>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600"/>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600"/>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498800">
                <a:tc>
                  <a:txBody>
                    <a:bodyPr/>
                    <a:lstStyle/>
                    <a:p>
                      <a:pPr marL="0" marR="0" lvl="0" indent="0" algn="l" rtl="0">
                        <a:lnSpc>
                          <a:spcPct val="100000"/>
                        </a:lnSpc>
                        <a:spcBef>
                          <a:spcPts val="0"/>
                        </a:spcBef>
                        <a:spcAft>
                          <a:spcPts val="0"/>
                        </a:spcAft>
                        <a:buNone/>
                      </a:pPr>
                      <a:r>
                        <a:rPr lang="en-US"/>
                        <a:t>1.7</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2E5F4"/>
                    </a:solidFill>
                  </a:tcPr>
                </a:tc>
                <a:tc>
                  <a:txBody>
                    <a:bodyPr/>
                    <a:lstStyle/>
                    <a:p>
                      <a:pPr marL="0" marR="0" lvl="0" indent="0" algn="l" rtl="0">
                        <a:lnSpc>
                          <a:spcPct val="100000"/>
                        </a:lnSpc>
                        <a:spcBef>
                          <a:spcPts val="0"/>
                        </a:spcBef>
                        <a:spcAft>
                          <a:spcPts val="0"/>
                        </a:spcAft>
                        <a:buNone/>
                      </a:pPr>
                      <a:r>
                        <a:rPr lang="en-US"/>
                        <a:t>Identify dates on the school’s professional development calendar when the plans for teaching expectations will be shared with staff</a:t>
                      </a:r>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2E5F4"/>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r h="498800">
                <a:tc>
                  <a:txBody>
                    <a:bodyPr/>
                    <a:lstStyle/>
                    <a:p>
                      <a:pPr marL="0" marR="0" lvl="0" indent="0" algn="l" rtl="0">
                        <a:lnSpc>
                          <a:spcPct val="100000"/>
                        </a:lnSpc>
                        <a:spcBef>
                          <a:spcPts val="0"/>
                        </a:spcBef>
                        <a:spcAft>
                          <a:spcPts val="0"/>
                        </a:spcAft>
                        <a:buNone/>
                      </a:pPr>
                      <a:r>
                        <a:rPr lang="en-US"/>
                        <a:t>1.8</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5F4"/>
                    </a:solidFill>
                  </a:tcPr>
                </a:tc>
                <a:tc>
                  <a:txBody>
                    <a:bodyPr/>
                    <a:lstStyle/>
                    <a:p>
                      <a:pPr marL="0" marR="0" lvl="0" indent="0" algn="l" rtl="0">
                        <a:lnSpc>
                          <a:spcPct val="100000"/>
                        </a:lnSpc>
                        <a:spcBef>
                          <a:spcPts val="0"/>
                        </a:spcBef>
                        <a:spcAft>
                          <a:spcPts val="0"/>
                        </a:spcAft>
                        <a:buClr>
                          <a:srgbClr val="000000"/>
                        </a:buClr>
                        <a:buFont typeface="Arial"/>
                        <a:buNone/>
                      </a:pPr>
                      <a:r>
                        <a:rPr lang="en-US"/>
                        <a:t>Expected classroom behaviors and routines are taught</a:t>
                      </a:r>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5F4"/>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pic>
        <p:nvPicPr>
          <p:cNvPr id="521" name="Google Shape;521;p30" descr=" "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45"/>
              </a:srgbClr>
            </a:outerShdw>
          </a:effectLst>
        </p:spPr>
      </p:pic>
      <p:sp>
        <p:nvSpPr>
          <p:cNvPr id="522" name="Google Shape;522;p30"/>
          <p:cNvSpPr txBox="1">
            <a:spLocks noGrp="1"/>
          </p:cNvSpPr>
          <p:nvPr>
            <p:ph type="title"/>
          </p:nvPr>
        </p:nvSpPr>
        <p:spPr>
          <a:xfrm>
            <a:off x="1205371" y="274320"/>
            <a:ext cx="6987106" cy="6367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959"/>
              <a:buFont typeface="Twentieth Century"/>
              <a:buNone/>
            </a:pPr>
            <a:r>
              <a:rPr lang="en-US" sz="3959"/>
              <a:t>Reflections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aphicFrame>
        <p:nvGraphicFramePr>
          <p:cNvPr id="528" name="Google Shape;528;g5b95d8c518_0_57" descr="This is a picture of the ten  TFI action items to be completed in the workbook.  Each item is to be rated not in place, partially or fully in place." title="TFI Action Items"/>
          <p:cNvGraphicFramePr/>
          <p:nvPr/>
        </p:nvGraphicFramePr>
        <p:xfrm>
          <a:off x="474411" y="1600468"/>
          <a:ext cx="3000000" cy="3000000"/>
        </p:xfrm>
        <a:graphic>
          <a:graphicData uri="http://schemas.openxmlformats.org/drawingml/2006/table">
            <a:tbl>
              <a:tblPr firstRow="1" bandRow="1">
                <a:noFill/>
                <a:tableStyleId>{45E8A597-9A77-4F62-B14B-4C2DBB9D76B6}</a:tableStyleId>
              </a:tblPr>
              <a:tblGrid>
                <a:gridCol w="643850">
                  <a:extLst>
                    <a:ext uri="{9D8B030D-6E8A-4147-A177-3AD203B41FA5}">
                      <a16:colId xmlns:a16="http://schemas.microsoft.com/office/drawing/2014/main" val="20000"/>
                    </a:ext>
                  </a:extLst>
                </a:gridCol>
                <a:gridCol w="6143800">
                  <a:extLst>
                    <a:ext uri="{9D8B030D-6E8A-4147-A177-3AD203B41FA5}">
                      <a16:colId xmlns:a16="http://schemas.microsoft.com/office/drawing/2014/main" val="20001"/>
                    </a:ext>
                  </a:extLst>
                </a:gridCol>
                <a:gridCol w="486000">
                  <a:extLst>
                    <a:ext uri="{9D8B030D-6E8A-4147-A177-3AD203B41FA5}">
                      <a16:colId xmlns:a16="http://schemas.microsoft.com/office/drawing/2014/main" val="20002"/>
                    </a:ext>
                  </a:extLst>
                </a:gridCol>
                <a:gridCol w="382900">
                  <a:extLst>
                    <a:ext uri="{9D8B030D-6E8A-4147-A177-3AD203B41FA5}">
                      <a16:colId xmlns:a16="http://schemas.microsoft.com/office/drawing/2014/main" val="20003"/>
                    </a:ext>
                  </a:extLst>
                </a:gridCol>
                <a:gridCol w="538625">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solidFill>
                            <a:schemeClr val="dk1"/>
                          </a:solidFill>
                        </a:rPr>
                        <a:t>TFI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Action Item</a:t>
                      </a:r>
                      <a:r>
                        <a:rPr lang="en-US">
                          <a:solidFill>
                            <a:schemeClr val="dk1"/>
                          </a:solidFill>
                        </a:rPr>
                        <a:t>                                         </a:t>
                      </a:r>
                      <a:r>
                        <a:rPr lang="en-US" sz="1600" b="0" i="1">
                          <a:solidFill>
                            <a:schemeClr val="dk1"/>
                          </a:solidFill>
                        </a:rPr>
                        <a:t>(Not In Place; Partially; Fully In Place -&gt;)</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NI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PI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FI</a:t>
                      </a:r>
                      <a:endParaRPr>
                        <a:solidFill>
                          <a:schemeClr val="dk1"/>
                        </a:solidFill>
                      </a:endParaRPr>
                    </a:p>
                  </a:txBody>
                  <a:tcPr marL="91450" marR="91450" marT="45725" marB="45725"/>
                </a:tc>
                <a:extLst>
                  <a:ext uri="{0D108BD9-81ED-4DB2-BD59-A6C34878D82A}">
                    <a16:rowId xmlns:a16="http://schemas.microsoft.com/office/drawing/2014/main" val="10000"/>
                  </a:ext>
                </a:extLst>
              </a:tr>
              <a:tr h="498800">
                <a:tc>
                  <a:txBody>
                    <a:bodyPr/>
                    <a:lstStyle/>
                    <a:p>
                      <a:pPr marL="0" lvl="0" indent="0" algn="l" rtl="0">
                        <a:spcBef>
                          <a:spcPts val="0"/>
                        </a:spcBef>
                        <a:spcAft>
                          <a:spcPts val="0"/>
                        </a:spcAft>
                        <a:buNone/>
                      </a:pPr>
                      <a:r>
                        <a:rPr lang="en-US" i="1"/>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Teams and school staff incorporate real life experiences or values of students into expectation lessons.</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1"/>
                  </a:ext>
                </a:extLst>
              </a:tr>
              <a:tr h="137450">
                <a:tc>
                  <a:txBody>
                    <a:bodyPr/>
                    <a:lstStyle/>
                    <a:p>
                      <a:pPr marL="0" lvl="0" indent="0" algn="l" rtl="0">
                        <a:spcBef>
                          <a:spcPts val="0"/>
                        </a:spcBef>
                        <a:spcAft>
                          <a:spcPts val="0"/>
                        </a:spcAft>
                        <a:buNone/>
                      </a:pPr>
                      <a:r>
                        <a:rPr lang="en-US" i="1">
                          <a:solidFill>
                            <a:schemeClr val="dk1"/>
                          </a:solidFill>
                          <a:latin typeface="Calibri"/>
                          <a:ea typeface="Calibri"/>
                          <a:cs typeface="Calibri"/>
                          <a:sym typeface="Calibri"/>
                        </a:rPr>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Teams examine rules for reflection of dominant cultural values that may need explicit teaching and, if found, define the necessity of that skill and a plan for explicitly teaching it to all students.</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2"/>
                  </a:ext>
                </a:extLst>
              </a:tr>
              <a:tr h="137450">
                <a:tc>
                  <a:txBody>
                    <a:bodyPr/>
                    <a:lstStyle/>
                    <a:p>
                      <a:pPr marL="0" lvl="0" indent="0" algn="l" rtl="0">
                        <a:spcBef>
                          <a:spcPts val="0"/>
                        </a:spcBef>
                        <a:spcAft>
                          <a:spcPts val="0"/>
                        </a:spcAft>
                        <a:buNone/>
                      </a:pPr>
                      <a:r>
                        <a:rPr lang="en-US" i="1">
                          <a:solidFill>
                            <a:schemeClr val="dk1"/>
                          </a:solidFill>
                          <a:latin typeface="Calibri"/>
                          <a:ea typeface="Calibri"/>
                          <a:cs typeface="Calibri"/>
                          <a:sym typeface="Calibri"/>
                        </a:rPr>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Teams provide opportunities for students to articulate their expectations at home and to discuss similarities and differences Staff actively teach and provide opportunities to practice code-switching to all students.</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3"/>
                  </a:ext>
                </a:extLst>
              </a:tr>
              <a:tr h="137450">
                <a:tc>
                  <a:txBody>
                    <a:bodyPr/>
                    <a:lstStyle/>
                    <a:p>
                      <a:pPr marL="0" lvl="0" indent="0" algn="l" rtl="0">
                        <a:spcBef>
                          <a:spcPts val="0"/>
                        </a:spcBef>
                        <a:spcAft>
                          <a:spcPts val="0"/>
                        </a:spcAft>
                        <a:buNone/>
                      </a:pPr>
                      <a:r>
                        <a:rPr lang="en-US" i="1">
                          <a:solidFill>
                            <a:schemeClr val="dk1"/>
                          </a:solidFill>
                          <a:latin typeface="Calibri"/>
                          <a:ea typeface="Calibri"/>
                          <a:cs typeface="Calibri"/>
                          <a:sym typeface="Calibri"/>
                        </a:rPr>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Teams seek feedback on lesson plans from school staff, students, families, and community members.</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4"/>
                  </a:ext>
                </a:extLst>
              </a:tr>
              <a:tr h="137450">
                <a:tc>
                  <a:txBody>
                    <a:bodyPr/>
                    <a:lstStyle/>
                    <a:p>
                      <a:pPr marL="0" lvl="0" indent="0" algn="l" rtl="0">
                        <a:spcBef>
                          <a:spcPts val="0"/>
                        </a:spcBef>
                        <a:spcAft>
                          <a:spcPts val="0"/>
                        </a:spcAft>
                        <a:buNone/>
                      </a:pPr>
                      <a:r>
                        <a:rPr lang="en-US" i="1">
                          <a:solidFill>
                            <a:schemeClr val="dk1"/>
                          </a:solidFill>
                          <a:latin typeface="Calibri"/>
                          <a:ea typeface="Calibri"/>
                          <a:cs typeface="Calibri"/>
                          <a:sym typeface="Calibri"/>
                        </a:rPr>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Teams include family and community members as teachers of behavior expectations.</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5"/>
                  </a:ext>
                </a:extLst>
              </a:tr>
              <a:tr h="137450">
                <a:tc>
                  <a:txBody>
                    <a:bodyPr/>
                    <a:lstStyle/>
                    <a:p>
                      <a:pPr marL="0" lvl="0" indent="0" algn="l" rtl="0">
                        <a:spcBef>
                          <a:spcPts val="0"/>
                        </a:spcBef>
                        <a:spcAft>
                          <a:spcPts val="0"/>
                        </a:spcAft>
                        <a:buNone/>
                      </a:pPr>
                      <a:r>
                        <a:rPr lang="en-US" i="1">
                          <a:solidFill>
                            <a:schemeClr val="dk1"/>
                          </a:solidFill>
                          <a:latin typeface="Calibri"/>
                          <a:ea typeface="Calibri"/>
                          <a:cs typeface="Calibri"/>
                          <a:sym typeface="Calibri"/>
                        </a:rPr>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School staff use the Validate, Affirm, Build, and Bridge approach or other specific strategies to acknowledge students’ prior learning. </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6"/>
                  </a:ext>
                </a:extLst>
              </a:tr>
              <a:tr h="137450">
                <a:tc>
                  <a:txBody>
                    <a:bodyPr/>
                    <a:lstStyle/>
                    <a:p>
                      <a:pPr marL="0" lvl="0" indent="0" algn="l" rtl="0">
                        <a:spcBef>
                          <a:spcPts val="0"/>
                        </a:spcBef>
                        <a:spcAft>
                          <a:spcPts val="0"/>
                        </a:spcAft>
                        <a:buNone/>
                      </a:pPr>
                      <a:r>
                        <a:rPr lang="en-US" i="1">
                          <a:solidFill>
                            <a:schemeClr val="dk1"/>
                          </a:solidFill>
                          <a:latin typeface="Calibri"/>
                          <a:ea typeface="Calibri"/>
                          <a:cs typeface="Calibri"/>
                          <a:sym typeface="Calibri"/>
                        </a:rPr>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Teams and school staff provide materials for families so that they can define and teach behavior expectations in the home in ways that fit their needs.</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7"/>
                  </a:ext>
                </a:extLst>
              </a:tr>
            </a:tbl>
          </a:graphicData>
        </a:graphic>
      </p:graphicFrame>
      <p:pic>
        <p:nvPicPr>
          <p:cNvPr id="529" name="Google Shape;529;g5b95d8c518_0_57" descr=" "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50"/>
              </a:srgbClr>
            </a:outerShdw>
          </a:effectLst>
        </p:spPr>
      </p:pic>
      <p:sp>
        <p:nvSpPr>
          <p:cNvPr id="530" name="Google Shape;530;g5b95d8c518_0_57"/>
          <p:cNvSpPr txBox="1">
            <a:spLocks noGrp="1"/>
          </p:cNvSpPr>
          <p:nvPr>
            <p:ph type="title"/>
          </p:nvPr>
        </p:nvSpPr>
        <p:spPr>
          <a:xfrm>
            <a:off x="1205371" y="274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Reflections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31" descr="Effective Schoolwide Interventions" title="Logo for OSEP Center on Positive Behavioral Interventions and Support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537" name="Google Shape;537;p31" title="Logo for Illinois PBIS Network"/>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538" name="Google Shape;538;p31" descr="info@wisconsinPBISnetwork.org; www.wisconsinPBISnetwork.org" title="Logo for Wisconsin PBIS Network"/>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539" name="Google Shape;539;p31" descr="RTI for behavior" title="Logo for Florida's Positive Behavior Support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540" name="Google Shape;540;p31" descr=" " title="Logo for Virginia Tiered Systems of Supports, VTSS"/>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541" name="Google Shape;541;p31" descr="The logo shows the state of Missori and there is a three-tiered triangle insdie the state outline." title="Logo for 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542" name="Google Shape;542;p31" title="Logo for PBIS Maryland"/>
          <p:cNvPicPr preferRelativeResize="0"/>
          <p:nvPr/>
        </p:nvPicPr>
        <p:blipFill rotWithShape="1">
          <a:blip r:embed="rId9">
            <a:alphaModFix/>
          </a:blip>
          <a:srcRect/>
          <a:stretch/>
        </p:blipFill>
        <p:spPr>
          <a:xfrm>
            <a:off x="1273144" y="2778944"/>
            <a:ext cx="1185764" cy="670748"/>
          </a:xfrm>
          <a:prstGeom prst="rect">
            <a:avLst/>
          </a:prstGeom>
          <a:noFill/>
          <a:ln>
            <a:noFill/>
          </a:ln>
        </p:spPr>
      </p:pic>
      <p:grpSp>
        <p:nvGrpSpPr>
          <p:cNvPr id="543" name="Google Shape;543;p31" descr="This box contains two blue and white logos. " title="Logos for Midwest PBIS Network and Mid-Atlantic PBIS Network"/>
          <p:cNvGrpSpPr/>
          <p:nvPr/>
        </p:nvGrpSpPr>
        <p:grpSpPr>
          <a:xfrm>
            <a:off x="3293533" y="2202848"/>
            <a:ext cx="2556934" cy="1177310"/>
            <a:chOff x="2834308" y="2395711"/>
            <a:chExt cx="3475384" cy="1600200"/>
          </a:xfrm>
        </p:grpSpPr>
        <p:pic>
          <p:nvPicPr>
            <p:cNvPr id="544" name="Google Shape;544;p31" title="Logo for Mid-Atlantic PBIS Network"/>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545" name="Google Shape;545;p31" title="Logo for Midwest PBIS Network"/>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pic>
        <p:nvPicPr>
          <p:cNvPr id="546" name="Google Shape;546;p31" descr="This graphic says Thank you!" title="Thank you!"/>
          <p:cNvPicPr preferRelativeResize="0"/>
          <p:nvPr/>
        </p:nvPicPr>
        <p:blipFill rotWithShape="1">
          <a:blip r:embed="rId12">
            <a:alphaModFix/>
          </a:blip>
          <a:srcRect/>
          <a:stretch/>
        </p:blipFill>
        <p:spPr>
          <a:xfrm rot="-771825">
            <a:off x="6679519" y="311189"/>
            <a:ext cx="2345339" cy="1334694"/>
          </a:xfrm>
          <a:prstGeom prst="rect">
            <a:avLst/>
          </a:prstGeom>
          <a:noFill/>
          <a:ln>
            <a:noFill/>
          </a:ln>
        </p:spPr>
      </p:pic>
      <p:sp>
        <p:nvSpPr>
          <p:cNvPr id="547" name="Google Shape;547;p31"/>
          <p:cNvSpPr txBox="1">
            <a:spLocks noGrp="1"/>
          </p:cNvSpPr>
          <p:nvPr>
            <p:ph type="title"/>
          </p:nvPr>
        </p:nvSpPr>
        <p:spPr>
          <a:xfrm>
            <a:off x="365298" y="350814"/>
            <a:ext cx="6195078" cy="153939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320"/>
              <a:buFont typeface="Twentieth Century"/>
              <a:buNone/>
            </a:pPr>
            <a:r>
              <a:rPr lang="en-US" sz="4320" b="1" i="1"/>
              <a:t>Appreciation</a:t>
            </a:r>
            <a:r>
              <a:rPr lang="en-US" sz="2880" b="1"/>
              <a:t> </a:t>
            </a:r>
            <a:r>
              <a:rPr lang="en-US" sz="2880">
                <a:solidFill>
                  <a:srgbClr val="000000"/>
                </a:solidFill>
              </a:rPr>
              <a:t>is given to the following</a:t>
            </a:r>
            <a:br>
              <a:rPr lang="en-US" sz="2880">
                <a:solidFill>
                  <a:srgbClr val="000000"/>
                </a:solidFill>
              </a:rPr>
            </a:br>
            <a:r>
              <a:rPr lang="en-US" sz="2880">
                <a:solidFill>
                  <a:srgbClr val="000000"/>
                </a:solidFill>
              </a:rPr>
              <a:t>for their contributions to this Professional Learning:</a:t>
            </a:r>
            <a:br>
              <a:rPr lang="en-US" sz="2880">
                <a:solidFill>
                  <a:srgbClr val="000000"/>
                </a:solidFill>
              </a:rPr>
            </a:br>
            <a:endParaRPr sz="2880"/>
          </a:p>
        </p:txBody>
      </p:sp>
      <p:pic>
        <p:nvPicPr>
          <p:cNvPr id="548" name="Google Shape;548;p31" descr="Minnesota Department of Education"/>
          <p:cNvPicPr preferRelativeResize="0"/>
          <p:nvPr/>
        </p:nvPicPr>
        <p:blipFill>
          <a:blip r:embed="rId13">
            <a:alphaModFix/>
          </a:blip>
          <a:stretch>
            <a:fillRect/>
          </a:stretch>
        </p:blipFill>
        <p:spPr>
          <a:xfrm>
            <a:off x="138121" y="1503896"/>
            <a:ext cx="1931250" cy="1044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2000"/>
                                        <p:tgtEl>
                                          <p:spTgt spid="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aphicFrame>
        <p:nvGraphicFramePr>
          <p:cNvPr id="204" name="Google Shape;204;p4" descr="1. Arrange orderly physical environment; 2. Define, teach, acknowledge rules and expectations; 3. Define, teach classroom routines; 4. Employ active supervision; 5. Provide specific praise for behavior; 6. Continuum of response strategies for inappropriate behaviors; 7. Class-wide group contingency; 8. Provide multiple opportunities to respond" title="Classroom management practices"/>
          <p:cNvGraphicFramePr/>
          <p:nvPr/>
        </p:nvGraphicFramePr>
        <p:xfrm>
          <a:off x="4460241" y="3106857"/>
          <a:ext cx="3000000" cy="3000000"/>
        </p:xfrm>
        <a:graphic>
          <a:graphicData uri="http://schemas.openxmlformats.org/drawingml/2006/table">
            <a:tbl>
              <a:tblPr firstRow="1" bandRow="1">
                <a:noFill/>
                <a:tableStyleId>{45E8A597-9A77-4F62-B14B-4C2DBB9D76B6}</a:tableStyleId>
              </a:tblPr>
              <a:tblGrid>
                <a:gridCol w="273450">
                  <a:extLst>
                    <a:ext uri="{9D8B030D-6E8A-4147-A177-3AD203B41FA5}">
                      <a16:colId xmlns:a16="http://schemas.microsoft.com/office/drawing/2014/main" val="20000"/>
                    </a:ext>
                  </a:extLst>
                </a:gridCol>
                <a:gridCol w="3785850">
                  <a:extLst>
                    <a:ext uri="{9D8B030D-6E8A-4147-A177-3AD203B41FA5}">
                      <a16:colId xmlns:a16="http://schemas.microsoft.com/office/drawing/2014/main" val="20001"/>
                    </a:ext>
                  </a:extLst>
                </a:gridCol>
              </a:tblGrid>
              <a:tr h="238500">
                <a:tc gridSpan="2">
                  <a:txBody>
                    <a:bodyPr/>
                    <a:lstStyle/>
                    <a:p>
                      <a:pPr marL="0" marR="0" lvl="0" indent="0" algn="ctr" rtl="0">
                        <a:spcBef>
                          <a:spcPts val="0"/>
                        </a:spcBef>
                        <a:spcAft>
                          <a:spcPts val="0"/>
                        </a:spcAft>
                        <a:buNone/>
                      </a:pPr>
                      <a:r>
                        <a:rPr lang="en-US" sz="1800" u="none" strike="noStrike" cap="none">
                          <a:solidFill>
                            <a:schemeClr val="dk2"/>
                          </a:solidFill>
                        </a:rPr>
                        <a:t>8 Classroom Management Practices</a:t>
                      </a:r>
                      <a:endParaRPr sz="1800" u="none" strike="noStrike" cap="none">
                        <a:solidFill>
                          <a:schemeClr val="dk2"/>
                        </a:solidFill>
                        <a:latin typeface="Twentieth Century"/>
                        <a:ea typeface="Twentieth Century"/>
                        <a:cs typeface="Twentieth Century"/>
                        <a:sym typeface="Twentieth Century"/>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900">
                <a:tc>
                  <a:txBody>
                    <a:bodyPr/>
                    <a:lstStyle/>
                    <a:p>
                      <a:pPr marL="0" marR="0" lvl="0" indent="0" algn="l" rtl="0">
                        <a:spcBef>
                          <a:spcPts val="0"/>
                        </a:spcBef>
                        <a:spcAft>
                          <a:spcPts val="0"/>
                        </a:spcAft>
                        <a:buNone/>
                      </a:pPr>
                      <a:r>
                        <a:rPr lang="en-US" sz="1500" b="0" u="none" strike="noStrike" cap="none">
                          <a:solidFill>
                            <a:schemeClr val="dk2"/>
                          </a:solidFill>
                        </a:rPr>
                        <a:t>1</a:t>
                      </a:r>
                      <a:endParaRPr sz="1500" b="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Arrange orderly physical environment</a:t>
                      </a:r>
                      <a:endParaRPr sz="1500" b="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1"/>
                  </a:ext>
                </a:extLst>
              </a:tr>
              <a:tr h="491825">
                <a:tc>
                  <a:txBody>
                    <a:bodyPr/>
                    <a:lstStyle/>
                    <a:p>
                      <a:pPr marL="0" marR="0" lvl="0" indent="0" algn="l" rtl="0">
                        <a:spcBef>
                          <a:spcPts val="0"/>
                        </a:spcBef>
                        <a:spcAft>
                          <a:spcPts val="0"/>
                        </a:spcAft>
                        <a:buNone/>
                      </a:pPr>
                      <a:r>
                        <a:rPr lang="en-US" sz="1500" b="1">
                          <a:solidFill>
                            <a:schemeClr val="accent6"/>
                          </a:solidFill>
                        </a:rPr>
                        <a:t>2</a:t>
                      </a:r>
                      <a:endParaRPr sz="1500" b="1">
                        <a:solidFill>
                          <a:schemeClr val="accent6"/>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rgbClr val="B85B22"/>
                        </a:buClr>
                        <a:buSzPts val="1500"/>
                        <a:buFont typeface="Calibri"/>
                        <a:buNone/>
                      </a:pPr>
                      <a:r>
                        <a:rPr lang="en-US" sz="1500" b="1">
                          <a:solidFill>
                            <a:srgbClr val="B85B22"/>
                          </a:solidFill>
                        </a:rPr>
                        <a:t>Define, Teach, Acknowledge Rules and Expectations </a:t>
                      </a:r>
                      <a:endParaRPr sz="1500" b="1">
                        <a:solidFill>
                          <a:srgbClr val="B85B2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2"/>
                  </a:ext>
                </a:extLst>
              </a:tr>
              <a:tr h="286900">
                <a:tc>
                  <a:txBody>
                    <a:bodyPr/>
                    <a:lstStyle/>
                    <a:p>
                      <a:pPr marL="0" marR="0" lvl="0" indent="0" algn="l" rtl="0">
                        <a:spcBef>
                          <a:spcPts val="0"/>
                        </a:spcBef>
                        <a:spcAft>
                          <a:spcPts val="0"/>
                        </a:spcAft>
                        <a:buNone/>
                      </a:pPr>
                      <a:r>
                        <a:rPr lang="en-US" sz="1500" b="1">
                          <a:solidFill>
                            <a:schemeClr val="accent6"/>
                          </a:solidFill>
                        </a:rPr>
                        <a:t>3</a:t>
                      </a:r>
                      <a:endParaRPr sz="1500" b="1">
                        <a:solidFill>
                          <a:schemeClr val="accent6"/>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rgbClr val="B85B22"/>
                        </a:buClr>
                        <a:buSzPts val="1500"/>
                        <a:buFont typeface="Calibri"/>
                        <a:buNone/>
                      </a:pPr>
                      <a:r>
                        <a:rPr lang="en-US" sz="1500" b="1">
                          <a:solidFill>
                            <a:srgbClr val="B85B22"/>
                          </a:solidFill>
                        </a:rPr>
                        <a:t>Define, Teach Classroom Routines</a:t>
                      </a:r>
                      <a:endParaRPr sz="1500" b="1">
                        <a:solidFill>
                          <a:srgbClr val="B85B2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3"/>
                  </a:ext>
                </a:extLst>
              </a:tr>
              <a:tr h="286900">
                <a:tc>
                  <a:txBody>
                    <a:bodyPr/>
                    <a:lstStyle/>
                    <a:p>
                      <a:pPr marL="0" marR="0" lvl="0" indent="0" algn="l" rtl="0">
                        <a:spcBef>
                          <a:spcPts val="0"/>
                        </a:spcBef>
                        <a:spcAft>
                          <a:spcPts val="0"/>
                        </a:spcAft>
                        <a:buNone/>
                      </a:pPr>
                      <a:r>
                        <a:rPr lang="en-US" sz="1500">
                          <a:solidFill>
                            <a:schemeClr val="dk2"/>
                          </a:solidFill>
                        </a:rPr>
                        <a:t>4</a:t>
                      </a:r>
                      <a:endParaRPr sz="150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Employ Active Supervision</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4"/>
                  </a:ext>
                </a:extLst>
              </a:tr>
              <a:tr h="286900">
                <a:tc>
                  <a:txBody>
                    <a:bodyPr/>
                    <a:lstStyle/>
                    <a:p>
                      <a:pPr marL="0" marR="0" lvl="0" indent="0" algn="l" rtl="0">
                        <a:spcBef>
                          <a:spcPts val="0"/>
                        </a:spcBef>
                        <a:spcAft>
                          <a:spcPts val="0"/>
                        </a:spcAft>
                        <a:buNone/>
                      </a:pPr>
                      <a:r>
                        <a:rPr lang="en-US" sz="1500">
                          <a:solidFill>
                            <a:schemeClr val="dk2"/>
                          </a:solidFill>
                        </a:rPr>
                        <a:t>5</a:t>
                      </a:r>
                      <a:endParaRPr sz="150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Provide Specific Praise for Behavior</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5"/>
                  </a:ext>
                </a:extLst>
              </a:tr>
              <a:tr h="491825">
                <a:tc>
                  <a:txBody>
                    <a:bodyPr/>
                    <a:lstStyle/>
                    <a:p>
                      <a:pPr marL="0" marR="0" lvl="0" indent="0" algn="l" rtl="0">
                        <a:spcBef>
                          <a:spcPts val="0"/>
                        </a:spcBef>
                        <a:spcAft>
                          <a:spcPts val="0"/>
                        </a:spcAft>
                        <a:buNone/>
                      </a:pPr>
                      <a:r>
                        <a:rPr lang="en-US" sz="1500">
                          <a:solidFill>
                            <a:schemeClr val="dk2"/>
                          </a:solidFill>
                        </a:rPr>
                        <a:t>6</a:t>
                      </a:r>
                      <a:endParaRPr sz="150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Continuum of Response Strategies for Inappropriate Behaviors</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6"/>
                  </a:ext>
                </a:extLst>
              </a:tr>
              <a:tr h="286900">
                <a:tc>
                  <a:txBody>
                    <a:bodyPr/>
                    <a:lstStyle/>
                    <a:p>
                      <a:pPr marL="0" marR="0" lvl="0" indent="0" algn="l" rtl="0">
                        <a:spcBef>
                          <a:spcPts val="0"/>
                        </a:spcBef>
                        <a:spcAft>
                          <a:spcPts val="0"/>
                        </a:spcAft>
                        <a:buNone/>
                      </a:pPr>
                      <a:r>
                        <a:rPr lang="en-US" sz="1500">
                          <a:solidFill>
                            <a:schemeClr val="dk2"/>
                          </a:solidFill>
                        </a:rPr>
                        <a:t>7</a:t>
                      </a:r>
                      <a:endParaRPr sz="150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Class-Wide Group Contingency</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7"/>
                  </a:ext>
                </a:extLst>
              </a:tr>
              <a:tr h="286900">
                <a:tc>
                  <a:txBody>
                    <a:bodyPr/>
                    <a:lstStyle/>
                    <a:p>
                      <a:pPr marL="0" marR="0" lvl="0" indent="0" algn="l" rtl="0">
                        <a:spcBef>
                          <a:spcPts val="0"/>
                        </a:spcBef>
                        <a:spcAft>
                          <a:spcPts val="0"/>
                        </a:spcAft>
                        <a:buNone/>
                      </a:pPr>
                      <a:r>
                        <a:rPr lang="en-US" sz="1500">
                          <a:solidFill>
                            <a:schemeClr val="dk2"/>
                          </a:solidFill>
                        </a:rPr>
                        <a:t>8</a:t>
                      </a:r>
                      <a:endParaRPr sz="150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Provide Multiple Opportunities to Respond</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8"/>
                  </a:ext>
                </a:extLst>
              </a:tr>
            </a:tbl>
          </a:graphicData>
        </a:graphic>
      </p:graphicFrame>
      <p:graphicFrame>
        <p:nvGraphicFramePr>
          <p:cNvPr id="205" name="Google Shape;205;p4" descr="Following items listed: discipline data, data-based decision making, fidelity data, annual evaluation." title="TFI Sub-scale: Evaluation"/>
          <p:cNvGraphicFramePr/>
          <p:nvPr/>
        </p:nvGraphicFramePr>
        <p:xfrm>
          <a:off x="4460241" y="1229597"/>
          <a:ext cx="3000000" cy="3000000"/>
        </p:xfrm>
        <a:graphic>
          <a:graphicData uri="http://schemas.openxmlformats.org/drawingml/2006/table">
            <a:tbl>
              <a:tblPr firstRow="1" bandRow="1">
                <a:noFill/>
                <a:tableStyleId>{45E8A597-9A77-4F62-B14B-4C2DBB9D76B6}</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Evaluation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206" name="Google Shape;206;p4"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000000" cy="3000000"/>
        </p:xfrm>
        <a:graphic>
          <a:graphicData uri="http://schemas.openxmlformats.org/drawingml/2006/table">
            <a:tbl>
              <a:tblPr firstRow="1" bandRow="1">
                <a:noFill/>
                <a:tableStyleId>{45E8A597-9A77-4F62-B14B-4C2DBB9D76B6}</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1">
                          <a:solidFill>
                            <a:schemeClr val="accent6"/>
                          </a:solidFill>
                        </a:rPr>
                        <a:t>TFI 1.4</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Teaching Expectations</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207" name="Google Shape;207;p4" descr="Two items listed: team composition and team operating procedures" title="TFI Sub-scale: Team"/>
          <p:cNvGraphicFramePr/>
          <p:nvPr/>
        </p:nvGraphicFramePr>
        <p:xfrm>
          <a:off x="724108" y="1229597"/>
          <a:ext cx="3000000" cy="3000000"/>
        </p:xfrm>
        <a:graphic>
          <a:graphicData uri="http://schemas.openxmlformats.org/drawingml/2006/table">
            <a:tbl>
              <a:tblPr firstRow="1" bandRow="1">
                <a:noFill/>
                <a:tableStyleId>{45E8A597-9A77-4F62-B14B-4C2DBB9D76B6}</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pic>
        <p:nvPicPr>
          <p:cNvPr id="208" name="Google Shape;208;p4"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09" name="Google Shape;209;p4"/>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aphicFrame>
        <p:nvGraphicFramePr>
          <p:cNvPr id="215" name="Google Shape;215;g5cdbe5bd7d_0_0" descr="1.4 Teaching Expectations:&#10;Expected academic and social behaviors are taught&#10;directly to all students in classrooms and across other&#10;campus settings/locations.&#10;Possible data source: Staff handbook, Student handbook, School policy, Discipline flowchart&#10;Criteria: 0 = Expected Behaviors are not taught, 1 = Expected behaviors are taught informally or inconsistently&#10;2 = Formal system with written schedules is used to teach expected behaviors directly to students across classroom and campus settings AND at least 70% of students can list at least 67% of the expectations.&#10;&#10;" title="TFI item"/>
          <p:cNvGraphicFramePr/>
          <p:nvPr/>
        </p:nvGraphicFramePr>
        <p:xfrm>
          <a:off x="560261" y="1309854"/>
          <a:ext cx="3000000" cy="3000000"/>
        </p:xfrm>
        <a:graphic>
          <a:graphicData uri="http://schemas.openxmlformats.org/drawingml/2006/table">
            <a:tbl>
              <a:tblPr firstRow="1" bandRow="1">
                <a:noFill/>
                <a:tableStyleId>{45E8A597-9A77-4F62-B14B-4C2DBB9D76B6}</a:tableStyleId>
              </a:tblPr>
              <a:tblGrid>
                <a:gridCol w="2443425">
                  <a:extLst>
                    <a:ext uri="{9D8B030D-6E8A-4147-A177-3AD203B41FA5}">
                      <a16:colId xmlns:a16="http://schemas.microsoft.com/office/drawing/2014/main" val="20000"/>
                    </a:ext>
                  </a:extLst>
                </a:gridCol>
                <a:gridCol w="2443425">
                  <a:extLst>
                    <a:ext uri="{9D8B030D-6E8A-4147-A177-3AD203B41FA5}">
                      <a16:colId xmlns:a16="http://schemas.microsoft.com/office/drawing/2014/main" val="20001"/>
                    </a:ext>
                  </a:extLst>
                </a:gridCol>
                <a:gridCol w="2931750">
                  <a:extLst>
                    <a:ext uri="{9D8B030D-6E8A-4147-A177-3AD203B41FA5}">
                      <a16:colId xmlns:a16="http://schemas.microsoft.com/office/drawing/2014/main" val="20002"/>
                    </a:ext>
                  </a:extLst>
                </a:gridCol>
              </a:tblGrid>
              <a:tr h="787675">
                <a:tc>
                  <a:txBody>
                    <a:bodyPr/>
                    <a:lstStyle/>
                    <a:p>
                      <a:pPr marL="0" marR="0" lvl="0" indent="0" algn="l" rtl="0">
                        <a:spcBef>
                          <a:spcPts val="0"/>
                        </a:spcBef>
                        <a:spcAft>
                          <a:spcPts val="0"/>
                        </a:spcAft>
                        <a:buNone/>
                      </a:pPr>
                      <a:r>
                        <a:rPr lang="en-US" sz="1400" b="1">
                          <a:solidFill>
                            <a:srgbClr val="000000"/>
                          </a:solidFill>
                          <a:latin typeface="Calibri"/>
                          <a:ea typeface="Calibri"/>
                          <a:cs typeface="Calibri"/>
                          <a:sym typeface="Calibri"/>
                        </a:rPr>
                        <a:t>Feature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400" b="1">
                          <a:solidFill>
                            <a:srgbClr val="000000"/>
                          </a:solidFill>
                          <a:latin typeface="Calibri"/>
                          <a:ea typeface="Calibri"/>
                          <a:cs typeface="Calibri"/>
                          <a:sym typeface="Calibri"/>
                        </a:rPr>
                        <a:t>Possible Data Source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400" b="1">
                          <a:solidFill>
                            <a:srgbClr val="000000"/>
                          </a:solidFill>
                          <a:latin typeface="Calibri"/>
                          <a:ea typeface="Calibri"/>
                          <a:cs typeface="Calibri"/>
                          <a:sym typeface="Calibri"/>
                        </a:rPr>
                        <a:t>Scoring Criteria</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extLst>
                  <a:ext uri="{0D108BD9-81ED-4DB2-BD59-A6C34878D82A}">
                    <a16:rowId xmlns:a16="http://schemas.microsoft.com/office/drawing/2014/main" val="10000"/>
                  </a:ext>
                </a:extLst>
              </a:tr>
              <a:tr h="3672725">
                <a:tc>
                  <a:txBody>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1.4 Teaching Expectations:</a:t>
                      </a:r>
                      <a:endParaRPr sz="1400">
                        <a:solidFill>
                          <a:schemeClr val="dk2"/>
                        </a:solidFill>
                        <a:latin typeface="Calibri"/>
                        <a:ea typeface="Calibri"/>
                        <a:cs typeface="Calibri"/>
                        <a:sym typeface="Calibri"/>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Expected academic and social behaviors are taught</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directly to all students in classrooms and across other</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campus settings/locations.</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400">
                          <a:solidFill>
                            <a:schemeClr val="dk2"/>
                          </a:solidFill>
                          <a:latin typeface="Calibri"/>
                          <a:ea typeface="Calibri"/>
                          <a:cs typeface="Calibri"/>
                          <a:sym typeface="Calibri"/>
                        </a:rPr>
                        <a:t>• Staff handbook</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Student handbook</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School policy</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Discipline flowchart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0</a:t>
                      </a:r>
                      <a:r>
                        <a:rPr lang="en-US" sz="1400">
                          <a:solidFill>
                            <a:schemeClr val="dk2"/>
                          </a:solidFill>
                          <a:latin typeface="Calibri"/>
                          <a:ea typeface="Calibri"/>
                          <a:cs typeface="Calibri"/>
                          <a:sym typeface="Calibri"/>
                        </a:rPr>
                        <a:t> = Expected Behaviors are not taught</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a:t>
                      </a:r>
                      <a:endParaRPr/>
                    </a:p>
                    <a:p>
                      <a:pPr marL="0" marR="0" lvl="0" indent="0" algn="l" rtl="0">
                        <a:spcBef>
                          <a:spcPts val="0"/>
                        </a:spcBef>
                        <a:spcAft>
                          <a:spcPts val="0"/>
                        </a:spcAft>
                        <a:buNone/>
                      </a:pPr>
                      <a:r>
                        <a:rPr lang="en-US" sz="1400" b="1">
                          <a:solidFill>
                            <a:schemeClr val="dk2"/>
                          </a:solidFill>
                          <a:latin typeface="Calibri"/>
                          <a:ea typeface="Calibri"/>
                          <a:cs typeface="Calibri"/>
                          <a:sym typeface="Calibri"/>
                        </a:rPr>
                        <a:t>1</a:t>
                      </a:r>
                      <a:r>
                        <a:rPr lang="en-US" sz="1400">
                          <a:solidFill>
                            <a:schemeClr val="dk2"/>
                          </a:solidFill>
                          <a:latin typeface="Calibri"/>
                          <a:ea typeface="Calibri"/>
                          <a:cs typeface="Calibri"/>
                          <a:sym typeface="Calibri"/>
                        </a:rPr>
                        <a:t> = Expected behaviors are taught informally or inconsistently</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a:t>
                      </a:r>
                      <a:endParaRPr/>
                    </a:p>
                    <a:p>
                      <a:pPr marL="0" marR="0" lvl="0" indent="0" algn="l" rtl="0">
                        <a:spcBef>
                          <a:spcPts val="0"/>
                        </a:spcBef>
                        <a:spcAft>
                          <a:spcPts val="0"/>
                        </a:spcAft>
                        <a:buNone/>
                      </a:pPr>
                      <a:r>
                        <a:rPr lang="en-US" sz="1400" b="1">
                          <a:solidFill>
                            <a:schemeClr val="dk2"/>
                          </a:solidFill>
                          <a:latin typeface="Calibri"/>
                          <a:ea typeface="Calibri"/>
                          <a:cs typeface="Calibri"/>
                          <a:sym typeface="Calibri"/>
                        </a:rPr>
                        <a:t>2</a:t>
                      </a:r>
                      <a:r>
                        <a:rPr lang="en-US" sz="1400">
                          <a:solidFill>
                            <a:schemeClr val="dk2"/>
                          </a:solidFill>
                          <a:latin typeface="Calibri"/>
                          <a:ea typeface="Calibri"/>
                          <a:cs typeface="Calibri"/>
                          <a:sym typeface="Calibri"/>
                        </a:rPr>
                        <a:t> = Formal system with written schedules is used to teach expected behaviors directly to students across classroom and campus settings AND at least 70% of students can list at least 67% of the expectations.</a:t>
                      </a:r>
                      <a:endParaRPr/>
                    </a:p>
                    <a:p>
                      <a:pPr marL="0" marR="0" lvl="0" indent="0" algn="l" rtl="0">
                        <a:spcBef>
                          <a:spcPts val="0"/>
                        </a:spcBef>
                        <a:spcAft>
                          <a:spcPts val="0"/>
                        </a:spcAft>
                        <a:buNone/>
                      </a:pPr>
                      <a:r>
                        <a:rPr lang="en-US" sz="1400">
                          <a:solidFill>
                            <a:schemeClr val="dk2"/>
                          </a:solidFill>
                          <a:latin typeface="Calibri"/>
                          <a:ea typeface="Calibri"/>
                          <a:cs typeface="Calibri"/>
                          <a:sym typeface="Calibri"/>
                        </a:rPr>
                        <a:t>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extLst>
                  <a:ext uri="{0D108BD9-81ED-4DB2-BD59-A6C34878D82A}">
                    <a16:rowId xmlns:a16="http://schemas.microsoft.com/office/drawing/2014/main" val="10001"/>
                  </a:ext>
                </a:extLst>
              </a:tr>
            </a:tbl>
          </a:graphicData>
        </a:graphic>
      </p:graphicFrame>
      <p:pic>
        <p:nvPicPr>
          <p:cNvPr id="216" name="Google Shape;216;g5cdbe5bd7d_0_0" descr=" "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217" name="Google Shape;217;g5cdbe5bd7d_0_0"/>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Self-Assessment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aphicFrame>
        <p:nvGraphicFramePr>
          <p:cNvPr id="223" name="Google Shape;223;g5cdbe5bd7d_0_7" descr="1.1 Team Composition:&#10;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10;programs, and for high schools, (e) student representation.&#10;Possible sources: School organizational chart, Tier I team meeting minutes&#10;Criteria: 0 = Tier I team does not exist or does not include coordinator, school administrator, or individuals with applied behavioral expertise&#10; 1 = Tier I team exists, but does not include all identified roles or attendance of these members is below 80%&#10; 2 = Tier I team exists with coordinator, administrator, and all identified roles represented, AND attendance&#10;1.2 Team Operating Procedures: &#10;Tier I team meets at least monthly and has (a) regular meeting format/agenda, (b) minutes, (c) defined meeting roles, and (d) a current action plan.&#10;Possible sources: Tier I team meeting agendas and minutes, Tier I meeting roles descriptions, Tier I action plan&#10;Criteria: 0 = Tier I team does not use regular meeting format/ agenda, minutes, defined roles, or a current action plan&#10;1= Tier I team has at least 2 but not all 4 features&#10;2 = Tier I team meets at least monthly and uses regular meeting format/agenda, minutes, defined roles, AND has a current action plan&#10;&#10;&#10;" title="TFI features 1.1  and 1.2"/>
          <p:cNvGraphicFramePr/>
          <p:nvPr/>
        </p:nvGraphicFramePr>
        <p:xfrm>
          <a:off x="284480" y="1356384"/>
          <a:ext cx="8531375" cy="2606050"/>
        </p:xfrm>
        <a:graphic>
          <a:graphicData uri="http://schemas.openxmlformats.org/drawingml/2006/table">
            <a:tbl>
              <a:tblPr firstRow="1" bandRow="1">
                <a:noFill/>
                <a:tableStyleId>{6109D88F-012E-4B7C-89DE-9FDF5BC9B454}</a:tableStyleId>
              </a:tblPr>
              <a:tblGrid>
                <a:gridCol w="3303975">
                  <a:extLst>
                    <a:ext uri="{9D8B030D-6E8A-4147-A177-3AD203B41FA5}">
                      <a16:colId xmlns:a16="http://schemas.microsoft.com/office/drawing/2014/main" val="20000"/>
                    </a:ext>
                  </a:extLst>
                </a:gridCol>
                <a:gridCol w="1744125">
                  <a:extLst>
                    <a:ext uri="{9D8B030D-6E8A-4147-A177-3AD203B41FA5}">
                      <a16:colId xmlns:a16="http://schemas.microsoft.com/office/drawing/2014/main" val="20001"/>
                    </a:ext>
                  </a:extLst>
                </a:gridCol>
                <a:gridCol w="3483275">
                  <a:extLst>
                    <a:ext uri="{9D8B030D-6E8A-4147-A177-3AD203B41FA5}">
                      <a16:colId xmlns:a16="http://schemas.microsoft.com/office/drawing/2014/main" val="20002"/>
                    </a:ext>
                  </a:extLst>
                </a:gridCol>
              </a:tblGrid>
              <a:tr h="349725">
                <a:tc>
                  <a:txBody>
                    <a:bodyPr/>
                    <a:lstStyle/>
                    <a:p>
                      <a:pPr marL="0" marR="0" lvl="0" indent="0" algn="l" rtl="0">
                        <a:spcBef>
                          <a:spcPts val="0"/>
                        </a:spcBef>
                        <a:spcAft>
                          <a:spcPts val="0"/>
                        </a:spcAft>
                        <a:buNone/>
                      </a:pPr>
                      <a:r>
                        <a:rPr lang="en-US" sz="1800"/>
                        <a:t>Features</a:t>
                      </a:r>
                      <a:endParaRPr sz="1800">
                        <a:solidFill>
                          <a:srgbClr val="000000"/>
                        </a:solidFill>
                      </a:endParaRPr>
                    </a:p>
                  </a:txBody>
                  <a:tcPr marL="91450" marR="91450" marT="45725" marB="45725"/>
                </a:tc>
                <a:tc gridSpan="2">
                  <a:txBody>
                    <a:bodyPr/>
                    <a:lstStyle/>
                    <a:p>
                      <a:pPr marL="0" lvl="0" indent="0" algn="l" rtl="0">
                        <a:spcBef>
                          <a:spcPts val="0"/>
                        </a:spcBef>
                        <a:spcAft>
                          <a:spcPts val="0"/>
                        </a:spcAft>
                        <a:buNone/>
                      </a:pPr>
                      <a:r>
                        <a:rPr lang="en-US" sz="1800"/>
                        <a:t>Cultural Responsiveness</a:t>
                      </a:r>
                      <a:endParaRPr sz="1800" b="1">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093400">
                <a:tc>
                  <a:txBody>
                    <a:bodyPr/>
                    <a:lstStyle/>
                    <a:p>
                      <a:pPr marL="0" lvl="0" indent="0" algn="l" rtl="0">
                        <a:spcBef>
                          <a:spcPts val="0"/>
                        </a:spcBef>
                        <a:spcAft>
                          <a:spcPts val="0"/>
                        </a:spcAft>
                        <a:buNone/>
                      </a:pPr>
                      <a:r>
                        <a:rPr lang="en-US" sz="1300" b="1"/>
                        <a:t>1.4 Teaching Expectations:</a:t>
                      </a:r>
                      <a:endParaRPr b="1">
                        <a:solidFill>
                          <a:schemeClr val="dk2"/>
                        </a:solidFill>
                      </a:endParaRPr>
                    </a:p>
                    <a:p>
                      <a:pPr marL="0" marR="0" lvl="0" indent="0" algn="l" rtl="0">
                        <a:lnSpc>
                          <a:spcPct val="100000"/>
                        </a:lnSpc>
                        <a:spcBef>
                          <a:spcPts val="0"/>
                        </a:spcBef>
                        <a:spcAft>
                          <a:spcPts val="0"/>
                        </a:spcAft>
                        <a:buNone/>
                      </a:pPr>
                      <a:r>
                        <a:rPr lang="en-US" sz="1300"/>
                        <a:t>Expected academic and social behaviors are taught directly to all students in classrooms and across other campus settings/locations.</a:t>
                      </a:r>
                      <a:endParaRPr sz="1300" b="1"/>
                    </a:p>
                  </a:txBody>
                  <a:tcPr marL="68575" marR="68575" marT="0" marB="0">
                    <a:solidFill>
                      <a:srgbClr val="CDCFE0"/>
                    </a:solidFill>
                  </a:tcPr>
                </a:tc>
                <a:tc gridSpan="2">
                  <a:txBody>
                    <a:bodyPr/>
                    <a:lstStyle/>
                    <a:p>
                      <a:pPr marL="0" lvl="0" indent="0" algn="l" rtl="0">
                        <a:spcBef>
                          <a:spcPts val="0"/>
                        </a:spcBef>
                        <a:spcAft>
                          <a:spcPts val="0"/>
                        </a:spcAft>
                        <a:buClr>
                          <a:srgbClr val="44546A"/>
                        </a:buClr>
                        <a:buFont typeface="Questrial"/>
                        <a:buNone/>
                      </a:pPr>
                      <a:r>
                        <a:rPr lang="en-US" sz="1300"/>
                        <a:t>Teams ensure that school staff understand that all students need explicit teaching about expected behavior at school. Teams have a process and procedures for staff to teach students the behaviors necessary to be successful in the school setting regardless of previous learning and without disrespecting families’ beliefs. When expectations differ between home or community and school, staff explicitly teach the differences (i.e., code-switching), the purpose of having the expectation at school, and provide additional practice until students demonstrate the behavior fluently.</a:t>
                      </a:r>
                      <a:r>
                        <a:rPr lang="en-US" sz="1600">
                          <a:solidFill>
                            <a:srgbClr val="44546A"/>
                          </a:solidFill>
                          <a:latin typeface="Questrial"/>
                          <a:ea typeface="Questrial"/>
                          <a:cs typeface="Questrial"/>
                          <a:sym typeface="Questrial"/>
                        </a:rPr>
                        <a:t> </a:t>
                      </a:r>
                      <a:endParaRPr sz="1600">
                        <a:solidFill>
                          <a:srgbClr val="44546A"/>
                        </a:solidFill>
                        <a:latin typeface="Questrial"/>
                        <a:ea typeface="Questrial"/>
                        <a:cs typeface="Questrial"/>
                        <a:sym typeface="Questrial"/>
                      </a:endParaRPr>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a:p>
                  </a:txBody>
                  <a:tcPr marL="68575" marR="68575" marT="0" marB="0">
                    <a:solidFill>
                      <a:srgbClr val="CDCFE0"/>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224" name="Google Shape;224;g5cdbe5bd7d_0_7"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225" name="Google Shape;225;g5cdbe5bd7d_0_7"/>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&amp; Cultural Responsiveness</a:t>
            </a:r>
            <a:endParaRPr/>
          </a:p>
        </p:txBody>
      </p:sp>
      <p:pic>
        <p:nvPicPr>
          <p:cNvPr id="226" name="Google Shape;226;g5cdbe5bd7d_0_7">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753295" y="137093"/>
            <a:ext cx="1312549" cy="64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aphicFrame>
        <p:nvGraphicFramePr>
          <p:cNvPr id="232" name="Google Shape;232;g5cdbe5bd7d_0_15" descr="This is a picture of the ten  TFI action items to be completed in the workbook.  Each item is to be rated not in place, partially or fully in place." title="TFI Action Items"/>
          <p:cNvGraphicFramePr/>
          <p:nvPr/>
        </p:nvGraphicFramePr>
        <p:xfrm>
          <a:off x="474423" y="1047868"/>
          <a:ext cx="3000000" cy="3000000"/>
        </p:xfrm>
        <a:graphic>
          <a:graphicData uri="http://schemas.openxmlformats.org/drawingml/2006/table">
            <a:tbl>
              <a:tblPr firstRow="1" bandRow="1">
                <a:noFill/>
                <a:tableStyleId>{45E8A597-9A77-4F62-B14B-4C2DBB9D76B6}</a:tableStyleId>
              </a:tblPr>
              <a:tblGrid>
                <a:gridCol w="515575">
                  <a:extLst>
                    <a:ext uri="{9D8B030D-6E8A-4147-A177-3AD203B41FA5}">
                      <a16:colId xmlns:a16="http://schemas.microsoft.com/office/drawing/2014/main" val="20000"/>
                    </a:ext>
                  </a:extLst>
                </a:gridCol>
                <a:gridCol w="6272075">
                  <a:extLst>
                    <a:ext uri="{9D8B030D-6E8A-4147-A177-3AD203B41FA5}">
                      <a16:colId xmlns:a16="http://schemas.microsoft.com/office/drawing/2014/main" val="20001"/>
                    </a:ext>
                  </a:extLst>
                </a:gridCol>
                <a:gridCol w="486000">
                  <a:extLst>
                    <a:ext uri="{9D8B030D-6E8A-4147-A177-3AD203B41FA5}">
                      <a16:colId xmlns:a16="http://schemas.microsoft.com/office/drawing/2014/main" val="20002"/>
                    </a:ext>
                  </a:extLst>
                </a:gridCol>
                <a:gridCol w="486000">
                  <a:extLst>
                    <a:ext uri="{9D8B030D-6E8A-4147-A177-3AD203B41FA5}">
                      <a16:colId xmlns:a16="http://schemas.microsoft.com/office/drawing/2014/main" val="20003"/>
                    </a:ext>
                  </a:extLst>
                </a:gridCol>
                <a:gridCol w="435525">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solidFill>
                            <a:schemeClr val="dk1"/>
                          </a:solidFill>
                        </a:rPr>
                        <a:t>TFI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Action Item</a:t>
                      </a:r>
                      <a:r>
                        <a:rPr lang="en-US">
                          <a:solidFill>
                            <a:schemeClr val="dk1"/>
                          </a:solidFill>
                        </a:rPr>
                        <a:t>                                             </a:t>
                      </a:r>
                      <a:r>
                        <a:rPr lang="en-US" sz="1600" b="0" i="1">
                          <a:solidFill>
                            <a:schemeClr val="dk1"/>
                          </a:solidFill>
                        </a:rPr>
                        <a:t>(Not In Place; Partially; Fully In Place -&gt;)</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NI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PI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FI</a:t>
                      </a:r>
                      <a:endParaRPr>
                        <a:solidFill>
                          <a:schemeClr val="dk1"/>
                        </a:solidFill>
                      </a:endParaRPr>
                    </a:p>
                  </a:txBody>
                  <a:tcPr marL="91450" marR="91450" marT="45725" marB="45725"/>
                </a:tc>
                <a:extLst>
                  <a:ext uri="{0D108BD9-81ED-4DB2-BD59-A6C34878D82A}">
                    <a16:rowId xmlns:a16="http://schemas.microsoft.com/office/drawing/2014/main" val="10000"/>
                  </a:ext>
                </a:extLst>
              </a:tr>
              <a:tr h="177800">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A behavioral curriculum includes teaching expectations and rules for each location in the school</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1"/>
                  </a:ext>
                </a:extLst>
              </a:tr>
              <a:tr h="280025">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Lesson include examples and non-examples (student/staff practice examples only)</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2"/>
                  </a:ext>
                </a:extLst>
              </a:tr>
              <a:tr h="140250">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Lessons use a variety of teaching strategies</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3"/>
                  </a:ext>
                </a:extLst>
              </a:tr>
              <a:tr h="177800">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Lessons are embedded into subject area curriculum </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4"/>
                  </a:ext>
                </a:extLst>
              </a:tr>
              <a:tr h="150125">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Lessons will be taught and re-taught throughout the school year</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5"/>
                  </a:ext>
                </a:extLst>
              </a:tr>
              <a:tr h="360650">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Staff and students are involved in development &amp; delivery of behavioral curriculum</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6"/>
                  </a:ext>
                </a:extLst>
              </a:tr>
              <a:tr h="498800">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solidFill>
                      <a:srgbClr val="E2E5F4"/>
                    </a:solidFill>
                  </a:tcPr>
                </a:tc>
                <a:tc>
                  <a:txBody>
                    <a:bodyPr/>
                    <a:lstStyle/>
                    <a:p>
                      <a:pPr marL="0" marR="0" lvl="0" indent="0" algn="l" rtl="0">
                        <a:lnSpc>
                          <a:spcPct val="100000"/>
                        </a:lnSpc>
                        <a:spcBef>
                          <a:spcPts val="0"/>
                        </a:spcBef>
                        <a:spcAft>
                          <a:spcPts val="0"/>
                        </a:spcAft>
                        <a:buNone/>
                      </a:pPr>
                      <a:r>
                        <a:rPr lang="en-US"/>
                        <a:t>Strategies to share key features of PBIS program with families/community are developed and implemented</a:t>
                      </a:r>
                      <a:endParaRPr/>
                    </a:p>
                  </a:txBody>
                  <a:tcPr marL="58275" marR="582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7"/>
                  </a:ext>
                </a:extLst>
              </a:tr>
              <a:tr h="498800">
                <a:tc>
                  <a:txBody>
                    <a:bodyPr/>
                    <a:lstStyle/>
                    <a:p>
                      <a:pPr marL="0" marR="0" lvl="0" indent="0" algn="l" rtl="0">
                        <a:lnSpc>
                          <a:spcPct val="100000"/>
                        </a:lnSpc>
                        <a:spcBef>
                          <a:spcPts val="0"/>
                        </a:spcBef>
                        <a:spcAft>
                          <a:spcPts val="0"/>
                        </a:spcAft>
                        <a:buNone/>
                      </a:pPr>
                      <a:r>
                        <a:rPr lang="en-US"/>
                        <a:t>1.4</a:t>
                      </a:r>
                      <a:endParaRPr/>
                    </a:p>
                  </a:txBody>
                  <a:tcPr marL="91450" marR="91450" marT="45725" marB="45725" anchor="ctr">
                    <a:lnB w="12700" cap="flat" cmpd="sng">
                      <a:solidFill>
                        <a:schemeClr val="lt1"/>
                      </a:solidFill>
                      <a:prstDash val="solid"/>
                      <a:round/>
                      <a:headEnd type="none" w="sm" len="sm"/>
                      <a:tailEnd type="none" w="sm" len="sm"/>
                    </a:lnB>
                    <a:solidFill>
                      <a:srgbClr val="E2E5F4"/>
                    </a:solidFill>
                  </a:tcPr>
                </a:tc>
                <a:tc>
                  <a:txBody>
                    <a:bodyPr/>
                    <a:lstStyle/>
                    <a:p>
                      <a:pPr marL="0" marR="0" lvl="0" indent="0" algn="l" rtl="0">
                        <a:lnSpc>
                          <a:spcPct val="100000"/>
                        </a:lnSpc>
                        <a:spcBef>
                          <a:spcPts val="0"/>
                        </a:spcBef>
                        <a:spcAft>
                          <a:spcPts val="0"/>
                        </a:spcAft>
                        <a:buNone/>
                      </a:pPr>
                      <a:r>
                        <a:rPr lang="en-US"/>
                        <a:t>Identify dates on the school’s professional development calendar when the expectations will be formally taught to all students</a:t>
                      </a:r>
                      <a:endParaRPr/>
                    </a:p>
                  </a:txBody>
                  <a:tcPr marL="68575" marR="68575" marT="0" marB="0" anchor="ctr">
                    <a:lnB w="12700" cap="flat" cmpd="sng">
                      <a:solidFill>
                        <a:schemeClr val="lt1"/>
                      </a:solidFill>
                      <a:prstDash val="solid"/>
                      <a:round/>
                      <a:headEnd type="none" w="sm" len="sm"/>
                      <a:tailEnd type="none" w="sm" len="sm"/>
                    </a:lnB>
                    <a:solidFill>
                      <a:srgbClr val="E2E5F4"/>
                    </a:solidFill>
                  </a:tcPr>
                </a:tc>
                <a:tc>
                  <a:txBody>
                    <a:bodyPr/>
                    <a:lstStyle/>
                    <a:p>
                      <a:pPr marL="0" marR="0" lvl="0" indent="0" algn="l" rtl="0">
                        <a:spcBef>
                          <a:spcPts val="0"/>
                        </a:spcBef>
                        <a:spcAft>
                          <a:spcPts val="0"/>
                        </a:spcAft>
                        <a:buNone/>
                      </a:pPr>
                      <a:endParaRPr sz="1600"/>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600"/>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600"/>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498800">
                <a:tc>
                  <a:txBody>
                    <a:bodyPr/>
                    <a:lstStyle/>
                    <a:p>
                      <a:pPr marL="0" marR="0" lvl="0" indent="0" algn="l" rtl="0">
                        <a:lnSpc>
                          <a:spcPct val="100000"/>
                        </a:lnSpc>
                        <a:spcBef>
                          <a:spcPts val="0"/>
                        </a:spcBef>
                        <a:spcAft>
                          <a:spcPts val="0"/>
                        </a:spcAft>
                        <a:buNone/>
                      </a:pPr>
                      <a:r>
                        <a:rPr lang="en-US"/>
                        <a:t>1.7</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2E5F4"/>
                    </a:solidFill>
                  </a:tcPr>
                </a:tc>
                <a:tc>
                  <a:txBody>
                    <a:bodyPr/>
                    <a:lstStyle/>
                    <a:p>
                      <a:pPr marL="0" marR="0" lvl="0" indent="0" algn="l" rtl="0">
                        <a:lnSpc>
                          <a:spcPct val="100000"/>
                        </a:lnSpc>
                        <a:spcBef>
                          <a:spcPts val="0"/>
                        </a:spcBef>
                        <a:spcAft>
                          <a:spcPts val="0"/>
                        </a:spcAft>
                        <a:buNone/>
                      </a:pPr>
                      <a:r>
                        <a:rPr lang="en-US"/>
                        <a:t>Identify dates on the school’s professional development calendar when the plans for teaching expectations will be shared with staff</a:t>
                      </a:r>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2E5F4"/>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r h="498800">
                <a:tc>
                  <a:txBody>
                    <a:bodyPr/>
                    <a:lstStyle/>
                    <a:p>
                      <a:pPr marL="0" marR="0" lvl="0" indent="0" algn="l" rtl="0">
                        <a:lnSpc>
                          <a:spcPct val="100000"/>
                        </a:lnSpc>
                        <a:spcBef>
                          <a:spcPts val="0"/>
                        </a:spcBef>
                        <a:spcAft>
                          <a:spcPts val="0"/>
                        </a:spcAft>
                        <a:buNone/>
                      </a:pPr>
                      <a:r>
                        <a:rPr lang="en-US"/>
                        <a:t>1.8</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5F4"/>
                    </a:solidFill>
                  </a:tcPr>
                </a:tc>
                <a:tc>
                  <a:txBody>
                    <a:bodyPr/>
                    <a:lstStyle/>
                    <a:p>
                      <a:pPr marL="0" marR="0" lvl="0" indent="0" algn="l" rtl="0">
                        <a:lnSpc>
                          <a:spcPct val="100000"/>
                        </a:lnSpc>
                        <a:spcBef>
                          <a:spcPts val="0"/>
                        </a:spcBef>
                        <a:spcAft>
                          <a:spcPts val="0"/>
                        </a:spcAft>
                        <a:buClr>
                          <a:srgbClr val="000000"/>
                        </a:buClr>
                        <a:buFont typeface="Arial"/>
                        <a:buNone/>
                      </a:pPr>
                      <a:r>
                        <a:rPr lang="en-US"/>
                        <a:t>Expected classroom behaviors and routines are taught</a:t>
                      </a:r>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5F4"/>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pic>
        <p:nvPicPr>
          <p:cNvPr id="233" name="Google Shape;233;g5cdbe5bd7d_0_15" descr=" "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50"/>
              </a:srgbClr>
            </a:outerShdw>
          </a:effectLst>
        </p:spPr>
      </p:pic>
      <p:sp>
        <p:nvSpPr>
          <p:cNvPr id="234" name="Google Shape;234;g5cdbe5bd7d_0_15"/>
          <p:cNvSpPr txBox="1">
            <a:spLocks noGrp="1"/>
          </p:cNvSpPr>
          <p:nvPr>
            <p:ph type="title"/>
          </p:nvPr>
        </p:nvSpPr>
        <p:spPr>
          <a:xfrm>
            <a:off x="1205371" y="274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Reflections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aphicFrame>
        <p:nvGraphicFramePr>
          <p:cNvPr id="240" name="Google Shape;240;g5cdbe5bd7d_0_22" descr="This is a picture of the ten  TFI action items to be completed in the workbook.  Each item is to be rated not in place, partially or fully in place." title="TFI Action Items"/>
          <p:cNvGraphicFramePr/>
          <p:nvPr/>
        </p:nvGraphicFramePr>
        <p:xfrm>
          <a:off x="474411" y="1600468"/>
          <a:ext cx="3000000" cy="3000000"/>
        </p:xfrm>
        <a:graphic>
          <a:graphicData uri="http://schemas.openxmlformats.org/drawingml/2006/table">
            <a:tbl>
              <a:tblPr firstRow="1" bandRow="1">
                <a:noFill/>
                <a:tableStyleId>{45E8A597-9A77-4F62-B14B-4C2DBB9D76B6}</a:tableStyleId>
              </a:tblPr>
              <a:tblGrid>
                <a:gridCol w="643850">
                  <a:extLst>
                    <a:ext uri="{9D8B030D-6E8A-4147-A177-3AD203B41FA5}">
                      <a16:colId xmlns:a16="http://schemas.microsoft.com/office/drawing/2014/main" val="20000"/>
                    </a:ext>
                  </a:extLst>
                </a:gridCol>
                <a:gridCol w="6143800">
                  <a:extLst>
                    <a:ext uri="{9D8B030D-6E8A-4147-A177-3AD203B41FA5}">
                      <a16:colId xmlns:a16="http://schemas.microsoft.com/office/drawing/2014/main" val="20001"/>
                    </a:ext>
                  </a:extLst>
                </a:gridCol>
                <a:gridCol w="486000">
                  <a:extLst>
                    <a:ext uri="{9D8B030D-6E8A-4147-A177-3AD203B41FA5}">
                      <a16:colId xmlns:a16="http://schemas.microsoft.com/office/drawing/2014/main" val="20002"/>
                    </a:ext>
                  </a:extLst>
                </a:gridCol>
                <a:gridCol w="382900">
                  <a:extLst>
                    <a:ext uri="{9D8B030D-6E8A-4147-A177-3AD203B41FA5}">
                      <a16:colId xmlns:a16="http://schemas.microsoft.com/office/drawing/2014/main" val="20003"/>
                    </a:ext>
                  </a:extLst>
                </a:gridCol>
                <a:gridCol w="538625">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solidFill>
                            <a:schemeClr val="dk1"/>
                          </a:solidFill>
                        </a:rPr>
                        <a:t>TFI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Action Item</a:t>
                      </a:r>
                      <a:r>
                        <a:rPr lang="en-US">
                          <a:solidFill>
                            <a:schemeClr val="dk1"/>
                          </a:solidFill>
                        </a:rPr>
                        <a:t>                                         </a:t>
                      </a:r>
                      <a:r>
                        <a:rPr lang="en-US" sz="1600" b="0" i="1">
                          <a:solidFill>
                            <a:schemeClr val="dk1"/>
                          </a:solidFill>
                        </a:rPr>
                        <a:t>(Not In Place; Partially; Fully In Place -&gt;)</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NI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PI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FI</a:t>
                      </a:r>
                      <a:endParaRPr>
                        <a:solidFill>
                          <a:schemeClr val="dk1"/>
                        </a:solidFill>
                      </a:endParaRPr>
                    </a:p>
                  </a:txBody>
                  <a:tcPr marL="91450" marR="91450" marT="45725" marB="45725"/>
                </a:tc>
                <a:extLst>
                  <a:ext uri="{0D108BD9-81ED-4DB2-BD59-A6C34878D82A}">
                    <a16:rowId xmlns:a16="http://schemas.microsoft.com/office/drawing/2014/main" val="10000"/>
                  </a:ext>
                </a:extLst>
              </a:tr>
              <a:tr h="498800">
                <a:tc>
                  <a:txBody>
                    <a:bodyPr/>
                    <a:lstStyle/>
                    <a:p>
                      <a:pPr marL="0" lvl="0" indent="0" algn="l" rtl="0">
                        <a:spcBef>
                          <a:spcPts val="0"/>
                        </a:spcBef>
                        <a:spcAft>
                          <a:spcPts val="0"/>
                        </a:spcAft>
                        <a:buNone/>
                      </a:pPr>
                      <a:r>
                        <a:rPr lang="en-US" i="1"/>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Teams and school staff incorporate real life experiences or values of students into expectation lessons.</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1"/>
                  </a:ext>
                </a:extLst>
              </a:tr>
              <a:tr h="137450">
                <a:tc>
                  <a:txBody>
                    <a:bodyPr/>
                    <a:lstStyle/>
                    <a:p>
                      <a:pPr marL="0" lvl="0" indent="0" algn="l" rtl="0">
                        <a:spcBef>
                          <a:spcPts val="0"/>
                        </a:spcBef>
                        <a:spcAft>
                          <a:spcPts val="0"/>
                        </a:spcAft>
                        <a:buNone/>
                      </a:pPr>
                      <a:r>
                        <a:rPr lang="en-US" i="1">
                          <a:solidFill>
                            <a:schemeClr val="dk1"/>
                          </a:solidFill>
                          <a:latin typeface="Calibri"/>
                          <a:ea typeface="Calibri"/>
                          <a:cs typeface="Calibri"/>
                          <a:sym typeface="Calibri"/>
                        </a:rPr>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Teams examine rules for reflection of dominant cultural values that may need explicit teaching and, if found, define the necessity of that skill and a plan for explicitly teaching it to all students.</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2"/>
                  </a:ext>
                </a:extLst>
              </a:tr>
              <a:tr h="137450">
                <a:tc>
                  <a:txBody>
                    <a:bodyPr/>
                    <a:lstStyle/>
                    <a:p>
                      <a:pPr marL="0" lvl="0" indent="0" algn="l" rtl="0">
                        <a:spcBef>
                          <a:spcPts val="0"/>
                        </a:spcBef>
                        <a:spcAft>
                          <a:spcPts val="0"/>
                        </a:spcAft>
                        <a:buNone/>
                      </a:pPr>
                      <a:r>
                        <a:rPr lang="en-US" i="1">
                          <a:solidFill>
                            <a:schemeClr val="dk1"/>
                          </a:solidFill>
                          <a:latin typeface="Calibri"/>
                          <a:ea typeface="Calibri"/>
                          <a:cs typeface="Calibri"/>
                          <a:sym typeface="Calibri"/>
                        </a:rPr>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Teams provide opportunities for students to articulate their expectations at home and to discuss similarities and differences Staff actively teach and provide opportunities to practice code-switching to all students.</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3"/>
                  </a:ext>
                </a:extLst>
              </a:tr>
              <a:tr h="137450">
                <a:tc>
                  <a:txBody>
                    <a:bodyPr/>
                    <a:lstStyle/>
                    <a:p>
                      <a:pPr marL="0" lvl="0" indent="0" algn="l" rtl="0">
                        <a:spcBef>
                          <a:spcPts val="0"/>
                        </a:spcBef>
                        <a:spcAft>
                          <a:spcPts val="0"/>
                        </a:spcAft>
                        <a:buNone/>
                      </a:pPr>
                      <a:r>
                        <a:rPr lang="en-US" i="1">
                          <a:solidFill>
                            <a:schemeClr val="dk1"/>
                          </a:solidFill>
                          <a:latin typeface="Calibri"/>
                          <a:ea typeface="Calibri"/>
                          <a:cs typeface="Calibri"/>
                          <a:sym typeface="Calibri"/>
                        </a:rPr>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Teams seek feedback on lesson plans from school staff, students, families, and community members.</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4"/>
                  </a:ext>
                </a:extLst>
              </a:tr>
              <a:tr h="137450">
                <a:tc>
                  <a:txBody>
                    <a:bodyPr/>
                    <a:lstStyle/>
                    <a:p>
                      <a:pPr marL="0" lvl="0" indent="0" algn="l" rtl="0">
                        <a:spcBef>
                          <a:spcPts val="0"/>
                        </a:spcBef>
                        <a:spcAft>
                          <a:spcPts val="0"/>
                        </a:spcAft>
                        <a:buNone/>
                      </a:pPr>
                      <a:r>
                        <a:rPr lang="en-US" i="1">
                          <a:solidFill>
                            <a:schemeClr val="dk1"/>
                          </a:solidFill>
                          <a:latin typeface="Calibri"/>
                          <a:ea typeface="Calibri"/>
                          <a:cs typeface="Calibri"/>
                          <a:sym typeface="Calibri"/>
                        </a:rPr>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Teams include family and community members as teachers of behavior expectations.</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5"/>
                  </a:ext>
                </a:extLst>
              </a:tr>
              <a:tr h="137450">
                <a:tc>
                  <a:txBody>
                    <a:bodyPr/>
                    <a:lstStyle/>
                    <a:p>
                      <a:pPr marL="0" lvl="0" indent="0" algn="l" rtl="0">
                        <a:spcBef>
                          <a:spcPts val="0"/>
                        </a:spcBef>
                        <a:spcAft>
                          <a:spcPts val="0"/>
                        </a:spcAft>
                        <a:buNone/>
                      </a:pPr>
                      <a:r>
                        <a:rPr lang="en-US" i="1">
                          <a:solidFill>
                            <a:schemeClr val="dk1"/>
                          </a:solidFill>
                          <a:latin typeface="Calibri"/>
                          <a:ea typeface="Calibri"/>
                          <a:cs typeface="Calibri"/>
                          <a:sym typeface="Calibri"/>
                        </a:rPr>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School staff use the Validate, Affirm, Build, and Bridge approach or other specific strategies to acknowledge students’ prior learning. </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6"/>
                  </a:ext>
                </a:extLst>
              </a:tr>
              <a:tr h="137450">
                <a:tc>
                  <a:txBody>
                    <a:bodyPr/>
                    <a:lstStyle/>
                    <a:p>
                      <a:pPr marL="0" lvl="0" indent="0" algn="l" rtl="0">
                        <a:spcBef>
                          <a:spcPts val="0"/>
                        </a:spcBef>
                        <a:spcAft>
                          <a:spcPts val="0"/>
                        </a:spcAft>
                        <a:buNone/>
                      </a:pPr>
                      <a:r>
                        <a:rPr lang="en-US" i="1">
                          <a:solidFill>
                            <a:schemeClr val="dk1"/>
                          </a:solidFill>
                          <a:latin typeface="Calibri"/>
                          <a:ea typeface="Calibri"/>
                          <a:cs typeface="Calibri"/>
                          <a:sym typeface="Calibri"/>
                        </a:rPr>
                        <a:t>1.4 CR</a:t>
                      </a:r>
                      <a:endParaRPr i="1"/>
                    </a:p>
                  </a:txBody>
                  <a:tcPr marL="91450" marR="91450"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i="1"/>
                        <a:t>Teams and school staff provide materials for families so that they can define and teach behavior expectations in the home in ways that fit their needs.</a:t>
                      </a:r>
                      <a:endParaRPr i="1"/>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7"/>
                  </a:ext>
                </a:extLst>
              </a:tr>
            </a:tbl>
          </a:graphicData>
        </a:graphic>
      </p:graphicFrame>
      <p:pic>
        <p:nvPicPr>
          <p:cNvPr id="241" name="Google Shape;241;g5cdbe5bd7d_0_22" descr=" "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50"/>
              </a:srgbClr>
            </a:outerShdw>
          </a:effectLst>
        </p:spPr>
      </p:pic>
      <p:sp>
        <p:nvSpPr>
          <p:cNvPr id="242" name="Google Shape;242;g5cdbe5bd7d_0_22"/>
          <p:cNvSpPr txBox="1">
            <a:spLocks noGrp="1"/>
          </p:cNvSpPr>
          <p:nvPr>
            <p:ph type="title"/>
          </p:nvPr>
        </p:nvSpPr>
        <p:spPr>
          <a:xfrm>
            <a:off x="1205371" y="274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Reflections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5" descr="This a picture of a teacher.  She is point to the white board and looking toward the class which cannot be seen." title="Teacher picture"/>
          <p:cNvPicPr preferRelativeResize="0"/>
          <p:nvPr/>
        </p:nvPicPr>
        <p:blipFill rotWithShape="1">
          <a:blip r:embed="rId3">
            <a:alphaModFix/>
          </a:blip>
          <a:srcRect/>
          <a:stretch/>
        </p:blipFill>
        <p:spPr>
          <a:xfrm>
            <a:off x="6675533" y="1646422"/>
            <a:ext cx="1947333" cy="1617133"/>
          </a:xfrm>
          <a:prstGeom prst="rect">
            <a:avLst/>
          </a:prstGeom>
          <a:noFill/>
          <a:ln w="28575"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
        <p:nvSpPr>
          <p:cNvPr id="249" name="Google Shape;249;p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57150" lvl="0" indent="0" algn="l" rtl="0">
              <a:spcBef>
                <a:spcPts val="0"/>
              </a:spcBef>
              <a:spcAft>
                <a:spcPts val="0"/>
              </a:spcAft>
              <a:buSzPts val="2400"/>
              <a:buNone/>
            </a:pPr>
            <a:r>
              <a:rPr lang="en-US" sz="2400" b="1"/>
              <a:t>Purpose: </a:t>
            </a:r>
            <a:endParaRPr/>
          </a:p>
          <a:p>
            <a:pPr marL="514350" lvl="0" indent="-342900" algn="l" rtl="0">
              <a:spcBef>
                <a:spcPts val="600"/>
              </a:spcBef>
              <a:spcAft>
                <a:spcPts val="0"/>
              </a:spcAft>
              <a:buSzPts val="2200"/>
              <a:buNone/>
            </a:pPr>
            <a:r>
              <a:rPr lang="en-US" sz="2200"/>
              <a:t>Prepare and plan for facilitating implementation </a:t>
            </a:r>
            <a:endParaRPr/>
          </a:p>
          <a:p>
            <a:pPr marL="514350" lvl="0" indent="-342900" algn="l" rtl="0">
              <a:spcBef>
                <a:spcPts val="600"/>
              </a:spcBef>
              <a:spcAft>
                <a:spcPts val="0"/>
              </a:spcAft>
              <a:buSzPts val="2200"/>
              <a:buNone/>
            </a:pPr>
            <a:r>
              <a:rPr lang="en-US" sz="2200"/>
              <a:t>of teaching the </a:t>
            </a:r>
            <a:r>
              <a:rPr lang="en-US" sz="2200">
                <a:solidFill>
                  <a:srgbClr val="1D2A52"/>
                </a:solidFill>
              </a:rPr>
              <a:t>school-wide and classroom-</a:t>
            </a:r>
            <a:r>
              <a:rPr lang="en-US" sz="2200"/>
              <a:t>wide</a:t>
            </a:r>
            <a:r>
              <a:rPr lang="en-US" sz="2200">
                <a:solidFill>
                  <a:srgbClr val="0000FF"/>
                </a:solidFill>
              </a:rPr>
              <a:t> </a:t>
            </a:r>
            <a:endParaRPr/>
          </a:p>
          <a:p>
            <a:pPr marL="514350" lvl="0" indent="-342900" algn="l" rtl="0">
              <a:spcBef>
                <a:spcPts val="600"/>
              </a:spcBef>
              <a:spcAft>
                <a:spcPts val="0"/>
              </a:spcAft>
              <a:buSzPts val="2200"/>
              <a:buNone/>
            </a:pPr>
            <a:r>
              <a:rPr lang="en-US" sz="2200"/>
              <a:t>Expectations</a:t>
            </a:r>
            <a:endParaRPr/>
          </a:p>
          <a:p>
            <a:pPr marL="514350" lvl="0" indent="-342900" algn="l" rtl="0">
              <a:spcBef>
                <a:spcPts val="600"/>
              </a:spcBef>
              <a:spcAft>
                <a:spcPts val="0"/>
              </a:spcAft>
              <a:buSzPts val="2200"/>
              <a:buNone/>
            </a:pPr>
            <a:endParaRPr sz="2200" i="1">
              <a:solidFill>
                <a:srgbClr val="1D2A52"/>
              </a:solidFill>
            </a:endParaRPr>
          </a:p>
          <a:p>
            <a:pPr marL="57150" lvl="0" indent="0" algn="l" rtl="0">
              <a:spcBef>
                <a:spcPts val="600"/>
              </a:spcBef>
              <a:spcAft>
                <a:spcPts val="0"/>
              </a:spcAft>
              <a:buSzPts val="2400"/>
              <a:buNone/>
            </a:pPr>
            <a:r>
              <a:rPr lang="en-US" sz="2400" b="1"/>
              <a:t>Outcomes:</a:t>
            </a:r>
            <a:endParaRPr/>
          </a:p>
          <a:p>
            <a:pPr marL="114300" lvl="0" indent="0" algn="l" rtl="0">
              <a:spcBef>
                <a:spcPts val="1040"/>
              </a:spcBef>
              <a:spcAft>
                <a:spcPts val="0"/>
              </a:spcAft>
              <a:buSzPts val="2200"/>
              <a:buNone/>
            </a:pPr>
            <a:r>
              <a:rPr lang="en-US" sz="2200"/>
              <a:t>Expected academic and social behaviors are taught</a:t>
            </a:r>
            <a:endParaRPr/>
          </a:p>
          <a:p>
            <a:pPr marL="114300" lvl="0" indent="0" algn="l" rtl="0">
              <a:spcBef>
                <a:spcPts val="440"/>
              </a:spcBef>
              <a:spcAft>
                <a:spcPts val="0"/>
              </a:spcAft>
              <a:buSzPts val="2200"/>
              <a:buNone/>
            </a:pPr>
            <a:r>
              <a:rPr lang="en-US" sz="2200"/>
              <a:t>directly to all students in classrooms and across other</a:t>
            </a:r>
            <a:endParaRPr/>
          </a:p>
          <a:p>
            <a:pPr marL="114300" lvl="0" indent="0" algn="l" rtl="0">
              <a:spcBef>
                <a:spcPts val="440"/>
              </a:spcBef>
              <a:spcAft>
                <a:spcPts val="0"/>
              </a:spcAft>
              <a:buSzPts val="2200"/>
              <a:buNone/>
            </a:pPr>
            <a:r>
              <a:rPr lang="en-US" sz="2200"/>
              <a:t>campus settings/locations. (TFI 1.4)</a:t>
            </a:r>
            <a:endParaRPr/>
          </a:p>
        </p:txBody>
      </p:sp>
      <p:pic>
        <p:nvPicPr>
          <p:cNvPr id="250" name="Google Shape;250;p5"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51" name="Google Shape;251;p5"/>
          <p:cNvSpPr txBox="1">
            <a:spLocks noGrp="1"/>
          </p:cNvSpPr>
          <p:nvPr>
            <p:ph type="title"/>
          </p:nvPr>
        </p:nvSpPr>
        <p:spPr>
          <a:xfrm>
            <a:off x="1635760" y="335090"/>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6"/>
              </a:buClr>
              <a:buSzPts val="4400"/>
              <a:buFont typeface="Twentieth Century"/>
              <a:buNone/>
            </a:pPr>
            <a:r>
              <a:rPr lang="en-US">
                <a:solidFill>
                  <a:schemeClr val="accent6"/>
                </a:solidFill>
              </a:rPr>
              <a:t>TFI 1.4 Purpose &amp; Outcomes</a:t>
            </a:r>
            <a:endParaRPr/>
          </a:p>
        </p:txBody>
      </p:sp>
    </p:spTree>
  </p:cSld>
  <p:clrMapOvr>
    <a:masterClrMapping/>
  </p:clrMapOvr>
</p:sld>
</file>

<file path=ppt/theme/theme1.xml><?xml version="1.0" encoding="utf-8"?>
<a:theme xmlns:a="http://schemas.openxmlformats.org/drawingml/2006/main" name="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WPBIS PP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3788</Words>
  <Application>Microsoft Office PowerPoint</Application>
  <PresentationFormat>On-screen Show (4:3)</PresentationFormat>
  <Paragraphs>508</Paragraphs>
  <Slides>38</Slides>
  <Notes>38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Arial</vt:lpstr>
      <vt:lpstr>Calibri</vt:lpstr>
      <vt:lpstr>Libre Baskerville</vt:lpstr>
      <vt:lpstr>Noto Sans Symbols</vt:lpstr>
      <vt:lpstr>Questrial</vt:lpstr>
      <vt:lpstr>Times New Roman</vt:lpstr>
      <vt:lpstr>Twentieth Century</vt:lpstr>
      <vt:lpstr>6_Final_MWBIS 4</vt:lpstr>
      <vt:lpstr>4_Final_MWBIS 4</vt:lpstr>
      <vt:lpstr>Final_MWBIS 4</vt:lpstr>
      <vt:lpstr>MWPBIS PPT Theme</vt:lpstr>
      <vt:lpstr>PBIS Team Training 2B </vt:lpstr>
      <vt:lpstr>Learning Expectations</vt:lpstr>
      <vt:lpstr>Organization of Modules</vt:lpstr>
      <vt:lpstr> Tier 1: Professional Learning Roadmap</vt:lpstr>
      <vt:lpstr>TFI Self-Assessment</vt:lpstr>
      <vt:lpstr>TFI &amp; Cultural Responsiveness</vt:lpstr>
      <vt:lpstr>Reflections</vt:lpstr>
      <vt:lpstr>Reflections</vt:lpstr>
      <vt:lpstr>TFI 1.4 Purpose &amp; Outcomes</vt:lpstr>
      <vt:lpstr>The Fun Theory</vt:lpstr>
      <vt:lpstr>   Developing a System for Teaching Appropriate School-wide &amp; Classroom-wide Lesson Plans   </vt:lpstr>
      <vt:lpstr>Why Develop a System for Teaching Behavior?</vt:lpstr>
      <vt:lpstr>Behavior Change</vt:lpstr>
      <vt:lpstr>Food for Thought…</vt:lpstr>
      <vt:lpstr>Creating Behavior Lesson Plans</vt:lpstr>
      <vt:lpstr>Develop an Efficient Teaching System</vt:lpstr>
      <vt:lpstr>Teaching Academics</vt:lpstr>
      <vt:lpstr>Teaching Behavior</vt:lpstr>
      <vt:lpstr>Example: Teaching hallway expectations Middle School Example</vt:lpstr>
      <vt:lpstr>Let’s Build A Lesson Plan Together </vt:lpstr>
      <vt:lpstr>Lesson Plan Continued…</vt:lpstr>
      <vt:lpstr>     Lesson Plan Activity</vt:lpstr>
      <vt:lpstr>How will the Lesson Plan be delivered?</vt:lpstr>
      <vt:lpstr>When Will You Teach? Schedule for Teaching Classroom Rules</vt:lpstr>
      <vt:lpstr>Teach in Context</vt:lpstr>
      <vt:lpstr>Embed Into the Curriculum</vt:lpstr>
      <vt:lpstr>Important Considerations When Making Teaching Videos</vt:lpstr>
      <vt:lpstr>Using Instructional Videos-  Transition Procedure</vt:lpstr>
      <vt:lpstr>Using Instructional Videos-  Arrive on Time</vt:lpstr>
      <vt:lpstr>Plan for Teaching Expectations</vt:lpstr>
      <vt:lpstr>Plan for Teaching Expectations</vt:lpstr>
      <vt:lpstr>More Culturally Responsive Considerations</vt:lpstr>
      <vt:lpstr>Lesson Plan Resources</vt:lpstr>
      <vt:lpstr>TFI Self-Assessment</vt:lpstr>
      <vt:lpstr>TFI &amp; Cultural Responsiveness</vt:lpstr>
      <vt:lpstr>Reflections</vt:lpstr>
      <vt:lpstr>Reflections</vt:lpstr>
      <vt:lpstr>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Team Training 2B</dc:title>
  <dc:creator>Sheri Luecking</dc:creator>
  <cp:lastModifiedBy>Garrett Petrie</cp:lastModifiedBy>
  <cp:revision>4</cp:revision>
  <dcterms:created xsi:type="dcterms:W3CDTF">2014-11-24T17:40:55Z</dcterms:created>
  <dcterms:modified xsi:type="dcterms:W3CDTF">2019-08-06T21:24:13Z</dcterms:modified>
</cp:coreProperties>
</file>