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3" r:id="rId3"/>
  </p:sldMasterIdLst>
  <p:notesMasterIdLst>
    <p:notesMasterId r:id="rId4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hNP1N3DNF/ao4UEfopMTjenn4o7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F90F14-C76F-412C-9573-1E2B5CD740DB}">
  <a:tblStyle styleId="{9CF90F14-C76F-412C-9573-1E2B5CD740D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9F8603C-C972-4207-9FEC-C9A4866935A6}" styleName="Table_1">
    <a:wholeTbl>
      <a:tcTxStyle b="off" i="off">
        <a:font>
          <a:latin typeface="Calibri"/>
          <a:ea typeface="Calibri"/>
          <a:cs typeface="Calibri"/>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1V>
    <a:band2V>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6"/>
          </a:solidFill>
        </a:fill>
      </a:tcStyle>
    </a:firstRow>
    <a:neCell>
      <a:tcTxStyle/>
      <a:tcStyle>
        <a:tcBdr/>
      </a:tcStyle>
    </a:neCell>
    <a:nwCell>
      <a:tcTxStyle/>
      <a:tcStyle>
        <a:tcBdr/>
      </a:tcStyle>
    </a:nwCell>
  </a:tblStyle>
  <a:tblStyle styleId="{9F59390F-84D9-4B94-9161-938B037BA806}" styleName="Table_2">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 styleId="{F79B8222-AB96-45E5-AC99-F4A1DB1E5BF7}"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a:tcStyle>
        <a:tcBdr/>
        <a:fill>
          <a:solidFill>
            <a:srgbClr val="E2E5F4"/>
          </a:solidFill>
        </a:fill>
      </a:tcStyle>
    </a:band1H>
    <a:band2H>
      <a:tcTxStyle/>
      <a:tcStyle>
        <a:tcBdr/>
      </a:tcStyle>
    </a:band2H>
    <a:band1V>
      <a:tcTxStyle/>
      <a:tcStyle>
        <a:tcBdr/>
        <a:fill>
          <a:solidFill>
            <a:srgbClr val="E2E5F4"/>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F4A115D-015A-4DD4-AC8C-7DC803FB3424}"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F0"/>
          </a:solidFill>
        </a:fill>
      </a:tcStyle>
    </a:wholeTbl>
    <a:band1H>
      <a:tcTxStyle/>
      <a:tcStyle>
        <a:tcBdr/>
        <a:fill>
          <a:solidFill>
            <a:srgbClr val="CDCFE0"/>
          </a:solidFill>
        </a:fill>
      </a:tcStyle>
    </a:band1H>
    <a:band2H>
      <a:tcTxStyle/>
      <a:tcStyle>
        <a:tcBdr/>
      </a:tcStyle>
    </a:band2H>
    <a:band1V>
      <a:tcTxStyle/>
      <a:tcStyle>
        <a:tcBdr/>
        <a:fill>
          <a:solidFill>
            <a:srgbClr val="CDCFE0"/>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5B1B1C79-A47E-403A-9540-476531DD9905}" styleName="Table_5">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35C56409-87F6-4DC2-8E40-019C909F3E08}" styleName="Table_6">
    <a:wholeTbl>
      <a:tcTxStyle b="off" i="off">
        <a:font>
          <a:latin typeface="Calibri"/>
          <a:ea typeface="Calibri"/>
          <a:cs typeface="Calibri"/>
        </a:font>
        <a:schemeClr val="dk1"/>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dk1"/>
              </a:solidFill>
              <a:prstDash val="solid"/>
              <a:round/>
              <a:headEnd type="none" w="sm" len="sm"/>
              <a:tailEnd type="none" w="sm" len="sm"/>
            </a:ln>
          </a:top>
          <a:bottom>
            <a:ln w="9525" cap="flat" cmpd="sng">
              <a:solidFill>
                <a:schemeClr val="dk1"/>
              </a:solidFill>
              <a:prstDash val="solid"/>
              <a:round/>
              <a:headEnd type="none" w="sm" len="sm"/>
              <a:tailEnd type="none" w="sm" len="sm"/>
            </a:ln>
          </a:bottom>
        </a:tcBdr>
      </a:tcStyle>
    </a:band1H>
    <a:band2H>
      <a:tcTxStyle/>
      <a:tcStyle>
        <a:tcBdr/>
      </a:tcStyle>
    </a:band2H>
    <a:band1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1V>
    <a:band2V>
      <a:tcTxStyle/>
      <a:tcStyle>
        <a:tcBdr>
          <a:left>
            <a:ln w="9525" cap="flat" cmpd="sng">
              <a:solidFill>
                <a:schemeClr val="dk1"/>
              </a:solidFill>
              <a:prstDash val="solid"/>
              <a:round/>
              <a:headEnd type="none" w="sm" len="sm"/>
              <a:tailEnd type="none" w="sm" len="sm"/>
            </a:ln>
          </a:left>
          <a:right>
            <a:ln w="9525" cap="flat" cmpd="sng">
              <a:solidFill>
                <a:schemeClr val="dk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p:restoredTop sz="85532" autoAdjust="0"/>
  </p:normalViewPr>
  <p:slideViewPr>
    <p:cSldViewPr snapToGrid="0">
      <p:cViewPr varScale="1">
        <p:scale>
          <a:sx n="82" d="100"/>
          <a:sy n="82" d="100"/>
        </p:scale>
        <p:origin x="1047"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29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UPDATED July 201</a:t>
            </a:r>
            <a:r>
              <a:rPr lang="en-US" b="1" dirty="0"/>
              <a:t>9</a:t>
            </a:r>
            <a:endParaRPr b="1"/>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Updated 7/2018</a:t>
            </a:r>
            <a:endParaRPr dirty="0"/>
          </a:p>
        </p:txBody>
      </p:sp>
      <p:sp>
        <p:nvSpPr>
          <p:cNvPr id="151" name="Google Shape;151;p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have addressed the expectations; now we will be moving on to the Behaviors, Routines and Procedures</a:t>
            </a:r>
            <a:endParaRPr/>
          </a:p>
          <a:p>
            <a:pPr marL="0" lvl="0" indent="0" algn="l" rtl="0">
              <a:spcBef>
                <a:spcPts val="0"/>
              </a:spcBef>
              <a:spcAft>
                <a:spcPts val="0"/>
              </a:spcAft>
              <a:buNone/>
            </a:pPr>
            <a:r>
              <a:rPr lang="en-US"/>
              <a:t>Expectations are outcomes</a:t>
            </a:r>
            <a:endParaRPr/>
          </a:p>
          <a:p>
            <a:pPr marL="0" lvl="0" indent="0" algn="l" rtl="0">
              <a:spcBef>
                <a:spcPts val="0"/>
              </a:spcBef>
              <a:spcAft>
                <a:spcPts val="0"/>
              </a:spcAft>
              <a:buNone/>
            </a:pPr>
            <a:endParaRPr/>
          </a:p>
          <a:p>
            <a:pPr marL="0" lvl="0" indent="0" algn="l" rtl="0">
              <a:spcBef>
                <a:spcPts val="0"/>
              </a:spcBef>
              <a:spcAft>
                <a:spcPts val="0"/>
              </a:spcAft>
              <a:buNone/>
            </a:pPr>
            <a:r>
              <a:rPr lang="en-US"/>
              <a:t>Rules are the specific criteria for meeting expectation outcomes</a:t>
            </a:r>
            <a:endParaRPr/>
          </a:p>
          <a:p>
            <a:pPr marL="0" lvl="0" indent="0" algn="l" rtl="0">
              <a:spcBef>
                <a:spcPts val="0"/>
              </a:spcBef>
              <a:spcAft>
                <a:spcPts val="0"/>
              </a:spcAft>
              <a:buNone/>
            </a:pPr>
            <a:endParaRPr/>
          </a:p>
          <a:p>
            <a:pPr marL="0" lvl="0" indent="0" algn="l" rtl="0">
              <a:spcBef>
                <a:spcPts val="0"/>
              </a:spcBef>
              <a:spcAft>
                <a:spcPts val="0"/>
              </a:spcAft>
              <a:buNone/>
            </a:pPr>
            <a:r>
              <a:rPr lang="en-US"/>
              <a:t>Rules identify and define concepts of acceptable behavior</a:t>
            </a:r>
            <a:endParaRPr/>
          </a:p>
          <a:p>
            <a:pPr marL="0" lvl="0" indent="0" algn="l" rtl="0">
              <a:spcBef>
                <a:spcPts val="0"/>
              </a:spcBef>
              <a:spcAft>
                <a:spcPts val="0"/>
              </a:spcAft>
              <a:buNone/>
            </a:pPr>
            <a:endParaRPr/>
          </a:p>
          <a:p>
            <a:pPr marL="0" lvl="0" indent="0" algn="l" rtl="0">
              <a:spcBef>
                <a:spcPts val="0"/>
              </a:spcBef>
              <a:spcAft>
                <a:spcPts val="0"/>
              </a:spcAft>
              <a:buNone/>
            </a:pPr>
            <a:r>
              <a:rPr lang="en-US"/>
              <a:t>Use of expectations and rules provides a guideline for students to monitor their own behavior and they remind and motivate students to meet certain standards</a:t>
            </a:r>
            <a:endParaRPr/>
          </a:p>
          <a:p>
            <a:pPr marL="0" lvl="0" indent="0" algn="l" rtl="0">
              <a:spcBef>
                <a:spcPts val="0"/>
              </a:spcBef>
              <a:spcAft>
                <a:spcPts val="0"/>
              </a:spcAft>
              <a:buNone/>
            </a:pPr>
            <a:endParaRPr/>
          </a:p>
        </p:txBody>
      </p:sp>
      <p:sp>
        <p:nvSpPr>
          <p:cNvPr id="251" name="Google Shape;251;p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8" name="Google Shape;258;p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Clr>
                <a:schemeClr val="dk1"/>
              </a:buClr>
              <a:buSzPts val="1200"/>
              <a:buFont typeface="Calibri"/>
              <a:buNone/>
            </a:pPr>
            <a:r>
              <a:rPr lang="en-US"/>
              <a:t>what you want them to do, rather than what you don’t want them to do</a:t>
            </a:r>
            <a:endParaRPr/>
          </a:p>
          <a:p>
            <a:pPr marL="457200" lvl="1" indent="0" algn="l" rtl="0">
              <a:spcBef>
                <a:spcPts val="0"/>
              </a:spcBef>
              <a:spcAft>
                <a:spcPts val="0"/>
              </a:spcAft>
              <a:buClr>
                <a:schemeClr val="dk1"/>
              </a:buClr>
              <a:buSzPts val="1200"/>
              <a:buFont typeface="Calibri"/>
              <a:buNone/>
            </a:pPr>
            <a:r>
              <a:rPr lang="en-US"/>
              <a:t>positively stated</a:t>
            </a:r>
            <a:endParaRPr/>
          </a:p>
          <a:p>
            <a:pPr marL="457200" lvl="1" indent="0" algn="l" rtl="0">
              <a:spcBef>
                <a:spcPts val="0"/>
              </a:spcBef>
              <a:spcAft>
                <a:spcPts val="0"/>
              </a:spcAft>
              <a:buClr>
                <a:schemeClr val="dk1"/>
              </a:buClr>
              <a:buSzPts val="1200"/>
              <a:buFont typeface="Calibri"/>
              <a:buNone/>
            </a:pPr>
            <a:r>
              <a:rPr lang="en-US"/>
              <a:t>easy to remember</a:t>
            </a:r>
            <a:endParaRPr/>
          </a:p>
          <a:p>
            <a:pPr marL="457200" lvl="1" indent="0" algn="l" rtl="0">
              <a:spcBef>
                <a:spcPts val="0"/>
              </a:spcBef>
              <a:spcAft>
                <a:spcPts val="0"/>
              </a:spcAft>
              <a:buClr>
                <a:schemeClr val="dk1"/>
              </a:buClr>
              <a:buSzPts val="1200"/>
              <a:buFont typeface="Calibri"/>
              <a:buNone/>
            </a:pPr>
            <a:r>
              <a:rPr lang="en-US"/>
              <a:t>posted in the school and classroom</a:t>
            </a:r>
            <a:endParaRPr/>
          </a:p>
          <a:p>
            <a:pPr marL="457200" lvl="1" indent="0" algn="l" rtl="0">
              <a:spcBef>
                <a:spcPts val="0"/>
              </a:spcBef>
              <a:spcAft>
                <a:spcPts val="0"/>
              </a:spcAft>
              <a:buClr>
                <a:schemeClr val="dk1"/>
              </a:buClr>
              <a:buSzPts val="1200"/>
              <a:buFont typeface="Calibri"/>
              <a:buNone/>
            </a:pPr>
            <a:r>
              <a:rPr lang="en-US"/>
              <a:t>taught directly by the staff/students</a:t>
            </a:r>
            <a:endParaRPr/>
          </a:p>
        </p:txBody>
      </p:sp>
      <p:sp>
        <p:nvSpPr>
          <p:cNvPr id="259" name="Google Shape;259;p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What is wrong with Ms. Mutner’s list?  </a:t>
            </a:r>
            <a:r>
              <a:rPr lang="en-US"/>
              <a:t>It’s a list of arbitrary rules; it doesn’t say what students should do instead.  If you’re in Ms. Mutner’s class, what should you be doing?  How do these rules make students more successful; they are more arbitrary than instructional.  You can never teach everything a student should do by teaching the negatives.  We should be telling them what we want instead.  Could we teach academics like this?  2+2 is not 5; 2+2 is not 20, etc.  </a:t>
            </a:r>
            <a:endParaRPr/>
          </a:p>
          <a:p>
            <a:pPr marL="0" lvl="0" indent="0" algn="l" rtl="0">
              <a:spcBef>
                <a:spcPts val="0"/>
              </a:spcBef>
              <a:spcAft>
                <a:spcPts val="0"/>
              </a:spcAft>
              <a:buNone/>
            </a:pPr>
            <a:endParaRPr/>
          </a:p>
        </p:txBody>
      </p:sp>
      <p:sp>
        <p:nvSpPr>
          <p:cNvPr id="267" name="Google Shape;267;p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14</a:t>
            </a:fld>
            <a:endParaRPr sz="1200">
              <a:solidFill>
                <a:srgbClr val="000000"/>
              </a:solidFill>
              <a:latin typeface="Arial"/>
              <a:ea typeface="Arial"/>
              <a:cs typeface="Arial"/>
              <a:sym typeface="Arial"/>
            </a:endParaRPr>
          </a:p>
        </p:txBody>
      </p:sp>
      <p:sp>
        <p:nvSpPr>
          <p:cNvPr id="282" name="Google Shape;282;p11:notes"/>
          <p:cNvSpPr txBox="1"/>
          <p:nvPr/>
        </p:nvSpPr>
        <p:spPr>
          <a:xfrm>
            <a:off x="5181601" y="6515101"/>
            <a:ext cx="3962400" cy="342900"/>
          </a:xfrm>
          <a:prstGeom prst="rect">
            <a:avLst/>
          </a:prstGeom>
          <a:noFill/>
          <a:ln>
            <a:noFill/>
          </a:ln>
        </p:spPr>
        <p:txBody>
          <a:bodyPr spcFirstLastPara="1" wrap="square" lIns="91400" tIns="45700" rIns="91400"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Times New Roman"/>
                <a:ea typeface="Times New Roman"/>
                <a:cs typeface="Times New Roman"/>
                <a:sym typeface="Times New Roman"/>
              </a:rPr>
              <a:t>14</a:t>
            </a:fld>
            <a:endParaRPr sz="1200">
              <a:solidFill>
                <a:srgbClr val="000000"/>
              </a:solidFill>
              <a:latin typeface="Times New Roman"/>
              <a:ea typeface="Times New Roman"/>
              <a:cs typeface="Times New Roman"/>
              <a:sym typeface="Times New Roman"/>
            </a:endParaRPr>
          </a:p>
        </p:txBody>
      </p:sp>
      <p:sp>
        <p:nvSpPr>
          <p:cNvPr id="283" name="Google Shape;283;p1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4" name="Google Shape;284;p11:notes"/>
          <p:cNvSpPr txBox="1">
            <a:spLocks noGrp="1"/>
          </p:cNvSpPr>
          <p:nvPr>
            <p:ph type="body" idx="1"/>
          </p:nvPr>
        </p:nvSpPr>
        <p:spPr>
          <a:xfrm>
            <a:off x="1219200" y="3257550"/>
            <a:ext cx="67056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Redesign Learning &amp; Teaching Environment.  Our mission is to create positive, preventative and predictable climates in schools.  We want to change from a focus on the “no’s” and “don’ts” to what is expected behavior from students and staff.</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95" name="Google Shape;295;p1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16</a:t>
            </a:fld>
            <a:endParaRPr sz="1200">
              <a:solidFill>
                <a:srgbClr val="000000"/>
              </a:solidFill>
              <a:latin typeface="Calibri"/>
              <a:ea typeface="Calibri"/>
              <a:cs typeface="Calibri"/>
              <a:sym typeface="Calibri"/>
            </a:endParaRPr>
          </a:p>
        </p:txBody>
      </p:sp>
      <p:sp>
        <p:nvSpPr>
          <p:cNvPr id="302" name="Google Shape;302;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3" name="Google Shape;303;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What is the problem with these school-wide expectations?</a:t>
            </a:r>
            <a:endParaRPr/>
          </a:p>
          <a:p>
            <a:pPr marL="0" lvl="0" indent="0" algn="l" rtl="0">
              <a:spcBef>
                <a:spcPts val="0"/>
              </a:spcBef>
              <a:spcAft>
                <a:spcPts val="0"/>
              </a:spcAft>
              <a:buNone/>
            </a:pPr>
            <a:r>
              <a:rPr lang="en-US" i="1">
                <a:latin typeface="Arial"/>
                <a:ea typeface="Arial"/>
                <a:cs typeface="Arial"/>
                <a:sym typeface="Arial"/>
              </a:rPr>
              <a:t>Too many</a:t>
            </a:r>
            <a:endParaRPr/>
          </a:p>
          <a:p>
            <a:pPr marL="0" lvl="0" indent="0" algn="l" rtl="0">
              <a:spcBef>
                <a:spcPts val="0"/>
              </a:spcBef>
              <a:spcAft>
                <a:spcPts val="0"/>
              </a:spcAft>
              <a:buNone/>
            </a:pPr>
            <a:r>
              <a:rPr lang="en-US" i="1">
                <a:latin typeface="Arial"/>
                <a:ea typeface="Arial"/>
                <a:cs typeface="Arial"/>
                <a:sym typeface="Arial"/>
              </a:rPr>
              <a:t>Not easy to remember</a:t>
            </a:r>
            <a:endParaRPr/>
          </a:p>
          <a:p>
            <a:pPr marL="0" lvl="0" indent="0" algn="l" rtl="0">
              <a:spcBef>
                <a:spcPts val="0"/>
              </a:spcBef>
              <a:spcAft>
                <a:spcPts val="0"/>
              </a:spcAft>
              <a:buNone/>
            </a:pPr>
            <a:r>
              <a:rPr lang="en-US" i="1">
                <a:latin typeface="Arial"/>
                <a:ea typeface="Arial"/>
                <a:cs typeface="Arial"/>
                <a:sym typeface="Arial"/>
              </a:rPr>
              <a:t>Too wordy</a:t>
            </a:r>
            <a:endParaRPr/>
          </a:p>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
        <p:nvSpPr>
          <p:cNvPr id="158" name="Google Shape;158;p2:notes"/>
          <p:cNvSpPr txBox="1"/>
          <p:nvPr/>
        </p:nvSpPr>
        <p:spPr>
          <a:xfrm>
            <a:off x="5179484" y="6513695"/>
            <a:ext cx="3962400" cy="343135"/>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sz="1200" b="0" i="0" u="none" strike="noStrike" cap="none">
              <a:solidFill>
                <a:srgbClr val="000000"/>
              </a:solidFill>
              <a:latin typeface="Times New Roman"/>
              <a:ea typeface="Times New Roman"/>
              <a:cs typeface="Times New Roman"/>
              <a:sym typeface="Times New Roman"/>
            </a:endParaRPr>
          </a:p>
        </p:txBody>
      </p:sp>
      <p:sp>
        <p:nvSpPr>
          <p:cNvPr id="159" name="Google Shape;159;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p2:notes"/>
          <p:cNvSpPr txBox="1">
            <a:spLocks noGrp="1"/>
          </p:cNvSpPr>
          <p:nvPr>
            <p:ph type="body" idx="1"/>
          </p:nvPr>
        </p:nvSpPr>
        <p:spPr>
          <a:xfrm>
            <a:off x="1219200" y="3258019"/>
            <a:ext cx="6705600" cy="3085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1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your school system does not have school-wide expectations, proceed to developing expectations for your school.</a:t>
            </a:r>
            <a:endParaRPr/>
          </a:p>
          <a:p>
            <a:pPr marL="0" lvl="0" indent="0" algn="l" rtl="0">
              <a:spcBef>
                <a:spcPts val="0"/>
              </a:spcBef>
              <a:spcAft>
                <a:spcPts val="0"/>
              </a:spcAft>
              <a:buNone/>
            </a:pPr>
            <a:r>
              <a:rPr lang="en-US"/>
              <a:t>Activity:</a:t>
            </a:r>
            <a:endParaRPr/>
          </a:p>
          <a:p>
            <a:pPr marL="0" lvl="0" indent="0" algn="l" rtl="0">
              <a:spcBef>
                <a:spcPts val="0"/>
              </a:spcBef>
              <a:spcAft>
                <a:spcPts val="0"/>
              </a:spcAft>
              <a:buNone/>
            </a:pPr>
            <a:r>
              <a:rPr lang="en-US"/>
              <a:t>Each team member gets three sticky notes to record one expectation per sticky note.</a:t>
            </a:r>
            <a:endParaRPr/>
          </a:p>
          <a:p>
            <a:pPr marL="0" lvl="0" indent="0" algn="l" rtl="0">
              <a:spcBef>
                <a:spcPts val="0"/>
              </a:spcBef>
              <a:spcAft>
                <a:spcPts val="0"/>
              </a:spcAft>
              <a:buNone/>
            </a:pPr>
            <a:r>
              <a:rPr lang="en-US"/>
              <a:t>Reach consensus as a team on three.</a:t>
            </a:r>
            <a:endParaRPr/>
          </a:p>
          <a:p>
            <a:pPr marL="0" lvl="0" indent="0" algn="l" rtl="0">
              <a:spcBef>
                <a:spcPts val="0"/>
              </a:spcBef>
              <a:spcAft>
                <a:spcPts val="0"/>
              </a:spcAft>
              <a:buNone/>
            </a:pPr>
            <a:r>
              <a:rPr lang="en-US"/>
              <a:t>Take this activity back to staff.</a:t>
            </a:r>
            <a:endParaRPr/>
          </a:p>
          <a:p>
            <a:pPr marL="0" lvl="0" indent="0" algn="l" rtl="0">
              <a:spcBef>
                <a:spcPts val="0"/>
              </a:spcBef>
              <a:spcAft>
                <a:spcPts val="0"/>
              </a:spcAft>
              <a:buNone/>
            </a:pPr>
            <a:r>
              <a:rPr lang="en-US"/>
              <a:t>Record these on a blank matrix</a:t>
            </a:r>
            <a:endParaRPr/>
          </a:p>
          <a:p>
            <a:pPr marL="0" lvl="0" indent="0" algn="l" rtl="0">
              <a:spcBef>
                <a:spcPts val="0"/>
              </a:spcBef>
              <a:spcAft>
                <a:spcPts val="0"/>
              </a:spcAft>
              <a:buNone/>
            </a:pPr>
            <a:endParaRPr/>
          </a:p>
        </p:txBody>
      </p:sp>
      <p:sp>
        <p:nvSpPr>
          <p:cNvPr id="347" name="Google Shape;347;p1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6" name="Google Shape;356;p2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Think of the earlier predictable problems you discussed</a:t>
            </a:r>
            <a:endParaRPr>
              <a:latin typeface="Calibri"/>
              <a:ea typeface="Calibri"/>
              <a:cs typeface="Calibri"/>
              <a:sym typeface="Calibri"/>
            </a:endParaRPr>
          </a:p>
        </p:txBody>
      </p:sp>
      <p:sp>
        <p:nvSpPr>
          <p:cNvPr id="357" name="Google Shape;357;p2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5" name="Google Shape;365;p2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Provide teams with a blank teaching matrix.</a:t>
            </a:r>
            <a:endParaRPr/>
          </a:p>
        </p:txBody>
      </p:sp>
      <p:sp>
        <p:nvSpPr>
          <p:cNvPr id="366" name="Google Shape;366;p2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24</a:t>
            </a:fld>
            <a:endParaRPr sz="1200">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7" name="Google Shape;377;p2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0"/>
              </a:buClr>
              <a:buSzPts val="1200"/>
              <a:buFont typeface="Noto Sans Symbols"/>
              <a:buNone/>
            </a:pPr>
            <a:r>
              <a:rPr lang="en-US" b="0" i="0">
                <a:solidFill>
                  <a:srgbClr val="000090"/>
                </a:solidFill>
                <a:latin typeface="Calibri"/>
                <a:ea typeface="Calibri"/>
                <a:cs typeface="Calibri"/>
                <a:sym typeface="Calibri"/>
              </a:rPr>
              <a:t>Identify the classroom and non-classroom areas in the schools.  </a:t>
            </a:r>
            <a:endParaRPr/>
          </a:p>
        </p:txBody>
      </p:sp>
      <p:sp>
        <p:nvSpPr>
          <p:cNvPr id="378" name="Google Shape;378;p2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25</a:t>
            </a:fld>
            <a:endParaRPr sz="1200">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2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have addressed the expectations; now we will be moving on to the Rules, Routines and Procedures</a:t>
            </a:r>
            <a:endParaRPr/>
          </a:p>
          <a:p>
            <a:pPr marL="0" lvl="0" indent="0" algn="l" rtl="0">
              <a:spcBef>
                <a:spcPts val="0"/>
              </a:spcBef>
              <a:spcAft>
                <a:spcPts val="0"/>
              </a:spcAft>
              <a:buNone/>
            </a:pPr>
            <a:r>
              <a:rPr lang="en-US"/>
              <a:t>Expectations are outcomes</a:t>
            </a:r>
            <a:endParaRPr/>
          </a:p>
          <a:p>
            <a:pPr marL="0" lvl="0" indent="0" algn="l" rtl="0">
              <a:spcBef>
                <a:spcPts val="0"/>
              </a:spcBef>
              <a:spcAft>
                <a:spcPts val="0"/>
              </a:spcAft>
              <a:buNone/>
            </a:pPr>
            <a:endParaRPr/>
          </a:p>
          <a:p>
            <a:pPr marL="0" lvl="0" indent="0" algn="l" rtl="0">
              <a:spcBef>
                <a:spcPts val="0"/>
              </a:spcBef>
              <a:spcAft>
                <a:spcPts val="0"/>
              </a:spcAft>
              <a:buNone/>
            </a:pPr>
            <a:r>
              <a:rPr lang="en-US"/>
              <a:t>Rules are the specific criteria for meeting expectation outcomes</a:t>
            </a:r>
            <a:endParaRPr/>
          </a:p>
          <a:p>
            <a:pPr marL="0" lvl="0" indent="0" algn="l" rtl="0">
              <a:spcBef>
                <a:spcPts val="0"/>
              </a:spcBef>
              <a:spcAft>
                <a:spcPts val="0"/>
              </a:spcAft>
              <a:buNone/>
            </a:pPr>
            <a:endParaRPr/>
          </a:p>
          <a:p>
            <a:pPr marL="0" lvl="0" indent="0" algn="l" rtl="0">
              <a:spcBef>
                <a:spcPts val="0"/>
              </a:spcBef>
              <a:spcAft>
                <a:spcPts val="0"/>
              </a:spcAft>
              <a:buNone/>
            </a:pPr>
            <a:r>
              <a:rPr lang="en-US"/>
              <a:t>Rules identify and define concepts of acceptable behavior</a:t>
            </a:r>
            <a:endParaRPr/>
          </a:p>
          <a:p>
            <a:pPr marL="0" lvl="0" indent="0" algn="l" rtl="0">
              <a:spcBef>
                <a:spcPts val="0"/>
              </a:spcBef>
              <a:spcAft>
                <a:spcPts val="0"/>
              </a:spcAft>
              <a:buNone/>
            </a:pPr>
            <a:endParaRPr/>
          </a:p>
          <a:p>
            <a:pPr marL="0" lvl="0" indent="0" algn="l" rtl="0">
              <a:spcBef>
                <a:spcPts val="0"/>
              </a:spcBef>
              <a:spcAft>
                <a:spcPts val="0"/>
              </a:spcAft>
              <a:buNone/>
            </a:pPr>
            <a:r>
              <a:rPr lang="en-US"/>
              <a:t>Use of expectations and rules provides a guideline for students to monitor their own behavior and they remind and motivate students to meet certain standards</a:t>
            </a:r>
            <a:endParaRPr/>
          </a:p>
          <a:p>
            <a:pPr marL="0" lvl="0" indent="0" algn="l" rtl="0">
              <a:spcBef>
                <a:spcPts val="0"/>
              </a:spcBef>
              <a:spcAft>
                <a:spcPts val="0"/>
              </a:spcAft>
              <a:buNone/>
            </a:pPr>
            <a:endParaRPr/>
          </a:p>
        </p:txBody>
      </p:sp>
      <p:sp>
        <p:nvSpPr>
          <p:cNvPr id="389" name="Google Shape;389;p2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27</a:t>
            </a:fld>
            <a:endParaRPr sz="1200">
              <a:solidFill>
                <a:srgbClr val="000000"/>
              </a:solidFill>
              <a:latin typeface="Arial"/>
              <a:ea typeface="Arial"/>
              <a:cs typeface="Arial"/>
              <a:sym typeface="Arial"/>
            </a:endParaRPr>
          </a:p>
        </p:txBody>
      </p:sp>
      <p:sp>
        <p:nvSpPr>
          <p:cNvPr id="396" name="Google Shape;396;p2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97" name="Google Shape;397;p2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It’s not enough to just identify the expectations and locations in the school, we need to clearly describe what the expectations look like.  We do that by identifying the rules, using school’s data to determine what needs to be addressed in each area.</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2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i="1"/>
          </a:p>
        </p:txBody>
      </p:sp>
      <p:sp>
        <p:nvSpPr>
          <p:cNvPr id="405" name="Google Shape;405;p2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2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Could be done as a turn and talk</a:t>
            </a:r>
            <a:endParaRPr/>
          </a:p>
        </p:txBody>
      </p:sp>
      <p:sp>
        <p:nvSpPr>
          <p:cNvPr id="413" name="Google Shape;413;p2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bbb313440_1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bbb313440_1_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0"/>
              <a:t>MOVE UP</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These are the icons that you will see throughout the training and will serve as a guide and a prompt to the content of each slide. </a:t>
            </a: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r>
              <a:rPr lang="en-US" b="0"/>
              <a:t>Change</a:t>
            </a:r>
            <a:endParaRPr b="0"/>
          </a:p>
        </p:txBody>
      </p:sp>
      <p:sp>
        <p:nvSpPr>
          <p:cNvPr id="167" name="Google Shape;167;g5bbb313440_1_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2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 incorporating pro-social skills within the teaching matrix.  Specific behaviors are important and necessary, but we are also addressing social competency with all our students.</a:t>
            </a:r>
            <a:endParaRPr/>
          </a:p>
          <a:p>
            <a:pPr marL="0" marR="0" lvl="0" indent="0" algn="l" rtl="0">
              <a:lnSpc>
                <a:spcPct val="100000"/>
              </a:lnSpc>
              <a:spcBef>
                <a:spcPts val="0"/>
              </a:spcBef>
              <a:spcAft>
                <a:spcPts val="0"/>
              </a:spcAft>
              <a:buClr>
                <a:schemeClr val="dk1"/>
              </a:buClr>
              <a:buSzPts val="1200"/>
              <a:buFont typeface="Calibri"/>
              <a:buNone/>
            </a:pPr>
            <a:r>
              <a:rPr lang="en-US"/>
              <a:t>Because students spend more time in small cooperative, collaborative work groups, they rely on these prosocial skills for their academic work as well.  You can increase content coverage when you pre-correct and teach prosocial skills (Anita Archer principle).</a:t>
            </a:r>
            <a:endParaRPr/>
          </a:p>
          <a:p>
            <a:pPr marL="0" lvl="0" indent="0" algn="l" rtl="0">
              <a:spcBef>
                <a:spcPts val="0"/>
              </a:spcBef>
              <a:spcAft>
                <a:spcPts val="0"/>
              </a:spcAft>
              <a:buNone/>
            </a:pPr>
            <a:endParaRPr/>
          </a:p>
        </p:txBody>
      </p:sp>
      <p:sp>
        <p:nvSpPr>
          <p:cNvPr id="431" name="Google Shape;431;p2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5b23f7a1df_0_21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5b23f7a1df_0_2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5b23f7a1df_0_219:notes"/>
          <p:cNvSpPr txBox="1">
            <a:spLocks noGrp="1"/>
          </p:cNvSpPr>
          <p:nvPr>
            <p:ph type="sldNum" idx="12"/>
          </p:nvPr>
        </p:nvSpPr>
        <p:spPr>
          <a:xfrm>
            <a:off x="5179484" y="6513910"/>
            <a:ext cx="3962400" cy="342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9: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 adding pro-social skills to your Matrix based on the needs of your students.</a:t>
            </a:r>
            <a:endParaRPr/>
          </a:p>
        </p:txBody>
      </p:sp>
      <p:sp>
        <p:nvSpPr>
          <p:cNvPr id="449" name="Google Shape;449;p29: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0: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Readability level of vocabulary need to be age appropriate</a:t>
            </a:r>
            <a:endParaRPr/>
          </a:p>
        </p:txBody>
      </p:sp>
      <p:sp>
        <p:nvSpPr>
          <p:cNvPr id="456" name="Google Shape;456;p30: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3" name="Google Shape;463;p3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will your team and faculty complete the teaching matrix for your expectations in all areas of your school community?</a:t>
            </a:r>
            <a:endParaRPr/>
          </a:p>
          <a:p>
            <a:pPr marL="0" lvl="0" indent="0" algn="l" rtl="0">
              <a:spcBef>
                <a:spcPts val="0"/>
              </a:spcBef>
              <a:spcAft>
                <a:spcPts val="0"/>
              </a:spcAft>
              <a:buNone/>
            </a:pPr>
            <a:endParaRPr/>
          </a:p>
          <a:p>
            <a:pPr marL="0" lvl="0" indent="0" algn="l" rtl="0">
              <a:spcBef>
                <a:spcPts val="0"/>
              </a:spcBef>
              <a:spcAft>
                <a:spcPts val="0"/>
              </a:spcAft>
              <a:buNone/>
            </a:pPr>
            <a:r>
              <a:rPr lang="en-US"/>
              <a:t>Remind teams:</a:t>
            </a:r>
            <a:endParaRPr/>
          </a:p>
          <a:p>
            <a:pPr marL="0" lvl="0" indent="0" algn="l" rtl="0">
              <a:spcBef>
                <a:spcPts val="0"/>
              </a:spcBef>
              <a:spcAft>
                <a:spcPts val="0"/>
              </a:spcAft>
              <a:buNone/>
            </a:pPr>
            <a:r>
              <a:rPr lang="en-US"/>
              <a:t>EXPECTATIONS on the left</a:t>
            </a:r>
            <a:endParaRPr/>
          </a:p>
          <a:p>
            <a:pPr marL="0" lvl="0" indent="0" algn="l" rtl="0">
              <a:spcBef>
                <a:spcPts val="0"/>
              </a:spcBef>
              <a:spcAft>
                <a:spcPts val="0"/>
              </a:spcAft>
              <a:buNone/>
            </a:pPr>
            <a:r>
              <a:rPr lang="en-US"/>
              <a:t>RULES, Specific Behaviors, Pro Social Skills go in individual boxes</a:t>
            </a:r>
            <a:endParaRPr/>
          </a:p>
        </p:txBody>
      </p:sp>
      <p:sp>
        <p:nvSpPr>
          <p:cNvPr id="464" name="Google Shape;464;p3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Calibri"/>
                <a:ea typeface="Calibri"/>
                <a:cs typeface="Calibri"/>
                <a:sym typeface="Calibri"/>
              </a:rPr>
              <a:t>35</a:t>
            </a:fld>
            <a:endParaRPr sz="1200">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2: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36</a:t>
            </a:fld>
            <a:endParaRPr sz="1200">
              <a:solidFill>
                <a:srgbClr val="000000"/>
              </a:solidFill>
              <a:latin typeface="Arial"/>
              <a:ea typeface="Arial"/>
              <a:cs typeface="Arial"/>
              <a:sym typeface="Arial"/>
            </a:endParaRPr>
          </a:p>
        </p:txBody>
      </p:sp>
      <p:sp>
        <p:nvSpPr>
          <p:cNvPr id="475" name="Google Shape;475;p3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76" name="Google Shape;476;p3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 about how schools have implemented classroom-individual teacher, grade level/core/dept level collaboration</a:t>
            </a:r>
            <a:endParaRPr/>
          </a:p>
          <a:p>
            <a:pPr marL="0" lvl="0" indent="0" algn="l" rtl="0">
              <a:spcBef>
                <a:spcPts val="0"/>
              </a:spcBef>
              <a:spcAft>
                <a:spcPts val="0"/>
              </a:spcAft>
              <a:buNone/>
            </a:pPr>
            <a:r>
              <a:rPr lang="en-US"/>
              <a:t>Conditions for learning- what will staff do to create the conditions or increase the probability of students learning these behaviors?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3: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37</a:t>
            </a:fld>
            <a:endParaRPr sz="1200">
              <a:solidFill>
                <a:srgbClr val="000000"/>
              </a:solidFill>
              <a:latin typeface="Arial"/>
              <a:ea typeface="Arial"/>
              <a:cs typeface="Arial"/>
              <a:sym typeface="Arial"/>
            </a:endParaRPr>
          </a:p>
        </p:txBody>
      </p:sp>
      <p:sp>
        <p:nvSpPr>
          <p:cNvPr id="486" name="Google Shape;486;p3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7" name="Google Shape;487;p3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Talk about how schools have implemented classroom-individual teacher, grade level/core/dept level collaboration</a:t>
            </a:r>
            <a:endParaRPr/>
          </a:p>
          <a:p>
            <a:pPr marL="0" lvl="0" indent="0" algn="l" rtl="0">
              <a:spcBef>
                <a:spcPts val="0"/>
              </a:spcBef>
              <a:spcAft>
                <a:spcPts val="0"/>
              </a:spcAft>
              <a:buNone/>
            </a:pPr>
            <a:r>
              <a:rPr lang="en-US"/>
              <a:t>Are there general rules for the classroom that you want all classrooms to use? What do we want to see in ALL classrooms?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3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 only one setting/location for sharing</a:t>
            </a:r>
            <a:endParaRPr/>
          </a:p>
        </p:txBody>
      </p:sp>
      <p:sp>
        <p:nvSpPr>
          <p:cNvPr id="499" name="Google Shape;499;p3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3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4: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4: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3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3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515" name="Google Shape;515;p3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5c734503c4_0_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g5c734503c4_0_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523" name="Google Shape;523;g5c734503c4_0_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41</a:t>
            </a:fld>
            <a:endParaRPr>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7: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7: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42</a:t>
            </a:fld>
            <a:endParaRPr>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3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p3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c734503c4_0_51: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5c734503c4_0_5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199" name="Google Shape;199;g5c734503c4_0_51: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c734503c4_0_5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5c734503c4_0_58: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Teams should complete this self assessment and use the results to determine action planning steps on Workbook page 11.	</a:t>
            </a:r>
            <a:endParaRPr/>
          </a:p>
          <a:p>
            <a:pPr marL="0" lvl="0" indent="0" algn="l" rtl="0">
              <a:spcBef>
                <a:spcPts val="0"/>
              </a:spcBef>
              <a:spcAft>
                <a:spcPts val="0"/>
              </a:spcAft>
              <a:buNone/>
            </a:pPr>
            <a:endParaRPr/>
          </a:p>
        </p:txBody>
      </p:sp>
      <p:sp>
        <p:nvSpPr>
          <p:cNvPr id="207" name="Google Shape;207;g5c734503c4_0_58: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c734503c4_0_66:notes"/>
          <p:cNvSpPr>
            <a:spLocks noGrp="1" noRot="1" noChangeAspect="1"/>
          </p:cNvSpPr>
          <p:nvPr>
            <p:ph type="sldImg" idx="2"/>
          </p:nvPr>
        </p:nvSpPr>
        <p:spPr>
          <a:xfrm>
            <a:off x="2857500" y="514350"/>
            <a:ext cx="3429000" cy="2571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5c734503c4_0_66: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5c734503c4_0_6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5: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5: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6:notes"/>
          <p:cNvSpPr txBox="1">
            <a:spLocks noGrp="1"/>
          </p:cNvSpPr>
          <p:nvPr>
            <p:ph type="sldNum" idx="12"/>
          </p:nvPr>
        </p:nvSpPr>
        <p:spPr>
          <a:xfrm>
            <a:off x="5179484" y="6513910"/>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
        <p:nvSpPr>
          <p:cNvPr id="232" name="Google Shape;232;p6:notes"/>
          <p:cNvSpPr txBox="1"/>
          <p:nvPr/>
        </p:nvSpPr>
        <p:spPr>
          <a:xfrm>
            <a:off x="5178703" y="6513695"/>
            <a:ext cx="3963229" cy="343135"/>
          </a:xfrm>
          <a:prstGeom prst="rect">
            <a:avLst/>
          </a:prstGeom>
          <a:noFill/>
          <a:ln>
            <a:noFill/>
          </a:ln>
        </p:spPr>
        <p:txBody>
          <a:bodyPr spcFirstLastPara="1" wrap="square" lIns="91375" tIns="45675" rIns="91375" bIns="45675" anchor="b" anchorCtr="0">
            <a:noAutofit/>
          </a:bodyPr>
          <a:lstStyle/>
          <a:p>
            <a:pPr marL="0" marR="0" lvl="0" indent="0" algn="r" rtl="0">
              <a:spcBef>
                <a:spcPts val="0"/>
              </a:spcBef>
              <a:spcAft>
                <a:spcPts val="0"/>
              </a:spcAft>
              <a:buNone/>
            </a:pPr>
            <a:fld id="{00000000-1234-1234-1234-123412341234}" type="slidenum">
              <a:rPr lang="en-US" sz="1200" b="0" u="none">
                <a:solidFill>
                  <a:schemeClr val="dk1"/>
                </a:solidFill>
                <a:latin typeface="Arial"/>
                <a:ea typeface="Arial"/>
                <a:cs typeface="Arial"/>
                <a:sym typeface="Arial"/>
              </a:rPr>
              <a:t>9</a:t>
            </a:fld>
            <a:endParaRPr sz="1200" b="0" u="none">
              <a:solidFill>
                <a:schemeClr val="dk1"/>
              </a:solidFill>
              <a:latin typeface="Arial"/>
              <a:ea typeface="Arial"/>
              <a:cs typeface="Arial"/>
              <a:sym typeface="Arial"/>
            </a:endParaRPr>
          </a:p>
        </p:txBody>
      </p:sp>
      <p:sp>
        <p:nvSpPr>
          <p:cNvPr id="233" name="Google Shape;233;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4" name="Google Shape;234;p6:notes"/>
          <p:cNvSpPr txBox="1">
            <a:spLocks noGrp="1"/>
          </p:cNvSpPr>
          <p:nvPr>
            <p:ph type="body" idx="1"/>
          </p:nvPr>
        </p:nvSpPr>
        <p:spPr>
          <a:xfrm>
            <a:off x="914400" y="3257550"/>
            <a:ext cx="7315200" cy="30861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67920" lvl="0" indent="-267920" algn="l" rtl="0">
              <a:spcBef>
                <a:spcPts val="0"/>
              </a:spcBef>
              <a:spcAft>
                <a:spcPts val="0"/>
              </a:spcAft>
              <a:buNone/>
            </a:pPr>
            <a:r>
              <a:rPr lang="en-US">
                <a:latin typeface="Calibri"/>
                <a:ea typeface="Calibri"/>
                <a:cs typeface="Calibri"/>
                <a:sym typeface="Calibri"/>
              </a:rPr>
              <a:t>When staff, students and families know the the school’s vision and 3-5 schoolwide expectation, as well as the practices and common language there is consistency among all stakeholders.  Consistency matters in developing a safe and predictable environment. </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solidFill>
                  <a:srgbClr val="3366FF"/>
                </a:solidFill>
              </a:defRPr>
            </a:lvl1pPr>
            <a:lvl2pPr lvl="1" algn="ctr">
              <a:spcBef>
                <a:spcPts val="560"/>
              </a:spcBef>
              <a:spcAft>
                <a:spcPts val="0"/>
              </a:spcAft>
              <a:buSzPts val="2800"/>
              <a:buNone/>
              <a:defRPr>
                <a:solidFill>
                  <a:srgbClr val="8F97C0"/>
                </a:solidFill>
              </a:defRPr>
            </a:lvl2pPr>
            <a:lvl3pPr lvl="2" algn="ctr">
              <a:spcBef>
                <a:spcPts val="480"/>
              </a:spcBef>
              <a:spcAft>
                <a:spcPts val="0"/>
              </a:spcAft>
              <a:buSzPts val="2400"/>
              <a:buNone/>
              <a:defRPr>
                <a:solidFill>
                  <a:srgbClr val="8F97C0"/>
                </a:solidFill>
              </a:defRPr>
            </a:lvl3pPr>
            <a:lvl4pPr lvl="3" algn="ctr">
              <a:spcBef>
                <a:spcPts val="400"/>
              </a:spcBef>
              <a:spcAft>
                <a:spcPts val="0"/>
              </a:spcAft>
              <a:buClr>
                <a:srgbClr val="8F97C0"/>
              </a:buClr>
              <a:buSzPts val="2000"/>
              <a:buNone/>
              <a:defRPr>
                <a:solidFill>
                  <a:srgbClr val="8F97C0"/>
                </a:solidFill>
              </a:defRPr>
            </a:lvl4pPr>
            <a:lvl5pPr lvl="4" algn="ctr">
              <a:spcBef>
                <a:spcPts val="400"/>
              </a:spcBef>
              <a:spcAft>
                <a:spcPts val="0"/>
              </a:spcAft>
              <a:buClr>
                <a:srgbClr val="8F97C0"/>
              </a:buClr>
              <a:buSzPts val="2000"/>
              <a:buNone/>
              <a:defRPr>
                <a:solidFill>
                  <a:srgbClr val="8F97C0"/>
                </a:solidFill>
              </a:defRPr>
            </a:lvl5pPr>
            <a:lvl6pPr lvl="5" algn="ctr">
              <a:spcBef>
                <a:spcPts val="400"/>
              </a:spcBef>
              <a:spcAft>
                <a:spcPts val="0"/>
              </a:spcAft>
              <a:buClr>
                <a:srgbClr val="8F97C0"/>
              </a:buClr>
              <a:buSzPts val="2000"/>
              <a:buNone/>
              <a:defRPr>
                <a:solidFill>
                  <a:srgbClr val="8F97C0"/>
                </a:solidFill>
              </a:defRPr>
            </a:lvl6pPr>
            <a:lvl7pPr lvl="6" algn="ctr">
              <a:spcBef>
                <a:spcPts val="400"/>
              </a:spcBef>
              <a:spcAft>
                <a:spcPts val="0"/>
              </a:spcAft>
              <a:buClr>
                <a:srgbClr val="8F97C0"/>
              </a:buClr>
              <a:buSzPts val="2000"/>
              <a:buNone/>
              <a:defRPr>
                <a:solidFill>
                  <a:srgbClr val="8F97C0"/>
                </a:solidFill>
              </a:defRPr>
            </a:lvl7pPr>
            <a:lvl8pPr lvl="7" algn="ctr">
              <a:spcBef>
                <a:spcPts val="400"/>
              </a:spcBef>
              <a:spcAft>
                <a:spcPts val="0"/>
              </a:spcAft>
              <a:buClr>
                <a:srgbClr val="8F97C0"/>
              </a:buClr>
              <a:buSzPts val="2000"/>
              <a:buNone/>
              <a:defRPr>
                <a:solidFill>
                  <a:srgbClr val="8F97C0"/>
                </a:solidFill>
              </a:defRPr>
            </a:lvl8pPr>
            <a:lvl9pPr lvl="8" algn="ctr">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50"/>
        <p:cNvGrpSpPr/>
        <p:nvPr/>
      </p:nvGrpSpPr>
      <p:grpSpPr>
        <a:xfrm>
          <a:off x="0" y="0"/>
          <a:ext cx="0" cy="0"/>
          <a:chOff x="0" y="0"/>
          <a:chExt cx="0" cy="0"/>
        </a:xfrm>
      </p:grpSpPr>
      <p:sp>
        <p:nvSpPr>
          <p:cNvPr id="51" name="Google Shape;51;p49"/>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52" name="Google Shape;52;p49"/>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53" name="Google Shape;53;p49"/>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54" name="Google Shape;54;p49"/>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FFFFFF"/>
              </a:buClr>
              <a:buSzPts val="4000"/>
              <a:buFont typeface="Twentieth Century"/>
              <a:buNone/>
              <a:defRPr sz="40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9"/>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000"/>
              <a:buNone/>
              <a:defRPr sz="2000">
                <a:solidFill>
                  <a:srgbClr val="FFFFFF"/>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56"/>
        <p:cNvGrpSpPr/>
        <p:nvPr/>
      </p:nvGrpSpPr>
      <p:grpSpPr>
        <a:xfrm>
          <a:off x="0" y="0"/>
          <a:ext cx="0" cy="0"/>
          <a:chOff x="0" y="0"/>
          <a:chExt cx="0" cy="0"/>
        </a:xfrm>
      </p:grpSpPr>
      <p:sp>
        <p:nvSpPr>
          <p:cNvPr id="57" name="Google Shape;57;p50"/>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58" name="Google Shape;58;p50"/>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3366FF"/>
              </a:buClr>
              <a:buSzPts val="4000"/>
              <a:buFont typeface="Twentieth Century"/>
              <a:buNone/>
              <a:defRPr sz="4000" b="1" cap="none">
                <a:solidFill>
                  <a:srgbClr val="3366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50"/>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g5c734503c4_0_14"/>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g5c734503c4_0_14"/>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3"/>
        <p:cNvGrpSpPr/>
        <p:nvPr/>
      </p:nvGrpSpPr>
      <p:grpSpPr>
        <a:xfrm>
          <a:off x="0" y="0"/>
          <a:ext cx="0" cy="0"/>
          <a:chOff x="0" y="0"/>
          <a:chExt cx="0" cy="0"/>
        </a:xfrm>
      </p:grpSpPr>
      <p:sp>
        <p:nvSpPr>
          <p:cNvPr id="74" name="Google Shape;74;g5c734503c4_0_17"/>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g5c734503c4_0_17"/>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6" name="Google Shape;76;g5c734503c4_0_17"/>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g5c734503c4_0_21"/>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g5c734503c4_0_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g5c734503c4_0_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g5c734503c4_0_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82"/>
        <p:cNvGrpSpPr/>
        <p:nvPr/>
      </p:nvGrpSpPr>
      <p:grpSpPr>
        <a:xfrm>
          <a:off x="0" y="0"/>
          <a:ext cx="0" cy="0"/>
          <a:chOff x="0" y="0"/>
          <a:chExt cx="0" cy="0"/>
        </a:xfrm>
      </p:grpSpPr>
      <p:sp>
        <p:nvSpPr>
          <p:cNvPr id="83" name="Google Shape;83;g5c734503c4_0_26"/>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84"/>
        <p:cNvGrpSpPr/>
        <p:nvPr/>
      </p:nvGrpSpPr>
      <p:grpSpPr>
        <a:xfrm>
          <a:off x="0" y="0"/>
          <a:ext cx="0" cy="0"/>
          <a:chOff x="0" y="0"/>
          <a:chExt cx="0" cy="0"/>
        </a:xfrm>
      </p:grpSpPr>
      <p:sp>
        <p:nvSpPr>
          <p:cNvPr id="85" name="Google Shape;85;g5c734503c4_0_2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g5c734503c4_0_2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87"/>
        <p:cNvGrpSpPr/>
        <p:nvPr/>
      </p:nvGrpSpPr>
      <p:grpSpPr>
        <a:xfrm>
          <a:off x="0" y="0"/>
          <a:ext cx="0" cy="0"/>
          <a:chOff x="0" y="0"/>
          <a:chExt cx="0" cy="0"/>
        </a:xfrm>
      </p:grpSpPr>
      <p:sp>
        <p:nvSpPr>
          <p:cNvPr id="88" name="Google Shape;88;g5c734503c4_0_31"/>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g5c734503c4_0_31"/>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90" name="Google Shape;90;g5c734503c4_0_31"/>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g5c734503c4_0_31"/>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g5c734503c4_0_31"/>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93"/>
        <p:cNvGrpSpPr/>
        <p:nvPr/>
      </p:nvGrpSpPr>
      <p:grpSpPr>
        <a:xfrm>
          <a:off x="0" y="0"/>
          <a:ext cx="0" cy="0"/>
          <a:chOff x="0" y="0"/>
          <a:chExt cx="0" cy="0"/>
        </a:xfrm>
      </p:grpSpPr>
      <p:sp>
        <p:nvSpPr>
          <p:cNvPr id="94" name="Google Shape;94;g5c734503c4_0_37"/>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g5c734503c4_0_37"/>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3366FF"/>
              </a:buClr>
              <a:buSzPts val="4000"/>
              <a:buFont typeface="Twentieth Century"/>
              <a:buNone/>
              <a:defRPr sz="4000" b="1" cap="none">
                <a:solidFill>
                  <a:srgbClr val="3366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5c734503c4_0_37"/>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g5c734503c4_0_4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g5c734503c4_0_4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rgbClr val="3366FF"/>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0"/>
        <p:cNvGrpSpPr/>
        <p:nvPr/>
      </p:nvGrpSpPr>
      <p:grpSpPr>
        <a:xfrm>
          <a:off x="0" y="0"/>
          <a:ext cx="0" cy="0"/>
          <a:chOff x="0" y="0"/>
          <a:chExt cx="0" cy="0"/>
        </a:xfrm>
      </p:grpSpPr>
      <p:sp>
        <p:nvSpPr>
          <p:cNvPr id="101" name="Google Shape;101;g5c734503c4_0_44"/>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4400"/>
              <a:buFont typeface="Twentieth Century"/>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g5c734503c4_0_44"/>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03" name="Google Shape;103;g5c734503c4_0_44"/>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04" name="Google Shape;104;g5c734503c4_0_44"/>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05" name="Google Shape;105;g5c734503c4_0_44"/>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SzPts val="2400"/>
              <a:buChar char="▪"/>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2"/>
        <p:cNvGrpSpPr/>
        <p:nvPr/>
      </p:nvGrpSpPr>
      <p:grpSpPr>
        <a:xfrm>
          <a:off x="0" y="0"/>
          <a:ext cx="0" cy="0"/>
          <a:chOff x="0" y="0"/>
          <a:chExt cx="0" cy="0"/>
        </a:xfrm>
      </p:grpSpPr>
      <p:sp>
        <p:nvSpPr>
          <p:cNvPr id="113" name="Google Shape;113;g5bbb313440_1_26"/>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g5bbb313440_1_26"/>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lvl="0" indent="-228600" algn="l" rtl="0">
              <a:spcBef>
                <a:spcPts val="640"/>
              </a:spcBef>
              <a:spcAft>
                <a:spcPts val="0"/>
              </a:spcAft>
              <a:buSzPts val="3200"/>
              <a:buNone/>
              <a:defRPr sz="3200"/>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15"/>
        <p:cNvGrpSpPr/>
        <p:nvPr/>
      </p:nvGrpSpPr>
      <p:grpSpPr>
        <a:xfrm>
          <a:off x="0" y="0"/>
          <a:ext cx="0" cy="0"/>
          <a:chOff x="0" y="0"/>
          <a:chExt cx="0" cy="0"/>
        </a:xfrm>
      </p:grpSpPr>
      <p:sp>
        <p:nvSpPr>
          <p:cNvPr id="116" name="Google Shape;116;g5bbb313440_1_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0E1529"/>
              </a:buClr>
              <a:buSzPts val="4000"/>
              <a:buFont typeface="Twentieth Century"/>
              <a:buNone/>
              <a:defRPr sz="4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5bbb313440_1_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rtl="0">
              <a:spcBef>
                <a:spcPts val="400"/>
              </a:spcBef>
              <a:spcAft>
                <a:spcPts val="0"/>
              </a:spcAft>
              <a:buSzPts val="2000"/>
              <a:buNone/>
              <a:defRPr sz="2000">
                <a:solidFill>
                  <a:srgbClr val="3A54A5"/>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8"/>
        <p:cNvGrpSpPr/>
        <p:nvPr/>
      </p:nvGrpSpPr>
      <p:grpSpPr>
        <a:xfrm>
          <a:off x="0" y="0"/>
          <a:ext cx="0" cy="0"/>
          <a:chOff x="0" y="0"/>
          <a:chExt cx="0" cy="0"/>
        </a:xfrm>
      </p:grpSpPr>
      <p:sp>
        <p:nvSpPr>
          <p:cNvPr id="119" name="Google Shape;119;g5bbb313440_1_32"/>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20" name="Google Shape;120;g5bbb313440_1_32"/>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BCC6E8"/>
              </a:solidFill>
              <a:latin typeface="Calibri"/>
              <a:ea typeface="Calibri"/>
              <a:cs typeface="Calibri"/>
              <a:sym typeface="Calibri"/>
            </a:endParaRPr>
          </a:p>
        </p:txBody>
      </p:sp>
      <p:sp>
        <p:nvSpPr>
          <p:cNvPr id="121" name="Google Shape;121;g5bbb313440_1_32"/>
          <p:cNvSpPr/>
          <p:nvPr/>
        </p:nvSpPr>
        <p:spPr>
          <a:xfrm>
            <a:off x="722313" y="-2106699"/>
            <a:ext cx="7772400" cy="7394400"/>
          </a:xfrm>
          <a:prstGeom prst="roundRect">
            <a:avLst>
              <a:gd name="adj" fmla="val 16667"/>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22" name="Google Shape;122;g5bbb313440_1_32"/>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rgbClr val="FFFFFF"/>
              </a:buClr>
              <a:buSzPts val="4000"/>
              <a:buFont typeface="Twentieth Century"/>
              <a:buNone/>
              <a:defRPr sz="4000" b="1" cap="none">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g5bbb313440_1_32"/>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rgbClr val="FFFFFF"/>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24"/>
        <p:cNvGrpSpPr/>
        <p:nvPr/>
      </p:nvGrpSpPr>
      <p:grpSpPr>
        <a:xfrm>
          <a:off x="0" y="0"/>
          <a:ext cx="0" cy="0"/>
          <a:chOff x="0" y="0"/>
          <a:chExt cx="0" cy="0"/>
        </a:xfrm>
      </p:grpSpPr>
      <p:sp>
        <p:nvSpPr>
          <p:cNvPr id="125" name="Google Shape;125;g5bbb313440_1_38"/>
          <p:cNvSpPr/>
          <p:nvPr/>
        </p:nvSpPr>
        <p:spPr>
          <a:xfrm>
            <a:off x="740809" y="1557077"/>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
        <p:nvSpPr>
          <p:cNvPr id="126" name="Google Shape;126;g5bbb313440_1_38"/>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1"/>
              </a:buClr>
              <a:buSzPts val="4000"/>
              <a:buFont typeface="Twentieth Century"/>
              <a:buNone/>
              <a:defRPr sz="40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7" name="Google Shape;127;g5bbb313440_1_38"/>
          <p:cNvSpPr txBox="1">
            <a:spLocks noGrp="1"/>
          </p:cNvSpPr>
          <p:nvPr>
            <p:ph type="body" idx="1"/>
          </p:nvPr>
        </p:nvSpPr>
        <p:spPr>
          <a:xfrm>
            <a:off x="1515875" y="5285303"/>
            <a:ext cx="4316400" cy="651000"/>
          </a:xfrm>
          <a:prstGeom prst="rect">
            <a:avLst/>
          </a:prstGeom>
          <a:noFill/>
          <a:ln>
            <a:noFill/>
          </a:ln>
        </p:spPr>
        <p:txBody>
          <a:bodyPr spcFirstLastPara="1" wrap="square" lIns="91425" tIns="45700" rIns="91425" bIns="45700" anchor="t" anchorCtr="0">
            <a:noAutofit/>
          </a:bodyPr>
          <a:lstStyle>
            <a:lvl1pPr marL="457200" lvl="0" indent="-228600" algn="l" rtl="0">
              <a:spcBef>
                <a:spcPts val="400"/>
              </a:spcBef>
              <a:spcAft>
                <a:spcPts val="0"/>
              </a:spcAft>
              <a:buSzPts val="2000"/>
              <a:buNone/>
              <a:defRPr sz="2000">
                <a:solidFill>
                  <a:schemeClr val="dk1"/>
                </a:solidFill>
              </a:defRPr>
            </a:lvl1pPr>
            <a:lvl2pPr marL="914400" lvl="1" indent="-228600" algn="l" rtl="0">
              <a:spcBef>
                <a:spcPts val="360"/>
              </a:spcBef>
              <a:spcAft>
                <a:spcPts val="0"/>
              </a:spcAft>
              <a:buSzPts val="1800"/>
              <a:buNone/>
              <a:defRPr sz="1800">
                <a:solidFill>
                  <a:srgbClr val="8F97C0"/>
                </a:solidFill>
              </a:defRPr>
            </a:lvl2pPr>
            <a:lvl3pPr marL="1371600" lvl="2" indent="-228600" algn="l" rtl="0">
              <a:spcBef>
                <a:spcPts val="320"/>
              </a:spcBef>
              <a:spcAft>
                <a:spcPts val="0"/>
              </a:spcAft>
              <a:buSzPts val="1600"/>
              <a:buNone/>
              <a:defRPr sz="1600">
                <a:solidFill>
                  <a:srgbClr val="8F97C0"/>
                </a:solidFill>
              </a:defRPr>
            </a:lvl3pPr>
            <a:lvl4pPr marL="1828800" lvl="3" indent="-228600" algn="l" rtl="0">
              <a:spcBef>
                <a:spcPts val="280"/>
              </a:spcBef>
              <a:spcAft>
                <a:spcPts val="0"/>
              </a:spcAft>
              <a:buClr>
                <a:srgbClr val="8F97C0"/>
              </a:buClr>
              <a:buSzPts val="1400"/>
              <a:buNone/>
              <a:defRPr sz="1400">
                <a:solidFill>
                  <a:srgbClr val="8F97C0"/>
                </a:solidFill>
              </a:defRPr>
            </a:lvl4pPr>
            <a:lvl5pPr marL="2286000" lvl="4" indent="-228600" algn="l" rtl="0">
              <a:spcBef>
                <a:spcPts val="280"/>
              </a:spcBef>
              <a:spcAft>
                <a:spcPts val="0"/>
              </a:spcAft>
              <a:buClr>
                <a:srgbClr val="8F97C0"/>
              </a:buClr>
              <a:buSzPts val="1400"/>
              <a:buNone/>
              <a:defRPr sz="1400">
                <a:solidFill>
                  <a:srgbClr val="8F97C0"/>
                </a:solidFill>
              </a:defRPr>
            </a:lvl5pPr>
            <a:lvl6pPr marL="2743200" lvl="5" indent="-228600" algn="l" rtl="0">
              <a:spcBef>
                <a:spcPts val="280"/>
              </a:spcBef>
              <a:spcAft>
                <a:spcPts val="0"/>
              </a:spcAft>
              <a:buClr>
                <a:srgbClr val="8F97C0"/>
              </a:buClr>
              <a:buSzPts val="1400"/>
              <a:buNone/>
              <a:defRPr sz="1400">
                <a:solidFill>
                  <a:srgbClr val="8F97C0"/>
                </a:solidFill>
              </a:defRPr>
            </a:lvl6pPr>
            <a:lvl7pPr marL="3200400" lvl="6" indent="-228600" algn="l" rtl="0">
              <a:spcBef>
                <a:spcPts val="280"/>
              </a:spcBef>
              <a:spcAft>
                <a:spcPts val="0"/>
              </a:spcAft>
              <a:buClr>
                <a:srgbClr val="8F97C0"/>
              </a:buClr>
              <a:buSzPts val="1400"/>
              <a:buNone/>
              <a:defRPr sz="1400">
                <a:solidFill>
                  <a:srgbClr val="8F97C0"/>
                </a:solidFill>
              </a:defRPr>
            </a:lvl7pPr>
            <a:lvl8pPr marL="3657600" lvl="7" indent="-228600" algn="l" rtl="0">
              <a:spcBef>
                <a:spcPts val="280"/>
              </a:spcBef>
              <a:spcAft>
                <a:spcPts val="0"/>
              </a:spcAft>
              <a:buClr>
                <a:srgbClr val="8F97C0"/>
              </a:buClr>
              <a:buSzPts val="1400"/>
              <a:buNone/>
              <a:defRPr sz="1400">
                <a:solidFill>
                  <a:srgbClr val="8F97C0"/>
                </a:solidFill>
              </a:defRPr>
            </a:lvl8pPr>
            <a:lvl9pPr marL="4114800" lvl="8" indent="-228600" algn="l" rtl="0">
              <a:spcBef>
                <a:spcPts val="280"/>
              </a:spcBef>
              <a:spcAft>
                <a:spcPts val="0"/>
              </a:spcAft>
              <a:buClr>
                <a:srgbClr val="8F97C0"/>
              </a:buClr>
              <a:buSzPts val="1400"/>
              <a:buNone/>
              <a:defRPr sz="1400">
                <a:solidFill>
                  <a:srgbClr val="8F97C0"/>
                </a:solidFill>
              </a:defRPr>
            </a:lvl9pPr>
          </a:lstStyle>
          <a:p>
            <a:endParaRPr/>
          </a:p>
        </p:txBody>
      </p:sp>
      <p:sp>
        <p:nvSpPr>
          <p:cNvPr id="128" name="Google Shape;128;g5bbb313440_1_38"/>
          <p:cNvSpPr/>
          <p:nvPr/>
        </p:nvSpPr>
        <p:spPr>
          <a:xfrm>
            <a:off x="924307" y="1479300"/>
            <a:ext cx="5185800" cy="4875300"/>
          </a:xfrm>
          <a:prstGeom prst="roundRect">
            <a:avLst>
              <a:gd name="adj" fmla="val 16667"/>
            </a:avLst>
          </a:prstGeom>
          <a:noFill/>
          <a:ln w="762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E2AC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g5bbb313440_1_4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g5bbb313440_1_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rtl="0">
              <a:spcBef>
                <a:spcPts val="640"/>
              </a:spcBef>
              <a:spcAft>
                <a:spcPts val="0"/>
              </a:spcAft>
              <a:buSzPts val="3200"/>
              <a:buNone/>
              <a:defRPr>
                <a:solidFill>
                  <a:schemeClr val="dk1"/>
                </a:solidFill>
              </a:defRPr>
            </a:lvl1pPr>
            <a:lvl2pPr lvl="1" algn="ctr" rtl="0">
              <a:spcBef>
                <a:spcPts val="560"/>
              </a:spcBef>
              <a:spcAft>
                <a:spcPts val="0"/>
              </a:spcAft>
              <a:buSzPts val="2800"/>
              <a:buNone/>
              <a:defRPr>
                <a:solidFill>
                  <a:srgbClr val="8F97C0"/>
                </a:solidFill>
              </a:defRPr>
            </a:lvl2pPr>
            <a:lvl3pPr lvl="2" algn="ctr" rtl="0">
              <a:spcBef>
                <a:spcPts val="480"/>
              </a:spcBef>
              <a:spcAft>
                <a:spcPts val="0"/>
              </a:spcAft>
              <a:buSzPts val="2400"/>
              <a:buNone/>
              <a:defRPr>
                <a:solidFill>
                  <a:srgbClr val="8F97C0"/>
                </a:solidFill>
              </a:defRPr>
            </a:lvl3pPr>
            <a:lvl4pPr lvl="3" algn="ctr" rtl="0">
              <a:spcBef>
                <a:spcPts val="400"/>
              </a:spcBef>
              <a:spcAft>
                <a:spcPts val="0"/>
              </a:spcAft>
              <a:buClr>
                <a:srgbClr val="8F97C0"/>
              </a:buClr>
              <a:buSzPts val="2000"/>
              <a:buNone/>
              <a:defRPr>
                <a:solidFill>
                  <a:srgbClr val="8F97C0"/>
                </a:solidFill>
              </a:defRPr>
            </a:lvl4pPr>
            <a:lvl5pPr lvl="4" algn="ctr" rtl="0">
              <a:spcBef>
                <a:spcPts val="400"/>
              </a:spcBef>
              <a:spcAft>
                <a:spcPts val="0"/>
              </a:spcAft>
              <a:buClr>
                <a:srgbClr val="8F97C0"/>
              </a:buClr>
              <a:buSzPts val="2000"/>
              <a:buNone/>
              <a:defRPr>
                <a:solidFill>
                  <a:srgbClr val="8F97C0"/>
                </a:solidFill>
              </a:defRPr>
            </a:lvl5pPr>
            <a:lvl6pPr lvl="5" algn="ctr" rtl="0">
              <a:spcBef>
                <a:spcPts val="400"/>
              </a:spcBef>
              <a:spcAft>
                <a:spcPts val="0"/>
              </a:spcAft>
              <a:buClr>
                <a:srgbClr val="8F97C0"/>
              </a:buClr>
              <a:buSzPts val="2000"/>
              <a:buNone/>
              <a:defRPr>
                <a:solidFill>
                  <a:srgbClr val="8F97C0"/>
                </a:solidFill>
              </a:defRPr>
            </a:lvl6pPr>
            <a:lvl7pPr lvl="6" algn="ctr" rtl="0">
              <a:spcBef>
                <a:spcPts val="400"/>
              </a:spcBef>
              <a:spcAft>
                <a:spcPts val="0"/>
              </a:spcAft>
              <a:buClr>
                <a:srgbClr val="8F97C0"/>
              </a:buClr>
              <a:buSzPts val="2000"/>
              <a:buNone/>
              <a:defRPr>
                <a:solidFill>
                  <a:srgbClr val="8F97C0"/>
                </a:solidFill>
              </a:defRPr>
            </a:lvl7pPr>
            <a:lvl8pPr lvl="7" algn="ctr" rtl="0">
              <a:spcBef>
                <a:spcPts val="400"/>
              </a:spcBef>
              <a:spcAft>
                <a:spcPts val="0"/>
              </a:spcAft>
              <a:buClr>
                <a:srgbClr val="8F97C0"/>
              </a:buClr>
              <a:buSzPts val="2000"/>
              <a:buNone/>
              <a:defRPr>
                <a:solidFill>
                  <a:srgbClr val="8F97C0"/>
                </a:solidFill>
              </a:defRPr>
            </a:lvl8pPr>
            <a:lvl9pPr lvl="8" algn="ctr" rtl="0">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2"/>
        <p:cNvGrpSpPr/>
        <p:nvPr/>
      </p:nvGrpSpPr>
      <p:grpSpPr>
        <a:xfrm>
          <a:off x="0" y="0"/>
          <a:ext cx="0" cy="0"/>
          <a:chOff x="0" y="0"/>
          <a:chExt cx="0" cy="0"/>
        </a:xfrm>
      </p:grpSpPr>
      <p:sp>
        <p:nvSpPr>
          <p:cNvPr id="133" name="Google Shape;133;g5bbb313440_1_46"/>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g5bbb313440_1_46"/>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135" name="Google Shape;135;g5bbb313440_1_46"/>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228600" algn="l" rtl="0">
              <a:spcBef>
                <a:spcPts val="560"/>
              </a:spcBef>
              <a:spcAft>
                <a:spcPts val="0"/>
              </a:spcAft>
              <a:buSzPts val="2800"/>
              <a:buNone/>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4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g5bbb313440_1_50"/>
          <p:cNvSpPr txBox="1">
            <a:spLocks noGrp="1"/>
          </p:cNvSpPr>
          <p:nvPr>
            <p:ph type="title"/>
          </p:nvPr>
        </p:nvSpPr>
        <p:spPr>
          <a:xfrm>
            <a:off x="1136031" y="286645"/>
            <a:ext cx="7087200" cy="6786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3600"/>
              <a:buFont typeface="Twentieth Century"/>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g5bbb313440_1_50"/>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39" name="Google Shape;139;g5bbb313440_1_50"/>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140" name="Google Shape;140;g5bbb313440_1_50"/>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SzPts val="2400"/>
              <a:buNone/>
              <a:defRPr sz="2400" b="1"/>
            </a:lvl1pPr>
            <a:lvl2pPr marL="914400" lvl="1" indent="-228600" algn="l" rtl="0">
              <a:spcBef>
                <a:spcPts val="400"/>
              </a:spcBef>
              <a:spcAft>
                <a:spcPts val="0"/>
              </a:spcAft>
              <a:buSzPts val="2000"/>
              <a:buNone/>
              <a:defRPr sz="2000" b="1"/>
            </a:lvl2pPr>
            <a:lvl3pPr marL="1371600" lvl="2" indent="-228600" algn="l" rtl="0">
              <a:spcBef>
                <a:spcPts val="360"/>
              </a:spcBef>
              <a:spcAft>
                <a:spcPts val="0"/>
              </a:spcAft>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141" name="Google Shape;141;g5bbb313440_1_50"/>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228600" algn="l" rtl="0">
              <a:spcBef>
                <a:spcPts val="480"/>
              </a:spcBef>
              <a:spcAft>
                <a:spcPts val="0"/>
              </a:spcAft>
              <a:buSzPts val="2400"/>
              <a:buNone/>
              <a:defRPr sz="2400"/>
            </a:lvl1pPr>
            <a:lvl2pPr marL="914400" lvl="1" indent="-355600" algn="l" rtl="0">
              <a:spcBef>
                <a:spcPts val="400"/>
              </a:spcBef>
              <a:spcAft>
                <a:spcPts val="0"/>
              </a:spcAft>
              <a:buSzPts val="2000"/>
              <a:buChar char="▪"/>
              <a:defRPr sz="2000"/>
            </a:lvl2pPr>
            <a:lvl3pPr marL="1371600" lvl="2" indent="-342900" algn="l" rtl="0">
              <a:spcBef>
                <a:spcPts val="360"/>
              </a:spcBef>
              <a:spcAft>
                <a:spcPts val="0"/>
              </a:spcAft>
              <a:buSzPts val="1800"/>
              <a:buChar char="▪"/>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42"/>
        <p:cNvGrpSpPr/>
        <p:nvPr/>
      </p:nvGrpSpPr>
      <p:grpSpPr>
        <a:xfrm>
          <a:off x="0" y="0"/>
          <a:ext cx="0" cy="0"/>
          <a:chOff x="0" y="0"/>
          <a:chExt cx="0" cy="0"/>
        </a:xfrm>
      </p:grpSpPr>
      <p:sp>
        <p:nvSpPr>
          <p:cNvPr id="143" name="Google Shape;143;g5bbb313440_1_56"/>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0E1529"/>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4"/>
        <p:cNvGrpSpPr/>
        <p:nvPr/>
      </p:nvGrpSpPr>
      <p:grpSpPr>
        <a:xfrm>
          <a:off x="0" y="0"/>
          <a:ext cx="0" cy="0"/>
          <a:chOff x="0" y="0"/>
          <a:chExt cx="0" cy="0"/>
        </a:xfrm>
      </p:grpSpPr>
      <p:sp>
        <p:nvSpPr>
          <p:cNvPr id="145" name="Google Shape;145;g5bbb313440_1_5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g5bbb313440_1_5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g5bbb313440_1_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3A54A5"/>
                </a:solidFill>
                <a:latin typeface="Calibri"/>
                <a:ea typeface="Calibri"/>
                <a:cs typeface="Calibri"/>
                <a:sym typeface="Calibri"/>
              </a:defRPr>
            </a:lvl1pPr>
            <a:lvl2pPr marL="0" marR="0" lvl="1" indent="0" algn="l" rtl="0">
              <a:spcBef>
                <a:spcPts val="0"/>
              </a:spcBef>
              <a:buNone/>
              <a:defRPr sz="1800">
                <a:solidFill>
                  <a:srgbClr val="3A54A5"/>
                </a:solidFill>
                <a:latin typeface="Calibri"/>
                <a:ea typeface="Calibri"/>
                <a:cs typeface="Calibri"/>
                <a:sym typeface="Calibri"/>
              </a:defRPr>
            </a:lvl2pPr>
            <a:lvl3pPr marL="0" marR="0" lvl="2" indent="0" algn="l" rtl="0">
              <a:spcBef>
                <a:spcPts val="0"/>
              </a:spcBef>
              <a:buNone/>
              <a:defRPr sz="1800">
                <a:solidFill>
                  <a:srgbClr val="3A54A5"/>
                </a:solidFill>
                <a:latin typeface="Calibri"/>
                <a:ea typeface="Calibri"/>
                <a:cs typeface="Calibri"/>
                <a:sym typeface="Calibri"/>
              </a:defRPr>
            </a:lvl3pPr>
            <a:lvl4pPr marL="0" marR="0" lvl="3" indent="0" algn="l" rtl="0">
              <a:spcBef>
                <a:spcPts val="0"/>
              </a:spcBef>
              <a:buNone/>
              <a:defRPr sz="1800">
                <a:solidFill>
                  <a:srgbClr val="3A54A5"/>
                </a:solidFill>
                <a:latin typeface="Calibri"/>
                <a:ea typeface="Calibri"/>
                <a:cs typeface="Calibri"/>
                <a:sym typeface="Calibri"/>
              </a:defRPr>
            </a:lvl4pPr>
            <a:lvl5pPr marL="0" marR="0" lvl="4" indent="0" algn="l" rtl="0">
              <a:spcBef>
                <a:spcPts val="0"/>
              </a:spcBef>
              <a:buNone/>
              <a:defRPr sz="1800">
                <a:solidFill>
                  <a:srgbClr val="3A54A5"/>
                </a:solidFill>
                <a:latin typeface="Calibri"/>
                <a:ea typeface="Calibri"/>
                <a:cs typeface="Calibri"/>
                <a:sym typeface="Calibri"/>
              </a:defRPr>
            </a:lvl5pPr>
            <a:lvl6pPr marL="0" marR="0" lvl="5" indent="0" algn="l" rtl="0">
              <a:spcBef>
                <a:spcPts val="0"/>
              </a:spcBef>
              <a:buNone/>
              <a:defRPr sz="1800">
                <a:solidFill>
                  <a:srgbClr val="3A54A5"/>
                </a:solidFill>
                <a:latin typeface="Calibri"/>
                <a:ea typeface="Calibri"/>
                <a:cs typeface="Calibri"/>
                <a:sym typeface="Calibri"/>
              </a:defRPr>
            </a:lvl6pPr>
            <a:lvl7pPr marL="0" marR="0" lvl="6" indent="0" algn="l" rtl="0">
              <a:spcBef>
                <a:spcPts val="0"/>
              </a:spcBef>
              <a:buNone/>
              <a:defRPr sz="1800">
                <a:solidFill>
                  <a:srgbClr val="3A54A5"/>
                </a:solidFill>
                <a:latin typeface="Calibri"/>
                <a:ea typeface="Calibri"/>
                <a:cs typeface="Calibri"/>
                <a:sym typeface="Calibri"/>
              </a:defRPr>
            </a:lvl7pPr>
            <a:lvl8pPr marL="0" marR="0" lvl="7" indent="0" algn="l" rtl="0">
              <a:spcBef>
                <a:spcPts val="0"/>
              </a:spcBef>
              <a:buNone/>
              <a:defRPr sz="1800">
                <a:solidFill>
                  <a:srgbClr val="3A54A5"/>
                </a:solidFill>
                <a:latin typeface="Calibri"/>
                <a:ea typeface="Calibri"/>
                <a:cs typeface="Calibri"/>
                <a:sym typeface="Calibri"/>
              </a:defRPr>
            </a:lvl8pPr>
            <a:lvl9pPr marL="0" marR="0" lvl="8" indent="0" algn="l" rtl="0">
              <a:spcBef>
                <a:spcPts val="0"/>
              </a:spcBef>
              <a:buNone/>
              <a:defRPr sz="1800">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44"/>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chemeClr val="dk2"/>
              </a:buClr>
              <a:buSzPts val="1800"/>
              <a:buChar char="•"/>
              <a:defRPr sz="1800"/>
            </a:lvl4pPr>
            <a:lvl5pPr marL="2286000" lvl="4" indent="-342900" algn="l">
              <a:spcBef>
                <a:spcPts val="360"/>
              </a:spcBef>
              <a:spcAft>
                <a:spcPts val="0"/>
              </a:spcAft>
              <a:buClr>
                <a:schemeClr val="dk2"/>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45"/>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5"/>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 name="Google Shape;34;p45"/>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5" name="Google Shape;35;p45"/>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chemeClr val="dk2"/>
              </a:buClr>
              <a:buSzPts val="1600"/>
              <a:buNone/>
              <a:defRPr sz="1600" b="1"/>
            </a:lvl4pPr>
            <a:lvl5pPr marL="2286000" lvl="4" indent="-228600" algn="l">
              <a:spcBef>
                <a:spcPts val="320"/>
              </a:spcBef>
              <a:spcAft>
                <a:spcPts val="0"/>
              </a:spcAft>
              <a:buClr>
                <a:schemeClr val="dk2"/>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6" name="Google Shape;36;p45"/>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chemeClr val="dk2"/>
              </a:buClr>
              <a:buSzPts val="1600"/>
              <a:buChar char="•"/>
              <a:defRPr sz="1600"/>
            </a:lvl4pPr>
            <a:lvl5pPr marL="2286000" lvl="4" indent="-330200" algn="l">
              <a:spcBef>
                <a:spcPts val="320"/>
              </a:spcBef>
              <a:spcAft>
                <a:spcPts val="0"/>
              </a:spcAft>
              <a:buClr>
                <a:schemeClr val="dk2"/>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3">
  <p:cSld name="Content Slide 3">
    <p:bg>
      <p:bgPr>
        <a:gradFill>
          <a:gsLst>
            <a:gs pos="0">
              <a:srgbClr val="FFC000"/>
            </a:gs>
            <a:gs pos="100000">
              <a:srgbClr val="D8DEF8"/>
            </a:gs>
          </a:gsLst>
          <a:lin ang="16200000" scaled="0"/>
        </a:gradFill>
        <a:effectLst/>
      </p:bgPr>
    </p:bg>
    <p:spTree>
      <p:nvGrpSpPr>
        <p:cNvPr id="1" name="Shape 37"/>
        <p:cNvGrpSpPr/>
        <p:nvPr/>
      </p:nvGrpSpPr>
      <p:grpSpPr>
        <a:xfrm>
          <a:off x="0" y="0"/>
          <a:ext cx="0" cy="0"/>
          <a:chOff x="0" y="0"/>
          <a:chExt cx="0" cy="0"/>
        </a:xfrm>
      </p:grpSpPr>
      <p:sp>
        <p:nvSpPr>
          <p:cNvPr id="38" name="Google Shape;38;p46"/>
          <p:cNvSpPr txBox="1">
            <a:spLocks noGrp="1"/>
          </p:cNvSpPr>
          <p:nvPr>
            <p:ph type="body" idx="1"/>
          </p:nvPr>
        </p:nvSpPr>
        <p:spPr>
          <a:xfrm>
            <a:off x="457200" y="1828800"/>
            <a:ext cx="8229600" cy="411480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9" name="Google Shape;39;p46"/>
          <p:cNvCxnSpPr/>
          <p:nvPr/>
        </p:nvCxnSpPr>
        <p:spPr>
          <a:xfrm>
            <a:off x="914400" y="1447800"/>
            <a:ext cx="7336967" cy="0"/>
          </a:xfrm>
          <a:prstGeom prst="straightConnector1">
            <a:avLst/>
          </a:prstGeom>
          <a:noFill/>
          <a:ln w="57150" cap="flat" cmpd="sng">
            <a:solidFill>
              <a:srgbClr val="3A54A5"/>
            </a:solidFill>
            <a:prstDash val="solid"/>
            <a:round/>
            <a:headEnd type="none" w="sm" len="sm"/>
            <a:tailEnd type="none" w="sm" len="sm"/>
          </a:ln>
        </p:spPr>
      </p:cxnSp>
      <p:cxnSp>
        <p:nvCxnSpPr>
          <p:cNvPr id="40" name="Google Shape;40;p46"/>
          <p:cNvCxnSpPr/>
          <p:nvPr/>
        </p:nvCxnSpPr>
        <p:spPr>
          <a:xfrm>
            <a:off x="914400" y="1524000"/>
            <a:ext cx="7336967" cy="0"/>
          </a:xfrm>
          <a:prstGeom prst="straightConnector1">
            <a:avLst/>
          </a:prstGeom>
          <a:noFill/>
          <a:ln w="28575" cap="flat" cmpd="sng">
            <a:solidFill>
              <a:srgbClr val="3A54A5"/>
            </a:solidFill>
            <a:prstDash val="solid"/>
            <a:round/>
            <a:headEnd type="none" w="sm" len="sm"/>
            <a:tailEnd type="none" w="sm" len="sm"/>
          </a:ln>
        </p:spPr>
      </p:cxnSp>
      <p:sp>
        <p:nvSpPr>
          <p:cNvPr id="41" name="Google Shape;41;p46"/>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ftr" idx="11"/>
          </p:nvPr>
        </p:nvSpPr>
        <p:spPr>
          <a:xfrm>
            <a:off x="457200" y="6248133"/>
            <a:ext cx="73914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43"/>
        <p:cNvGrpSpPr/>
        <p:nvPr/>
      </p:nvGrpSpPr>
      <p:grpSpPr>
        <a:xfrm>
          <a:off x="0" y="0"/>
          <a:ext cx="0" cy="0"/>
          <a:chOff x="0" y="0"/>
          <a:chExt cx="0" cy="0"/>
        </a:xfrm>
      </p:grpSpPr>
      <p:sp>
        <p:nvSpPr>
          <p:cNvPr id="44" name="Google Shape;44;p47"/>
          <p:cNvSpPr txBox="1">
            <a:spLocks noGrp="1"/>
          </p:cNvSpPr>
          <p:nvPr>
            <p:ph type="title"/>
          </p:nvPr>
        </p:nvSpPr>
        <p:spPr>
          <a:xfrm>
            <a:off x="911673" y="486892"/>
            <a:ext cx="7317927" cy="10371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7"/>
          <p:cNvSpPr txBox="1">
            <a:spLocks noGrp="1"/>
          </p:cNvSpPr>
          <p:nvPr>
            <p:ph type="body" idx="1"/>
          </p:nvPr>
        </p:nvSpPr>
        <p:spPr>
          <a:xfrm>
            <a:off x="457200" y="2057400"/>
            <a:ext cx="8229600" cy="40687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chemeClr val="dk2"/>
              </a:buClr>
              <a:buSzPts val="1800"/>
              <a:buChar char="•"/>
              <a:defRPr/>
            </a:lvl4pPr>
            <a:lvl5pPr marL="2286000" lvl="4" indent="-342900" algn="l">
              <a:spcBef>
                <a:spcPts val="360"/>
              </a:spcBef>
              <a:spcAft>
                <a:spcPts val="0"/>
              </a:spcAft>
              <a:buClr>
                <a:schemeClr val="dk2"/>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47"/>
          <p:cNvSpPr txBox="1">
            <a:spLocks noGrp="1"/>
          </p:cNvSpPr>
          <p:nvPr>
            <p:ph type="ftr" idx="11"/>
          </p:nvPr>
        </p:nvSpPr>
        <p:spPr>
          <a:xfrm>
            <a:off x="457200" y="6248133"/>
            <a:ext cx="7467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F97C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47"/>
        <p:cNvGrpSpPr/>
        <p:nvPr/>
      </p:nvGrpSpPr>
      <p:grpSpPr>
        <a:xfrm>
          <a:off x="0" y="0"/>
          <a:ext cx="0" cy="0"/>
          <a:chOff x="0" y="0"/>
          <a:chExt cx="0" cy="0"/>
        </a:xfrm>
      </p:grpSpPr>
      <p:sp>
        <p:nvSpPr>
          <p:cNvPr id="48" name="Google Shape;48;p4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2"/>
              </a:buClr>
              <a:buSzPts val="4000"/>
              <a:buFont typeface="Twentieth Century"/>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SzPts val="2000"/>
              <a:buNone/>
              <a:defRPr sz="2000">
                <a:solidFill>
                  <a:srgbClr val="3A54A5"/>
                </a:solidFill>
              </a:defRPr>
            </a:lvl1pPr>
            <a:lvl2pPr marL="914400" lvl="1" indent="-228600" algn="l">
              <a:spcBef>
                <a:spcPts val="360"/>
              </a:spcBef>
              <a:spcAft>
                <a:spcPts val="0"/>
              </a:spcAft>
              <a:buSzPts val="1800"/>
              <a:buNone/>
              <a:defRPr sz="1800">
                <a:solidFill>
                  <a:srgbClr val="8F97C0"/>
                </a:solidFill>
              </a:defRPr>
            </a:lvl2pPr>
            <a:lvl3pPr marL="1371600" lvl="2" indent="-228600" algn="l">
              <a:spcBef>
                <a:spcPts val="320"/>
              </a:spcBef>
              <a:spcAft>
                <a:spcPts val="0"/>
              </a:spcAft>
              <a:buSzPts val="1600"/>
              <a:buNone/>
              <a:defRPr sz="1600">
                <a:solidFill>
                  <a:srgbClr val="8F97C0"/>
                </a:solidFill>
              </a:defRPr>
            </a:lvl3pPr>
            <a:lvl4pPr marL="1828800" lvl="3" indent="-228600" algn="l">
              <a:spcBef>
                <a:spcPts val="280"/>
              </a:spcBef>
              <a:spcAft>
                <a:spcPts val="0"/>
              </a:spcAft>
              <a:buClr>
                <a:srgbClr val="8F97C0"/>
              </a:buClr>
              <a:buSzPts val="1400"/>
              <a:buNone/>
              <a:defRPr sz="1400">
                <a:solidFill>
                  <a:srgbClr val="8F97C0"/>
                </a:solidFill>
              </a:defRPr>
            </a:lvl4pPr>
            <a:lvl5pPr marL="2286000" lvl="4" indent="-228600" algn="l">
              <a:spcBef>
                <a:spcPts val="280"/>
              </a:spcBef>
              <a:spcAft>
                <a:spcPts val="0"/>
              </a:spcAft>
              <a:buClr>
                <a:srgbClr val="8F97C0"/>
              </a:buClr>
              <a:buSzPts val="1400"/>
              <a:buNone/>
              <a:defRPr sz="1400">
                <a:solidFill>
                  <a:srgbClr val="8F97C0"/>
                </a:solidFill>
              </a:defRPr>
            </a:lvl5pPr>
            <a:lvl6pPr marL="2743200" lvl="5" indent="-228600" algn="l">
              <a:spcBef>
                <a:spcPts val="280"/>
              </a:spcBef>
              <a:spcAft>
                <a:spcPts val="0"/>
              </a:spcAft>
              <a:buClr>
                <a:srgbClr val="8F97C0"/>
              </a:buClr>
              <a:buSzPts val="1400"/>
              <a:buNone/>
              <a:defRPr sz="1400">
                <a:solidFill>
                  <a:srgbClr val="8F97C0"/>
                </a:solidFill>
              </a:defRPr>
            </a:lvl6pPr>
            <a:lvl7pPr marL="3200400" lvl="6" indent="-228600" algn="l">
              <a:spcBef>
                <a:spcPts val="280"/>
              </a:spcBef>
              <a:spcAft>
                <a:spcPts val="0"/>
              </a:spcAft>
              <a:buClr>
                <a:srgbClr val="8F97C0"/>
              </a:buClr>
              <a:buSzPts val="1400"/>
              <a:buNone/>
              <a:defRPr sz="1400">
                <a:solidFill>
                  <a:srgbClr val="8F97C0"/>
                </a:solidFill>
              </a:defRPr>
            </a:lvl7pPr>
            <a:lvl8pPr marL="3657600" lvl="7" indent="-228600" algn="l">
              <a:spcBef>
                <a:spcPts val="280"/>
              </a:spcBef>
              <a:spcAft>
                <a:spcPts val="0"/>
              </a:spcAft>
              <a:buClr>
                <a:srgbClr val="8F97C0"/>
              </a:buClr>
              <a:buSzPts val="1400"/>
              <a:buNone/>
              <a:defRPr sz="1400">
                <a:solidFill>
                  <a:srgbClr val="8F97C0"/>
                </a:solidFill>
              </a:defRPr>
            </a:lvl8pPr>
            <a:lvl9pPr marL="4114800" lvl="8" indent="-228600" algn="l">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jp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9"/>
          <p:cNvSpPr/>
          <p:nvPr/>
        </p:nvSpPr>
        <p:spPr>
          <a:xfrm>
            <a:off x="3317483" y="6113854"/>
            <a:ext cx="431356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3A53A5"/>
                </a:solidFill>
                <a:latin typeface="Twentieth Century"/>
                <a:ea typeface="Twentieth Century"/>
                <a:cs typeface="Twentieth Century"/>
                <a:sym typeface="Twentieth Century"/>
              </a:rPr>
              <a:t>Day 2A: Behavioral Expectations (TFI 1.3)</a:t>
            </a:r>
            <a:endParaRPr sz="1400" b="0" i="0" u="none" strike="noStrike" cap="none">
              <a:solidFill>
                <a:srgbClr val="3A53A5"/>
              </a:solidFill>
              <a:latin typeface="Twentieth Century"/>
              <a:ea typeface="Twentieth Century"/>
              <a:cs typeface="Twentieth Century"/>
              <a:sym typeface="Twentieth Century"/>
            </a:endParaRPr>
          </a:p>
        </p:txBody>
      </p:sp>
      <p:pic>
        <p:nvPicPr>
          <p:cNvPr id="13" name="Google Shape;13;p39" descr="Minnesota PBIS Logo (4).jpg"/>
          <p:cNvPicPr preferRelativeResize="0"/>
          <p:nvPr/>
        </p:nvPicPr>
        <p:blipFill rotWithShape="1">
          <a:blip r:embed="rId15">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
        <p:cNvGrpSpPr/>
        <p:nvPr/>
      </p:nvGrpSpPr>
      <p:grpSpPr>
        <a:xfrm>
          <a:off x="0" y="0"/>
          <a:ext cx="0" cy="0"/>
          <a:chOff x="0" y="0"/>
          <a:chExt cx="0" cy="0"/>
        </a:xfrm>
      </p:grpSpPr>
      <p:sp>
        <p:nvSpPr>
          <p:cNvPr id="66" name="Google Shape;66;g5c734503c4_0_9"/>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7" name="Google Shape;67;g5c734503c4_0_9"/>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g5c734503c4_0_9"/>
          <p:cNvSpPr/>
          <p:nvPr/>
        </p:nvSpPr>
        <p:spPr>
          <a:xfrm>
            <a:off x="1354667" y="6113854"/>
            <a:ext cx="6276300" cy="584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3A53A5"/>
              </a:solidFill>
              <a:latin typeface="Twentieth Century"/>
              <a:ea typeface="Twentieth Century"/>
              <a:cs typeface="Twentieth Century"/>
              <a:sym typeface="Twentieth Century"/>
            </a:endParaRPr>
          </a:p>
          <a:p>
            <a:pPr marL="0" lvl="0" indent="0" algn="r" rtl="0">
              <a:spcBef>
                <a:spcPts val="0"/>
              </a:spcBef>
              <a:spcAft>
                <a:spcPts val="0"/>
              </a:spcAft>
              <a:buNone/>
            </a:pPr>
            <a:r>
              <a:rPr lang="en-US" sz="1800">
                <a:solidFill>
                  <a:srgbClr val="3A53A5"/>
                </a:solidFill>
                <a:latin typeface="Twentieth Century"/>
                <a:ea typeface="Twentieth Century"/>
                <a:cs typeface="Twentieth Century"/>
                <a:sym typeface="Twentieth Century"/>
              </a:rPr>
              <a:t>Day 2A: Behavioral Expectations (TFI 1.3)</a:t>
            </a:r>
            <a:endParaRPr>
              <a:solidFill>
                <a:srgbClr val="3A53A5"/>
              </a:solidFill>
              <a:latin typeface="Twentieth Century"/>
              <a:ea typeface="Twentieth Century"/>
              <a:cs typeface="Twentieth Century"/>
              <a:sym typeface="Twentieth Century"/>
            </a:endParaRPr>
          </a:p>
          <a:p>
            <a:pPr marL="0" marR="0" lvl="0" indent="0" algn="r" rtl="0">
              <a:spcBef>
                <a:spcPts val="0"/>
              </a:spcBef>
              <a:spcAft>
                <a:spcPts val="0"/>
              </a:spcAft>
              <a:buNone/>
            </a:pPr>
            <a:endParaRPr>
              <a:solidFill>
                <a:srgbClr val="3A53A5"/>
              </a:solidFill>
              <a:latin typeface="Twentieth Century"/>
              <a:ea typeface="Twentieth Century"/>
              <a:cs typeface="Twentieth Century"/>
              <a:sym typeface="Twentieth Century"/>
            </a:endParaRPr>
          </a:p>
        </p:txBody>
      </p:sp>
      <p:pic>
        <p:nvPicPr>
          <p:cNvPr id="69" name="Google Shape;69;g5c734503c4_0_9" descr="Minnesota PBIS Logo (4).jpg"/>
          <p:cNvPicPr preferRelativeResize="0"/>
          <p:nvPr/>
        </p:nvPicPr>
        <p:blipFill rotWithShape="1">
          <a:blip r:embed="rId12">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g5bbb313440_1_20"/>
          <p:cNvSpPr txBox="1">
            <a:spLocks noGrp="1"/>
          </p:cNvSpPr>
          <p:nvPr>
            <p:ph type="title"/>
          </p:nvPr>
        </p:nvSpPr>
        <p:spPr>
          <a:xfrm>
            <a:off x="1096010" y="313387"/>
            <a:ext cx="7149900" cy="653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E1529"/>
              </a:buClr>
              <a:buSzPts val="3600"/>
              <a:buFont typeface="Twentieth Century"/>
              <a:buNone/>
              <a:defRPr sz="3600" b="0" i="0" u="none" strike="noStrike" cap="none">
                <a:solidFill>
                  <a:srgbClr val="0E1529"/>
                </a:solidFill>
                <a:latin typeface="Twentieth Century"/>
                <a:ea typeface="Twentieth Century"/>
                <a:cs typeface="Twentieth Century"/>
                <a:sym typeface="Twentieth Century"/>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9" name="Google Shape;109;g5bbb313440_1_20"/>
          <p:cNvSpPr txBox="1">
            <a:spLocks noGrp="1"/>
          </p:cNvSpPr>
          <p:nvPr>
            <p:ph type="body" idx="1"/>
          </p:nvPr>
        </p:nvSpPr>
        <p:spPr>
          <a:xfrm>
            <a:off x="977642" y="1600200"/>
            <a:ext cx="7295400" cy="4373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chemeClr val="dk1"/>
              </a:buClr>
              <a:buSzPts val="3200"/>
              <a:buFont typeface="Noto Sans Symbols"/>
              <a:buNone/>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0" name="Google Shape;110;g5bbb313440_1_20"/>
          <p:cNvSpPr/>
          <p:nvPr/>
        </p:nvSpPr>
        <p:spPr>
          <a:xfrm>
            <a:off x="8273747" y="5973863"/>
            <a:ext cx="297000" cy="2961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b="0" i="0" u="none" strike="noStrike" cap="none">
              <a:solidFill>
                <a:srgbClr val="FFFFFF"/>
              </a:solidFill>
              <a:latin typeface="Libre Baskerville"/>
              <a:ea typeface="Libre Baskerville"/>
              <a:cs typeface="Libre Baskerville"/>
              <a:sym typeface="Libre Baskerville"/>
            </a:endParaRPr>
          </a:p>
        </p:txBody>
      </p:sp>
      <p:pic>
        <p:nvPicPr>
          <p:cNvPr id="111" name="Google Shape;111;g5bbb313440_1_20" descr="Minnesota PBIS Logo (4).jpg"/>
          <p:cNvPicPr preferRelativeResize="0"/>
          <p:nvPr/>
        </p:nvPicPr>
        <p:blipFill rotWithShape="1">
          <a:blip r:embed="rId11">
            <a:alphaModFix/>
          </a:blip>
          <a:srcRect/>
          <a:stretch/>
        </p:blipFill>
        <p:spPr>
          <a:xfrm>
            <a:off x="7606771" y="6183540"/>
            <a:ext cx="1537228" cy="67445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www.pbis.org/Common/Cms/files/pbisresources/PBIS%20Cultural%20Responsiveness%20Field%20Guide.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0.jpg"/><Relationship Id="rId11" Type="http://schemas.openxmlformats.org/officeDocument/2006/relationships/image" Target="../media/image45.png"/><Relationship Id="rId5" Type="http://schemas.openxmlformats.org/officeDocument/2006/relationships/image" Target="../media/image39.jp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www.pbis.org/Common/Cms/files/pbisresources/PBIS%20Cultural%20Responsiveness%20Field%20Guid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
          <p:cNvSpPr/>
          <p:nvPr/>
        </p:nvSpPr>
        <p:spPr>
          <a:xfrm>
            <a:off x="1192498" y="4884709"/>
            <a:ext cx="675900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rgbClr val="DD8047"/>
                </a:solidFill>
                <a:latin typeface="Twentieth Century"/>
                <a:ea typeface="Twentieth Century"/>
                <a:cs typeface="Twentieth Century"/>
                <a:sym typeface="Twentieth Century"/>
              </a:rPr>
              <a:t>Behavioral Expectations (TFI 1.3)</a:t>
            </a:r>
            <a:endParaRPr sz="3600" b="1" i="0" u="none" strike="noStrike" cap="none">
              <a:solidFill>
                <a:schemeClr val="dk1"/>
              </a:solidFill>
              <a:latin typeface="Twentieth Century"/>
              <a:ea typeface="Twentieth Century"/>
              <a:cs typeface="Twentieth Century"/>
              <a:sym typeface="Twentieth Century"/>
            </a:endParaRPr>
          </a:p>
        </p:txBody>
      </p:sp>
      <p:pic>
        <p:nvPicPr>
          <p:cNvPr id="154" name="Google Shape;154;p1"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1957293" y="424366"/>
            <a:ext cx="5827059" cy="2556622"/>
          </a:xfrm>
          <a:prstGeom prst="rect">
            <a:avLst/>
          </a:prstGeom>
          <a:noFill/>
          <a:ln>
            <a:noFill/>
          </a:ln>
        </p:spPr>
      </p:pic>
      <p:sp>
        <p:nvSpPr>
          <p:cNvPr id="155" name="Google Shape;155;p1"/>
          <p:cNvSpPr txBox="1">
            <a:spLocks noGrp="1"/>
          </p:cNvSpPr>
          <p:nvPr>
            <p:ph type="ctrTitle"/>
          </p:nvPr>
        </p:nvSpPr>
        <p:spPr>
          <a:xfrm>
            <a:off x="775446" y="2980988"/>
            <a:ext cx="7772400" cy="190372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PBIS </a:t>
            </a:r>
            <a:br>
              <a:rPr lang="en-US" sz="3959"/>
            </a:br>
            <a:r>
              <a:rPr lang="en-US" sz="3959"/>
              <a:t>Team Training</a:t>
            </a:r>
            <a:br>
              <a:rPr lang="en-US" sz="3959"/>
            </a:br>
            <a:r>
              <a:rPr lang="en-US" sz="3959"/>
              <a:t>2A</a:t>
            </a:r>
            <a:endParaRPr sz="3959">
              <a:solidFill>
                <a:srgbClr val="DD804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graphicFrame>
        <p:nvGraphicFramePr>
          <p:cNvPr id="253" name="Google Shape;253;p7" descr="Expectations: 3-5 over-arching school-wide expectations&#10;Behaviors/Rules: Specific tasks students are to do to achieve the school-wide expectations&#10;Routines/Procedures: Procedures are methods for accomplishing tasks in the classroom; procedures form routines that help students meet classroom expectations and rules/behaviors." title="Expectations, Behaviors/Rule, Routines/Procedures"/>
          <p:cNvGraphicFramePr/>
          <p:nvPr/>
        </p:nvGraphicFramePr>
        <p:xfrm>
          <a:off x="520280" y="727498"/>
          <a:ext cx="3000000" cy="3000000"/>
        </p:xfrm>
        <a:graphic>
          <a:graphicData uri="http://schemas.openxmlformats.org/drawingml/2006/table">
            <a:tbl>
              <a:tblPr firstRow="1" bandRow="1">
                <a:noFill/>
                <a:tableStyleId>{35C56409-87F6-4DC2-8E40-019C909F3E08}</a:tableStyleId>
              </a:tblPr>
              <a:tblGrid>
                <a:gridCol w="3192725">
                  <a:extLst>
                    <a:ext uri="{9D8B030D-6E8A-4147-A177-3AD203B41FA5}">
                      <a16:colId xmlns:a16="http://schemas.microsoft.com/office/drawing/2014/main" val="20000"/>
                    </a:ext>
                  </a:extLst>
                </a:gridCol>
                <a:gridCol w="5258625">
                  <a:extLst>
                    <a:ext uri="{9D8B030D-6E8A-4147-A177-3AD203B41FA5}">
                      <a16:colId xmlns:a16="http://schemas.microsoft.com/office/drawing/2014/main" val="20001"/>
                    </a:ext>
                  </a:extLst>
                </a:gridCol>
              </a:tblGrid>
              <a:tr h="1333150">
                <a:tc>
                  <a:txBody>
                    <a:bodyPr/>
                    <a:lstStyle/>
                    <a:p>
                      <a:pPr marL="0" marR="0" lvl="0" indent="0" algn="l" rtl="0">
                        <a:spcBef>
                          <a:spcPts val="0"/>
                        </a:spcBef>
                        <a:spcAft>
                          <a:spcPts val="0"/>
                        </a:spcAft>
                        <a:buNone/>
                      </a:pPr>
                      <a:r>
                        <a:rPr lang="en-US" sz="3200" b="1">
                          <a:solidFill>
                            <a:srgbClr val="0000FF"/>
                          </a:solidFill>
                          <a:latin typeface="Twentieth Century"/>
                          <a:ea typeface="Twentieth Century"/>
                          <a:cs typeface="Twentieth Century"/>
                          <a:sym typeface="Twentieth Century"/>
                        </a:rPr>
                        <a:t>Expectations</a:t>
                      </a:r>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FF"/>
                        </a:buClr>
                        <a:buSzPts val="2800"/>
                        <a:buFont typeface="Twentieth Century"/>
                        <a:buNone/>
                      </a:pPr>
                      <a:r>
                        <a:rPr lang="en-US" sz="2800" b="0">
                          <a:solidFill>
                            <a:srgbClr val="0000FF"/>
                          </a:solidFill>
                          <a:latin typeface="Twentieth Century"/>
                          <a:ea typeface="Twentieth Century"/>
                          <a:cs typeface="Twentieth Century"/>
                          <a:sym typeface="Twentieth Century"/>
                        </a:rPr>
                        <a:t>3-5 overarching school-wide expectations</a:t>
                      </a:r>
                      <a:endParaRPr/>
                    </a:p>
                    <a:p>
                      <a:pPr marL="0" marR="0" lvl="0" indent="0" algn="l" rtl="0">
                        <a:spcBef>
                          <a:spcPts val="0"/>
                        </a:spcBef>
                        <a:spcAft>
                          <a:spcPts val="0"/>
                        </a:spcAft>
                        <a:buNone/>
                      </a:pPr>
                      <a:endParaRPr sz="2800">
                        <a:solidFill>
                          <a:srgbClr val="0000FF"/>
                        </a:solidFill>
                        <a:latin typeface="Twentieth Century"/>
                        <a:ea typeface="Twentieth Century"/>
                        <a:cs typeface="Twentieth Century"/>
                        <a:sym typeface="Twentieth Century"/>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33150">
                <a:tc>
                  <a:txBody>
                    <a:bodyPr/>
                    <a:lstStyle/>
                    <a:p>
                      <a:pPr marL="0" marR="0" lvl="0" indent="0" algn="l" rtl="0">
                        <a:spcBef>
                          <a:spcPts val="0"/>
                        </a:spcBef>
                        <a:spcAft>
                          <a:spcPts val="0"/>
                        </a:spcAft>
                        <a:buNone/>
                      </a:pPr>
                      <a:r>
                        <a:rPr lang="en-US" sz="3200" b="1">
                          <a:solidFill>
                            <a:srgbClr val="1D2A53"/>
                          </a:solidFill>
                          <a:latin typeface="Twentieth Century"/>
                          <a:ea typeface="Twentieth Century"/>
                          <a:cs typeface="Twentieth Century"/>
                          <a:sym typeface="Twentieth Century"/>
                        </a:rPr>
                        <a:t>Behaviors</a:t>
                      </a:r>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1D2A53"/>
                          </a:solidFill>
                          <a:latin typeface="Twentieth Century"/>
                          <a:ea typeface="Twentieth Century"/>
                          <a:cs typeface="Twentieth Century"/>
                          <a:sym typeface="Twentieth Century"/>
                        </a:rPr>
                        <a:t>Specific tasks students are to do to achieve the school-wide expectations</a:t>
                      </a:r>
                      <a:endParaRPr sz="2800">
                        <a:solidFill>
                          <a:srgbClr val="1D2A53"/>
                        </a:solidFill>
                        <a:latin typeface="Twentieth Century"/>
                        <a:ea typeface="Twentieth Century"/>
                        <a:cs typeface="Twentieth Century"/>
                        <a:sym typeface="Twentieth Century"/>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68800">
                <a:tc>
                  <a:txBody>
                    <a:bodyPr/>
                    <a:lstStyle/>
                    <a:p>
                      <a:pPr marL="0" marR="0" lvl="0" indent="0" algn="l" rtl="0">
                        <a:spcBef>
                          <a:spcPts val="0"/>
                        </a:spcBef>
                        <a:spcAft>
                          <a:spcPts val="0"/>
                        </a:spcAft>
                        <a:buNone/>
                      </a:pPr>
                      <a:r>
                        <a:rPr lang="en-US" sz="3200" b="1">
                          <a:solidFill>
                            <a:srgbClr val="1D2A53"/>
                          </a:solidFill>
                          <a:latin typeface="Twentieth Century"/>
                          <a:ea typeface="Twentieth Century"/>
                          <a:cs typeface="Twentieth Century"/>
                          <a:sym typeface="Twentieth Century"/>
                        </a:rPr>
                        <a:t>Routines/ Procedures</a:t>
                      </a:r>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800">
                          <a:solidFill>
                            <a:srgbClr val="1D2A53"/>
                          </a:solidFill>
                          <a:latin typeface="Twentieth Century"/>
                          <a:ea typeface="Twentieth Century"/>
                          <a:cs typeface="Twentieth Century"/>
                          <a:sym typeface="Twentieth Century"/>
                        </a:rPr>
                        <a:t>Procedures</a:t>
                      </a:r>
                      <a:r>
                        <a:rPr lang="en-US" sz="2800">
                          <a:solidFill>
                            <a:srgbClr val="000000"/>
                          </a:solidFill>
                          <a:latin typeface="Twentieth Century"/>
                          <a:ea typeface="Twentieth Century"/>
                          <a:cs typeface="Twentieth Century"/>
                          <a:sym typeface="Twentieth Century"/>
                        </a:rPr>
                        <a:t> are methods for accomplishing tasks in the classroom</a:t>
                      </a:r>
                      <a:endParaRPr/>
                    </a:p>
                    <a:p>
                      <a:pPr marL="0" marR="0" lvl="0" indent="0" algn="l" rtl="0">
                        <a:spcBef>
                          <a:spcPts val="0"/>
                        </a:spcBef>
                        <a:spcAft>
                          <a:spcPts val="0"/>
                        </a:spcAft>
                        <a:buNone/>
                      </a:pPr>
                      <a:endParaRPr sz="2800">
                        <a:solidFill>
                          <a:srgbClr val="000000"/>
                        </a:solidFill>
                        <a:latin typeface="Twentieth Century"/>
                        <a:ea typeface="Twentieth Century"/>
                        <a:cs typeface="Twentieth Century"/>
                        <a:sym typeface="Twentieth Century"/>
                      </a:endParaRPr>
                    </a:p>
                    <a:p>
                      <a:pPr marL="0" marR="0" lvl="0" indent="0" algn="l" rtl="0">
                        <a:spcBef>
                          <a:spcPts val="0"/>
                        </a:spcBef>
                        <a:spcAft>
                          <a:spcPts val="0"/>
                        </a:spcAft>
                        <a:buNone/>
                      </a:pPr>
                      <a:r>
                        <a:rPr lang="en-US" sz="2800">
                          <a:solidFill>
                            <a:srgbClr val="000000"/>
                          </a:solidFill>
                          <a:latin typeface="Twentieth Century"/>
                          <a:ea typeface="Twentieth Century"/>
                          <a:cs typeface="Twentieth Century"/>
                          <a:sym typeface="Twentieth Century"/>
                        </a:rPr>
                        <a:t>Procedures form routines that help students meet classroom expectations and rules/behaviors</a:t>
                      </a:r>
                      <a:endParaRPr sz="2800">
                        <a:solidFill>
                          <a:srgbClr val="000000"/>
                        </a:solidFill>
                        <a:latin typeface="Twentieth Century"/>
                        <a:ea typeface="Twentieth Century"/>
                        <a:cs typeface="Twentieth Century"/>
                        <a:sym typeface="Twentieth Century"/>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pic>
        <p:nvPicPr>
          <p:cNvPr id="254" name="Google Shape;254;p7" title="Core Content Icon"/>
          <p:cNvPicPr preferRelativeResize="0"/>
          <p:nvPr/>
        </p:nvPicPr>
        <p:blipFill rotWithShape="1">
          <a:blip r:embed="rId3">
            <a:alphaModFix/>
          </a:blip>
          <a:srcRect/>
          <a:stretch/>
        </p:blipFill>
        <p:spPr>
          <a:xfrm>
            <a:off x="296485" y="85993"/>
            <a:ext cx="713232" cy="713232"/>
          </a:xfrm>
          <a:prstGeom prst="rect">
            <a:avLst/>
          </a:prstGeom>
          <a:noFill/>
          <a:ln>
            <a:noFill/>
          </a:ln>
          <a:effectLst>
            <a:outerShdw blurRad="50800" dist="38100" dir="2700000" algn="tl" rotWithShape="0">
              <a:srgbClr val="000000">
                <a:alpha val="42745"/>
              </a:srgbClr>
            </a:outerShdw>
          </a:effectLst>
        </p:spPr>
      </p:pic>
      <p:sp>
        <p:nvSpPr>
          <p:cNvPr id="255" name="Google Shape;255;p7"/>
          <p:cNvSpPr txBox="1">
            <a:spLocks noGrp="1"/>
          </p:cNvSpPr>
          <p:nvPr>
            <p:ph type="title"/>
          </p:nvPr>
        </p:nvSpPr>
        <p:spPr>
          <a:xfrm>
            <a:off x="1540414" y="-48051"/>
            <a:ext cx="6987106" cy="91535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D2A53"/>
              </a:buClr>
              <a:buSzPts val="4400"/>
              <a:buFont typeface="Twentieth Century"/>
              <a:buNone/>
            </a:pPr>
            <a:r>
              <a:rPr lang="en-US">
                <a:solidFill>
                  <a:srgbClr val="1D2A53"/>
                </a:solidFill>
              </a:rPr>
              <a:t>Consistency with our language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aphicFrame>
        <p:nvGraphicFramePr>
          <p:cNvPr id="261" name="Google Shape;261;p8" descr="Broadly stated and easy to remember; 3-5 positively stated behaviors; consistent with school's mission statement; expected of all staff and students." title="Common Language: Expectations"/>
          <p:cNvGraphicFramePr/>
          <p:nvPr/>
        </p:nvGraphicFramePr>
        <p:xfrm>
          <a:off x="1009717" y="1048436"/>
          <a:ext cx="3000000" cy="3000000"/>
        </p:xfrm>
        <a:graphic>
          <a:graphicData uri="http://schemas.openxmlformats.org/drawingml/2006/table">
            <a:tbl>
              <a:tblPr firstRow="1" bandRow="1">
                <a:noFill/>
                <a:tableStyleId>{F79B8222-AB96-45E5-AC99-F4A1DB1E5BF7}</a:tableStyleId>
              </a:tblPr>
              <a:tblGrid>
                <a:gridCol w="7371975">
                  <a:extLst>
                    <a:ext uri="{9D8B030D-6E8A-4147-A177-3AD203B41FA5}">
                      <a16:colId xmlns:a16="http://schemas.microsoft.com/office/drawing/2014/main" val="20000"/>
                    </a:ext>
                  </a:extLst>
                </a:gridCol>
              </a:tblGrid>
              <a:tr h="1088250">
                <a:tc>
                  <a:txBody>
                    <a:bodyPr/>
                    <a:lstStyle/>
                    <a:p>
                      <a:pPr marL="0" marR="0" lvl="0" indent="0" algn="ctr" rtl="0">
                        <a:spcBef>
                          <a:spcPts val="0"/>
                        </a:spcBef>
                        <a:spcAft>
                          <a:spcPts val="0"/>
                        </a:spcAft>
                        <a:buNone/>
                      </a:pPr>
                      <a:r>
                        <a:rPr lang="en-US" sz="3600" b="1" i="0">
                          <a:solidFill>
                            <a:srgbClr val="2B3F7B"/>
                          </a:solidFill>
                          <a:latin typeface="Twentieth Century"/>
                          <a:ea typeface="Twentieth Century"/>
                          <a:cs typeface="Twentieth Century"/>
                          <a:sym typeface="Twentieth Century"/>
                        </a:rPr>
                        <a:t>Common Language: Expectations</a:t>
                      </a:r>
                      <a:endParaRPr/>
                    </a:p>
                    <a:p>
                      <a:pPr marL="0" marR="0" lvl="0" indent="0" algn="ctr" rtl="0">
                        <a:spcBef>
                          <a:spcPts val="0"/>
                        </a:spcBef>
                        <a:spcAft>
                          <a:spcPts val="0"/>
                        </a:spcAft>
                        <a:buNone/>
                      </a:pPr>
                      <a:endParaRPr sz="1200" b="1" i="0">
                        <a:solidFill>
                          <a:srgbClr val="2B3F7B"/>
                        </a:solidFill>
                        <a:latin typeface="Twentieth Century"/>
                        <a:ea typeface="Twentieth Century"/>
                        <a:cs typeface="Twentieth Century"/>
                        <a:sym typeface="Twentieth Century"/>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939250">
                <a:tc>
                  <a:txBody>
                    <a:bodyPr/>
                    <a:lstStyle/>
                    <a:p>
                      <a:pPr marL="0" marR="0" lvl="0" indent="0" algn="ctr" rtl="0">
                        <a:lnSpc>
                          <a:spcPct val="100000"/>
                        </a:lnSpc>
                        <a:spcBef>
                          <a:spcPts val="0"/>
                        </a:spcBef>
                        <a:spcAft>
                          <a:spcPts val="0"/>
                        </a:spcAft>
                        <a:buClr>
                          <a:schemeClr val="dk2"/>
                        </a:buClr>
                        <a:buSzPts val="2400"/>
                        <a:buFont typeface="Twentieth Century"/>
                        <a:buNone/>
                      </a:pPr>
                      <a:r>
                        <a:rPr lang="en-US" sz="2400">
                          <a:solidFill>
                            <a:schemeClr val="dk2"/>
                          </a:solidFill>
                          <a:latin typeface="Twentieth Century"/>
                          <a:ea typeface="Twentieth Century"/>
                          <a:cs typeface="Twentieth Century"/>
                          <a:sym typeface="Twentieth Century"/>
                        </a:rPr>
                        <a:t>Broadly stated and easy to remember</a:t>
                      </a:r>
                      <a:endParaRPr sz="2400">
                        <a:solidFill>
                          <a:schemeClr val="dk2"/>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chemeClr val="dk1"/>
                        </a:buClr>
                        <a:buSzPts val="2400"/>
                        <a:buFont typeface="Calibri"/>
                        <a:buNone/>
                      </a:pPr>
                      <a:endParaRPr sz="2400">
                        <a:solidFill>
                          <a:schemeClr val="dk2"/>
                        </a:solidFill>
                        <a:latin typeface="Twentieth Century"/>
                        <a:ea typeface="Twentieth Century"/>
                        <a:cs typeface="Twentieth Century"/>
                        <a:sym typeface="Twentieth Century"/>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939250">
                <a:tc>
                  <a:txBody>
                    <a:bodyPr/>
                    <a:lstStyle/>
                    <a:p>
                      <a:pPr marL="0" marR="0" lvl="0" indent="0" algn="ctr" rtl="0">
                        <a:lnSpc>
                          <a:spcPct val="100000"/>
                        </a:lnSpc>
                        <a:spcBef>
                          <a:spcPts val="0"/>
                        </a:spcBef>
                        <a:spcAft>
                          <a:spcPts val="0"/>
                        </a:spcAft>
                        <a:buClr>
                          <a:schemeClr val="dk2"/>
                        </a:buClr>
                        <a:buSzPts val="2400"/>
                        <a:buFont typeface="Twentieth Century"/>
                        <a:buNone/>
                      </a:pPr>
                      <a:r>
                        <a:rPr lang="en-US" sz="2400">
                          <a:solidFill>
                            <a:schemeClr val="dk2"/>
                          </a:solidFill>
                          <a:latin typeface="Twentieth Century"/>
                          <a:ea typeface="Twentieth Century"/>
                          <a:cs typeface="Twentieth Century"/>
                          <a:sym typeface="Twentieth Century"/>
                        </a:rPr>
                        <a:t>3-5 positively stated behaviors </a:t>
                      </a:r>
                      <a:endParaRPr/>
                    </a:p>
                    <a:p>
                      <a:pPr marL="0" marR="0" lvl="0" indent="0" algn="ctr" rtl="0">
                        <a:lnSpc>
                          <a:spcPct val="100000"/>
                        </a:lnSpc>
                        <a:spcBef>
                          <a:spcPts val="0"/>
                        </a:spcBef>
                        <a:spcAft>
                          <a:spcPts val="0"/>
                        </a:spcAft>
                        <a:buClr>
                          <a:schemeClr val="dk1"/>
                        </a:buClr>
                        <a:buSzPts val="2400"/>
                        <a:buFont typeface="Calibri"/>
                        <a:buNone/>
                      </a:pPr>
                      <a:endParaRPr sz="2400">
                        <a:solidFill>
                          <a:schemeClr val="dk2"/>
                        </a:solidFill>
                        <a:latin typeface="Twentieth Century"/>
                        <a:ea typeface="Twentieth Century"/>
                        <a:cs typeface="Twentieth Century"/>
                        <a:sym typeface="Twentieth Century"/>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939250">
                <a:tc>
                  <a:txBody>
                    <a:bodyPr/>
                    <a:lstStyle/>
                    <a:p>
                      <a:pPr marL="0" marR="0" lvl="0" indent="0" algn="ctr" rtl="0">
                        <a:lnSpc>
                          <a:spcPct val="100000"/>
                        </a:lnSpc>
                        <a:spcBef>
                          <a:spcPts val="0"/>
                        </a:spcBef>
                        <a:spcAft>
                          <a:spcPts val="0"/>
                        </a:spcAft>
                        <a:buClr>
                          <a:schemeClr val="dk2"/>
                        </a:buClr>
                        <a:buSzPts val="2400"/>
                        <a:buFont typeface="Twentieth Century"/>
                        <a:buNone/>
                      </a:pPr>
                      <a:r>
                        <a:rPr lang="en-US" sz="2400">
                          <a:solidFill>
                            <a:schemeClr val="dk2"/>
                          </a:solidFill>
                          <a:latin typeface="Twentieth Century"/>
                          <a:ea typeface="Twentieth Century"/>
                          <a:cs typeface="Twentieth Century"/>
                          <a:sym typeface="Twentieth Century"/>
                        </a:rPr>
                        <a:t>Consistent with school’s mission statement </a:t>
                      </a:r>
                      <a:endParaRPr/>
                    </a:p>
                    <a:p>
                      <a:pPr marL="0" marR="0" lvl="0" indent="0" algn="ctr" rtl="0">
                        <a:lnSpc>
                          <a:spcPct val="100000"/>
                        </a:lnSpc>
                        <a:spcBef>
                          <a:spcPts val="0"/>
                        </a:spcBef>
                        <a:spcAft>
                          <a:spcPts val="0"/>
                        </a:spcAft>
                        <a:buClr>
                          <a:schemeClr val="dk1"/>
                        </a:buClr>
                        <a:buSzPts val="2400"/>
                        <a:buFont typeface="Calibri"/>
                        <a:buNone/>
                      </a:pPr>
                      <a:endParaRPr sz="2400">
                        <a:solidFill>
                          <a:schemeClr val="dk2"/>
                        </a:solidFill>
                        <a:latin typeface="Twentieth Century"/>
                        <a:ea typeface="Twentieth Century"/>
                        <a:cs typeface="Twentieth Century"/>
                        <a:sym typeface="Twentieth Century"/>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992175">
                <a:tc>
                  <a:txBody>
                    <a:bodyPr/>
                    <a:lstStyle/>
                    <a:p>
                      <a:pPr marL="0" marR="0" lvl="0" indent="0" algn="ctr" rtl="0">
                        <a:lnSpc>
                          <a:spcPct val="100000"/>
                        </a:lnSpc>
                        <a:spcBef>
                          <a:spcPts val="0"/>
                        </a:spcBef>
                        <a:spcAft>
                          <a:spcPts val="0"/>
                        </a:spcAft>
                        <a:buClr>
                          <a:schemeClr val="dk2"/>
                        </a:buClr>
                        <a:buSzPts val="2400"/>
                        <a:buFont typeface="Twentieth Century"/>
                        <a:buNone/>
                      </a:pPr>
                      <a:r>
                        <a:rPr lang="en-US" sz="2400">
                          <a:solidFill>
                            <a:schemeClr val="dk2"/>
                          </a:solidFill>
                          <a:latin typeface="Twentieth Century"/>
                          <a:ea typeface="Twentieth Century"/>
                          <a:cs typeface="Twentieth Century"/>
                          <a:sym typeface="Twentieth Century"/>
                        </a:rPr>
                        <a:t>Expected of all staff/students</a:t>
                      </a:r>
                      <a:endParaRPr/>
                    </a:p>
                    <a:p>
                      <a:pPr marL="0" marR="0" lvl="0" indent="0" algn="ctr" rtl="0">
                        <a:lnSpc>
                          <a:spcPct val="100000"/>
                        </a:lnSpc>
                        <a:spcBef>
                          <a:spcPts val="0"/>
                        </a:spcBef>
                        <a:spcAft>
                          <a:spcPts val="0"/>
                        </a:spcAft>
                        <a:buClr>
                          <a:schemeClr val="dk1"/>
                        </a:buClr>
                        <a:buSzPts val="2400"/>
                        <a:buFont typeface="Calibri"/>
                        <a:buNone/>
                      </a:pPr>
                      <a:endParaRPr sz="2400">
                        <a:solidFill>
                          <a:schemeClr val="dk2"/>
                        </a:solidFill>
                        <a:latin typeface="Twentieth Century"/>
                        <a:ea typeface="Twentieth Century"/>
                        <a:cs typeface="Twentieth Century"/>
                        <a:sym typeface="Twentieth Century"/>
                      </a:endParaRPr>
                    </a:p>
                  </a:txBody>
                  <a:tcPr marL="82300" marR="82300" marT="41150" marB="41150" anchor="ctr">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pic>
        <p:nvPicPr>
          <p:cNvPr id="262" name="Google Shape;262;p8"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63" name="Google Shape;263;p8"/>
          <p:cNvSpPr txBox="1">
            <a:spLocks noGrp="1"/>
          </p:cNvSpPr>
          <p:nvPr>
            <p:ph type="title"/>
          </p:nvPr>
        </p:nvSpPr>
        <p:spPr>
          <a:xfrm>
            <a:off x="1908312" y="350815"/>
            <a:ext cx="5444091" cy="69762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Common Language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9" descr="The caption of the cartoon reads: Mrs. Mutner liked to go over a few of her rules on the first day of school.  There is a picture of a crabby looking teacher at the board in front of two students.  The board is covered with rules.  All of the rules start with the word &quot;No&quot;.  Some examples include: no talking, no running, no smiling, no eating, no wearing weird clothes, no dumb questions.  " title="The Do Nots: A non-example - cartoon"/>
          <p:cNvPicPr preferRelativeResize="0"/>
          <p:nvPr/>
        </p:nvPicPr>
        <p:blipFill rotWithShape="1">
          <a:blip r:embed="rId3">
            <a:alphaModFix/>
          </a:blip>
          <a:srcRect r="41827" b="41331"/>
          <a:stretch/>
        </p:blipFill>
        <p:spPr>
          <a:xfrm>
            <a:off x="1209816" y="759323"/>
            <a:ext cx="6913110" cy="5063066"/>
          </a:xfrm>
          <a:prstGeom prst="rect">
            <a:avLst/>
          </a:prstGeom>
          <a:noFill/>
          <a:ln w="28575" cap="flat" cmpd="sng">
            <a:solidFill>
              <a:srgbClr val="000000"/>
            </a:solidFill>
            <a:prstDash val="solid"/>
            <a:miter lim="800000"/>
            <a:headEnd type="none" w="sm" len="sm"/>
            <a:tailEnd type="none" w="sm" len="sm"/>
          </a:ln>
        </p:spPr>
      </p:pic>
      <p:sp>
        <p:nvSpPr>
          <p:cNvPr id="270" name="Google Shape;270;p9"/>
          <p:cNvSpPr txBox="1"/>
          <p:nvPr/>
        </p:nvSpPr>
        <p:spPr>
          <a:xfrm>
            <a:off x="1209816" y="2413432"/>
            <a:ext cx="6908800" cy="1077210"/>
          </a:xfrm>
          <a:prstGeom prst="rect">
            <a:avLst/>
          </a:prstGeom>
          <a:solidFill>
            <a:srgbClr val="FFFFFF">
              <a:alpha val="80000"/>
            </a:srgb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1D2A52"/>
                </a:solidFill>
                <a:latin typeface="Twentieth Century"/>
                <a:ea typeface="Twentieth Century"/>
                <a:cs typeface="Twentieth Century"/>
                <a:sym typeface="Twentieth Century"/>
              </a:rPr>
              <a:t>T H E    DO   NOTs </a:t>
            </a:r>
            <a:endParaRPr/>
          </a:p>
          <a:p>
            <a:pPr marL="0" marR="0" lvl="0" indent="0" algn="ctr" rtl="0">
              <a:spcBef>
                <a:spcPts val="0"/>
              </a:spcBef>
              <a:spcAft>
                <a:spcPts val="0"/>
              </a:spcAft>
              <a:buNone/>
            </a:pPr>
            <a:r>
              <a:rPr lang="en-US" sz="2400" b="1">
                <a:solidFill>
                  <a:srgbClr val="1D2A52"/>
                </a:solidFill>
                <a:latin typeface="Twentieth Century"/>
                <a:ea typeface="Twentieth Century"/>
                <a:cs typeface="Twentieth Century"/>
                <a:sym typeface="Twentieth Century"/>
              </a:rPr>
              <a:t>        (A Non-Example)</a:t>
            </a:r>
            <a:endParaRPr sz="2000" b="1" u="sng">
              <a:solidFill>
                <a:srgbClr val="1D2A52"/>
              </a:solidFill>
              <a:latin typeface="Twentieth Century"/>
              <a:ea typeface="Twentieth Century"/>
              <a:cs typeface="Twentieth Century"/>
              <a:sym typeface="Twentieth Century"/>
            </a:endParaRPr>
          </a:p>
        </p:txBody>
      </p:sp>
      <p:pic>
        <p:nvPicPr>
          <p:cNvPr id="271" name="Google Shape;271;p9"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72" name="Google Shape;272;p9"/>
          <p:cNvSpPr txBox="1">
            <a:spLocks noGrp="1"/>
          </p:cNvSpPr>
          <p:nvPr>
            <p:ph type="title"/>
          </p:nvPr>
        </p:nvSpPr>
        <p:spPr>
          <a:xfrm>
            <a:off x="1934816" y="145774"/>
            <a:ext cx="5417587" cy="6135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3959"/>
              <a:buFont typeface="Twentieth Century"/>
              <a:buNone/>
            </a:pPr>
            <a:r>
              <a:rPr lang="en-US" sz="3959"/>
              <a:t>A Non-Example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0" descr="This sign shows 15 black and white icons in a red circle.  There is red line across the circle to show the activities are prohibited.  The icons show smoking, alcohol, a bomb, a knife, a gun, drugs, a dog, a skateboard, rollerblades, a golf club, a remote controlled airplane, a bicyle, a motorcycle, a car and a person on horseback." title="Prohibited activities on school grounds sign"/>
          <p:cNvPicPr preferRelativeResize="0"/>
          <p:nvPr/>
        </p:nvPicPr>
        <p:blipFill rotWithShape="1">
          <a:blip r:embed="rId3">
            <a:alphaModFix/>
          </a:blip>
          <a:srcRect/>
          <a:stretch/>
        </p:blipFill>
        <p:spPr>
          <a:xfrm rot="5400000">
            <a:off x="2167306" y="25523"/>
            <a:ext cx="5331996" cy="6570417"/>
          </a:xfrm>
          <a:prstGeom prst="rect">
            <a:avLst/>
          </a:prstGeom>
          <a:noFill/>
          <a:ln>
            <a:noFill/>
          </a:ln>
        </p:spPr>
      </p:pic>
      <p:pic>
        <p:nvPicPr>
          <p:cNvPr id="278" name="Google Shape;278;p10"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79" name="Google Shape;279;p10"/>
          <p:cNvSpPr txBox="1">
            <a:spLocks noGrp="1"/>
          </p:cNvSpPr>
          <p:nvPr>
            <p:ph type="title"/>
          </p:nvPr>
        </p:nvSpPr>
        <p:spPr>
          <a:xfrm>
            <a:off x="1802296" y="119271"/>
            <a:ext cx="3260034" cy="6361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1200"/>
              <a:buFont typeface="Twentieth Century"/>
              <a:buNone/>
            </a:pPr>
            <a:r>
              <a:rPr lang="en-US" sz="1200"/>
              <a:t>Prohibited activities on school grounds sign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pSp>
        <p:nvGrpSpPr>
          <p:cNvPr id="286" name="Google Shape;286;p11" descr="This picture shows a sign that reads: School rules -  No Food, No Weapons, No Backpacks, No Drugs/Smoking, No Bullying.  Animation changes the sign to read:  School Expectations - Be Safe, Responsible and Respectful" title="School rules pictures"/>
          <p:cNvGrpSpPr/>
          <p:nvPr/>
        </p:nvGrpSpPr>
        <p:grpSpPr>
          <a:xfrm>
            <a:off x="1101975" y="1001350"/>
            <a:ext cx="7148848" cy="5109591"/>
            <a:chOff x="1124663" y="1266172"/>
            <a:chExt cx="6726420" cy="4844769"/>
          </a:xfrm>
        </p:grpSpPr>
        <p:pic>
          <p:nvPicPr>
            <p:cNvPr id="287" name="Google Shape;287;p11" descr="100-0331"/>
            <p:cNvPicPr preferRelativeResize="0"/>
            <p:nvPr/>
          </p:nvPicPr>
          <p:blipFill rotWithShape="1">
            <a:blip r:embed="rId3">
              <a:alphaModFix/>
            </a:blip>
            <a:srcRect/>
            <a:stretch/>
          </p:blipFill>
          <p:spPr>
            <a:xfrm>
              <a:off x="1124663" y="1266172"/>
              <a:ext cx="6726420" cy="4844769"/>
            </a:xfrm>
            <a:prstGeom prst="rect">
              <a:avLst/>
            </a:prstGeom>
            <a:noFill/>
            <a:ln w="28575" cap="flat" cmpd="sng">
              <a:solidFill>
                <a:srgbClr val="000000"/>
              </a:solidFill>
              <a:prstDash val="solid"/>
              <a:miter lim="800000"/>
              <a:headEnd type="none" w="sm" len="sm"/>
              <a:tailEnd type="none" w="sm" len="sm"/>
            </a:ln>
          </p:spPr>
        </p:pic>
        <p:sp>
          <p:nvSpPr>
            <p:cNvPr id="288" name="Google Shape;288;p11"/>
            <p:cNvSpPr txBox="1"/>
            <p:nvPr/>
          </p:nvSpPr>
          <p:spPr>
            <a:xfrm rot="-120000">
              <a:off x="3352801" y="2754085"/>
              <a:ext cx="2438400" cy="523220"/>
            </a:xfrm>
            <a:prstGeom prst="rect">
              <a:avLst/>
            </a:prstGeom>
            <a:solidFill>
              <a:srgbClr val="ADB1C9"/>
            </a:solidFill>
            <a:ln>
              <a:noFill/>
            </a:ln>
          </p:spPr>
          <p:txBody>
            <a:bodyPr spcFirstLastPara="1" wrap="square" lIns="91425" tIns="45700" rIns="91425" bIns="45700" anchor="t" anchorCtr="0">
              <a:spAutoFit/>
            </a:bodyPr>
            <a:lstStyle/>
            <a:p>
              <a:pPr marL="4763" marR="0" lvl="0" indent="0" algn="l" rtl="0">
                <a:spcBef>
                  <a:spcPts val="0"/>
                </a:spcBef>
                <a:spcAft>
                  <a:spcPts val="0"/>
                </a:spcAft>
                <a:buNone/>
              </a:pPr>
              <a:r>
                <a:rPr lang="en-US" sz="2800" b="1" u="sng">
                  <a:solidFill>
                    <a:srgbClr val="3C666A"/>
                  </a:solidFill>
                  <a:latin typeface="Calibri"/>
                  <a:ea typeface="Calibri"/>
                  <a:cs typeface="Calibri"/>
                  <a:sym typeface="Calibri"/>
                </a:rPr>
                <a:t>School Expectations</a:t>
              </a:r>
              <a:endParaRPr/>
            </a:p>
          </p:txBody>
        </p:sp>
      </p:grpSp>
      <p:sp>
        <p:nvSpPr>
          <p:cNvPr id="289" name="Google Shape;289;p11"/>
          <p:cNvSpPr/>
          <p:nvPr/>
        </p:nvSpPr>
        <p:spPr>
          <a:xfrm rot="-60000">
            <a:off x="3361900" y="2573282"/>
            <a:ext cx="2735406" cy="2027804"/>
          </a:xfrm>
          <a:prstGeom prst="rect">
            <a:avLst/>
          </a:prstGeom>
          <a:solidFill>
            <a:srgbClr val="92FFFF"/>
          </a:solidFill>
          <a:ln w="28575" cap="flat" cmpd="sng">
            <a:solidFill>
              <a:srgbClr val="1D2A5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u="sng">
                <a:solidFill>
                  <a:srgbClr val="1D2A53"/>
                </a:solidFill>
                <a:latin typeface="Twentieth Century"/>
                <a:ea typeface="Twentieth Century"/>
                <a:cs typeface="Twentieth Century"/>
                <a:sym typeface="Twentieth Century"/>
              </a:rPr>
              <a:t>School Rules</a:t>
            </a:r>
            <a:endParaRPr/>
          </a:p>
          <a:p>
            <a:pPr marL="0" marR="0" lvl="0" indent="0" algn="ctr" rtl="0">
              <a:spcBef>
                <a:spcPts val="0"/>
              </a:spcBef>
              <a:spcAft>
                <a:spcPts val="0"/>
              </a:spcAft>
              <a:buNone/>
            </a:pPr>
            <a:r>
              <a:rPr lang="en-US" sz="2000" b="1">
                <a:solidFill>
                  <a:srgbClr val="FF3300"/>
                </a:solidFill>
                <a:latin typeface="Twentieth Century"/>
                <a:ea typeface="Twentieth Century"/>
                <a:cs typeface="Twentieth Century"/>
                <a:sym typeface="Twentieth Century"/>
              </a:rPr>
              <a:t>NO</a:t>
            </a:r>
            <a:r>
              <a:rPr lang="en-US" sz="2000" b="1">
                <a:solidFill>
                  <a:srgbClr val="3333CC"/>
                </a:solidFill>
                <a:latin typeface="Twentieth Century"/>
                <a:ea typeface="Twentieth Century"/>
                <a:cs typeface="Twentieth Century"/>
                <a:sym typeface="Twentieth Century"/>
              </a:rPr>
              <a:t> </a:t>
            </a:r>
            <a:r>
              <a:rPr lang="en-US" sz="2000" b="1">
                <a:solidFill>
                  <a:srgbClr val="1D2A53"/>
                </a:solidFill>
                <a:latin typeface="Twentieth Century"/>
                <a:ea typeface="Twentieth Century"/>
                <a:cs typeface="Twentieth Century"/>
                <a:sym typeface="Twentieth Century"/>
              </a:rPr>
              <a:t>Food</a:t>
            </a:r>
            <a:endParaRPr/>
          </a:p>
          <a:p>
            <a:pPr marL="0" marR="0" lvl="0" indent="0" algn="ctr" rtl="0">
              <a:spcBef>
                <a:spcPts val="0"/>
              </a:spcBef>
              <a:spcAft>
                <a:spcPts val="0"/>
              </a:spcAft>
              <a:buNone/>
            </a:pPr>
            <a:r>
              <a:rPr lang="en-US" sz="2000" b="1">
                <a:solidFill>
                  <a:srgbClr val="FF3300"/>
                </a:solidFill>
                <a:latin typeface="Twentieth Century"/>
                <a:ea typeface="Twentieth Century"/>
                <a:cs typeface="Twentieth Century"/>
                <a:sym typeface="Twentieth Century"/>
              </a:rPr>
              <a:t>NO</a:t>
            </a:r>
            <a:r>
              <a:rPr lang="en-US" sz="2000" b="1">
                <a:solidFill>
                  <a:srgbClr val="3333CC"/>
                </a:solidFill>
                <a:latin typeface="Twentieth Century"/>
                <a:ea typeface="Twentieth Century"/>
                <a:cs typeface="Twentieth Century"/>
                <a:sym typeface="Twentieth Century"/>
              </a:rPr>
              <a:t> </a:t>
            </a:r>
            <a:r>
              <a:rPr lang="en-US" sz="2000" b="1">
                <a:solidFill>
                  <a:srgbClr val="1D2A53"/>
                </a:solidFill>
                <a:latin typeface="Twentieth Century"/>
                <a:ea typeface="Twentieth Century"/>
                <a:cs typeface="Twentieth Century"/>
                <a:sym typeface="Twentieth Century"/>
              </a:rPr>
              <a:t>Weapons</a:t>
            </a:r>
            <a:endParaRPr/>
          </a:p>
          <a:p>
            <a:pPr marL="0" marR="0" lvl="0" indent="0" algn="ctr" rtl="0">
              <a:spcBef>
                <a:spcPts val="0"/>
              </a:spcBef>
              <a:spcAft>
                <a:spcPts val="0"/>
              </a:spcAft>
              <a:buNone/>
            </a:pPr>
            <a:r>
              <a:rPr lang="en-US" sz="2000" b="1">
                <a:solidFill>
                  <a:srgbClr val="FF3300"/>
                </a:solidFill>
                <a:latin typeface="Twentieth Century"/>
                <a:ea typeface="Twentieth Century"/>
                <a:cs typeface="Twentieth Century"/>
                <a:sym typeface="Twentieth Century"/>
              </a:rPr>
              <a:t>NO</a:t>
            </a:r>
            <a:r>
              <a:rPr lang="en-US" sz="2000" b="1">
                <a:solidFill>
                  <a:srgbClr val="1D2A53"/>
                </a:solidFill>
                <a:latin typeface="Twentieth Century"/>
                <a:ea typeface="Twentieth Century"/>
                <a:cs typeface="Twentieth Century"/>
                <a:sym typeface="Twentieth Century"/>
              </a:rPr>
              <a:t> Backpacks</a:t>
            </a:r>
            <a:endParaRPr/>
          </a:p>
          <a:p>
            <a:pPr marL="0" marR="0" lvl="0" indent="0" algn="ctr" rtl="0">
              <a:spcBef>
                <a:spcPts val="0"/>
              </a:spcBef>
              <a:spcAft>
                <a:spcPts val="0"/>
              </a:spcAft>
              <a:buNone/>
            </a:pPr>
            <a:r>
              <a:rPr lang="en-US" sz="2000" b="1">
                <a:solidFill>
                  <a:srgbClr val="FF3300"/>
                </a:solidFill>
                <a:latin typeface="Twentieth Century"/>
                <a:ea typeface="Twentieth Century"/>
                <a:cs typeface="Twentieth Century"/>
                <a:sym typeface="Twentieth Century"/>
              </a:rPr>
              <a:t>NO</a:t>
            </a:r>
            <a:r>
              <a:rPr lang="en-US" sz="2000" b="1">
                <a:solidFill>
                  <a:srgbClr val="3333CC"/>
                </a:solidFill>
                <a:latin typeface="Twentieth Century"/>
                <a:ea typeface="Twentieth Century"/>
                <a:cs typeface="Twentieth Century"/>
                <a:sym typeface="Twentieth Century"/>
              </a:rPr>
              <a:t> </a:t>
            </a:r>
            <a:r>
              <a:rPr lang="en-US" sz="2000" b="1">
                <a:solidFill>
                  <a:srgbClr val="1D2A53"/>
                </a:solidFill>
                <a:latin typeface="Twentieth Century"/>
                <a:ea typeface="Twentieth Century"/>
                <a:cs typeface="Twentieth Century"/>
                <a:sym typeface="Twentieth Century"/>
              </a:rPr>
              <a:t>Drugs/Smoking</a:t>
            </a:r>
            <a:endParaRPr/>
          </a:p>
          <a:p>
            <a:pPr marL="0" marR="0" lvl="0" indent="0" algn="ctr" rtl="0">
              <a:spcBef>
                <a:spcPts val="0"/>
              </a:spcBef>
              <a:spcAft>
                <a:spcPts val="0"/>
              </a:spcAft>
              <a:buNone/>
            </a:pPr>
            <a:r>
              <a:rPr lang="en-US" sz="2000" b="1">
                <a:solidFill>
                  <a:srgbClr val="FF3300"/>
                </a:solidFill>
                <a:latin typeface="Twentieth Century"/>
                <a:ea typeface="Twentieth Century"/>
                <a:cs typeface="Twentieth Century"/>
                <a:sym typeface="Twentieth Century"/>
              </a:rPr>
              <a:t>NO</a:t>
            </a:r>
            <a:r>
              <a:rPr lang="en-US" sz="2000" b="1">
                <a:solidFill>
                  <a:srgbClr val="3333CC"/>
                </a:solidFill>
                <a:latin typeface="Twentieth Century"/>
                <a:ea typeface="Twentieth Century"/>
                <a:cs typeface="Twentieth Century"/>
                <a:sym typeface="Twentieth Century"/>
              </a:rPr>
              <a:t> </a:t>
            </a:r>
            <a:r>
              <a:rPr lang="en-US" sz="2000" b="1">
                <a:solidFill>
                  <a:schemeClr val="dk2"/>
                </a:solidFill>
                <a:latin typeface="Twentieth Century"/>
                <a:ea typeface="Twentieth Century"/>
                <a:cs typeface="Twentieth Century"/>
                <a:sym typeface="Twentieth Century"/>
              </a:rPr>
              <a:t>Bullying</a:t>
            </a:r>
            <a:endParaRPr/>
          </a:p>
        </p:txBody>
      </p:sp>
      <p:pic>
        <p:nvPicPr>
          <p:cNvPr id="290" name="Google Shape;290;p11"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91" name="Google Shape;291;p11"/>
          <p:cNvSpPr txBox="1">
            <a:spLocks noGrp="1"/>
          </p:cNvSpPr>
          <p:nvPr>
            <p:ph type="title"/>
          </p:nvPr>
        </p:nvSpPr>
        <p:spPr>
          <a:xfrm>
            <a:off x="1263717" y="85993"/>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600"/>
              <a:buFont typeface="Twentieth Century"/>
              <a:buNone/>
            </a:pPr>
            <a:r>
              <a:rPr lang="en-US" sz="3600"/>
              <a:t>Redesign the Learning Environment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289"/>
                                        </p:tgtEl>
                                        <p:attrNameLst>
                                          <p:attrName>ppt_y</p:attrName>
                                        </p:attrNameLst>
                                      </p:cBhvr>
                                      <p:tavLst>
                                        <p:tav tm="0">
                                          <p:val>
                                            <p:strVal val="#ppt_y"/>
                                          </p:val>
                                        </p:tav>
                                        <p:tav tm="100000">
                                          <p:val>
                                            <p:strVal val="#ppt_y+1"/>
                                          </p:val>
                                        </p:tav>
                                      </p:tavLst>
                                    </p:anim>
                                    <p:set>
                                      <p:cBhvr>
                                        <p:cTn id="11" dur="1" fill="hold">
                                          <p:stCondLst>
                                            <p:cond delay="500"/>
                                          </p:stCondLst>
                                        </p:cTn>
                                        <p:tgtEl>
                                          <p:spTgt spid="2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2"/>
          <p:cNvSpPr txBox="1">
            <a:spLocks noGrp="1"/>
          </p:cNvSpPr>
          <p:nvPr>
            <p:ph type="body" idx="1"/>
          </p:nvPr>
        </p:nvSpPr>
        <p:spPr>
          <a:xfrm>
            <a:off x="365298" y="1001350"/>
            <a:ext cx="8257568" cy="531876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SzPts val="2720"/>
              <a:buNone/>
            </a:pPr>
            <a:r>
              <a:rPr lang="en-US" sz="2720"/>
              <a:t>This information has been found to be reliable whether we are talking about academics and/or behavior…</a:t>
            </a:r>
            <a:endParaRPr/>
          </a:p>
          <a:p>
            <a:pPr marL="342900" lvl="0" indent="-170180" algn="l" rtl="0">
              <a:lnSpc>
                <a:spcPct val="80000"/>
              </a:lnSpc>
              <a:spcBef>
                <a:spcPts val="544"/>
              </a:spcBef>
              <a:spcAft>
                <a:spcPts val="0"/>
              </a:spcAft>
              <a:buSzPts val="2720"/>
              <a:buNone/>
            </a:pPr>
            <a:endParaRPr sz="2720"/>
          </a:p>
          <a:p>
            <a:pPr marL="457200" lvl="0" indent="-457200" algn="l" rtl="0">
              <a:lnSpc>
                <a:spcPct val="80000"/>
              </a:lnSpc>
              <a:spcBef>
                <a:spcPts val="544"/>
              </a:spcBef>
              <a:spcAft>
                <a:spcPts val="0"/>
              </a:spcAft>
              <a:buSzPts val="2720"/>
              <a:buFont typeface="Arial"/>
              <a:buChar char="•"/>
            </a:pPr>
            <a:r>
              <a:rPr lang="en-US" sz="2720"/>
              <a:t>Clearly stated expectations and consistently supporting them lends credibility to a teacher’s authority.   </a:t>
            </a:r>
            <a:br>
              <a:rPr lang="en-US" sz="2720"/>
            </a:br>
            <a:r>
              <a:rPr lang="en-US" sz="1954"/>
              <a:t>(Good &amp; Brophy, 2000)</a:t>
            </a:r>
            <a:endParaRPr/>
          </a:p>
          <a:p>
            <a:pPr marL="0" lvl="0" indent="0" algn="l" rtl="0">
              <a:lnSpc>
                <a:spcPct val="80000"/>
              </a:lnSpc>
              <a:spcBef>
                <a:spcPts val="544"/>
              </a:spcBef>
              <a:spcAft>
                <a:spcPts val="0"/>
              </a:spcAft>
              <a:buSzPts val="2720"/>
              <a:buNone/>
            </a:pPr>
            <a:endParaRPr sz="2720"/>
          </a:p>
          <a:p>
            <a:pPr marL="457200" lvl="0" indent="-457200" algn="l" rtl="0">
              <a:lnSpc>
                <a:spcPct val="80000"/>
              </a:lnSpc>
              <a:spcBef>
                <a:spcPts val="544"/>
              </a:spcBef>
              <a:spcAft>
                <a:spcPts val="0"/>
              </a:spcAft>
              <a:buSzPts val="2720"/>
              <a:buFont typeface="Arial"/>
              <a:buChar char="•"/>
            </a:pPr>
            <a:r>
              <a:rPr lang="en-US" sz="2720"/>
              <a:t>It has been found that what actually communicates expectations to students is teacher behavior.   </a:t>
            </a:r>
            <a:br>
              <a:rPr lang="en-US" sz="2720"/>
            </a:br>
            <a:r>
              <a:rPr lang="en-US" sz="1954"/>
              <a:t>(Marzano, Education Leadership, September 2010)</a:t>
            </a:r>
            <a:endParaRPr/>
          </a:p>
          <a:p>
            <a:pPr marL="0" lvl="0" indent="0" algn="l" rtl="0">
              <a:lnSpc>
                <a:spcPct val="80000"/>
              </a:lnSpc>
              <a:spcBef>
                <a:spcPts val="544"/>
              </a:spcBef>
              <a:spcAft>
                <a:spcPts val="0"/>
              </a:spcAft>
              <a:buSzPts val="2720"/>
              <a:buNone/>
            </a:pPr>
            <a:endParaRPr sz="2720"/>
          </a:p>
          <a:p>
            <a:pPr marL="457200" lvl="0" indent="-457200" algn="l" rtl="0">
              <a:lnSpc>
                <a:spcPct val="80000"/>
              </a:lnSpc>
              <a:spcBef>
                <a:spcPts val="544"/>
              </a:spcBef>
              <a:spcAft>
                <a:spcPts val="0"/>
              </a:spcAft>
              <a:buSzPts val="2720"/>
              <a:buFont typeface="Arial"/>
              <a:buChar char="•"/>
            </a:pPr>
            <a:r>
              <a:rPr lang="en-US" sz="2720"/>
              <a:t>Teaching rules, reviewing expectations and providing feedback is associated with an increase in academic engagement, leadership skills and conflict resolution.   </a:t>
            </a:r>
            <a:br>
              <a:rPr lang="en-US" sz="2720"/>
            </a:br>
            <a:r>
              <a:rPr lang="en-US" sz="1954"/>
              <a:t>(Johnson &amp; Stoner, 1996: Sharpe, Brown, &amp; Cider, 1995; Rosenberg, 1986)</a:t>
            </a:r>
            <a:endParaRPr/>
          </a:p>
          <a:p>
            <a:pPr marL="3429000" lvl="7" indent="-120650" algn="l" rtl="0">
              <a:lnSpc>
                <a:spcPct val="80000"/>
              </a:lnSpc>
              <a:spcBef>
                <a:spcPts val="340"/>
              </a:spcBef>
              <a:spcAft>
                <a:spcPts val="0"/>
              </a:spcAft>
              <a:buClr>
                <a:schemeClr val="dk1"/>
              </a:buClr>
              <a:buSzPts val="1700"/>
              <a:buNone/>
            </a:pPr>
            <a:endParaRPr sz="1700"/>
          </a:p>
        </p:txBody>
      </p:sp>
      <p:pic>
        <p:nvPicPr>
          <p:cNvPr id="298" name="Google Shape;298;p12"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99" name="Google Shape;299;p12"/>
          <p:cNvSpPr txBox="1">
            <a:spLocks noGrp="1"/>
          </p:cNvSpPr>
          <p:nvPr>
            <p:ph type="title"/>
          </p:nvPr>
        </p:nvSpPr>
        <p:spPr>
          <a:xfrm>
            <a:off x="1009717" y="350815"/>
            <a:ext cx="8134283" cy="59047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Why Focus on Expectations and Behaviors?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3"/>
          <p:cNvSpPr txBox="1">
            <a:spLocks noGrp="1"/>
          </p:cNvSpPr>
          <p:nvPr>
            <p:ph type="body" idx="1"/>
          </p:nvPr>
        </p:nvSpPr>
        <p:spPr>
          <a:xfrm>
            <a:off x="1066800" y="1537812"/>
            <a:ext cx="6669088" cy="48006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4500"/>
              <a:buFont typeface="Arial"/>
              <a:buNone/>
            </a:pPr>
            <a:r>
              <a:rPr lang="en-US" sz="4500"/>
              <a:t>E</a:t>
            </a:r>
            <a:r>
              <a:rPr lang="en-US"/>
              <a:t>xhibit respect for yourself and others.</a:t>
            </a:r>
            <a:endParaRPr/>
          </a:p>
          <a:p>
            <a:pPr marL="342900" lvl="0" indent="-342900" algn="l" rtl="0">
              <a:lnSpc>
                <a:spcPct val="90000"/>
              </a:lnSpc>
              <a:spcBef>
                <a:spcPts val="900"/>
              </a:spcBef>
              <a:spcAft>
                <a:spcPts val="0"/>
              </a:spcAft>
              <a:buSzPts val="4500"/>
              <a:buFont typeface="Arial"/>
              <a:buNone/>
            </a:pPr>
            <a:r>
              <a:rPr lang="en-US" sz="4500"/>
              <a:t>A</a:t>
            </a:r>
            <a:r>
              <a:rPr lang="en-US"/>
              <a:t>ccept responsibility.</a:t>
            </a:r>
            <a:endParaRPr/>
          </a:p>
          <a:p>
            <a:pPr marL="342900" lvl="0" indent="-342900" algn="l" rtl="0">
              <a:lnSpc>
                <a:spcPct val="90000"/>
              </a:lnSpc>
              <a:spcBef>
                <a:spcPts val="900"/>
              </a:spcBef>
              <a:spcAft>
                <a:spcPts val="0"/>
              </a:spcAft>
              <a:buSzPts val="4500"/>
              <a:buFont typeface="Arial"/>
              <a:buNone/>
            </a:pPr>
            <a:r>
              <a:rPr lang="en-US" sz="4500"/>
              <a:t>G</a:t>
            </a:r>
            <a:r>
              <a:rPr lang="en-US"/>
              <a:t>ive your best effort.</a:t>
            </a:r>
            <a:endParaRPr/>
          </a:p>
          <a:p>
            <a:pPr marL="342900" lvl="0" indent="-342900" algn="l" rtl="0">
              <a:lnSpc>
                <a:spcPct val="90000"/>
              </a:lnSpc>
              <a:spcBef>
                <a:spcPts val="900"/>
              </a:spcBef>
              <a:spcAft>
                <a:spcPts val="0"/>
              </a:spcAft>
              <a:buSzPts val="4500"/>
              <a:buFont typeface="Arial"/>
              <a:buNone/>
            </a:pPr>
            <a:r>
              <a:rPr lang="en-US" sz="4500"/>
              <a:t>L</a:t>
            </a:r>
            <a:r>
              <a:rPr lang="en-US" sz="4000"/>
              <a:t>ook</a:t>
            </a:r>
            <a:r>
              <a:rPr lang="en-US"/>
              <a:t>, listen, and learn to </a:t>
            </a:r>
            <a:endParaRPr/>
          </a:p>
          <a:p>
            <a:pPr marL="342900" lvl="0" indent="-342900" algn="l" rtl="0">
              <a:lnSpc>
                <a:spcPct val="90000"/>
              </a:lnSpc>
              <a:spcBef>
                <a:spcPts val="900"/>
              </a:spcBef>
              <a:spcAft>
                <a:spcPts val="0"/>
              </a:spcAft>
              <a:buSzPts val="4500"/>
              <a:buFont typeface="Arial"/>
              <a:buNone/>
            </a:pPr>
            <a:r>
              <a:rPr lang="en-US" sz="4500"/>
              <a:t>E</a:t>
            </a:r>
            <a:r>
              <a:rPr lang="en-US"/>
              <a:t>xceed expectations and </a:t>
            </a:r>
            <a:endParaRPr/>
          </a:p>
          <a:p>
            <a:pPr marL="342900" lvl="0" indent="-342900" algn="l" rtl="0">
              <a:lnSpc>
                <a:spcPct val="90000"/>
              </a:lnSpc>
              <a:spcBef>
                <a:spcPts val="900"/>
              </a:spcBef>
              <a:spcAft>
                <a:spcPts val="0"/>
              </a:spcAft>
              <a:buSzPts val="4500"/>
              <a:buFont typeface="Arial"/>
              <a:buNone/>
            </a:pPr>
            <a:r>
              <a:rPr lang="en-US" sz="4500"/>
              <a:t>S</a:t>
            </a:r>
            <a:r>
              <a:rPr lang="en-US"/>
              <a:t>oar to success.</a:t>
            </a:r>
            <a:endParaRPr/>
          </a:p>
        </p:txBody>
      </p:sp>
      <p:pic>
        <p:nvPicPr>
          <p:cNvPr id="306" name="Google Shape;306;p1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07" name="Google Shape;307;p13"/>
          <p:cNvSpPr txBox="1">
            <a:spLocks noGrp="1"/>
          </p:cNvSpPr>
          <p:nvPr>
            <p:ph type="title"/>
          </p:nvPr>
        </p:nvSpPr>
        <p:spPr>
          <a:xfrm>
            <a:off x="1218523" y="274638"/>
            <a:ext cx="8534400" cy="1143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2"/>
              </a:buClr>
              <a:buSzPts val="3600"/>
              <a:buFont typeface="Twentieth Century"/>
              <a:buNone/>
            </a:pPr>
            <a:r>
              <a:rPr lang="en-US" sz="3600"/>
              <a:t>School-wide Behavior Expectations </a:t>
            </a:r>
            <a:br>
              <a:rPr lang="en-US" sz="4410" b="1" i="1">
                <a:solidFill>
                  <a:srgbClr val="000090"/>
                </a:solidFill>
                <a:latin typeface="Calibri"/>
                <a:ea typeface="Calibri"/>
                <a:cs typeface="Calibri"/>
                <a:sym typeface="Calibri"/>
              </a:rPr>
            </a:br>
            <a:r>
              <a:rPr lang="en-US" sz="3600" b="1" i="1"/>
              <a:t>Non-example</a:t>
            </a:r>
            <a:r>
              <a:rPr lang="en-US" sz="3600" b="1"/>
              <a:t>:</a:t>
            </a:r>
            <a:endParaRPr sz="3959"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n-US"/>
              <a:t>Elementary</a:t>
            </a:r>
            <a:endParaRPr/>
          </a:p>
        </p:txBody>
      </p:sp>
      <p:pic>
        <p:nvPicPr>
          <p:cNvPr id="313" name="Google Shape;313;p14" descr="Picture of a cat with Wildcats Roar- Respect, On-Task, Achieve, Responsibility" title="Wildcats Expectations Poster"/>
          <p:cNvPicPr preferRelativeResize="0"/>
          <p:nvPr/>
        </p:nvPicPr>
        <p:blipFill rotWithShape="1">
          <a:blip r:embed="rId3">
            <a:alphaModFix/>
          </a:blip>
          <a:srcRect/>
          <a:stretch/>
        </p:blipFill>
        <p:spPr>
          <a:xfrm>
            <a:off x="414441" y="1838497"/>
            <a:ext cx="5519321" cy="3530742"/>
          </a:xfrm>
          <a:prstGeom prst="rect">
            <a:avLst/>
          </a:prstGeom>
          <a:noFill/>
          <a:ln>
            <a:noFill/>
          </a:ln>
        </p:spPr>
      </p:pic>
      <p:pic>
        <p:nvPicPr>
          <p:cNvPr id="314" name="Google Shape;314;p14" descr="Expectation Poster with a pawpring in the middle it says Panda Promise. On each toe is says Be Respectful, Be Kind, Be Safe, Be Your Best." title="Panda Promise Pawprint"/>
          <p:cNvPicPr preferRelativeResize="0"/>
          <p:nvPr/>
        </p:nvPicPr>
        <p:blipFill rotWithShape="1">
          <a:blip r:embed="rId4">
            <a:alphaModFix/>
          </a:blip>
          <a:srcRect/>
          <a:stretch/>
        </p:blipFill>
        <p:spPr>
          <a:xfrm>
            <a:off x="5802812" y="1549677"/>
            <a:ext cx="3256905" cy="30317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15" descr="This picture shows four small banners hanging from the ceiling in a school hallway.  There is one word on each banner and they read: respectful, optimistic, appropriate, and responsible. " title="Banners"/>
          <p:cNvPicPr preferRelativeResize="0"/>
          <p:nvPr/>
        </p:nvPicPr>
        <p:blipFill rotWithShape="1">
          <a:blip r:embed="rId3">
            <a:alphaModFix/>
          </a:blip>
          <a:srcRect/>
          <a:stretch/>
        </p:blipFill>
        <p:spPr>
          <a:xfrm>
            <a:off x="4575215" y="1349486"/>
            <a:ext cx="4421514" cy="3365349"/>
          </a:xfrm>
          <a:prstGeom prst="rect">
            <a:avLst/>
          </a:prstGeom>
          <a:noFill/>
          <a:ln>
            <a:noFill/>
          </a:ln>
        </p:spPr>
      </p:pic>
      <p:sp>
        <p:nvSpPr>
          <p:cNvPr id="321" name="Google Shape;321;p15"/>
          <p:cNvSpPr txBox="1">
            <a:spLocks noGrp="1"/>
          </p:cNvSpPr>
          <p:nvPr>
            <p:ph type="title"/>
          </p:nvPr>
        </p:nvSpPr>
        <p:spPr>
          <a:xfrm>
            <a:off x="1187524" y="288118"/>
            <a:ext cx="6987106" cy="65053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3959"/>
              <a:buFont typeface="Twentieth Century"/>
              <a:buNone/>
            </a:pPr>
            <a:r>
              <a:rPr lang="en-US" sz="3959"/>
              <a:t>MS/HS Examples</a:t>
            </a:r>
            <a:endParaRPr/>
          </a:p>
        </p:txBody>
      </p:sp>
      <p:pic>
        <p:nvPicPr>
          <p:cNvPr id="322" name="Google Shape;322;p15" descr="Picture of eagle soaring over clock tower with the words SOAR- Spirit, opportunity, achievement, respect" title="Denfeld High School Expectations"/>
          <p:cNvPicPr preferRelativeResize="0"/>
          <p:nvPr/>
        </p:nvPicPr>
        <p:blipFill rotWithShape="1">
          <a:blip r:embed="rId4">
            <a:alphaModFix/>
          </a:blip>
          <a:srcRect/>
          <a:stretch/>
        </p:blipFill>
        <p:spPr>
          <a:xfrm>
            <a:off x="637069" y="1349486"/>
            <a:ext cx="3401708" cy="351263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16" descr="Banner reads:  Hennepin Pride - preparation, responsiblity, integrity, determination, excellence"/>
          <p:cNvPicPr preferRelativeResize="0"/>
          <p:nvPr/>
        </p:nvPicPr>
        <p:blipFill>
          <a:blip r:embed="rId3">
            <a:alphaModFix/>
          </a:blip>
          <a:stretch>
            <a:fillRect/>
          </a:stretch>
        </p:blipFill>
        <p:spPr>
          <a:xfrm>
            <a:off x="3989475" y="313375"/>
            <a:ext cx="4997975" cy="3115625"/>
          </a:xfrm>
          <a:prstGeom prst="rect">
            <a:avLst/>
          </a:prstGeom>
          <a:noFill/>
          <a:ln>
            <a:noFill/>
          </a:ln>
        </p:spPr>
      </p:pic>
      <p:pic>
        <p:nvPicPr>
          <p:cNvPr id="328" name="Google Shape;328;p16" descr="Eagle pride is being safe, kind and responsible. What does it look like, sound like and feel like to be safe, kind and responsible in the ..."/>
          <p:cNvPicPr preferRelativeResize="0"/>
          <p:nvPr/>
        </p:nvPicPr>
        <p:blipFill>
          <a:blip r:embed="rId4">
            <a:alphaModFix/>
          </a:blip>
          <a:stretch>
            <a:fillRect/>
          </a:stretch>
        </p:blipFill>
        <p:spPr>
          <a:xfrm>
            <a:off x="918775" y="4121775"/>
            <a:ext cx="7423050" cy="1478575"/>
          </a:xfrm>
          <a:prstGeom prst="rect">
            <a:avLst/>
          </a:prstGeom>
          <a:noFill/>
          <a:ln>
            <a:noFill/>
          </a:ln>
        </p:spPr>
      </p:pic>
      <p:pic>
        <p:nvPicPr>
          <p:cNvPr id="329" name="Google Shape;329;p16" descr="Banner reads The Laker Way - pride, respect, responsibility."/>
          <p:cNvPicPr preferRelativeResize="0"/>
          <p:nvPr/>
        </p:nvPicPr>
        <p:blipFill>
          <a:blip r:embed="rId5">
            <a:alphaModFix/>
          </a:blip>
          <a:stretch>
            <a:fillRect/>
          </a:stretch>
        </p:blipFill>
        <p:spPr>
          <a:xfrm>
            <a:off x="-1" y="1860549"/>
            <a:ext cx="4188775" cy="1676525"/>
          </a:xfrm>
          <a:prstGeom prst="rect">
            <a:avLst/>
          </a:prstGeom>
          <a:noFill/>
          <a:ln>
            <a:noFill/>
          </a:ln>
        </p:spPr>
      </p:pic>
      <p:sp>
        <p:nvSpPr>
          <p:cNvPr id="2" name="Title 1" hidden="1">
            <a:extLst>
              <a:ext uri="{FF2B5EF4-FFF2-40B4-BE49-F238E27FC236}">
                <a16:creationId xmlns:a16="http://schemas.microsoft.com/office/drawing/2014/main" id="{724DDF00-6455-C940-97C5-AFF3D5045729}"/>
              </a:ext>
            </a:extLst>
          </p:cNvPr>
          <p:cNvSpPr>
            <a:spLocks noGrp="1"/>
          </p:cNvSpPr>
          <p:nvPr>
            <p:ph type="title"/>
          </p:nvPr>
        </p:nvSpPr>
        <p:spPr/>
        <p:txBody>
          <a:bodyPr/>
          <a:lstStyle/>
          <a:p>
            <a:r>
              <a:rPr lang="en-US" dirty="0"/>
              <a:t>Expectations Examples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
          <p:cNvSpPr txBox="1">
            <a:spLocks noGrp="1"/>
          </p:cNvSpPr>
          <p:nvPr>
            <p:ph type="title"/>
          </p:nvPr>
        </p:nvSpPr>
        <p:spPr>
          <a:xfrm>
            <a:off x="465029" y="350815"/>
            <a:ext cx="8157837" cy="62036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Calibri"/>
              <a:buNone/>
            </a:pPr>
            <a:r>
              <a:rPr lang="en-US" sz="3600">
                <a:latin typeface="Calibri"/>
                <a:ea typeface="Calibri"/>
                <a:cs typeface="Calibri"/>
                <a:sym typeface="Calibri"/>
              </a:rPr>
              <a:t>Learning Expectations</a:t>
            </a:r>
            <a:endParaRPr/>
          </a:p>
        </p:txBody>
      </p:sp>
      <p:graphicFrame>
        <p:nvGraphicFramePr>
          <p:cNvPr id="163" name="Google Shape;163;p2"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title="Expectations and Behaviors"/>
          <p:cNvGraphicFramePr/>
          <p:nvPr>
            <p:extLst>
              <p:ext uri="{D42A27DB-BD31-4B8C-83A1-F6EECF244321}">
                <p14:modId xmlns:p14="http://schemas.microsoft.com/office/powerpoint/2010/main" val="500598148"/>
              </p:ext>
            </p:extLst>
          </p:nvPr>
        </p:nvGraphicFramePr>
        <p:xfrm>
          <a:off x="465029" y="1301028"/>
          <a:ext cx="8218600" cy="4500425"/>
        </p:xfrm>
        <a:graphic>
          <a:graphicData uri="http://schemas.openxmlformats.org/drawingml/2006/table">
            <a:tbl>
              <a:tblPr firstRow="1">
                <a:noFill/>
                <a:tableStyleId>{9CF90F14-C76F-412C-9573-1E2B5CD740DB}</a:tableStyleId>
              </a:tblPr>
              <a:tblGrid>
                <a:gridCol w="2181925">
                  <a:extLst>
                    <a:ext uri="{9D8B030D-6E8A-4147-A177-3AD203B41FA5}">
                      <a16:colId xmlns:a16="http://schemas.microsoft.com/office/drawing/2014/main" val="20000"/>
                    </a:ext>
                  </a:extLst>
                </a:gridCol>
                <a:gridCol w="6036675">
                  <a:extLst>
                    <a:ext uri="{9D8B030D-6E8A-4147-A177-3AD203B41FA5}">
                      <a16:colId xmlns:a16="http://schemas.microsoft.com/office/drawing/2014/main" val="20001"/>
                    </a:ext>
                  </a:extLst>
                </a:gridCol>
              </a:tblGrid>
              <a:tr h="479150">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dirty="0">
                          <a:solidFill>
                            <a:srgbClr val="1D2A53"/>
                          </a:solidFill>
                          <a:latin typeface="Calibri"/>
                          <a:ea typeface="Calibri"/>
                          <a:cs typeface="Calibri"/>
                          <a:sym typeface="Calibri"/>
                        </a:rPr>
                        <a:t>EXPECTATION</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tc>
                  <a:txBody>
                    <a:bodyPr/>
                    <a:lstStyle/>
                    <a:p>
                      <a:pPr marL="342900" marR="0" lvl="0" indent="-342900" algn="ctr" rtl="0">
                        <a:lnSpc>
                          <a:spcPct val="100000"/>
                        </a:lnSpc>
                        <a:spcBef>
                          <a:spcPts val="0"/>
                        </a:spcBef>
                        <a:spcAft>
                          <a:spcPts val="0"/>
                        </a:spcAft>
                        <a:buClr>
                          <a:srgbClr val="1D2A53"/>
                        </a:buClr>
                        <a:buSzPts val="2400"/>
                        <a:buFont typeface="Calibri"/>
                        <a:buNone/>
                      </a:pPr>
                      <a:r>
                        <a:rPr lang="en-US" sz="2400" b="1" i="0" u="none" strike="noStrike" cap="none">
                          <a:solidFill>
                            <a:srgbClr val="1D2A53"/>
                          </a:solidFill>
                          <a:latin typeface="Calibri"/>
                          <a:ea typeface="Calibri"/>
                          <a:cs typeface="Calibri"/>
                          <a:sym typeface="Calibri"/>
                        </a:rPr>
                        <a:t>BEHAVIOR</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Responsible</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Make yourself </a:t>
                      </a:r>
                      <a:r>
                        <a:rPr lang="en-US" sz="2000" b="1" i="0" u="none" strike="noStrike" cap="none">
                          <a:solidFill>
                            <a:srgbClr val="1D2A53"/>
                          </a:solidFill>
                          <a:latin typeface="Calibri"/>
                          <a:ea typeface="Calibri"/>
                          <a:cs typeface="Calibri"/>
                          <a:sym typeface="Calibri"/>
                        </a:rPr>
                        <a:t>comfortable</a:t>
                      </a:r>
                      <a:r>
                        <a:rPr lang="en-US" sz="2000" b="0" i="0" u="none" strike="noStrike" cap="none">
                          <a:solidFill>
                            <a:srgbClr val="1D2A53"/>
                          </a:solidFill>
                          <a:latin typeface="Calibri"/>
                          <a:ea typeface="Calibri"/>
                          <a:cs typeface="Calibri"/>
                          <a:sym typeface="Calibri"/>
                        </a:rPr>
                        <a:t>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Take care of your </a:t>
                      </a:r>
                      <a:r>
                        <a:rPr lang="en-US" sz="2000" b="1" i="0" u="none" strike="noStrike" cap="none">
                          <a:solidFill>
                            <a:srgbClr val="1D2A53"/>
                          </a:solidFill>
                          <a:latin typeface="Calibri"/>
                          <a:ea typeface="Calibri"/>
                          <a:cs typeface="Calibri"/>
                          <a:sym typeface="Calibri"/>
                        </a:rPr>
                        <a:t>needs</a:t>
                      </a:r>
                      <a:r>
                        <a:rPr lang="en-US" sz="2000" b="0" i="0" u="none" strike="noStrike" cap="none">
                          <a:solidFill>
                            <a:srgbClr val="1D2A53"/>
                          </a:solidFill>
                          <a:latin typeface="Calibri"/>
                          <a:ea typeface="Calibri"/>
                          <a:cs typeface="Calibri"/>
                          <a:sym typeface="Calibri"/>
                        </a:rPr>
                        <a:t> (water, food, restroom, etc.)</a:t>
                      </a:r>
                      <a:endParaRPr sz="2000" b="1"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Action plan </a:t>
                      </a:r>
                      <a:r>
                        <a:rPr lang="en-US" sz="2000" b="0" i="0" u="none" strike="noStrike" cap="none">
                          <a:solidFill>
                            <a:srgbClr val="1D2A53"/>
                          </a:solidFill>
                          <a:latin typeface="Calibri"/>
                          <a:ea typeface="Calibri"/>
                          <a:cs typeface="Calibri"/>
                          <a:sym typeface="Calibri"/>
                        </a:rPr>
                        <a:t>to implement what you are learning</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Follow through </a:t>
                      </a:r>
                      <a:r>
                        <a:rPr lang="en-US" sz="2000" b="0" i="0" u="none" strike="noStrike" cap="none">
                          <a:solidFill>
                            <a:srgbClr val="1D2A53"/>
                          </a:solidFill>
                          <a:latin typeface="Calibri"/>
                          <a:ea typeface="Calibri"/>
                          <a:cs typeface="Calibri"/>
                          <a:sym typeface="Calibri"/>
                        </a:rPr>
                        <a:t>on your action items</a:t>
                      </a:r>
                      <a:endParaRPr sz="2000" b="1" i="0" u="none" strike="noStrike" cap="none">
                        <a:solidFill>
                          <a:srgbClr val="1D2A53"/>
                        </a:solidFill>
                        <a:latin typeface="Calibri"/>
                        <a:ea typeface="Calibri"/>
                        <a:cs typeface="Calibri"/>
                        <a:sym typeface="Calibri"/>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9975">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Respectful</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Turn </a:t>
                      </a:r>
                      <a:r>
                        <a:rPr lang="en-US" sz="2000" b="1" i="0" u="none" strike="noStrike" cap="none">
                          <a:solidFill>
                            <a:srgbClr val="1D2A53"/>
                          </a:solidFill>
                          <a:latin typeface="Calibri"/>
                          <a:ea typeface="Calibri"/>
                          <a:cs typeface="Calibri"/>
                          <a:sym typeface="Calibri"/>
                        </a:rPr>
                        <a:t>cell</a:t>
                      </a:r>
                      <a:r>
                        <a:rPr lang="en-US" sz="2000" b="0" i="0" u="none" strike="noStrike" cap="none">
                          <a:solidFill>
                            <a:srgbClr val="1D2A53"/>
                          </a:solidFill>
                          <a:latin typeface="Calibri"/>
                          <a:ea typeface="Calibri"/>
                          <a:cs typeface="Calibri"/>
                          <a:sym typeface="Calibri"/>
                        </a:rPr>
                        <a:t> </a:t>
                      </a:r>
                      <a:r>
                        <a:rPr lang="en-US" sz="2000" b="1" i="0" u="none" strike="noStrike" cap="none">
                          <a:solidFill>
                            <a:srgbClr val="1D2A53"/>
                          </a:solidFill>
                          <a:latin typeface="Calibri"/>
                          <a:ea typeface="Calibri"/>
                          <a:cs typeface="Calibri"/>
                          <a:sym typeface="Calibri"/>
                        </a:rPr>
                        <a:t>phones</a:t>
                      </a:r>
                      <a:r>
                        <a:rPr lang="en-US" sz="2000" b="0" i="0" u="none" strike="noStrike" cap="none">
                          <a:solidFill>
                            <a:srgbClr val="1D2A53"/>
                          </a:solidFill>
                          <a:latin typeface="Calibri"/>
                          <a:ea typeface="Calibri"/>
                          <a:cs typeface="Calibri"/>
                          <a:sym typeface="Calibri"/>
                        </a:rPr>
                        <a:t> off or to “vibrate”</a:t>
                      </a:r>
                      <a:endParaRPr sz="2000" b="0" i="0" u="none" strike="noStrike" cap="none">
                        <a:solidFill>
                          <a:srgbClr val="1D2A53"/>
                        </a:solidFill>
                        <a:latin typeface="Calibri"/>
                        <a:ea typeface="Calibri"/>
                        <a:cs typeface="Calibri"/>
                        <a:sym typeface="Calibri"/>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a:solidFill>
                            <a:srgbClr val="1D2A53"/>
                          </a:solidFill>
                          <a:latin typeface="Calibri"/>
                          <a:ea typeface="Calibri"/>
                          <a:cs typeface="Calibri"/>
                          <a:sym typeface="Calibri"/>
                        </a:rPr>
                        <a:t>Listen </a:t>
                      </a:r>
                      <a:r>
                        <a:rPr lang="en-US" sz="2000" b="0" i="0" u="none" strike="noStrike" cap="none">
                          <a:solidFill>
                            <a:srgbClr val="1D2A53"/>
                          </a:solidFill>
                          <a:latin typeface="Calibri"/>
                          <a:ea typeface="Calibri"/>
                          <a:cs typeface="Calibri"/>
                          <a:sym typeface="Calibri"/>
                        </a:rPr>
                        <a:t>attentively while others are speaking </a:t>
                      </a:r>
                      <a:endParaRPr/>
                    </a:p>
                    <a:p>
                      <a:pPr marL="342900" marR="0" lvl="0" indent="-342900" algn="l" rtl="0">
                        <a:lnSpc>
                          <a:spcPct val="100000"/>
                        </a:lnSpc>
                        <a:spcBef>
                          <a:spcPts val="0"/>
                        </a:spcBef>
                        <a:spcAft>
                          <a:spcPts val="0"/>
                        </a:spcAft>
                        <a:buClr>
                          <a:schemeClr val="dk2"/>
                        </a:buClr>
                        <a:buSzPts val="2000"/>
                        <a:buFont typeface="Noto Sans Symbols"/>
                        <a:buChar char="▪"/>
                      </a:pPr>
                      <a:r>
                        <a:rPr lang="en-US" sz="2000" b="0" i="0" u="none" strike="noStrike" cap="none">
                          <a:solidFill>
                            <a:srgbClr val="1D2A53"/>
                          </a:solidFill>
                          <a:latin typeface="Calibri"/>
                          <a:ea typeface="Calibri"/>
                          <a:cs typeface="Calibri"/>
                          <a:sym typeface="Calibri"/>
                        </a:rPr>
                        <a:t>Have only the </a:t>
                      </a:r>
                      <a:r>
                        <a:rPr lang="en-US" sz="2000" b="1" i="0" u="none" strike="noStrike" cap="none">
                          <a:solidFill>
                            <a:srgbClr val="1D2A53"/>
                          </a:solidFill>
                          <a:latin typeface="Calibri"/>
                          <a:ea typeface="Calibri"/>
                          <a:cs typeface="Calibri"/>
                          <a:sym typeface="Calibri"/>
                        </a:rPr>
                        <a:t>training materials </a:t>
                      </a:r>
                      <a:r>
                        <a:rPr lang="en-US" sz="2000" b="0" i="0" u="none" strike="noStrike" cap="none">
                          <a:solidFill>
                            <a:srgbClr val="1D2A53"/>
                          </a:solidFill>
                          <a:latin typeface="Calibri"/>
                          <a:ea typeface="Calibri"/>
                          <a:cs typeface="Calibri"/>
                          <a:sym typeface="Calibri"/>
                        </a:rPr>
                        <a:t>up on your computer/tablet/phone</a:t>
                      </a:r>
                      <a:endParaRPr/>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51200">
                <a:tc>
                  <a:txBody>
                    <a:bodyPr/>
                    <a:lstStyle/>
                    <a:p>
                      <a:pPr marL="342900" marR="0" lvl="0" indent="-342900" algn="ctr" rtl="0">
                        <a:lnSpc>
                          <a:spcPct val="100000"/>
                        </a:lnSpc>
                        <a:spcBef>
                          <a:spcPts val="0"/>
                        </a:spcBef>
                        <a:spcAft>
                          <a:spcPts val="0"/>
                        </a:spcAft>
                        <a:buClr>
                          <a:srgbClr val="1D2A53"/>
                        </a:buClr>
                        <a:buSzPts val="2200"/>
                        <a:buFont typeface="Calibri"/>
                        <a:buNone/>
                      </a:pPr>
                      <a:r>
                        <a:rPr lang="en-US" sz="2200" b="1" i="0" u="none" strike="noStrike" cap="none">
                          <a:solidFill>
                            <a:srgbClr val="1D2A53"/>
                          </a:solidFill>
                          <a:latin typeface="Calibri"/>
                          <a:ea typeface="Calibri"/>
                          <a:cs typeface="Calibri"/>
                          <a:sym typeface="Calibri"/>
                        </a:rPr>
                        <a:t>Be Engaged</a:t>
                      </a:r>
                      <a:endParaRPr/>
                    </a:p>
                  </a:txBody>
                  <a:tcPr marL="88200" marR="8820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Ask</a:t>
                      </a:r>
                      <a:r>
                        <a:rPr lang="en-US" sz="2000" b="0" i="0" u="none" strike="noStrike" cap="none" dirty="0">
                          <a:solidFill>
                            <a:srgbClr val="1D2A53"/>
                          </a:solidFill>
                          <a:latin typeface="Calibri"/>
                          <a:ea typeface="Calibri"/>
                          <a:cs typeface="Calibri"/>
                          <a:sym typeface="Calibri"/>
                        </a:rPr>
                        <a:t> what you need to know to understand and contribute </a:t>
                      </a:r>
                      <a:endParaRPr dirty="0"/>
                    </a:p>
                    <a:p>
                      <a:pPr marL="342900" marR="0" lvl="0" indent="-342900" algn="l" rtl="0">
                        <a:lnSpc>
                          <a:spcPct val="100000"/>
                        </a:lnSpc>
                        <a:spcBef>
                          <a:spcPts val="0"/>
                        </a:spcBef>
                        <a:spcAft>
                          <a:spcPts val="0"/>
                        </a:spcAft>
                        <a:buClr>
                          <a:schemeClr val="dk2"/>
                        </a:buClr>
                        <a:buSzPts val="2000"/>
                        <a:buFont typeface="Noto Sans Symbols"/>
                        <a:buChar char="▪"/>
                      </a:pPr>
                      <a:r>
                        <a:rPr lang="en-US" sz="2000" b="1" i="0" u="none" strike="noStrike" cap="none" dirty="0">
                          <a:solidFill>
                            <a:srgbClr val="1D2A53"/>
                          </a:solidFill>
                          <a:latin typeface="Calibri"/>
                          <a:ea typeface="Calibri"/>
                          <a:cs typeface="Calibri"/>
                          <a:sym typeface="Calibri"/>
                        </a:rPr>
                        <a:t>Contribute </a:t>
                      </a:r>
                      <a:r>
                        <a:rPr lang="en-US" sz="2000" b="0" i="0" u="none" strike="noStrike" cap="none" dirty="0">
                          <a:solidFill>
                            <a:srgbClr val="1D2A53"/>
                          </a:solidFill>
                          <a:latin typeface="Calibri"/>
                          <a:ea typeface="Calibri"/>
                          <a:cs typeface="Calibri"/>
                          <a:sym typeface="Calibri"/>
                        </a:rPr>
                        <a:t>to the group by sharing relevant information and ideas</a:t>
                      </a:r>
                      <a:endParaRPr dirty="0"/>
                    </a:p>
                  </a:txBody>
                  <a:tcPr marL="88200" marR="8820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7"/>
          <p:cNvSpPr txBox="1">
            <a:spLocks noGrp="1"/>
          </p:cNvSpPr>
          <p:nvPr>
            <p:ph type="title"/>
          </p:nvPr>
        </p:nvSpPr>
        <p:spPr>
          <a:xfrm>
            <a:off x="90717" y="350815"/>
            <a:ext cx="8713093" cy="915357"/>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959"/>
              <a:buFont typeface="Twentieth Century"/>
              <a:buNone/>
            </a:pPr>
            <a:r>
              <a:rPr lang="en-US" sz="3959"/>
              <a:t>Residential School/Unit-wide Expectations</a:t>
            </a:r>
            <a:endParaRPr/>
          </a:p>
        </p:txBody>
      </p:sp>
      <p:sp>
        <p:nvSpPr>
          <p:cNvPr id="335" name="Google Shape;335;p17"/>
          <p:cNvSpPr txBox="1">
            <a:spLocks noGrp="1"/>
          </p:cNvSpPr>
          <p:nvPr>
            <p:ph type="body" idx="4294967295"/>
          </p:nvPr>
        </p:nvSpPr>
        <p:spPr>
          <a:xfrm>
            <a:off x="545635" y="1670050"/>
            <a:ext cx="8258175" cy="43735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3600"/>
              <a:buNone/>
            </a:pPr>
            <a:r>
              <a:rPr lang="en-US" sz="3600"/>
              <a:t>Be a </a:t>
            </a:r>
            <a:r>
              <a:rPr lang="en-US" sz="3600">
                <a:solidFill>
                  <a:srgbClr val="FF0000"/>
                </a:solidFill>
              </a:rPr>
              <a:t>STAR</a:t>
            </a:r>
            <a:endParaRPr/>
          </a:p>
          <a:p>
            <a:pPr marL="0" lvl="0" indent="0" algn="l" rtl="0">
              <a:spcBef>
                <a:spcPts val="720"/>
              </a:spcBef>
              <a:spcAft>
                <a:spcPts val="0"/>
              </a:spcAft>
              <a:buSzPts val="3600"/>
              <a:buNone/>
            </a:pPr>
            <a:r>
              <a:rPr lang="en-US" sz="3600">
                <a:solidFill>
                  <a:srgbClr val="FF0000"/>
                </a:solidFill>
              </a:rPr>
              <a:t>S</a:t>
            </a:r>
            <a:r>
              <a:rPr lang="en-US" sz="3600"/>
              <a:t>how respect</a:t>
            </a:r>
            <a:endParaRPr/>
          </a:p>
          <a:p>
            <a:pPr marL="0" lvl="0" indent="0" algn="l" rtl="0">
              <a:spcBef>
                <a:spcPts val="720"/>
              </a:spcBef>
              <a:spcAft>
                <a:spcPts val="0"/>
              </a:spcAft>
              <a:buSzPts val="3600"/>
              <a:buNone/>
            </a:pPr>
            <a:r>
              <a:rPr lang="en-US" sz="3600">
                <a:solidFill>
                  <a:srgbClr val="FF0000"/>
                </a:solidFill>
              </a:rPr>
              <a:t>T</a:t>
            </a:r>
            <a:r>
              <a:rPr lang="en-US" sz="3600"/>
              <a:t>ake responsibility</a:t>
            </a:r>
            <a:endParaRPr/>
          </a:p>
          <a:p>
            <a:pPr marL="0" lvl="0" indent="0" algn="l" rtl="0">
              <a:spcBef>
                <a:spcPts val="720"/>
              </a:spcBef>
              <a:spcAft>
                <a:spcPts val="0"/>
              </a:spcAft>
              <a:buSzPts val="3600"/>
              <a:buNone/>
            </a:pPr>
            <a:r>
              <a:rPr lang="en-US" sz="3600">
                <a:solidFill>
                  <a:srgbClr val="FF0000"/>
                </a:solidFill>
              </a:rPr>
              <a:t>A</a:t>
            </a:r>
            <a:r>
              <a:rPr lang="en-US" sz="3600"/>
              <a:t>ccept adult directions</a:t>
            </a:r>
            <a:endParaRPr/>
          </a:p>
          <a:p>
            <a:pPr marL="0" lvl="0" indent="0" algn="l" rtl="0">
              <a:spcBef>
                <a:spcPts val="720"/>
              </a:spcBef>
              <a:spcAft>
                <a:spcPts val="0"/>
              </a:spcAft>
              <a:buSzPts val="3600"/>
              <a:buNone/>
            </a:pPr>
            <a:r>
              <a:rPr lang="en-US" sz="3600">
                <a:solidFill>
                  <a:srgbClr val="FF0000"/>
                </a:solidFill>
              </a:rPr>
              <a:t>R</a:t>
            </a:r>
            <a:r>
              <a:rPr lang="en-US" sz="3600"/>
              <a:t>espond Appropriately</a:t>
            </a:r>
            <a:endParaRPr/>
          </a:p>
        </p:txBody>
      </p:sp>
      <p:pic>
        <p:nvPicPr>
          <p:cNvPr id="336" name="Google Shape;336;p17" descr="consists of a stylised 5-pointed star, which has a roughly drawn black border with an infill of red wiggly lines." title="Red Star"/>
          <p:cNvPicPr preferRelativeResize="0"/>
          <p:nvPr/>
        </p:nvPicPr>
        <p:blipFill rotWithShape="1">
          <a:blip r:embed="rId3">
            <a:alphaModFix/>
          </a:blip>
          <a:srcRect/>
          <a:stretch/>
        </p:blipFill>
        <p:spPr>
          <a:xfrm>
            <a:off x="5613170" y="2483509"/>
            <a:ext cx="3190640" cy="22680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400"/>
              <a:buFont typeface="Twentieth Century"/>
              <a:buNone/>
            </a:pPr>
            <a:r>
              <a:rPr lang="en-US"/>
              <a:t>Cultural Connection</a:t>
            </a:r>
            <a:endParaRPr/>
          </a:p>
        </p:txBody>
      </p:sp>
      <p:pic>
        <p:nvPicPr>
          <p:cNvPr id="342" name="Google Shape;342;p18" descr="4 expectations listed of the hallway all in spanish" title="Hallway Expectations in Spanish"/>
          <p:cNvPicPr preferRelativeResize="0"/>
          <p:nvPr/>
        </p:nvPicPr>
        <p:blipFill rotWithShape="1">
          <a:blip r:embed="rId3">
            <a:alphaModFix/>
          </a:blip>
          <a:srcRect/>
          <a:stretch/>
        </p:blipFill>
        <p:spPr>
          <a:xfrm>
            <a:off x="365298" y="1266172"/>
            <a:ext cx="3808110" cy="4896141"/>
          </a:xfrm>
          <a:prstGeom prst="rect">
            <a:avLst/>
          </a:prstGeom>
          <a:noFill/>
          <a:ln>
            <a:noFill/>
          </a:ln>
        </p:spPr>
      </p:pic>
      <p:pic>
        <p:nvPicPr>
          <p:cNvPr id="343" name="Google Shape;343;p18" descr="Side by side posters listing expectations in English and Ojibwe" title="Positive Expectations in Ojibwe"/>
          <p:cNvPicPr preferRelativeResize="0"/>
          <p:nvPr/>
        </p:nvPicPr>
        <p:blipFill rotWithShape="1">
          <a:blip r:embed="rId4">
            <a:alphaModFix/>
          </a:blip>
          <a:srcRect/>
          <a:stretch/>
        </p:blipFill>
        <p:spPr>
          <a:xfrm>
            <a:off x="4683807" y="1266171"/>
            <a:ext cx="3672106" cy="48961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9"/>
          <p:cNvSpPr txBox="1"/>
          <p:nvPr/>
        </p:nvSpPr>
        <p:spPr>
          <a:xfrm>
            <a:off x="4283859" y="5253714"/>
            <a:ext cx="43103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Expectations Activity 1 (TFI 1.3)</a:t>
            </a:r>
            <a:endParaRPr sz="1800" b="1">
              <a:solidFill>
                <a:schemeClr val="dk1"/>
              </a:solidFill>
              <a:latin typeface="Calibri"/>
              <a:ea typeface="Calibri"/>
              <a:cs typeface="Calibri"/>
              <a:sym typeface="Calibri"/>
            </a:endParaRPr>
          </a:p>
        </p:txBody>
      </p:sp>
      <p:sp>
        <p:nvSpPr>
          <p:cNvPr id="350" name="Google Shape;350;p19"/>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400"/>
              <a:buFont typeface="Arial"/>
              <a:buChar char="•"/>
            </a:pPr>
            <a:r>
              <a:rPr lang="en-US" sz="2400"/>
              <a:t>Can you also come up with a name for your school-wide expectations?</a:t>
            </a:r>
            <a:endParaRPr/>
          </a:p>
          <a:p>
            <a:pPr marL="1200150" lvl="1" indent="-457200" algn="l" rtl="0">
              <a:spcBef>
                <a:spcPts val="480"/>
              </a:spcBef>
              <a:spcAft>
                <a:spcPts val="0"/>
              </a:spcAft>
              <a:buSzPts val="2400"/>
              <a:buFont typeface="Arial"/>
              <a:buChar char="•"/>
            </a:pPr>
            <a:r>
              <a:rPr lang="en-US"/>
              <a:t>The Wilson Way</a:t>
            </a:r>
            <a:endParaRPr/>
          </a:p>
          <a:p>
            <a:pPr marL="1200150" lvl="1" indent="-457200" algn="l" rtl="0">
              <a:spcBef>
                <a:spcPts val="480"/>
              </a:spcBef>
              <a:spcAft>
                <a:spcPts val="0"/>
              </a:spcAft>
              <a:buSzPts val="2400"/>
              <a:buFont typeface="Arial"/>
              <a:buChar char="•"/>
            </a:pPr>
            <a:r>
              <a:rPr lang="en-US"/>
              <a:t>Tiger ROAR</a:t>
            </a:r>
            <a:endParaRPr/>
          </a:p>
          <a:p>
            <a:pPr marL="1200150" lvl="1" indent="-457200" algn="l" rtl="0">
              <a:spcBef>
                <a:spcPts val="480"/>
              </a:spcBef>
              <a:spcAft>
                <a:spcPts val="0"/>
              </a:spcAft>
              <a:buSzPts val="2400"/>
              <a:buFont typeface="Arial"/>
              <a:buChar char="•"/>
            </a:pPr>
            <a:r>
              <a:rPr lang="en-US"/>
              <a:t>SOAR Expectations</a:t>
            </a:r>
            <a:endParaRPr/>
          </a:p>
          <a:p>
            <a:pPr marL="1200150" lvl="1" indent="-457200" algn="l" rtl="0">
              <a:spcBef>
                <a:spcPts val="480"/>
              </a:spcBef>
              <a:spcAft>
                <a:spcPts val="0"/>
              </a:spcAft>
              <a:buSzPts val="2400"/>
              <a:buFont typeface="Arial"/>
              <a:buChar char="•"/>
            </a:pPr>
            <a:r>
              <a:rPr lang="en-US"/>
              <a:t>Panther Pride</a:t>
            </a:r>
            <a:endParaRPr/>
          </a:p>
          <a:p>
            <a:pPr marL="1200150" lvl="1" indent="-457200" algn="l" rtl="0">
              <a:spcBef>
                <a:spcPts val="480"/>
              </a:spcBef>
              <a:spcAft>
                <a:spcPts val="0"/>
              </a:spcAft>
              <a:buSzPts val="2400"/>
              <a:buFont typeface="Arial"/>
              <a:buChar char="•"/>
            </a:pPr>
            <a:r>
              <a:rPr lang="en-US"/>
              <a:t>Bradley B’s</a:t>
            </a:r>
            <a:endParaRPr/>
          </a:p>
          <a:p>
            <a:pPr marL="1200150" lvl="1" indent="-304800" algn="l" rtl="0">
              <a:spcBef>
                <a:spcPts val="480"/>
              </a:spcBef>
              <a:spcAft>
                <a:spcPts val="0"/>
              </a:spcAft>
              <a:buSzPts val="2400"/>
              <a:buFont typeface="Arial"/>
              <a:buNone/>
            </a:pPr>
            <a:endParaRPr/>
          </a:p>
          <a:p>
            <a:pPr marL="1200150" lvl="1" indent="-304800" algn="l" rtl="0">
              <a:spcBef>
                <a:spcPts val="480"/>
              </a:spcBef>
              <a:spcAft>
                <a:spcPts val="0"/>
              </a:spcAft>
              <a:buSzPts val="2400"/>
              <a:buFont typeface="Arial"/>
              <a:buNone/>
            </a:pPr>
            <a:endParaRPr/>
          </a:p>
          <a:p>
            <a:pPr marL="1200150" lvl="1" indent="-304800" algn="l" rtl="0">
              <a:spcBef>
                <a:spcPts val="480"/>
              </a:spcBef>
              <a:spcAft>
                <a:spcPts val="0"/>
              </a:spcAft>
              <a:buSzPts val="2400"/>
              <a:buFont typeface="Arial"/>
              <a:buNone/>
            </a:pPr>
            <a:endParaRPr/>
          </a:p>
          <a:p>
            <a:pPr marL="457200" lvl="0" indent="-279400" algn="l" rtl="0">
              <a:spcBef>
                <a:spcPts val="560"/>
              </a:spcBef>
              <a:spcAft>
                <a:spcPts val="0"/>
              </a:spcAft>
              <a:buSzPts val="2800"/>
              <a:buFont typeface="Arial"/>
              <a:buNone/>
            </a:pPr>
            <a:endParaRPr/>
          </a:p>
        </p:txBody>
      </p:sp>
      <p:sp>
        <p:nvSpPr>
          <p:cNvPr id="351" name="Google Shape;351;p19"/>
          <p:cNvSpPr txBox="1">
            <a:spLocks noGrp="1"/>
          </p:cNvSpPr>
          <p:nvPr>
            <p:ph type="body" idx="1"/>
          </p:nvPr>
        </p:nvSpPr>
        <p:spPr>
          <a:xfrm>
            <a:off x="364604" y="1461342"/>
            <a:ext cx="4038600" cy="469718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Font typeface="Arial"/>
              <a:buChar char="•"/>
            </a:pPr>
            <a:r>
              <a:rPr lang="en-US" sz="2400"/>
              <a:t>Think school vision statement</a:t>
            </a:r>
            <a:endParaRPr/>
          </a:p>
          <a:p>
            <a:pPr marL="342900" lvl="0" indent="-342900" algn="l" rtl="0">
              <a:spcBef>
                <a:spcPts val="480"/>
              </a:spcBef>
              <a:spcAft>
                <a:spcPts val="0"/>
              </a:spcAft>
              <a:buSzPts val="2400"/>
              <a:buFont typeface="Arial"/>
              <a:buChar char="•"/>
            </a:pPr>
            <a:r>
              <a:rPr lang="en-US" sz="2400"/>
              <a:t>Think School Improvement Plan</a:t>
            </a:r>
            <a:endParaRPr/>
          </a:p>
          <a:p>
            <a:pPr marL="342900" lvl="0" indent="-342900" algn="l" rtl="0">
              <a:spcBef>
                <a:spcPts val="480"/>
              </a:spcBef>
              <a:spcAft>
                <a:spcPts val="0"/>
              </a:spcAft>
              <a:buSzPts val="2400"/>
              <a:buFont typeface="Arial"/>
              <a:buChar char="•"/>
            </a:pPr>
            <a:r>
              <a:rPr lang="en-US" sz="2400"/>
              <a:t>Think data: what is showing up in your school?</a:t>
            </a:r>
            <a:endParaRPr/>
          </a:p>
          <a:p>
            <a:pPr marL="342900" lvl="0" indent="-342900" algn="l" rtl="0">
              <a:spcBef>
                <a:spcPts val="480"/>
              </a:spcBef>
              <a:spcAft>
                <a:spcPts val="0"/>
              </a:spcAft>
              <a:buSzPts val="2400"/>
              <a:buFont typeface="Arial"/>
              <a:buChar char="•"/>
            </a:pPr>
            <a:r>
              <a:rPr lang="en-US" sz="2400"/>
              <a:t>Think about what you already have in your school</a:t>
            </a:r>
            <a:endParaRPr/>
          </a:p>
          <a:p>
            <a:pPr marL="342900" lvl="0" indent="-342900" algn="l" rtl="0">
              <a:spcBef>
                <a:spcPts val="480"/>
              </a:spcBef>
              <a:spcAft>
                <a:spcPts val="0"/>
              </a:spcAft>
              <a:buSzPts val="2400"/>
              <a:buFont typeface="Arial"/>
              <a:buChar char="•"/>
            </a:pPr>
            <a:r>
              <a:rPr lang="en-US" sz="2400"/>
              <a:t>Get input from stakeholders</a:t>
            </a:r>
            <a:endParaRPr/>
          </a:p>
          <a:p>
            <a:pPr marL="342900" lvl="0" indent="-342900" algn="l" rtl="0">
              <a:spcBef>
                <a:spcPts val="480"/>
              </a:spcBef>
              <a:spcAft>
                <a:spcPts val="0"/>
              </a:spcAft>
              <a:buSzPts val="2400"/>
              <a:buFont typeface="Arial"/>
              <a:buChar char="•"/>
            </a:pPr>
            <a:r>
              <a:rPr lang="en-US" sz="2400"/>
              <a:t>What words describe the culture you want in your school?</a:t>
            </a:r>
            <a:endParaRPr sz="2400"/>
          </a:p>
          <a:p>
            <a:pPr marL="342900" lvl="0" indent="-342900" algn="l" rtl="0">
              <a:spcBef>
                <a:spcPts val="480"/>
              </a:spcBef>
              <a:spcAft>
                <a:spcPts val="0"/>
              </a:spcAft>
              <a:buSzPts val="2400"/>
              <a:buChar char="•"/>
            </a:pPr>
            <a:r>
              <a:rPr lang="en-US" sz="2400"/>
              <a:t>What social skills can you include?</a:t>
            </a:r>
            <a:endParaRPr sz="2400"/>
          </a:p>
          <a:p>
            <a:pPr marL="342900" lvl="0" indent="-215900" algn="l" rtl="0">
              <a:spcBef>
                <a:spcPts val="400"/>
              </a:spcBef>
              <a:spcAft>
                <a:spcPts val="0"/>
              </a:spcAft>
              <a:buSzPts val="2000"/>
              <a:buNone/>
            </a:pPr>
            <a:endParaRPr sz="2000"/>
          </a:p>
        </p:txBody>
      </p:sp>
      <p:pic>
        <p:nvPicPr>
          <p:cNvPr id="352" name="Google Shape;352;p19"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53" name="Google Shape;353;p19"/>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3959"/>
              <a:buFont typeface="Twentieth Century"/>
              <a:buNone/>
            </a:pPr>
            <a:r>
              <a:rPr lang="en-US" sz="3959"/>
              <a:t>Build Your 3-5 School-wide Expectations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20" descr="This graphic has a large red question mark behind a stylized human figure who appears to be thinking." title="Question mark graphic"/>
          <p:cNvPicPr preferRelativeResize="0"/>
          <p:nvPr/>
        </p:nvPicPr>
        <p:blipFill rotWithShape="1">
          <a:blip r:embed="rId3">
            <a:alphaModFix/>
          </a:blip>
          <a:srcRect/>
          <a:stretch/>
        </p:blipFill>
        <p:spPr>
          <a:xfrm>
            <a:off x="4749800" y="1325171"/>
            <a:ext cx="4394200" cy="4394200"/>
          </a:xfrm>
          <a:prstGeom prst="rect">
            <a:avLst/>
          </a:prstGeom>
          <a:noFill/>
          <a:ln>
            <a:noFill/>
          </a:ln>
        </p:spPr>
      </p:pic>
      <p:sp>
        <p:nvSpPr>
          <p:cNvPr id="360" name="Google Shape;360;p20"/>
          <p:cNvSpPr txBox="1">
            <a:spLocks noGrp="1"/>
          </p:cNvSpPr>
          <p:nvPr>
            <p:ph type="body" idx="2"/>
          </p:nvPr>
        </p:nvSpPr>
        <p:spPr>
          <a:xfrm>
            <a:off x="324920" y="2161645"/>
            <a:ext cx="4008021" cy="410928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800"/>
              <a:buNone/>
            </a:pPr>
            <a:r>
              <a:rPr lang="en-US" sz="2800" b="1"/>
              <a:t>Where</a:t>
            </a:r>
            <a:r>
              <a:rPr lang="en-US" sz="2800"/>
              <a:t> are the predictable problem behaviors you want to change at your school?</a:t>
            </a:r>
            <a:endParaRPr/>
          </a:p>
          <a:p>
            <a:pPr marL="0" lvl="0" indent="0" algn="l" rtl="0">
              <a:spcBef>
                <a:spcPts val="560"/>
              </a:spcBef>
              <a:spcAft>
                <a:spcPts val="0"/>
              </a:spcAft>
              <a:buSzPts val="2800"/>
              <a:buNone/>
            </a:pPr>
            <a:endParaRPr sz="2800"/>
          </a:p>
          <a:p>
            <a:pPr marL="0" lvl="0" indent="0" algn="l" rtl="0">
              <a:spcBef>
                <a:spcPts val="560"/>
              </a:spcBef>
              <a:spcAft>
                <a:spcPts val="0"/>
              </a:spcAft>
              <a:buSzPts val="2800"/>
              <a:buNone/>
            </a:pPr>
            <a:r>
              <a:rPr lang="en-US" sz="2800"/>
              <a:t>(Refer to YOUR data if you have any)</a:t>
            </a:r>
            <a:endParaRPr/>
          </a:p>
          <a:p>
            <a:pPr marL="0" lvl="0" indent="0" algn="l" rtl="0">
              <a:spcBef>
                <a:spcPts val="560"/>
              </a:spcBef>
              <a:spcAft>
                <a:spcPts val="0"/>
              </a:spcAft>
              <a:buSzPts val="2800"/>
              <a:buNone/>
            </a:pPr>
            <a:endParaRPr sz="2800"/>
          </a:p>
          <a:p>
            <a:pPr marL="342900" lvl="0" indent="-165100" algn="l" rtl="0">
              <a:spcBef>
                <a:spcPts val="560"/>
              </a:spcBef>
              <a:spcAft>
                <a:spcPts val="0"/>
              </a:spcAft>
              <a:buSzPts val="2800"/>
              <a:buNone/>
            </a:pPr>
            <a:endParaRPr sz="2800"/>
          </a:p>
        </p:txBody>
      </p:sp>
      <p:pic>
        <p:nvPicPr>
          <p:cNvPr id="361" name="Google Shape;361;p20"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62" name="Google Shape;362;p20"/>
          <p:cNvSpPr txBox="1">
            <a:spLocks noGrp="1"/>
          </p:cNvSpPr>
          <p:nvPr>
            <p:ph type="title"/>
          </p:nvPr>
        </p:nvSpPr>
        <p:spPr>
          <a:xfrm>
            <a:off x="1256681" y="281272"/>
            <a:ext cx="7297840" cy="61965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3959"/>
              <a:buFont typeface="Twentieth Century"/>
              <a:buNone/>
            </a:pPr>
            <a:r>
              <a:rPr lang="en-US" sz="3959"/>
              <a:t>Locations of Behavior Problems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1"/>
          <p:cNvSpPr txBox="1"/>
          <p:nvPr/>
        </p:nvSpPr>
        <p:spPr>
          <a:xfrm>
            <a:off x="284480" y="5789197"/>
            <a:ext cx="43103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Expectations Activity 2 (TFI 1.3)</a:t>
            </a:r>
            <a:endParaRPr sz="1800" b="1">
              <a:solidFill>
                <a:schemeClr val="dk1"/>
              </a:solidFill>
              <a:latin typeface="Calibri"/>
              <a:ea typeface="Calibri"/>
              <a:cs typeface="Calibri"/>
              <a:sym typeface="Calibri"/>
            </a:endParaRPr>
          </a:p>
        </p:txBody>
      </p:sp>
      <p:graphicFrame>
        <p:nvGraphicFramePr>
          <p:cNvPr id="369" name="Google Shape;369;p21" descr="There are two columns in the table shown which are labeled expectations and settings.  There is large arrow pointing to the cells under the Expectations column.  These cells contain question marks.  The arrow contains the words: Enter your expectations, 3-5 positively stated behaviors broadly stated." title="Teaching Matrix to be completed"/>
          <p:cNvGraphicFramePr/>
          <p:nvPr/>
        </p:nvGraphicFramePr>
        <p:xfrm>
          <a:off x="870145" y="1168400"/>
          <a:ext cx="3000000" cy="3000000"/>
        </p:xfrm>
        <a:graphic>
          <a:graphicData uri="http://schemas.openxmlformats.org/drawingml/2006/table">
            <a:tbl>
              <a:tblPr firstRow="1">
                <a:noFill/>
                <a:tableStyleId>{F79B8222-AB96-45E5-AC99-F4A1DB1E5BF7}</a:tableStyleId>
              </a:tblPr>
              <a:tblGrid>
                <a:gridCol w="1934750">
                  <a:extLst>
                    <a:ext uri="{9D8B030D-6E8A-4147-A177-3AD203B41FA5}">
                      <a16:colId xmlns:a16="http://schemas.microsoft.com/office/drawing/2014/main" val="20000"/>
                    </a:ext>
                  </a:extLst>
                </a:gridCol>
                <a:gridCol w="1365000">
                  <a:extLst>
                    <a:ext uri="{9D8B030D-6E8A-4147-A177-3AD203B41FA5}">
                      <a16:colId xmlns:a16="http://schemas.microsoft.com/office/drawing/2014/main" val="20001"/>
                    </a:ext>
                  </a:extLst>
                </a:gridCol>
                <a:gridCol w="1474200">
                  <a:extLst>
                    <a:ext uri="{9D8B030D-6E8A-4147-A177-3AD203B41FA5}">
                      <a16:colId xmlns:a16="http://schemas.microsoft.com/office/drawing/2014/main" val="20002"/>
                    </a:ext>
                  </a:extLst>
                </a:gridCol>
                <a:gridCol w="1493550">
                  <a:extLst>
                    <a:ext uri="{9D8B030D-6E8A-4147-A177-3AD203B41FA5}">
                      <a16:colId xmlns:a16="http://schemas.microsoft.com/office/drawing/2014/main" val="20003"/>
                    </a:ext>
                  </a:extLst>
                </a:gridCol>
                <a:gridCol w="1181850">
                  <a:extLst>
                    <a:ext uri="{9D8B030D-6E8A-4147-A177-3AD203B41FA5}">
                      <a16:colId xmlns:a16="http://schemas.microsoft.com/office/drawing/2014/main" val="20004"/>
                    </a:ext>
                  </a:extLst>
                </a:gridCol>
              </a:tblGrid>
              <a:tr h="714025">
                <a:tc>
                  <a:txBody>
                    <a:bodyPr/>
                    <a:lstStyle/>
                    <a:p>
                      <a:pPr marL="0" marR="0" lvl="0" indent="0" algn="ctr" rtl="0">
                        <a:lnSpc>
                          <a:spcPct val="100000"/>
                        </a:lnSpc>
                        <a:spcBef>
                          <a:spcPts val="0"/>
                        </a:spcBef>
                        <a:spcAft>
                          <a:spcPts val="0"/>
                        </a:spcAft>
                        <a:buClr>
                          <a:schemeClr val="dk2"/>
                        </a:buClr>
                        <a:buSzPts val="2400"/>
                        <a:buFont typeface="Twentieth Century"/>
                        <a:buNone/>
                      </a:pPr>
                      <a:r>
                        <a:rPr lang="en-US" sz="2400" b="1" i="0" u="none" strike="noStrike" cap="none">
                          <a:solidFill>
                            <a:schemeClr val="dk2"/>
                          </a:solidFill>
                          <a:latin typeface="Twentieth Century"/>
                          <a:ea typeface="Twentieth Century"/>
                          <a:cs typeface="Twentieth Century"/>
                          <a:sym typeface="Twentieth Century"/>
                        </a:rPr>
                        <a:t>Expectations</a:t>
                      </a:r>
                      <a:endParaRPr/>
                    </a:p>
                  </a:txBody>
                  <a:tcPr marL="91425" marR="91425" marT="45725" marB="45725">
                    <a:solidFill>
                      <a:srgbClr val="A9B6E1"/>
                    </a:solidFill>
                  </a:tcPr>
                </a:tc>
                <a:tc gridSpan="4">
                  <a:txBody>
                    <a:bodyPr/>
                    <a:lstStyle/>
                    <a:p>
                      <a:pPr marL="0" marR="0" lvl="0" indent="0" algn="ctr" rtl="0">
                        <a:lnSpc>
                          <a:spcPct val="100000"/>
                        </a:lnSpc>
                        <a:spcBef>
                          <a:spcPts val="0"/>
                        </a:spcBef>
                        <a:spcAft>
                          <a:spcPts val="0"/>
                        </a:spcAft>
                        <a:buClr>
                          <a:srgbClr val="1D2A53"/>
                        </a:buClr>
                        <a:buSzPts val="2400"/>
                        <a:buFont typeface="Twentieth Century"/>
                        <a:buNone/>
                      </a:pPr>
                      <a:r>
                        <a:rPr lang="en-US" sz="2400" b="1" u="none" strike="noStrike" cap="none">
                          <a:solidFill>
                            <a:srgbClr val="1D2A53"/>
                          </a:solidFill>
                          <a:latin typeface="Twentieth Century"/>
                          <a:ea typeface="Twentieth Century"/>
                          <a:cs typeface="Twentieth Century"/>
                          <a:sym typeface="Twentieth Century"/>
                        </a:rPr>
                        <a:t>SETTINGS</a:t>
                      </a:r>
                      <a:endParaRPr/>
                    </a:p>
                  </a:txBody>
                  <a:tcPr marL="91425" marR="91425" marT="45725" marB="45725">
                    <a:solidFill>
                      <a:srgbClr val="A9B6E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91975">
                <a:tc>
                  <a:txBody>
                    <a:bodyPr/>
                    <a:lstStyle/>
                    <a:p>
                      <a:pPr marL="0" marR="0" lvl="0" indent="0" algn="ctr" rtl="0">
                        <a:lnSpc>
                          <a:spcPct val="100000"/>
                        </a:lnSpc>
                        <a:spcBef>
                          <a:spcPts val="0"/>
                        </a:spcBef>
                        <a:spcAft>
                          <a:spcPts val="0"/>
                        </a:spcAft>
                        <a:buClr>
                          <a:srgbClr val="1D2A53"/>
                        </a:buClr>
                        <a:buSzPts val="6000"/>
                        <a:buFont typeface="Twentieth Century"/>
                        <a:buNone/>
                      </a:pPr>
                      <a:r>
                        <a:rPr lang="en-US" sz="6000" b="1" i="0" u="none" strike="noStrike" cap="none">
                          <a:solidFill>
                            <a:srgbClr val="1D2A53"/>
                          </a:solidFill>
                          <a:latin typeface="Twentieth Century"/>
                          <a:ea typeface="Twentieth Century"/>
                          <a:cs typeface="Twentieth Century"/>
                          <a:sym typeface="Twentieth Century"/>
                        </a:rPr>
                        <a:t>?</a:t>
                      </a:r>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1"/>
                  </a:ext>
                </a:extLst>
              </a:tr>
              <a:tr h="1156425">
                <a:tc>
                  <a:txBody>
                    <a:bodyPr/>
                    <a:lstStyle/>
                    <a:p>
                      <a:pPr marL="0" marR="0" lvl="0" indent="0" algn="ctr" rtl="0">
                        <a:lnSpc>
                          <a:spcPct val="100000"/>
                        </a:lnSpc>
                        <a:spcBef>
                          <a:spcPts val="0"/>
                        </a:spcBef>
                        <a:spcAft>
                          <a:spcPts val="0"/>
                        </a:spcAft>
                        <a:buClr>
                          <a:srgbClr val="1D2A53"/>
                        </a:buClr>
                        <a:buSzPts val="6000"/>
                        <a:buFont typeface="Twentieth Century"/>
                        <a:buNone/>
                      </a:pPr>
                      <a:r>
                        <a:rPr lang="en-US" sz="6000" b="1" i="0" u="none" strike="noStrike" cap="none">
                          <a:solidFill>
                            <a:srgbClr val="1D2A53"/>
                          </a:solidFill>
                          <a:latin typeface="Twentieth Century"/>
                          <a:ea typeface="Twentieth Century"/>
                          <a:cs typeface="Twentieth Century"/>
                          <a:sym typeface="Twentieth Century"/>
                        </a:rPr>
                        <a:t>?</a:t>
                      </a:r>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2"/>
                  </a:ext>
                </a:extLst>
              </a:tr>
              <a:tr h="1156425">
                <a:tc>
                  <a:txBody>
                    <a:bodyPr/>
                    <a:lstStyle/>
                    <a:p>
                      <a:pPr marL="0" marR="0" lvl="0" indent="0" algn="ctr" rtl="0">
                        <a:lnSpc>
                          <a:spcPct val="100000"/>
                        </a:lnSpc>
                        <a:spcBef>
                          <a:spcPts val="0"/>
                        </a:spcBef>
                        <a:spcAft>
                          <a:spcPts val="0"/>
                        </a:spcAft>
                        <a:buClr>
                          <a:srgbClr val="1D2A53"/>
                        </a:buClr>
                        <a:buSzPts val="6000"/>
                        <a:buFont typeface="Twentieth Century"/>
                        <a:buNone/>
                      </a:pPr>
                      <a:r>
                        <a:rPr lang="en-US" sz="6000" b="1" i="0" u="none" strike="noStrike" cap="none">
                          <a:solidFill>
                            <a:srgbClr val="1D2A53"/>
                          </a:solidFill>
                          <a:latin typeface="Twentieth Century"/>
                          <a:ea typeface="Twentieth Century"/>
                          <a:cs typeface="Twentieth Century"/>
                          <a:sym typeface="Twentieth Century"/>
                        </a:rPr>
                        <a:t>?</a:t>
                      </a:r>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3"/>
                  </a:ext>
                </a:extLst>
              </a:tr>
            </a:tbl>
          </a:graphicData>
        </a:graphic>
      </p:graphicFrame>
      <p:grpSp>
        <p:nvGrpSpPr>
          <p:cNvPr id="370" name="Google Shape;370;p21" descr="This is the large arrow pointing to the expectations column.  Enter you expectations, 3-5 positively stated behaviors broadly stated." title="Enter your expecations "/>
          <p:cNvGrpSpPr/>
          <p:nvPr/>
        </p:nvGrpSpPr>
        <p:grpSpPr>
          <a:xfrm>
            <a:off x="1555759" y="549514"/>
            <a:ext cx="6187556" cy="4694030"/>
            <a:chOff x="4487789" y="1814320"/>
            <a:chExt cx="6187556" cy="4694030"/>
          </a:xfrm>
        </p:grpSpPr>
        <p:sp>
          <p:nvSpPr>
            <p:cNvPr id="371" name="Google Shape;371;p21"/>
            <p:cNvSpPr/>
            <p:nvPr/>
          </p:nvSpPr>
          <p:spPr>
            <a:xfrm rot="-844402">
              <a:off x="4825423" y="2432628"/>
              <a:ext cx="5512286" cy="3457413"/>
            </a:xfrm>
            <a:prstGeom prst="leftArrow">
              <a:avLst>
                <a:gd name="adj1" fmla="val 50000"/>
                <a:gd name="adj2" fmla="val 50000"/>
              </a:avLst>
            </a:prstGeom>
            <a:solidFill>
              <a:srgbClr val="DD8047"/>
            </a:solidFill>
            <a:ln w="25400" cap="flat" cmpd="sng">
              <a:solidFill>
                <a:srgbClr val="7C85A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2" name="Google Shape;372;p21"/>
            <p:cNvSpPr txBox="1"/>
            <p:nvPr/>
          </p:nvSpPr>
          <p:spPr>
            <a:xfrm rot="-986202">
              <a:off x="5674095" y="3204627"/>
              <a:ext cx="4865534" cy="16619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1D2A53"/>
                  </a:solidFill>
                  <a:latin typeface="Twentieth Century"/>
                  <a:ea typeface="Twentieth Century"/>
                  <a:cs typeface="Twentieth Century"/>
                  <a:sym typeface="Twentieth Century"/>
                </a:rPr>
                <a:t>Enter your expectations</a:t>
              </a:r>
              <a:endParaRPr/>
            </a:p>
            <a:p>
              <a:pPr marL="0" marR="0" lvl="0" indent="0" algn="l" rtl="0">
                <a:spcBef>
                  <a:spcPts val="0"/>
                </a:spcBef>
                <a:spcAft>
                  <a:spcPts val="0"/>
                </a:spcAft>
                <a:buNone/>
              </a:pPr>
              <a:r>
                <a:rPr lang="en-US" sz="2800">
                  <a:solidFill>
                    <a:srgbClr val="1D2A53"/>
                  </a:solidFill>
                  <a:latin typeface="Twentieth Century"/>
                  <a:ea typeface="Twentieth Century"/>
                  <a:cs typeface="Twentieth Century"/>
                  <a:sym typeface="Twentieth Century"/>
                </a:rPr>
                <a:t>3-5 positively stated behaviors</a:t>
              </a:r>
              <a:endParaRPr/>
            </a:p>
            <a:p>
              <a:pPr marL="0" marR="0" lvl="0" indent="0" algn="l" rtl="0">
                <a:spcBef>
                  <a:spcPts val="0"/>
                </a:spcBef>
                <a:spcAft>
                  <a:spcPts val="0"/>
                </a:spcAft>
                <a:buNone/>
              </a:pPr>
              <a:r>
                <a:rPr lang="en-US" sz="2800">
                  <a:solidFill>
                    <a:srgbClr val="1D2A53"/>
                  </a:solidFill>
                  <a:latin typeface="Twentieth Century"/>
                  <a:ea typeface="Twentieth Century"/>
                  <a:cs typeface="Twentieth Century"/>
                  <a:sym typeface="Twentieth Century"/>
                </a:rPr>
                <a:t>broadly stated</a:t>
              </a:r>
              <a:endParaRPr/>
            </a:p>
            <a:p>
              <a:pPr marL="0" marR="0" lvl="0" indent="0" algn="l" rtl="0">
                <a:spcBef>
                  <a:spcPts val="0"/>
                </a:spcBef>
                <a:spcAft>
                  <a:spcPts val="0"/>
                </a:spcAft>
                <a:buNone/>
              </a:pPr>
              <a:endParaRPr sz="1800">
                <a:solidFill>
                  <a:srgbClr val="1D2A53"/>
                </a:solidFill>
                <a:latin typeface="Twentieth Century"/>
                <a:ea typeface="Twentieth Century"/>
                <a:cs typeface="Twentieth Century"/>
                <a:sym typeface="Twentieth Century"/>
              </a:endParaRPr>
            </a:p>
          </p:txBody>
        </p:sp>
      </p:grpSp>
      <p:pic>
        <p:nvPicPr>
          <p:cNvPr id="373" name="Google Shape;373;p21"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74" name="Google Shape;374;p2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D2A53"/>
              </a:buClr>
              <a:buSzPts val="3959"/>
              <a:buFont typeface="Twentieth Century"/>
              <a:buNone/>
            </a:pPr>
            <a:r>
              <a:rPr lang="en-US" sz="3959" b="1">
                <a:solidFill>
                  <a:srgbClr val="1D2A53"/>
                </a:solidFill>
              </a:rPr>
              <a:t>Teaching Matrix</a:t>
            </a:r>
            <a:br>
              <a:rPr lang="en-US" sz="3959" b="1">
                <a:solidFill>
                  <a:srgbClr val="1D2A53"/>
                </a:solidFill>
              </a:rPr>
            </a:br>
            <a:endParaRPr sz="3959"/>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2"/>
          <p:cNvSpPr txBox="1"/>
          <p:nvPr/>
        </p:nvSpPr>
        <p:spPr>
          <a:xfrm>
            <a:off x="284480" y="5789197"/>
            <a:ext cx="43103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Expectations Activity 4 (TFI 1.3) </a:t>
            </a:r>
            <a:endParaRPr sz="1800" b="1">
              <a:solidFill>
                <a:schemeClr val="dk1"/>
              </a:solidFill>
              <a:latin typeface="Calibri"/>
              <a:ea typeface="Calibri"/>
              <a:cs typeface="Calibri"/>
              <a:sym typeface="Calibri"/>
            </a:endParaRPr>
          </a:p>
        </p:txBody>
      </p:sp>
      <p:graphicFrame>
        <p:nvGraphicFramePr>
          <p:cNvPr id="381" name="Google Shape;381;p22" descr="Be respectful, be responsible and be safe are on the left side of the matrix.  Hallway, bathroom, cafeteria and bus are listed across the top of the matrix.  " title="School-wide matrix "/>
          <p:cNvGraphicFramePr/>
          <p:nvPr/>
        </p:nvGraphicFramePr>
        <p:xfrm>
          <a:off x="594362" y="1066578"/>
          <a:ext cx="3000000" cy="3000000"/>
        </p:xfrm>
        <a:graphic>
          <a:graphicData uri="http://schemas.openxmlformats.org/drawingml/2006/table">
            <a:tbl>
              <a:tblPr firstRow="1">
                <a:noFill/>
                <a:tableStyleId>{F79B8222-AB96-45E5-AC99-F4A1DB1E5BF7}</a:tableStyleId>
              </a:tblPr>
              <a:tblGrid>
                <a:gridCol w="2033875">
                  <a:extLst>
                    <a:ext uri="{9D8B030D-6E8A-4147-A177-3AD203B41FA5}">
                      <a16:colId xmlns:a16="http://schemas.microsoft.com/office/drawing/2014/main" val="20000"/>
                    </a:ext>
                  </a:extLst>
                </a:gridCol>
                <a:gridCol w="1528225">
                  <a:extLst>
                    <a:ext uri="{9D8B030D-6E8A-4147-A177-3AD203B41FA5}">
                      <a16:colId xmlns:a16="http://schemas.microsoft.com/office/drawing/2014/main" val="20001"/>
                    </a:ext>
                  </a:extLst>
                </a:gridCol>
                <a:gridCol w="1601600">
                  <a:extLst>
                    <a:ext uri="{9D8B030D-6E8A-4147-A177-3AD203B41FA5}">
                      <a16:colId xmlns:a16="http://schemas.microsoft.com/office/drawing/2014/main" val="20002"/>
                    </a:ext>
                  </a:extLst>
                </a:gridCol>
                <a:gridCol w="1468200">
                  <a:extLst>
                    <a:ext uri="{9D8B030D-6E8A-4147-A177-3AD203B41FA5}">
                      <a16:colId xmlns:a16="http://schemas.microsoft.com/office/drawing/2014/main" val="20003"/>
                    </a:ext>
                  </a:extLst>
                </a:gridCol>
                <a:gridCol w="1344275">
                  <a:extLst>
                    <a:ext uri="{9D8B030D-6E8A-4147-A177-3AD203B41FA5}">
                      <a16:colId xmlns:a16="http://schemas.microsoft.com/office/drawing/2014/main" val="20004"/>
                    </a:ext>
                  </a:extLst>
                </a:gridCol>
              </a:tblGrid>
              <a:tr h="724050">
                <a:tc>
                  <a:txBody>
                    <a:bodyPr/>
                    <a:lstStyle/>
                    <a:p>
                      <a:pPr marL="0" marR="0" lvl="0" indent="0" algn="ctr" rtl="0">
                        <a:lnSpc>
                          <a:spcPct val="100000"/>
                        </a:lnSpc>
                        <a:spcBef>
                          <a:spcPts val="0"/>
                        </a:spcBef>
                        <a:spcAft>
                          <a:spcPts val="0"/>
                        </a:spcAft>
                        <a:buClr>
                          <a:schemeClr val="dk1"/>
                        </a:buClr>
                        <a:buSzPts val="2400"/>
                        <a:buFont typeface="Calibri"/>
                        <a:buNone/>
                      </a:pPr>
                      <a:endParaRPr sz="2400" b="1" i="0" u="none" strike="noStrike" cap="none">
                        <a:solidFill>
                          <a:schemeClr val="dk2"/>
                        </a:solidFill>
                        <a:latin typeface="Twentieth Century"/>
                        <a:ea typeface="Twentieth Century"/>
                        <a:cs typeface="Twentieth Century"/>
                        <a:sym typeface="Twentieth Century"/>
                      </a:endParaRPr>
                    </a:p>
                  </a:txBody>
                  <a:tcPr marL="91425" marR="91425" marT="45725" marB="45725">
                    <a:solidFill>
                      <a:srgbClr val="A9B6E1"/>
                    </a:solidFill>
                  </a:tcPr>
                </a:tc>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u="none" strike="noStrike" cap="none">
                          <a:solidFill>
                            <a:srgbClr val="1D2A53"/>
                          </a:solidFill>
                          <a:latin typeface="Twentieth Century"/>
                          <a:ea typeface="Twentieth Century"/>
                          <a:cs typeface="Twentieth Century"/>
                          <a:sym typeface="Twentieth Century"/>
                        </a:rPr>
                        <a:t>Hallway</a:t>
                      </a:r>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Bathroom</a:t>
                      </a:r>
                      <a:endParaRPr sz="1800" b="1" i="0" u="none" strike="noStrike" cap="none">
                        <a:solidFill>
                          <a:srgbClr val="FFFFFF"/>
                        </a:solidFill>
                        <a:latin typeface="Calibri"/>
                        <a:ea typeface="Calibri"/>
                        <a:cs typeface="Calibri"/>
                        <a:sym typeface="Calibri"/>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Cafeteria</a:t>
                      </a:r>
                      <a:endParaRPr sz="1800" b="1" i="0" u="none" strike="noStrike" cap="none">
                        <a:solidFill>
                          <a:srgbClr val="FFFFFF"/>
                        </a:solidFill>
                        <a:latin typeface="Calibri"/>
                        <a:ea typeface="Calibri"/>
                        <a:cs typeface="Calibri"/>
                        <a:sym typeface="Calibri"/>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Bus</a:t>
                      </a:r>
                      <a:endParaRPr/>
                    </a:p>
                  </a:txBody>
                  <a:tcPr marL="91425" marR="91425" marT="45725" marB="45725" anchor="ctr">
                    <a:solidFill>
                      <a:srgbClr val="F9F0AF"/>
                    </a:solidFill>
                  </a:tcPr>
                </a:tc>
                <a:extLst>
                  <a:ext uri="{0D108BD9-81ED-4DB2-BD59-A6C34878D82A}">
                    <a16:rowId xmlns:a16="http://schemas.microsoft.com/office/drawing/2014/main" val="10000"/>
                  </a:ext>
                </a:extLst>
              </a:tr>
              <a:tr h="141152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Be Respectful</a:t>
                      </a:r>
                      <a:endParaRPr/>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1"/>
                  </a:ext>
                </a:extLst>
              </a:tr>
              <a:tr h="117267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Be Responsible</a:t>
                      </a:r>
                      <a:endParaRPr/>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2"/>
                  </a:ext>
                </a:extLst>
              </a:tr>
              <a:tr h="117267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Be Safe</a:t>
                      </a:r>
                      <a:endParaRPr/>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3"/>
                  </a:ext>
                </a:extLst>
              </a:tr>
            </a:tbl>
          </a:graphicData>
        </a:graphic>
      </p:graphicFrame>
      <p:sp>
        <p:nvSpPr>
          <p:cNvPr id="382" name="Google Shape;382;p22" descr="The arrow points to the cells across the top where locations/settings should be added." title="Arrow indicating add locations/setting."/>
          <p:cNvSpPr/>
          <p:nvPr/>
        </p:nvSpPr>
        <p:spPr>
          <a:xfrm rot="692618">
            <a:off x="4592488" y="1185644"/>
            <a:ext cx="4396047" cy="1998122"/>
          </a:xfrm>
          <a:prstGeom prst="leftArrow">
            <a:avLst>
              <a:gd name="adj1" fmla="val 50000"/>
              <a:gd name="adj2" fmla="val 50000"/>
            </a:avLst>
          </a:prstGeom>
          <a:solidFill>
            <a:schemeClr val="accent6"/>
          </a:solidFill>
          <a:ln w="9525" cap="flat" cmpd="sng">
            <a:solidFill>
              <a:srgbClr val="A4B1DC"/>
            </a:solidFill>
            <a:prstDash val="solid"/>
            <a:round/>
            <a:headEnd type="none" w="sm" len="sm"/>
            <a:tailEnd type="none" w="sm" len="sm"/>
          </a:ln>
          <a:effectLst>
            <a:outerShdw blurRad="40000" dist="23000" dir="5400000" sx="70000" sy="7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2"/>
          <p:cNvSpPr txBox="1"/>
          <p:nvPr/>
        </p:nvSpPr>
        <p:spPr>
          <a:xfrm rot="686513">
            <a:off x="5451295" y="2054663"/>
            <a:ext cx="3387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1D2A53"/>
                </a:solidFill>
                <a:latin typeface="Twentieth Century"/>
                <a:ea typeface="Twentieth Century"/>
                <a:cs typeface="Twentieth Century"/>
                <a:sym typeface="Twentieth Century"/>
              </a:rPr>
              <a:t>Add locations/settings</a:t>
            </a:r>
            <a:endParaRPr/>
          </a:p>
        </p:txBody>
      </p:sp>
      <p:pic>
        <p:nvPicPr>
          <p:cNvPr id="384" name="Google Shape;384;p22"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385" name="Google Shape;385;p22"/>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D2A53"/>
              </a:buClr>
              <a:buSzPts val="3959"/>
              <a:buFont typeface="Twentieth Century"/>
              <a:buNone/>
            </a:pPr>
            <a:r>
              <a:rPr lang="en-US" sz="3959" b="1">
                <a:solidFill>
                  <a:srgbClr val="1D2A53"/>
                </a:solidFill>
              </a:rPr>
              <a:t>School-wide Matrix</a:t>
            </a:r>
            <a:br>
              <a:rPr lang="en-US" sz="2160" b="1">
                <a:solidFill>
                  <a:srgbClr val="1D2A53"/>
                </a:solidFill>
              </a:rPr>
            </a:br>
            <a:endParaRPr sz="3959"/>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graphicFrame>
        <p:nvGraphicFramePr>
          <p:cNvPr id="391" name="Google Shape;391;p23" descr="Expectations: 3-5 over-arching school-wide expectations&#10;Behaviors/Rules: Specific tasks students are to do to achieve the school-wide expectations&#10;Routines/Procedures: Procedures are methods for accomplishing tasks in the classroom; procedures form routines that help students meet classroom expectations and rules/behaviors." title="Expectations, Behaviors/Rules, Routines/Procedures"/>
          <p:cNvGraphicFramePr/>
          <p:nvPr/>
        </p:nvGraphicFramePr>
        <p:xfrm>
          <a:off x="857590" y="1442280"/>
          <a:ext cx="3000000" cy="3000000"/>
        </p:xfrm>
        <a:graphic>
          <a:graphicData uri="http://schemas.openxmlformats.org/drawingml/2006/table">
            <a:tbl>
              <a:tblPr firstRow="1" bandRow="1">
                <a:noFill/>
                <a:tableStyleId>{35C56409-87F6-4DC2-8E40-019C909F3E08}</a:tableStyleId>
              </a:tblPr>
              <a:tblGrid>
                <a:gridCol w="2491275">
                  <a:extLst>
                    <a:ext uri="{9D8B030D-6E8A-4147-A177-3AD203B41FA5}">
                      <a16:colId xmlns:a16="http://schemas.microsoft.com/office/drawing/2014/main" val="20000"/>
                    </a:ext>
                  </a:extLst>
                </a:gridCol>
                <a:gridCol w="5069000">
                  <a:extLst>
                    <a:ext uri="{9D8B030D-6E8A-4147-A177-3AD203B41FA5}">
                      <a16:colId xmlns:a16="http://schemas.microsoft.com/office/drawing/2014/main" val="20001"/>
                    </a:ext>
                  </a:extLst>
                </a:gridCol>
              </a:tblGrid>
              <a:tr h="964750">
                <a:tc>
                  <a:txBody>
                    <a:bodyPr/>
                    <a:lstStyle/>
                    <a:p>
                      <a:pPr marL="0" marR="0" lvl="0" indent="0" algn="l" rtl="0">
                        <a:spcBef>
                          <a:spcPts val="0"/>
                        </a:spcBef>
                        <a:spcAft>
                          <a:spcPts val="0"/>
                        </a:spcAft>
                        <a:buNone/>
                      </a:pPr>
                      <a:r>
                        <a:rPr lang="en-US" sz="2800" b="1">
                          <a:solidFill>
                            <a:srgbClr val="1D2A53"/>
                          </a:solidFill>
                          <a:latin typeface="Twentieth Century"/>
                          <a:ea typeface="Twentieth Century"/>
                          <a:cs typeface="Twentieth Century"/>
                          <a:sym typeface="Twentieth Century"/>
                        </a:rPr>
                        <a:t>Expectations</a:t>
                      </a:r>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1D2A53"/>
                        </a:buClr>
                        <a:buSzPts val="2400"/>
                        <a:buFont typeface="Twentieth Century"/>
                        <a:buNone/>
                      </a:pPr>
                      <a:r>
                        <a:rPr lang="en-US" sz="2400" b="0">
                          <a:solidFill>
                            <a:srgbClr val="1D2A53"/>
                          </a:solidFill>
                          <a:latin typeface="Twentieth Century"/>
                          <a:ea typeface="Twentieth Century"/>
                          <a:cs typeface="Twentieth Century"/>
                          <a:sym typeface="Twentieth Century"/>
                        </a:rPr>
                        <a:t>3-5 overarching school-wide expectations</a:t>
                      </a:r>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2857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333150">
                <a:tc>
                  <a:txBody>
                    <a:bodyPr/>
                    <a:lstStyle/>
                    <a:p>
                      <a:pPr marL="0" marR="0" lvl="0" indent="0" algn="l" rtl="0">
                        <a:spcBef>
                          <a:spcPts val="0"/>
                        </a:spcBef>
                        <a:spcAft>
                          <a:spcPts val="0"/>
                        </a:spcAft>
                        <a:buNone/>
                      </a:pPr>
                      <a:r>
                        <a:rPr lang="en-US" sz="2800" b="1">
                          <a:solidFill>
                            <a:schemeClr val="dk1"/>
                          </a:solidFill>
                          <a:latin typeface="Twentieth Century"/>
                          <a:ea typeface="Twentieth Century"/>
                          <a:cs typeface="Twentieth Century"/>
                          <a:sym typeface="Twentieth Century"/>
                        </a:rPr>
                        <a:t>Behaviors</a:t>
                      </a:r>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a:solidFill>
                            <a:schemeClr val="dk1"/>
                          </a:solidFill>
                          <a:latin typeface="Twentieth Century"/>
                          <a:ea typeface="Twentieth Century"/>
                          <a:cs typeface="Twentieth Century"/>
                          <a:sym typeface="Twentieth Century"/>
                        </a:rPr>
                        <a:t>Specific tasks students are to do to achieve the school-wide expectations</a:t>
                      </a:r>
                      <a:endParaRPr sz="2400">
                        <a:solidFill>
                          <a:schemeClr val="dk1"/>
                        </a:solidFill>
                        <a:latin typeface="Twentieth Century"/>
                        <a:ea typeface="Twentieth Century"/>
                        <a:cs typeface="Twentieth Century"/>
                        <a:sym typeface="Twentieth Century"/>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968800">
                <a:tc>
                  <a:txBody>
                    <a:bodyPr/>
                    <a:lstStyle/>
                    <a:p>
                      <a:pPr marL="0" marR="0" lvl="0" indent="0" algn="l" rtl="0">
                        <a:spcBef>
                          <a:spcPts val="0"/>
                        </a:spcBef>
                        <a:spcAft>
                          <a:spcPts val="0"/>
                        </a:spcAft>
                        <a:buNone/>
                      </a:pPr>
                      <a:r>
                        <a:rPr lang="en-US" sz="2800" b="1">
                          <a:solidFill>
                            <a:srgbClr val="000000"/>
                          </a:solidFill>
                          <a:latin typeface="Twentieth Century"/>
                          <a:ea typeface="Twentieth Century"/>
                          <a:cs typeface="Twentieth Century"/>
                          <a:sym typeface="Twentieth Century"/>
                        </a:rPr>
                        <a:t>Routines/ Procedures</a:t>
                      </a:r>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2400">
                          <a:solidFill>
                            <a:srgbClr val="000000"/>
                          </a:solidFill>
                          <a:latin typeface="Twentieth Century"/>
                          <a:ea typeface="Twentieth Century"/>
                          <a:cs typeface="Twentieth Century"/>
                          <a:sym typeface="Twentieth Century"/>
                        </a:rPr>
                        <a:t>Procedures are methods for accomplishing tasks in the classroom</a:t>
                      </a:r>
                      <a:endParaRPr/>
                    </a:p>
                    <a:p>
                      <a:pPr marL="0" marR="0" lvl="0" indent="0" algn="l" rtl="0">
                        <a:spcBef>
                          <a:spcPts val="0"/>
                        </a:spcBef>
                        <a:spcAft>
                          <a:spcPts val="0"/>
                        </a:spcAft>
                        <a:buNone/>
                      </a:pPr>
                      <a:r>
                        <a:rPr lang="en-US" sz="2400">
                          <a:solidFill>
                            <a:srgbClr val="000000"/>
                          </a:solidFill>
                          <a:latin typeface="Twentieth Century"/>
                          <a:ea typeface="Twentieth Century"/>
                          <a:cs typeface="Twentieth Century"/>
                          <a:sym typeface="Twentieth Century"/>
                        </a:rPr>
                        <a:t>procedures form routines that help students meet classroom expectations and rules/behaviors</a:t>
                      </a:r>
                      <a:endParaRPr sz="2400">
                        <a:solidFill>
                          <a:srgbClr val="000000"/>
                        </a:solidFill>
                        <a:latin typeface="Twentieth Century"/>
                        <a:ea typeface="Twentieth Century"/>
                        <a:cs typeface="Twentieth Century"/>
                        <a:sym typeface="Twentieth Century"/>
                      </a:endParaRPr>
                    </a:p>
                  </a:txBody>
                  <a:tcPr marL="91450" marR="91450" marT="45725" marB="45725">
                    <a:lnL w="9525" cap="flat" cmpd="sng">
                      <a:solidFill>
                        <a:srgbClr val="1D2A53"/>
                      </a:solidFill>
                      <a:prstDash val="solid"/>
                      <a:round/>
                      <a:headEnd type="none" w="sm" len="sm"/>
                      <a:tailEnd type="none" w="sm" len="sm"/>
                    </a:lnL>
                    <a:lnR w="9525" cap="flat" cmpd="sng">
                      <a:solidFill>
                        <a:srgbClr val="1D2A53"/>
                      </a:solidFill>
                      <a:prstDash val="solid"/>
                      <a:round/>
                      <a:headEnd type="none" w="sm" len="sm"/>
                      <a:tailEnd type="none" w="sm" len="sm"/>
                    </a:lnR>
                    <a:lnT w="9525" cap="flat" cmpd="sng">
                      <a:solidFill>
                        <a:srgbClr val="1D2A53"/>
                      </a:solidFill>
                      <a:prstDash val="solid"/>
                      <a:round/>
                      <a:headEnd type="none" w="sm" len="sm"/>
                      <a:tailEnd type="none" w="sm" len="sm"/>
                    </a:lnT>
                    <a:lnB w="9525" cap="flat" cmpd="sng">
                      <a:solidFill>
                        <a:srgbClr val="1D2A53"/>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pic>
        <p:nvPicPr>
          <p:cNvPr id="392" name="Google Shape;392;p23"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393" name="Google Shape;393;p23"/>
          <p:cNvSpPr txBox="1">
            <a:spLocks noGrp="1"/>
          </p:cNvSpPr>
          <p:nvPr>
            <p:ph type="title"/>
          </p:nvPr>
        </p:nvSpPr>
        <p:spPr>
          <a:xfrm>
            <a:off x="1206467" y="319466"/>
            <a:ext cx="6987106" cy="65053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D2A53"/>
              </a:buClr>
              <a:buSzPts val="3959"/>
              <a:buFont typeface="Twentieth Century"/>
              <a:buNone/>
            </a:pPr>
            <a:r>
              <a:rPr lang="en-US" sz="3959">
                <a:solidFill>
                  <a:srgbClr val="1D2A53"/>
                </a:solidFill>
              </a:rPr>
              <a:t>Consistency with our language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4"/>
          <p:cNvSpPr txBox="1">
            <a:spLocks noGrp="1"/>
          </p:cNvSpPr>
          <p:nvPr>
            <p:ph type="body" idx="1"/>
          </p:nvPr>
        </p:nvSpPr>
        <p:spPr>
          <a:xfrm>
            <a:off x="1090143" y="1337272"/>
            <a:ext cx="7003505" cy="4281644"/>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800"/>
              <a:buFont typeface="Noto Sans Symbols"/>
              <a:buChar char="✔"/>
            </a:pPr>
            <a:r>
              <a:rPr lang="en-US" sz="2800"/>
              <a:t>Consistent instruction across multiple programs and settings within the school</a:t>
            </a:r>
            <a:endParaRPr/>
          </a:p>
          <a:p>
            <a:pPr marL="342900" lvl="0" indent="-165100" algn="l" rtl="0">
              <a:lnSpc>
                <a:spcPct val="90000"/>
              </a:lnSpc>
              <a:spcBef>
                <a:spcPts val="560"/>
              </a:spcBef>
              <a:spcAft>
                <a:spcPts val="0"/>
              </a:spcAft>
              <a:buSzPts val="2800"/>
              <a:buFont typeface="Noto Sans Symbols"/>
              <a:buNone/>
            </a:pPr>
            <a:endParaRPr sz="2800"/>
          </a:p>
          <a:p>
            <a:pPr marL="342900" lvl="0" indent="-342900" algn="l" rtl="0">
              <a:lnSpc>
                <a:spcPct val="90000"/>
              </a:lnSpc>
              <a:spcBef>
                <a:spcPts val="560"/>
              </a:spcBef>
              <a:spcAft>
                <a:spcPts val="0"/>
              </a:spcAft>
              <a:buSzPts val="2800"/>
              <a:buFont typeface="Noto Sans Symbols"/>
              <a:buChar char="✔"/>
            </a:pPr>
            <a:r>
              <a:rPr lang="en-US" sz="2800"/>
              <a:t>Communication among staff members and students</a:t>
            </a:r>
            <a:endParaRPr/>
          </a:p>
          <a:p>
            <a:pPr marL="342900" lvl="0" indent="-165100" algn="l" rtl="0">
              <a:lnSpc>
                <a:spcPct val="90000"/>
              </a:lnSpc>
              <a:spcBef>
                <a:spcPts val="560"/>
              </a:spcBef>
              <a:spcAft>
                <a:spcPts val="0"/>
              </a:spcAft>
              <a:buSzPts val="2800"/>
              <a:buFont typeface="Noto Sans Symbols"/>
              <a:buNone/>
            </a:pPr>
            <a:endParaRPr sz="2800"/>
          </a:p>
          <a:p>
            <a:pPr marL="342900" lvl="0" indent="-342900" algn="l" rtl="0">
              <a:lnSpc>
                <a:spcPct val="90000"/>
              </a:lnSpc>
              <a:spcBef>
                <a:spcPts val="560"/>
              </a:spcBef>
              <a:spcAft>
                <a:spcPts val="0"/>
              </a:spcAft>
              <a:buSzPts val="2800"/>
              <a:buFont typeface="Noto Sans Symbols"/>
              <a:buChar char="✔"/>
            </a:pPr>
            <a:r>
              <a:rPr lang="en-US" sz="2800"/>
              <a:t>Students know what to expect and what is expected in all areas</a:t>
            </a:r>
            <a:endParaRPr/>
          </a:p>
          <a:p>
            <a:pPr marL="342900" lvl="0" indent="-165100" algn="l" rtl="0">
              <a:lnSpc>
                <a:spcPct val="90000"/>
              </a:lnSpc>
              <a:spcBef>
                <a:spcPts val="560"/>
              </a:spcBef>
              <a:spcAft>
                <a:spcPts val="0"/>
              </a:spcAft>
              <a:buSzPts val="2800"/>
              <a:buFont typeface="Noto Sans Symbols"/>
              <a:buNone/>
            </a:pPr>
            <a:endParaRPr sz="2800"/>
          </a:p>
          <a:p>
            <a:pPr marL="342900" lvl="0" indent="-342900" algn="l" rtl="0">
              <a:lnSpc>
                <a:spcPct val="90000"/>
              </a:lnSpc>
              <a:spcBef>
                <a:spcPts val="560"/>
              </a:spcBef>
              <a:spcAft>
                <a:spcPts val="0"/>
              </a:spcAft>
              <a:buSzPts val="2800"/>
              <a:buFont typeface="Noto Sans Symbols"/>
              <a:buChar char="✔"/>
            </a:pPr>
            <a:r>
              <a:rPr lang="en-US" sz="2800"/>
              <a:t>Consistent communication with parents</a:t>
            </a:r>
            <a:endParaRPr/>
          </a:p>
        </p:txBody>
      </p:sp>
      <p:pic>
        <p:nvPicPr>
          <p:cNvPr id="400" name="Google Shape;400;p2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01" name="Google Shape;401;p24"/>
          <p:cNvSpPr txBox="1">
            <a:spLocks noGrp="1"/>
          </p:cNvSpPr>
          <p:nvPr>
            <p:ph type="title"/>
          </p:nvPr>
        </p:nvSpPr>
        <p:spPr>
          <a:xfrm>
            <a:off x="1090143" y="290275"/>
            <a:ext cx="7337152" cy="7211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D2A53"/>
              </a:buClr>
              <a:buSzPts val="3600"/>
              <a:buFont typeface="Twentieth Century"/>
              <a:buNone/>
            </a:pPr>
            <a:r>
              <a:rPr lang="en-US" sz="3600" b="1">
                <a:solidFill>
                  <a:srgbClr val="1D2A53"/>
                </a:solidFill>
              </a:rPr>
              <a:t>What Is Gained By Identifying Behaviors?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Effect transition="in" filter="fade">
                                      <p:cBhvr>
                                        <p:cTn id="7" dur="1000"/>
                                        <p:tgtEl>
                                          <p:spTgt spid="3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xEl>
                                              <p:pRg st="1" end="1"/>
                                            </p:txEl>
                                          </p:spTgt>
                                        </p:tgtEl>
                                        <p:attrNameLst>
                                          <p:attrName>style.visibility</p:attrName>
                                        </p:attrNameLst>
                                      </p:cBhvr>
                                      <p:to>
                                        <p:strVal val="visible"/>
                                      </p:to>
                                    </p:set>
                                    <p:animEffect transition="in" filter="fade">
                                      <p:cBhvr>
                                        <p:cTn id="12" dur="1000"/>
                                        <p:tgtEl>
                                          <p:spTgt spid="3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xEl>
                                              <p:pRg st="2" end="2"/>
                                            </p:txEl>
                                          </p:spTgt>
                                        </p:tgtEl>
                                        <p:attrNameLst>
                                          <p:attrName>style.visibility</p:attrName>
                                        </p:attrNameLst>
                                      </p:cBhvr>
                                      <p:to>
                                        <p:strVal val="visible"/>
                                      </p:to>
                                    </p:set>
                                    <p:animEffect transition="in" filter="fade">
                                      <p:cBhvr>
                                        <p:cTn id="17" dur="1000"/>
                                        <p:tgtEl>
                                          <p:spTgt spid="3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xEl>
                                              <p:pRg st="3" end="3"/>
                                            </p:txEl>
                                          </p:spTgt>
                                        </p:tgtEl>
                                        <p:attrNameLst>
                                          <p:attrName>style.visibility</p:attrName>
                                        </p:attrNameLst>
                                      </p:cBhvr>
                                      <p:to>
                                        <p:strVal val="visible"/>
                                      </p:to>
                                    </p:set>
                                    <p:animEffect transition="in" filter="fade">
                                      <p:cBhvr>
                                        <p:cTn id="22" dur="1000"/>
                                        <p:tgtEl>
                                          <p:spTgt spid="3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9">
                                            <p:txEl>
                                              <p:pRg st="4" end="4"/>
                                            </p:txEl>
                                          </p:spTgt>
                                        </p:tgtEl>
                                        <p:attrNameLst>
                                          <p:attrName>style.visibility</p:attrName>
                                        </p:attrNameLst>
                                      </p:cBhvr>
                                      <p:to>
                                        <p:strVal val="visible"/>
                                      </p:to>
                                    </p:set>
                                    <p:animEffect transition="in" filter="fade">
                                      <p:cBhvr>
                                        <p:cTn id="27" dur="1000"/>
                                        <p:tgtEl>
                                          <p:spTgt spid="3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9">
                                            <p:txEl>
                                              <p:pRg st="5" end="5"/>
                                            </p:txEl>
                                          </p:spTgt>
                                        </p:tgtEl>
                                        <p:attrNameLst>
                                          <p:attrName>style.visibility</p:attrName>
                                        </p:attrNameLst>
                                      </p:cBhvr>
                                      <p:to>
                                        <p:strVal val="visible"/>
                                      </p:to>
                                    </p:set>
                                    <p:animEffect transition="in" filter="fade">
                                      <p:cBhvr>
                                        <p:cTn id="32" dur="1000"/>
                                        <p:tgtEl>
                                          <p:spTgt spid="3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9">
                                            <p:txEl>
                                              <p:pRg st="6" end="6"/>
                                            </p:txEl>
                                          </p:spTgt>
                                        </p:tgtEl>
                                        <p:attrNameLst>
                                          <p:attrName>style.visibility</p:attrName>
                                        </p:attrNameLst>
                                      </p:cBhvr>
                                      <p:to>
                                        <p:strVal val="visible"/>
                                      </p:to>
                                    </p:set>
                                    <p:animEffect transition="in" filter="fade">
                                      <p:cBhvr>
                                        <p:cTn id="37" dur="1000"/>
                                        <p:tgtEl>
                                          <p:spTgt spid="3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aphicFrame>
        <p:nvGraphicFramePr>
          <p:cNvPr id="407" name="Google Shape;407;p25" descr="1. Observable: This means - I can see it. Example - Raise hand and wait to be called on. Non-example - Be your best.&#10;2. Measurable: This means - I can count it.  Example - Bring materials. Non-example - Be ready to learn. &#10;3. Positively stated: This means - I tell students what to do.  Example - hands and feet to self.  Non-example - no fighting.&#10;4. Understandable: This means -The vocabulary is age and grade appropriate. Example - hands and feet to self. Non-example - Maintain personal space (K-1 rule).&#10;5. Always applicable: This means - I am to consistently enforce. Example - Stay in assigned area.  Non-example - Remain seated until given permission to leave." title="5 Guidelines for developing rules"/>
          <p:cNvGraphicFramePr/>
          <p:nvPr/>
        </p:nvGraphicFramePr>
        <p:xfrm>
          <a:off x="535300" y="1444382"/>
          <a:ext cx="3000000" cy="3000000"/>
        </p:xfrm>
        <a:graphic>
          <a:graphicData uri="http://schemas.openxmlformats.org/drawingml/2006/table">
            <a:tbl>
              <a:tblPr firstRow="1" bandRow="1">
                <a:noFill/>
                <a:tableStyleId>{F79B8222-AB96-45E5-AC99-F4A1DB1E5BF7}</a:tableStyleId>
              </a:tblPr>
              <a:tblGrid>
                <a:gridCol w="2022725">
                  <a:extLst>
                    <a:ext uri="{9D8B030D-6E8A-4147-A177-3AD203B41FA5}">
                      <a16:colId xmlns:a16="http://schemas.microsoft.com/office/drawing/2014/main" val="20000"/>
                    </a:ext>
                  </a:extLst>
                </a:gridCol>
                <a:gridCol w="2022725">
                  <a:extLst>
                    <a:ext uri="{9D8B030D-6E8A-4147-A177-3AD203B41FA5}">
                      <a16:colId xmlns:a16="http://schemas.microsoft.com/office/drawing/2014/main" val="20001"/>
                    </a:ext>
                  </a:extLst>
                </a:gridCol>
                <a:gridCol w="2022725">
                  <a:extLst>
                    <a:ext uri="{9D8B030D-6E8A-4147-A177-3AD203B41FA5}">
                      <a16:colId xmlns:a16="http://schemas.microsoft.com/office/drawing/2014/main" val="20002"/>
                    </a:ext>
                  </a:extLst>
                </a:gridCol>
                <a:gridCol w="2022725">
                  <a:extLst>
                    <a:ext uri="{9D8B030D-6E8A-4147-A177-3AD203B41FA5}">
                      <a16:colId xmlns:a16="http://schemas.microsoft.com/office/drawing/2014/main" val="20003"/>
                    </a:ext>
                  </a:extLst>
                </a:gridCol>
              </a:tblGrid>
              <a:tr h="353550">
                <a:tc>
                  <a:txBody>
                    <a:bodyPr/>
                    <a:lstStyle/>
                    <a:p>
                      <a:pPr marL="0" marR="0" lvl="0" indent="0" algn="ctr" rtl="0">
                        <a:spcBef>
                          <a:spcPts val="0"/>
                        </a:spcBef>
                        <a:spcAft>
                          <a:spcPts val="0"/>
                        </a:spcAft>
                        <a:buNone/>
                      </a:pPr>
                      <a:r>
                        <a:rPr lang="en-US" sz="1800" b="1">
                          <a:solidFill>
                            <a:srgbClr val="1D2A52"/>
                          </a:solidFill>
                          <a:latin typeface="Twentieth Century"/>
                          <a:ea typeface="Twentieth Century"/>
                          <a:cs typeface="Twentieth Century"/>
                          <a:sym typeface="Twentieth Century"/>
                        </a:rPr>
                        <a:t>Guidelines</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1CCEB"/>
                    </a:solidFill>
                  </a:tcPr>
                </a:tc>
                <a:tc>
                  <a:txBody>
                    <a:bodyPr/>
                    <a:lstStyle/>
                    <a:p>
                      <a:pPr marL="0" marR="0" lvl="0" indent="0" algn="ctr" rtl="0">
                        <a:spcBef>
                          <a:spcPts val="0"/>
                        </a:spcBef>
                        <a:spcAft>
                          <a:spcPts val="0"/>
                        </a:spcAft>
                        <a:buNone/>
                      </a:pPr>
                      <a:r>
                        <a:rPr lang="en-US" sz="1800" b="1">
                          <a:solidFill>
                            <a:srgbClr val="1D2A52"/>
                          </a:solidFill>
                          <a:latin typeface="Twentieth Century"/>
                          <a:ea typeface="Twentieth Century"/>
                          <a:cs typeface="Twentieth Century"/>
                          <a:sym typeface="Twentieth Century"/>
                        </a:rPr>
                        <a:t>This Means</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1CCEB"/>
                    </a:solidFill>
                  </a:tcPr>
                </a:tc>
                <a:tc>
                  <a:txBody>
                    <a:bodyPr/>
                    <a:lstStyle/>
                    <a:p>
                      <a:pPr marL="0" marR="0" lvl="0" indent="0" algn="ctr" rtl="0">
                        <a:spcBef>
                          <a:spcPts val="0"/>
                        </a:spcBef>
                        <a:spcAft>
                          <a:spcPts val="0"/>
                        </a:spcAft>
                        <a:buNone/>
                      </a:pPr>
                      <a:r>
                        <a:rPr lang="en-US" sz="1800" b="1">
                          <a:solidFill>
                            <a:srgbClr val="1D2A52"/>
                          </a:solidFill>
                          <a:latin typeface="Twentieth Century"/>
                          <a:ea typeface="Twentieth Century"/>
                          <a:cs typeface="Twentieth Century"/>
                          <a:sym typeface="Twentieth Century"/>
                        </a:rPr>
                        <a:t>Example</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1CCEB"/>
                    </a:solidFill>
                  </a:tcPr>
                </a:tc>
                <a:tc>
                  <a:txBody>
                    <a:bodyPr/>
                    <a:lstStyle/>
                    <a:p>
                      <a:pPr marL="0" marR="0" lvl="0" indent="0" algn="ctr" rtl="0">
                        <a:spcBef>
                          <a:spcPts val="0"/>
                        </a:spcBef>
                        <a:spcAft>
                          <a:spcPts val="0"/>
                        </a:spcAft>
                        <a:buNone/>
                      </a:pPr>
                      <a:r>
                        <a:rPr lang="en-US" sz="1800" b="1">
                          <a:solidFill>
                            <a:srgbClr val="1D2A52"/>
                          </a:solidFill>
                          <a:latin typeface="Twentieth Century"/>
                          <a:ea typeface="Twentieth Century"/>
                          <a:cs typeface="Twentieth Century"/>
                          <a:sym typeface="Twentieth Century"/>
                        </a:rPr>
                        <a:t>Non-Example</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1CCEB"/>
                    </a:solidFill>
                  </a:tcPr>
                </a:tc>
                <a:extLst>
                  <a:ext uri="{0D108BD9-81ED-4DB2-BD59-A6C34878D82A}">
                    <a16:rowId xmlns:a16="http://schemas.microsoft.com/office/drawing/2014/main" val="10000"/>
                  </a:ext>
                </a:extLst>
              </a:tr>
              <a:tr h="883900">
                <a:tc>
                  <a:txBody>
                    <a:bodyPr/>
                    <a:lstStyle/>
                    <a:p>
                      <a:pPr marL="0" marR="0" lvl="0" indent="0" algn="l" rtl="0">
                        <a:spcBef>
                          <a:spcPts val="0"/>
                        </a:spcBef>
                        <a:spcAft>
                          <a:spcPts val="0"/>
                        </a:spcAft>
                        <a:buNone/>
                      </a:pPr>
                      <a:r>
                        <a:rPr lang="en-US" sz="1800" b="1">
                          <a:solidFill>
                            <a:srgbClr val="1D2A52"/>
                          </a:solidFill>
                          <a:latin typeface="Twentieth Century"/>
                          <a:ea typeface="Twentieth Century"/>
                          <a:cs typeface="Twentieth Century"/>
                          <a:sym typeface="Twentieth Century"/>
                        </a:rPr>
                        <a:t>Observable</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4CDEA"/>
                    </a:solidFill>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I can see it.</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Raise hand and wait to be called on.</a:t>
                      </a:r>
                      <a:endParaRPr sz="1800">
                        <a:solidFill>
                          <a:srgbClr val="1D2A52"/>
                        </a:solidFill>
                        <a:latin typeface="Twentieth Century"/>
                        <a:ea typeface="Twentieth Century"/>
                        <a:cs typeface="Twentieth Century"/>
                        <a:sym typeface="Twentieth Century"/>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Be your best.</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1"/>
                  </a:ext>
                </a:extLst>
              </a:tr>
              <a:tr h="549600">
                <a:tc>
                  <a:txBody>
                    <a:bodyPr/>
                    <a:lstStyle/>
                    <a:p>
                      <a:pPr marL="0" marR="0" lvl="0" indent="0" algn="l" rtl="0">
                        <a:spcBef>
                          <a:spcPts val="0"/>
                        </a:spcBef>
                        <a:spcAft>
                          <a:spcPts val="0"/>
                        </a:spcAft>
                        <a:buNone/>
                      </a:pPr>
                      <a:r>
                        <a:rPr lang="en-US" sz="1800" b="1">
                          <a:solidFill>
                            <a:srgbClr val="1D2A52"/>
                          </a:solidFill>
                          <a:latin typeface="Twentieth Century"/>
                          <a:ea typeface="Twentieth Century"/>
                          <a:cs typeface="Twentieth Century"/>
                          <a:sym typeface="Twentieth Century"/>
                        </a:rPr>
                        <a:t>Measurable</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4CDEA"/>
                    </a:solidFill>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I can count it.</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Bring materials.</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Be ready to learn.</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2"/>
                  </a:ext>
                </a:extLst>
              </a:tr>
              <a:tr h="618725">
                <a:tc>
                  <a:txBody>
                    <a:bodyPr/>
                    <a:lstStyle/>
                    <a:p>
                      <a:pPr marL="0" marR="0" lvl="0" indent="0" algn="l" rtl="0">
                        <a:spcBef>
                          <a:spcPts val="0"/>
                        </a:spcBef>
                        <a:spcAft>
                          <a:spcPts val="0"/>
                        </a:spcAft>
                        <a:buNone/>
                      </a:pPr>
                      <a:r>
                        <a:rPr lang="en-US" sz="1800" b="1">
                          <a:solidFill>
                            <a:srgbClr val="1D2A52"/>
                          </a:solidFill>
                          <a:latin typeface="Twentieth Century"/>
                          <a:ea typeface="Twentieth Century"/>
                          <a:cs typeface="Twentieth Century"/>
                          <a:sym typeface="Twentieth Century"/>
                        </a:rPr>
                        <a:t>Positively Stated</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4CDEA"/>
                    </a:solidFill>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I tell students what TO do.</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Hands and feet to self.</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No fighting.</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3"/>
                  </a:ext>
                </a:extLst>
              </a:tr>
              <a:tr h="883900">
                <a:tc>
                  <a:txBody>
                    <a:bodyPr/>
                    <a:lstStyle/>
                    <a:p>
                      <a:pPr marL="0" marR="0" lvl="0" indent="0" algn="l" rtl="0">
                        <a:spcBef>
                          <a:spcPts val="0"/>
                        </a:spcBef>
                        <a:spcAft>
                          <a:spcPts val="0"/>
                        </a:spcAft>
                        <a:buNone/>
                      </a:pPr>
                      <a:r>
                        <a:rPr lang="en-US" sz="1800" b="1">
                          <a:solidFill>
                            <a:srgbClr val="1D2A52"/>
                          </a:solidFill>
                          <a:latin typeface="Twentieth Century"/>
                          <a:ea typeface="Twentieth Century"/>
                          <a:cs typeface="Twentieth Century"/>
                          <a:sym typeface="Twentieth Century"/>
                        </a:rPr>
                        <a:t>Understandable</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4CDEA"/>
                    </a:solidFill>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The vocabulary is age and grade appropriate.</a:t>
                      </a:r>
                      <a:endParaRPr sz="1800">
                        <a:solidFill>
                          <a:srgbClr val="1D2A52"/>
                        </a:solidFill>
                        <a:latin typeface="Twentieth Century"/>
                        <a:ea typeface="Twentieth Century"/>
                        <a:cs typeface="Twentieth Century"/>
                        <a:sym typeface="Twentieth Century"/>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Hands and feet to self.</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Maintain personal space (K-1 rule)</a:t>
                      </a:r>
                      <a:endParaRPr sz="1800">
                        <a:solidFill>
                          <a:srgbClr val="1D2A52"/>
                        </a:solidFill>
                        <a:latin typeface="Twentieth Century"/>
                        <a:ea typeface="Twentieth Century"/>
                        <a:cs typeface="Twentieth Century"/>
                        <a:sym typeface="Twentieth Century"/>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4"/>
                  </a:ext>
                </a:extLst>
              </a:tr>
              <a:tr h="1117700">
                <a:tc>
                  <a:txBody>
                    <a:bodyPr/>
                    <a:lstStyle/>
                    <a:p>
                      <a:pPr marL="0" marR="0" lvl="0" indent="0" algn="l" rtl="0">
                        <a:spcBef>
                          <a:spcPts val="0"/>
                        </a:spcBef>
                        <a:spcAft>
                          <a:spcPts val="0"/>
                        </a:spcAft>
                        <a:buNone/>
                      </a:pPr>
                      <a:r>
                        <a:rPr lang="en-US" sz="1800" b="1">
                          <a:solidFill>
                            <a:srgbClr val="1D2A52"/>
                          </a:solidFill>
                          <a:latin typeface="Twentieth Century"/>
                          <a:ea typeface="Twentieth Century"/>
                          <a:cs typeface="Twentieth Century"/>
                          <a:sym typeface="Twentieth Century"/>
                        </a:rPr>
                        <a:t>Always Applicable</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solidFill>
                      <a:srgbClr val="C4CDEA"/>
                    </a:solidFill>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I am to consistently enforce.</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Stay in assigned area.</a:t>
                      </a:r>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tc>
                  <a:txBody>
                    <a:bodyPr/>
                    <a:lstStyle/>
                    <a:p>
                      <a:pPr marL="0" marR="0" lvl="0" indent="0" algn="l" rtl="0">
                        <a:spcBef>
                          <a:spcPts val="0"/>
                        </a:spcBef>
                        <a:spcAft>
                          <a:spcPts val="0"/>
                        </a:spcAft>
                        <a:buNone/>
                      </a:pPr>
                      <a:r>
                        <a:rPr lang="en-US" sz="1800">
                          <a:solidFill>
                            <a:srgbClr val="1D2A52"/>
                          </a:solidFill>
                          <a:latin typeface="Twentieth Century"/>
                          <a:ea typeface="Twentieth Century"/>
                          <a:cs typeface="Twentieth Century"/>
                          <a:sym typeface="Twentieth Century"/>
                        </a:rPr>
                        <a:t>Remain seated until given permission to leave.</a:t>
                      </a:r>
                      <a:endParaRPr sz="1800">
                        <a:solidFill>
                          <a:srgbClr val="1D2A52"/>
                        </a:solidFill>
                        <a:latin typeface="Twentieth Century"/>
                        <a:ea typeface="Twentieth Century"/>
                        <a:cs typeface="Twentieth Century"/>
                        <a:sym typeface="Twentieth Century"/>
                      </a:endParaRPr>
                    </a:p>
                  </a:txBody>
                  <a:tcPr marL="91450" marR="91450" marT="45725" marB="45725">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408" name="Google Shape;408;p25"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09" name="Google Shape;409;p25"/>
          <p:cNvSpPr txBox="1">
            <a:spLocks noGrp="1"/>
          </p:cNvSpPr>
          <p:nvPr>
            <p:ph type="title"/>
          </p:nvPr>
        </p:nvSpPr>
        <p:spPr>
          <a:xfrm>
            <a:off x="1464098" y="0"/>
            <a:ext cx="7679902" cy="126617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4400"/>
              <a:buFont typeface="Twentieth Century"/>
              <a:buNone/>
            </a:pPr>
            <a:r>
              <a:rPr lang="en-US"/>
              <a:t>5 Guidelines for </a:t>
            </a:r>
            <a:br>
              <a:rPr lang="en-US"/>
            </a:br>
            <a:r>
              <a:rPr lang="en-US"/>
              <a:t>Developing Expected Behaviors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pic>
        <p:nvPicPr>
          <p:cNvPr id="415" name="Google Shape;415;p26" descr="This graphic shows a stylized human figure who appears to be thinking sitting on the dot of a large red question mark which is laying horizontal." title="Question mark graphic"/>
          <p:cNvPicPr preferRelativeResize="0"/>
          <p:nvPr/>
        </p:nvPicPr>
        <p:blipFill rotWithShape="1">
          <a:blip r:embed="rId3">
            <a:alphaModFix/>
          </a:blip>
          <a:srcRect/>
          <a:stretch/>
        </p:blipFill>
        <p:spPr>
          <a:xfrm>
            <a:off x="5581222" y="1676557"/>
            <a:ext cx="2814740" cy="2356747"/>
          </a:xfrm>
          <a:prstGeom prst="rect">
            <a:avLst/>
          </a:prstGeom>
          <a:noFill/>
          <a:ln w="28575" cap="flat" cmpd="sng">
            <a:solidFill>
              <a:srgbClr val="1D2A53"/>
            </a:solidFill>
            <a:prstDash val="solid"/>
            <a:round/>
            <a:headEnd type="none" w="sm" len="sm"/>
            <a:tailEnd type="none" w="sm" len="sm"/>
          </a:ln>
        </p:spPr>
      </p:pic>
      <p:sp>
        <p:nvSpPr>
          <p:cNvPr id="416" name="Google Shape;416;p2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2960"/>
              <a:buFont typeface="Noto Sans Symbols"/>
              <a:buChar char="✔"/>
            </a:pPr>
            <a:r>
              <a:rPr lang="en-US" sz="2960"/>
              <a:t> Respect self and others</a:t>
            </a:r>
            <a:endParaRPr/>
          </a:p>
          <a:p>
            <a:pPr marL="342900" lvl="0" indent="-342900" algn="l" rtl="0">
              <a:lnSpc>
                <a:spcPct val="80000"/>
              </a:lnSpc>
              <a:spcBef>
                <a:spcPts val="592"/>
              </a:spcBef>
              <a:spcAft>
                <a:spcPts val="0"/>
              </a:spcAft>
              <a:buSzPts val="2960"/>
              <a:buFont typeface="Noto Sans Symbols"/>
              <a:buChar char="✔"/>
            </a:pPr>
            <a:r>
              <a:rPr lang="en-US" sz="2960"/>
              <a:t> Walk in the hallways</a:t>
            </a:r>
            <a:endParaRPr/>
          </a:p>
          <a:p>
            <a:pPr marL="342900" lvl="0" indent="-342900" algn="l" rtl="0">
              <a:lnSpc>
                <a:spcPct val="80000"/>
              </a:lnSpc>
              <a:spcBef>
                <a:spcPts val="592"/>
              </a:spcBef>
              <a:spcAft>
                <a:spcPts val="0"/>
              </a:spcAft>
              <a:buSzPts val="2960"/>
              <a:buFont typeface="Noto Sans Symbols"/>
              <a:buChar char="✔"/>
            </a:pPr>
            <a:r>
              <a:rPr lang="en-US" sz="2960"/>
              <a:t> Turn in completed assignment</a:t>
            </a:r>
            <a:endParaRPr/>
          </a:p>
          <a:p>
            <a:pPr marL="342900" lvl="0" indent="-342900" algn="l" rtl="0">
              <a:lnSpc>
                <a:spcPct val="80000"/>
              </a:lnSpc>
              <a:spcBef>
                <a:spcPts val="592"/>
              </a:spcBef>
              <a:spcAft>
                <a:spcPts val="0"/>
              </a:spcAft>
              <a:buSzPts val="2960"/>
              <a:buFont typeface="Noto Sans Symbols"/>
              <a:buChar char="✔"/>
            </a:pPr>
            <a:r>
              <a:rPr lang="en-US" sz="2960"/>
              <a:t> Be Here, Be Ready</a:t>
            </a:r>
            <a:endParaRPr/>
          </a:p>
          <a:p>
            <a:pPr marL="342900" lvl="0" indent="-342900" algn="l" rtl="0">
              <a:lnSpc>
                <a:spcPct val="80000"/>
              </a:lnSpc>
              <a:spcBef>
                <a:spcPts val="592"/>
              </a:spcBef>
              <a:spcAft>
                <a:spcPts val="0"/>
              </a:spcAft>
              <a:buSzPts val="2960"/>
              <a:buFont typeface="Noto Sans Symbols"/>
              <a:buChar char="✔"/>
            </a:pPr>
            <a:r>
              <a:rPr lang="en-US" sz="2960"/>
              <a:t> Keep hands and feet to self</a:t>
            </a:r>
            <a:endParaRPr/>
          </a:p>
          <a:p>
            <a:pPr marL="342900" lvl="0" indent="-342900" algn="l" rtl="0">
              <a:lnSpc>
                <a:spcPct val="80000"/>
              </a:lnSpc>
              <a:spcBef>
                <a:spcPts val="592"/>
              </a:spcBef>
              <a:spcAft>
                <a:spcPts val="0"/>
              </a:spcAft>
              <a:buSzPts val="2960"/>
              <a:buFont typeface="Noto Sans Symbols"/>
              <a:buChar char="✔"/>
            </a:pPr>
            <a:r>
              <a:rPr lang="en-US" sz="2960"/>
              <a:t> Don’t run</a:t>
            </a:r>
            <a:br>
              <a:rPr lang="en-US" sz="2960"/>
            </a:br>
            <a:endParaRPr sz="2960"/>
          </a:p>
          <a:p>
            <a:pPr marL="0" lvl="0" indent="0" algn="l" rtl="0">
              <a:lnSpc>
                <a:spcPct val="80000"/>
              </a:lnSpc>
              <a:spcBef>
                <a:spcPts val="592"/>
              </a:spcBef>
              <a:spcAft>
                <a:spcPts val="0"/>
              </a:spcAft>
              <a:buSzPts val="2960"/>
              <a:buNone/>
            </a:pPr>
            <a:r>
              <a:rPr lang="en-US" sz="2960" b="1"/>
              <a:t>Remember:  </a:t>
            </a:r>
            <a:br>
              <a:rPr lang="en-US" sz="2960" b="1"/>
            </a:br>
            <a:r>
              <a:rPr lang="en-US" sz="2960"/>
              <a:t>Rules must be Observable, Measurable, Positively Stated, Understandable and Always Appropriate</a:t>
            </a:r>
            <a:endParaRPr/>
          </a:p>
        </p:txBody>
      </p:sp>
      <p:pic>
        <p:nvPicPr>
          <p:cNvPr id="417" name="Google Shape;417;p26" title="Practice Icon"/>
          <p:cNvPicPr preferRelativeResize="0"/>
          <p:nvPr/>
        </p:nvPicPr>
        <p:blipFill rotWithShape="1">
          <a:blip r:embed="rId4">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18" name="Google Shape;418;p26"/>
          <p:cNvSpPr txBox="1">
            <a:spLocks noGrp="1"/>
          </p:cNvSpPr>
          <p:nvPr>
            <p:ph type="title"/>
          </p:nvPr>
        </p:nvSpPr>
        <p:spPr>
          <a:xfrm>
            <a:off x="1329765" y="350815"/>
            <a:ext cx="7575176" cy="5492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Are They Expectations Or Behaviors?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g5bbb313440_1_0" descr="This picture shows part of an action plan document.  There are four columns labeled: What needs to be completed? Resources needed? Who? When?" title="Action plan"/>
          <p:cNvPicPr preferRelativeResize="0"/>
          <p:nvPr/>
        </p:nvPicPr>
        <p:blipFill rotWithShape="1">
          <a:blip r:embed="rId3">
            <a:alphaModFix/>
          </a:blip>
          <a:srcRect/>
          <a:stretch/>
        </p:blipFill>
        <p:spPr>
          <a:xfrm>
            <a:off x="5667651" y="5268410"/>
            <a:ext cx="1924800" cy="738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70" name="Google Shape;170;g5bbb313440_1_0"/>
          <p:cNvSpPr txBox="1"/>
          <p:nvPr/>
        </p:nvSpPr>
        <p:spPr>
          <a:xfrm>
            <a:off x="2172042" y="5145269"/>
            <a:ext cx="3392400" cy="984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1D2A53"/>
                </a:solidFill>
                <a:latin typeface="Twentieth Century"/>
                <a:ea typeface="Twentieth Century"/>
                <a:cs typeface="Twentieth Century"/>
                <a:sym typeface="Twentieth Century"/>
              </a:rPr>
              <a:t>Action Planning: </a:t>
            </a:r>
            <a:br>
              <a:rPr lang="en-US" sz="2200" b="1" i="0" u="none" strike="noStrike" cap="none">
                <a:solidFill>
                  <a:srgbClr val="1D2A53"/>
                </a:solidFill>
                <a:latin typeface="Twentieth Century"/>
                <a:ea typeface="Twentieth Century"/>
                <a:cs typeface="Twentieth Century"/>
                <a:sym typeface="Twentieth Century"/>
              </a:rPr>
            </a:br>
            <a:r>
              <a:rPr lang="en-US" sz="1800" b="0" i="0" u="none" strike="noStrike" cap="none">
                <a:solidFill>
                  <a:srgbClr val="1D2A53"/>
                </a:solidFill>
                <a:latin typeface="Twentieth Century"/>
                <a:ea typeface="Twentieth Century"/>
                <a:cs typeface="Twentieth Century"/>
                <a:sym typeface="Twentieth Century"/>
              </a:rPr>
              <a:t>Applying the core content to your school</a:t>
            </a:r>
            <a:endParaRPr sz="1800">
              <a:solidFill>
                <a:srgbClr val="1D2A53"/>
              </a:solidFill>
              <a:latin typeface="Calibri"/>
              <a:ea typeface="Calibri"/>
              <a:cs typeface="Calibri"/>
              <a:sym typeface="Calibri"/>
            </a:endParaRPr>
          </a:p>
        </p:txBody>
      </p:sp>
      <p:pic>
        <p:nvPicPr>
          <p:cNvPr id="171" name="Google Shape;171;g5bbb313440_1_0" descr="This blue and white icon shows an arrow pointing up and to the right.  There is no text. " title="Action Planning Icon"/>
          <p:cNvPicPr preferRelativeResize="0"/>
          <p:nvPr/>
        </p:nvPicPr>
        <p:blipFill rotWithShape="1">
          <a:blip r:embed="rId4">
            <a:alphaModFix/>
          </a:blip>
          <a:srcRect/>
          <a:stretch/>
        </p:blipFill>
        <p:spPr>
          <a:xfrm>
            <a:off x="1087198" y="5261808"/>
            <a:ext cx="751825" cy="751806"/>
          </a:xfrm>
          <a:prstGeom prst="rect">
            <a:avLst/>
          </a:prstGeom>
          <a:noFill/>
          <a:ln>
            <a:noFill/>
          </a:ln>
          <a:effectLst>
            <a:outerShdw blurRad="50800" dist="38100" dir="2700000" algn="tl" rotWithShape="0">
              <a:srgbClr val="000000">
                <a:alpha val="40000"/>
              </a:srgbClr>
            </a:outerShdw>
          </a:effectLst>
        </p:spPr>
      </p:pic>
      <p:pic>
        <p:nvPicPr>
          <p:cNvPr id="172" name="Google Shape;172;g5bbb313440_1_0" descr="This picture shows the School-wide PBIS Tiered Fidelity Inventory version 2.1 logo." title="TFI logo"/>
          <p:cNvPicPr preferRelativeResize="0"/>
          <p:nvPr/>
        </p:nvPicPr>
        <p:blipFill rotWithShape="1">
          <a:blip r:embed="rId5">
            <a:alphaModFix/>
          </a:blip>
          <a:srcRect/>
          <a:stretch/>
        </p:blipFill>
        <p:spPr>
          <a:xfrm>
            <a:off x="5616052" y="3968571"/>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73" name="Google Shape;173;g5bbb313440_1_0"/>
          <p:cNvSpPr txBox="1"/>
          <p:nvPr/>
        </p:nvSpPr>
        <p:spPr>
          <a:xfrm>
            <a:off x="2111199" y="2873751"/>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Culturally Responsive:</a:t>
            </a:r>
            <a:r>
              <a:rPr lang="en-US" sz="2200" b="1">
                <a:solidFill>
                  <a:srgbClr val="1D2A53"/>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a:solidFill>
                  <a:srgbClr val="1D2A53"/>
                </a:solidFill>
                <a:latin typeface="Twentieth Century"/>
                <a:ea typeface="Twentieth Century"/>
                <a:cs typeface="Twentieth Century"/>
                <a:sym typeface="Twentieth Century"/>
              </a:rPr>
              <a:t>Aligning culturally responsive practices to the core components of SWPBIS</a:t>
            </a:r>
            <a:endParaRPr>
              <a:solidFill>
                <a:srgbClr val="1D2A53"/>
              </a:solidFill>
              <a:latin typeface="Calibri"/>
              <a:ea typeface="Calibri"/>
              <a:cs typeface="Calibri"/>
              <a:sym typeface="Calibri"/>
            </a:endParaRPr>
          </a:p>
        </p:txBody>
      </p:sp>
      <p:pic>
        <p:nvPicPr>
          <p:cNvPr id="174" name="Google Shape;174;g5bbb313440_1_0" descr="This blue and white icon shows a vertical bar graph.  There are three bars of different heights.  There is no text." title="Self-Assessment Icon"/>
          <p:cNvPicPr preferRelativeResize="0"/>
          <p:nvPr/>
        </p:nvPicPr>
        <p:blipFill rotWithShape="1">
          <a:blip r:embed="rId6">
            <a:alphaModFix/>
          </a:blip>
          <a:srcRect/>
          <a:stretch/>
        </p:blipFill>
        <p:spPr>
          <a:xfrm>
            <a:off x="1106534" y="4030026"/>
            <a:ext cx="713150" cy="713150"/>
          </a:xfrm>
          <a:prstGeom prst="rect">
            <a:avLst/>
          </a:prstGeom>
          <a:noFill/>
          <a:ln>
            <a:noFill/>
          </a:ln>
          <a:effectLst>
            <a:outerShdw blurRad="50800" dist="38100" dir="2700000" algn="tl" rotWithShape="0">
              <a:srgbClr val="000000">
                <a:alpha val="40000"/>
              </a:srgbClr>
            </a:outerShdw>
          </a:effectLst>
        </p:spPr>
      </p:pic>
      <p:pic>
        <p:nvPicPr>
          <p:cNvPr id="175" name="Google Shape;175;g5bbb313440_1_0" descr="This is a picture of two women and two men seated and looking at the materials in front of them.  " title="Team picture"/>
          <p:cNvPicPr preferRelativeResize="0"/>
          <p:nvPr/>
        </p:nvPicPr>
        <p:blipFill rotWithShape="1">
          <a:blip r:embed="rId7">
            <a:alphaModFix/>
          </a:blip>
          <a:srcRect r="-230"/>
          <a:stretch/>
        </p:blipFill>
        <p:spPr>
          <a:xfrm>
            <a:off x="5616059" y="2003525"/>
            <a:ext cx="1924800" cy="7518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76" name="Google Shape;176;g5bbb313440_1_0"/>
          <p:cNvSpPr txBox="1"/>
          <p:nvPr/>
        </p:nvSpPr>
        <p:spPr>
          <a:xfrm>
            <a:off x="2172042" y="2040885"/>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rgbClr val="1D2A53"/>
                </a:solidFill>
                <a:latin typeface="Twentieth Century"/>
                <a:ea typeface="Twentieth Century"/>
                <a:cs typeface="Twentieth Century"/>
                <a:sym typeface="Twentieth Century"/>
              </a:rPr>
              <a:t>Activities/Team Time: </a:t>
            </a:r>
            <a:br>
              <a:rPr lang="en-US" sz="2000" b="1">
                <a:solidFill>
                  <a:srgbClr val="1D2A53"/>
                </a:solidFill>
                <a:latin typeface="Twentieth Century"/>
                <a:ea typeface="Twentieth Century"/>
                <a:cs typeface="Twentieth Century"/>
                <a:sym typeface="Twentieth Century"/>
              </a:rPr>
            </a:br>
            <a:r>
              <a:rPr lang="en-US" sz="1800">
                <a:solidFill>
                  <a:srgbClr val="1D2A53"/>
                </a:solidFill>
                <a:latin typeface="Twentieth Century"/>
                <a:ea typeface="Twentieth Century"/>
                <a:cs typeface="Twentieth Century"/>
                <a:sym typeface="Twentieth Century"/>
              </a:rPr>
              <a:t>Activities for Fluency</a:t>
            </a:r>
            <a:endParaRPr sz="1800">
              <a:solidFill>
                <a:srgbClr val="3A54A5"/>
              </a:solidFill>
              <a:latin typeface="Calibri"/>
              <a:ea typeface="Calibri"/>
              <a:cs typeface="Calibri"/>
              <a:sym typeface="Calibri"/>
            </a:endParaRPr>
          </a:p>
        </p:txBody>
      </p:sp>
      <p:pic>
        <p:nvPicPr>
          <p:cNvPr id="177" name="Google Shape;177;g5bbb313440_1_0" descr="This blue and white icon shows a pencil.  There is no text." title="Practice Icon"/>
          <p:cNvPicPr preferRelativeResize="0"/>
          <p:nvPr/>
        </p:nvPicPr>
        <p:blipFill rotWithShape="1">
          <a:blip r:embed="rId8">
            <a:alphaModFix/>
          </a:blip>
          <a:srcRect/>
          <a:stretch/>
        </p:blipFill>
        <p:spPr>
          <a:xfrm>
            <a:off x="1087197" y="2055498"/>
            <a:ext cx="751825" cy="751806"/>
          </a:xfrm>
          <a:prstGeom prst="rect">
            <a:avLst/>
          </a:prstGeom>
          <a:noFill/>
          <a:ln>
            <a:noFill/>
          </a:ln>
          <a:effectLst>
            <a:outerShdw blurRad="50800" dist="38100" dir="2700000" algn="tl" rotWithShape="0">
              <a:srgbClr val="000000">
                <a:alpha val="40000"/>
              </a:srgbClr>
            </a:outerShdw>
          </a:effectLst>
        </p:spPr>
      </p:pic>
      <p:pic>
        <p:nvPicPr>
          <p:cNvPr id="178" name="Google Shape;178;g5bbb313440_1_0" descr="This picture shows a street map.  Specific roads and cities are not distinguishable." title="Map "/>
          <p:cNvPicPr preferRelativeResize="0">
            <a:picLocks noGrp="1"/>
          </p:cNvPicPr>
          <p:nvPr>
            <p:ph type="body" idx="1"/>
          </p:nvPr>
        </p:nvPicPr>
        <p:blipFill rotWithShape="1">
          <a:blip r:embed="rId9">
            <a:alphaModFix/>
          </a:blip>
          <a:srcRect/>
          <a:stretch/>
        </p:blipFill>
        <p:spPr>
          <a:xfrm>
            <a:off x="5564455" y="874837"/>
            <a:ext cx="2028000" cy="765600"/>
          </a:xfrm>
          <a:prstGeom prst="roundRect">
            <a:avLst>
              <a:gd name="adj" fmla="val 8594"/>
            </a:avLst>
          </a:prstGeom>
          <a:solidFill>
            <a:srgbClr val="ECECEC"/>
          </a:solidFill>
          <a:ln>
            <a:noFill/>
          </a:ln>
          <a:effectLst>
            <a:outerShdw blurRad="50800" dist="38100" dir="2700000" algn="tl" rotWithShape="0">
              <a:srgbClr val="000000">
                <a:alpha val="40000"/>
              </a:srgbClr>
            </a:outerShdw>
          </a:effectLst>
        </p:spPr>
      </p:pic>
      <p:sp>
        <p:nvSpPr>
          <p:cNvPr id="179" name="Google Shape;179;g5bbb313440_1_0"/>
          <p:cNvSpPr txBox="1"/>
          <p:nvPr/>
        </p:nvSpPr>
        <p:spPr>
          <a:xfrm>
            <a:off x="2172042" y="792854"/>
            <a:ext cx="3392400" cy="677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Content:</a:t>
            </a:r>
            <a:endParaRPr/>
          </a:p>
          <a:p>
            <a:pPr marL="0" marR="0" lvl="0" indent="0" algn="l" rtl="0">
              <a:spcBef>
                <a:spcPts val="0"/>
              </a:spcBef>
              <a:spcAft>
                <a:spcPts val="0"/>
              </a:spcAft>
              <a:buNone/>
            </a:pPr>
            <a:r>
              <a:rPr lang="en-US" sz="1600">
                <a:solidFill>
                  <a:srgbClr val="1D2A53"/>
                </a:solidFill>
                <a:latin typeface="Twentieth Century"/>
                <a:ea typeface="Twentieth Century"/>
                <a:cs typeface="Twentieth Century"/>
                <a:sym typeface="Twentieth Century"/>
              </a:rPr>
              <a:t>Aligned to TFI Items 1.1 – 1.15</a:t>
            </a:r>
            <a:endParaRPr sz="1600">
              <a:solidFill>
                <a:srgbClr val="3A54A5"/>
              </a:solidFill>
              <a:latin typeface="Calibri"/>
              <a:ea typeface="Calibri"/>
              <a:cs typeface="Calibri"/>
              <a:sym typeface="Calibri"/>
            </a:endParaRPr>
          </a:p>
        </p:txBody>
      </p:sp>
      <p:pic>
        <p:nvPicPr>
          <p:cNvPr id="180" name="Google Shape;180;g5bbb313440_1_0" descr="This blue and white icon shows a book.  There is no text. " title="Core Content Icon"/>
          <p:cNvPicPr preferRelativeResize="0"/>
          <p:nvPr/>
        </p:nvPicPr>
        <p:blipFill rotWithShape="1">
          <a:blip r:embed="rId10">
            <a:alphaModFix/>
          </a:blip>
          <a:srcRect/>
          <a:stretch/>
        </p:blipFill>
        <p:spPr>
          <a:xfrm>
            <a:off x="1087199" y="881725"/>
            <a:ext cx="751825" cy="751825"/>
          </a:xfrm>
          <a:prstGeom prst="rect">
            <a:avLst/>
          </a:prstGeom>
          <a:noFill/>
          <a:ln>
            <a:noFill/>
          </a:ln>
          <a:effectLst>
            <a:outerShdw blurRad="50800" dist="38100" dir="2700000" algn="tl" rotWithShape="0">
              <a:srgbClr val="000000">
                <a:alpha val="40000"/>
              </a:srgbClr>
            </a:outerShdw>
          </a:effectLst>
        </p:spPr>
      </p:pic>
      <p:sp>
        <p:nvSpPr>
          <p:cNvPr id="181" name="Google Shape;181;g5bbb313440_1_0"/>
          <p:cNvSpPr txBox="1">
            <a:spLocks noGrp="1"/>
          </p:cNvSpPr>
          <p:nvPr>
            <p:ph type="title"/>
          </p:nvPr>
        </p:nvSpPr>
        <p:spPr>
          <a:xfrm>
            <a:off x="820769" y="56311"/>
            <a:ext cx="7776300" cy="669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600"/>
              <a:buFont typeface="Twentieth Century"/>
              <a:buNone/>
            </a:pPr>
            <a:r>
              <a:rPr lang="en-US">
                <a:solidFill>
                  <a:schemeClr val="accent6"/>
                </a:solidFill>
              </a:rPr>
              <a:t>Organization of Modules</a:t>
            </a:r>
            <a:endParaRPr/>
          </a:p>
        </p:txBody>
      </p:sp>
      <p:pic>
        <p:nvPicPr>
          <p:cNvPr id="182" name="Google Shape;182;g5bbb313440_1_0">
            <a:extLst>
              <a:ext uri="{C183D7F6-B498-43B3-948B-1728B52AA6E4}">
                <adec:decorative xmlns:adec="http://schemas.microsoft.com/office/drawing/2017/decorative" val="1"/>
              </a:ext>
            </a:extLst>
          </p:cNvPr>
          <p:cNvPicPr preferRelativeResize="0"/>
          <p:nvPr/>
        </p:nvPicPr>
        <p:blipFill>
          <a:blip r:embed="rId11">
            <a:alphaModFix/>
          </a:blip>
          <a:stretch>
            <a:fillRect/>
          </a:stretch>
        </p:blipFill>
        <p:spPr>
          <a:xfrm>
            <a:off x="1106533" y="2988438"/>
            <a:ext cx="713150" cy="707900"/>
          </a:xfrm>
          <a:prstGeom prst="rect">
            <a:avLst/>
          </a:prstGeom>
          <a:noFill/>
          <a:ln>
            <a:noFill/>
          </a:ln>
        </p:spPr>
      </p:pic>
      <p:sp>
        <p:nvSpPr>
          <p:cNvPr id="183" name="Google Shape;183;g5bbb313440_1_0"/>
          <p:cNvSpPr txBox="1"/>
          <p:nvPr/>
        </p:nvSpPr>
        <p:spPr>
          <a:xfrm>
            <a:off x="2236349" y="4009514"/>
            <a:ext cx="2715300" cy="66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rgbClr val="1D2A53"/>
                </a:solidFill>
                <a:latin typeface="Twentieth Century"/>
                <a:ea typeface="Twentieth Century"/>
                <a:cs typeface="Twentieth Century"/>
                <a:sym typeface="Twentieth Century"/>
              </a:rPr>
              <a:t>Self-Assessment: </a:t>
            </a:r>
            <a:endParaRPr/>
          </a:p>
          <a:p>
            <a:pPr marL="0" marR="0" lvl="0" indent="0" algn="l" rtl="0">
              <a:spcBef>
                <a:spcPts val="0"/>
              </a:spcBef>
              <a:spcAft>
                <a:spcPts val="0"/>
              </a:spcAft>
              <a:buNone/>
            </a:pPr>
            <a:r>
              <a:rPr lang="en-US" sz="1800">
                <a:solidFill>
                  <a:srgbClr val="1D2A53"/>
                </a:solidFill>
                <a:latin typeface="Twentieth Century"/>
                <a:ea typeface="Twentieth Century"/>
                <a:cs typeface="Twentieth Century"/>
                <a:sym typeface="Twentieth Century"/>
              </a:rPr>
              <a:t>Tiered Fidelity Inventory</a:t>
            </a:r>
            <a:endParaRPr sz="1800">
              <a:solidFill>
                <a:srgbClr val="1D2A53"/>
              </a:solidFill>
              <a:latin typeface="Calibri"/>
              <a:ea typeface="Calibri"/>
              <a:cs typeface="Calibri"/>
              <a:sym typeface="Calibri"/>
            </a:endParaRPr>
          </a:p>
        </p:txBody>
      </p:sp>
      <p:pic>
        <p:nvPicPr>
          <p:cNvPr id="184" name="Google Shape;184;g5bbb313440_1_0" descr="PBIS cultural responsiveness field guide: resources for trainers and coaches"/>
          <p:cNvPicPr preferRelativeResize="0"/>
          <p:nvPr/>
        </p:nvPicPr>
        <p:blipFill>
          <a:blip r:embed="rId12">
            <a:alphaModFix/>
          </a:blip>
          <a:stretch>
            <a:fillRect/>
          </a:stretch>
        </p:blipFill>
        <p:spPr>
          <a:xfrm>
            <a:off x="5564450" y="2869434"/>
            <a:ext cx="2027999" cy="9850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7"/>
          <p:cNvSpPr txBox="1">
            <a:spLocks noGrp="1"/>
          </p:cNvSpPr>
          <p:nvPr>
            <p:ph type="body" idx="1"/>
          </p:nvPr>
        </p:nvSpPr>
        <p:spPr>
          <a:xfrm>
            <a:off x="457200" y="1574800"/>
            <a:ext cx="8229600" cy="4572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3200"/>
              <a:buChar char="▪"/>
            </a:pPr>
            <a:r>
              <a:rPr lang="en-US"/>
              <a:t>What modifications can be made to your matrix to increase the effectiveness of school-wide PBIS supports for students in your building who exhibit internalizing behaviors?</a:t>
            </a:r>
            <a:endParaRPr/>
          </a:p>
          <a:p>
            <a:pPr marL="0" lvl="0" indent="0" algn="l" rtl="0">
              <a:spcBef>
                <a:spcPts val="320"/>
              </a:spcBef>
              <a:spcAft>
                <a:spcPts val="0"/>
              </a:spcAft>
              <a:buSzPts val="1600"/>
              <a:buNone/>
            </a:pPr>
            <a:endParaRPr sz="1600"/>
          </a:p>
          <a:p>
            <a:pPr marL="742950" lvl="1" indent="-285750" algn="l" rtl="0">
              <a:lnSpc>
                <a:spcPct val="80000"/>
              </a:lnSpc>
              <a:spcBef>
                <a:spcPts val="480"/>
              </a:spcBef>
              <a:spcAft>
                <a:spcPts val="0"/>
              </a:spcAft>
              <a:buSzPts val="2400"/>
              <a:buChar char="▪"/>
            </a:pPr>
            <a:r>
              <a:rPr lang="en-US" sz="2400"/>
              <a:t>Not talking with other children</a:t>
            </a:r>
            <a:endParaRPr/>
          </a:p>
          <a:p>
            <a:pPr marL="742950" lvl="1" indent="-285750" algn="l" rtl="0">
              <a:lnSpc>
                <a:spcPct val="80000"/>
              </a:lnSpc>
              <a:spcBef>
                <a:spcPts val="480"/>
              </a:spcBef>
              <a:spcAft>
                <a:spcPts val="0"/>
              </a:spcAft>
              <a:buSzPts val="2400"/>
              <a:buChar char="▪"/>
            </a:pPr>
            <a:r>
              <a:rPr lang="en-US" sz="2400"/>
              <a:t>Being shy</a:t>
            </a:r>
            <a:endParaRPr/>
          </a:p>
          <a:p>
            <a:pPr marL="742950" lvl="1" indent="-285750" algn="l" rtl="0">
              <a:lnSpc>
                <a:spcPct val="80000"/>
              </a:lnSpc>
              <a:spcBef>
                <a:spcPts val="480"/>
              </a:spcBef>
              <a:spcAft>
                <a:spcPts val="0"/>
              </a:spcAft>
              <a:buSzPts val="2400"/>
              <a:buChar char="▪"/>
            </a:pPr>
            <a:r>
              <a:rPr lang="en-US" sz="2400"/>
              <a:t>Timid and/or unassertive</a:t>
            </a:r>
            <a:endParaRPr/>
          </a:p>
          <a:p>
            <a:pPr marL="742950" lvl="1" indent="-285750" algn="l" rtl="0">
              <a:lnSpc>
                <a:spcPct val="80000"/>
              </a:lnSpc>
              <a:spcBef>
                <a:spcPts val="480"/>
              </a:spcBef>
              <a:spcAft>
                <a:spcPts val="0"/>
              </a:spcAft>
              <a:buSzPts val="2400"/>
              <a:buChar char="▪"/>
            </a:pPr>
            <a:r>
              <a:rPr lang="en-US" sz="2400"/>
              <a:t>Avoiding or withdrawing from social situations</a:t>
            </a:r>
            <a:endParaRPr/>
          </a:p>
          <a:p>
            <a:pPr marL="742950" lvl="1" indent="-285750" algn="l" rtl="0">
              <a:lnSpc>
                <a:spcPct val="80000"/>
              </a:lnSpc>
              <a:spcBef>
                <a:spcPts val="480"/>
              </a:spcBef>
              <a:spcAft>
                <a:spcPts val="0"/>
              </a:spcAft>
              <a:buSzPts val="2400"/>
              <a:buChar char="▪"/>
            </a:pPr>
            <a:r>
              <a:rPr lang="en-US" sz="2400"/>
              <a:t>Not standing up for one’s self</a:t>
            </a:r>
            <a:endParaRPr/>
          </a:p>
          <a:p>
            <a:pPr marL="742950" lvl="1" indent="-285750" algn="l" rtl="0">
              <a:lnSpc>
                <a:spcPct val="80000"/>
              </a:lnSpc>
              <a:spcBef>
                <a:spcPts val="280"/>
              </a:spcBef>
              <a:spcAft>
                <a:spcPts val="0"/>
              </a:spcAft>
              <a:buSzPts val="1400"/>
              <a:buFont typeface="Twentieth Century"/>
              <a:buNone/>
            </a:pPr>
            <a:r>
              <a:rPr lang="en-US" sz="1400"/>
              <a:t>Source: Walker and Severson, 1992</a:t>
            </a:r>
            <a:endParaRPr sz="2000"/>
          </a:p>
          <a:p>
            <a:pPr marL="342900" lvl="0" indent="-139700" algn="l" rtl="0">
              <a:spcBef>
                <a:spcPts val="640"/>
              </a:spcBef>
              <a:spcAft>
                <a:spcPts val="0"/>
              </a:spcAft>
              <a:buSzPts val="3200"/>
              <a:buNone/>
            </a:pPr>
            <a:endParaRPr/>
          </a:p>
          <a:p>
            <a:pPr marL="342900" lvl="0" indent="-139700" algn="l" rtl="0">
              <a:spcBef>
                <a:spcPts val="640"/>
              </a:spcBef>
              <a:spcAft>
                <a:spcPts val="0"/>
              </a:spcAft>
              <a:buSzPts val="3200"/>
              <a:buNone/>
            </a:pPr>
            <a:endParaRPr/>
          </a:p>
        </p:txBody>
      </p:sp>
      <p:sp>
        <p:nvSpPr>
          <p:cNvPr id="425" name="Google Shape;425;p27"/>
          <p:cNvSpPr txBox="1"/>
          <p:nvPr/>
        </p:nvSpPr>
        <p:spPr>
          <a:xfrm>
            <a:off x="6773333" y="3704166"/>
            <a:ext cx="21907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Quick table talk on this topic before learning more</a:t>
            </a:r>
            <a:endParaRPr/>
          </a:p>
        </p:txBody>
      </p:sp>
      <p:pic>
        <p:nvPicPr>
          <p:cNvPr id="426" name="Google Shape;426;p27" title="Practice Icon"/>
          <p:cNvPicPr preferRelativeResize="0"/>
          <p:nvPr/>
        </p:nvPicPr>
        <p:blipFill rotWithShape="1">
          <a:blip r:embed="rId3">
            <a:alphaModFix/>
          </a:blip>
          <a:srcRect/>
          <a:stretch/>
        </p:blipFill>
        <p:spPr>
          <a:xfrm>
            <a:off x="284480" y="284480"/>
            <a:ext cx="713232" cy="713232"/>
          </a:xfrm>
          <a:prstGeom prst="rect">
            <a:avLst/>
          </a:prstGeom>
          <a:noFill/>
          <a:ln>
            <a:noFill/>
          </a:ln>
          <a:effectLst>
            <a:outerShdw blurRad="50800" dist="38100" dir="2700000" algn="tl" rotWithShape="0">
              <a:srgbClr val="000000">
                <a:alpha val="40000"/>
              </a:srgbClr>
            </a:outerShdw>
          </a:effectLst>
        </p:spPr>
      </p:pic>
      <p:sp>
        <p:nvSpPr>
          <p:cNvPr id="427" name="Google Shape;427;p27"/>
          <p:cNvSpPr txBox="1">
            <a:spLocks noGrp="1"/>
          </p:cNvSpPr>
          <p:nvPr>
            <p:ph type="title"/>
          </p:nvPr>
        </p:nvSpPr>
        <p:spPr>
          <a:xfrm>
            <a:off x="911673" y="486892"/>
            <a:ext cx="7317927" cy="8847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200"/>
              <a:buFont typeface="Twentieth Century"/>
              <a:buNone/>
            </a:pPr>
            <a:r>
              <a:rPr lang="en-US" sz="3200"/>
              <a:t>Including Pro-social Skills On Your Matrix</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8"/>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Arial"/>
              <a:buChar char="•"/>
            </a:pPr>
            <a:r>
              <a:rPr lang="en-US"/>
              <a:t>Do an act of kindness</a:t>
            </a:r>
            <a:endParaRPr/>
          </a:p>
          <a:p>
            <a:pPr marL="342900" lvl="0" indent="-342900" algn="l" rtl="0">
              <a:spcBef>
                <a:spcPts val="480"/>
              </a:spcBef>
              <a:spcAft>
                <a:spcPts val="0"/>
              </a:spcAft>
              <a:buSzPts val="2400"/>
              <a:buFont typeface="Arial"/>
              <a:buChar char="•"/>
            </a:pPr>
            <a:r>
              <a:rPr lang="en-US"/>
              <a:t>Pick up trash even if it isn’t yours</a:t>
            </a:r>
            <a:endParaRPr/>
          </a:p>
          <a:p>
            <a:pPr marL="342900" lvl="0" indent="-342900" algn="l" rtl="0">
              <a:spcBef>
                <a:spcPts val="480"/>
              </a:spcBef>
              <a:spcAft>
                <a:spcPts val="0"/>
              </a:spcAft>
              <a:buSzPts val="2400"/>
              <a:buFont typeface="Arial"/>
              <a:buChar char="•"/>
            </a:pPr>
            <a:r>
              <a:rPr lang="en-US"/>
              <a:t>Use encouraging words with others </a:t>
            </a:r>
            <a:endParaRPr/>
          </a:p>
          <a:p>
            <a:pPr marL="342900" lvl="0" indent="-342900" algn="l" rtl="0">
              <a:spcBef>
                <a:spcPts val="480"/>
              </a:spcBef>
              <a:spcAft>
                <a:spcPts val="0"/>
              </a:spcAft>
              <a:buSzPts val="2400"/>
              <a:buFont typeface="Arial"/>
              <a:buChar char="•"/>
            </a:pPr>
            <a:r>
              <a:rPr lang="en-US"/>
              <a:t>Give positive feedback to a peer</a:t>
            </a:r>
            <a:endParaRPr/>
          </a:p>
        </p:txBody>
      </p:sp>
      <p:sp>
        <p:nvSpPr>
          <p:cNvPr id="434" name="Google Shape;434;p28"/>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2400"/>
              <a:buNone/>
            </a:pPr>
            <a:r>
              <a:rPr lang="en-US"/>
              <a:t>Pro-Social Skills</a:t>
            </a:r>
            <a:endParaRPr/>
          </a:p>
        </p:txBody>
      </p:sp>
      <p:sp>
        <p:nvSpPr>
          <p:cNvPr id="435" name="Google Shape;435;p28"/>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400"/>
              <a:buFont typeface="Noto Sans Symbols"/>
              <a:buChar char="▪"/>
            </a:pPr>
            <a:r>
              <a:rPr lang="en-US"/>
              <a:t>Throw paper in the waste can</a:t>
            </a:r>
            <a:endParaRPr/>
          </a:p>
          <a:p>
            <a:pPr marL="342900" lvl="0" indent="-342900" algn="l" rtl="0">
              <a:spcBef>
                <a:spcPts val="480"/>
              </a:spcBef>
              <a:spcAft>
                <a:spcPts val="0"/>
              </a:spcAft>
              <a:buSzPts val="2400"/>
              <a:buFont typeface="Noto Sans Symbols"/>
              <a:buChar char="▪"/>
            </a:pPr>
            <a:r>
              <a:rPr lang="en-US"/>
              <a:t>Use the right side of the stairway</a:t>
            </a:r>
            <a:endParaRPr/>
          </a:p>
          <a:p>
            <a:pPr marL="342900" lvl="0" indent="-342900" algn="l" rtl="0">
              <a:spcBef>
                <a:spcPts val="480"/>
              </a:spcBef>
              <a:spcAft>
                <a:spcPts val="0"/>
              </a:spcAft>
              <a:buSzPts val="2400"/>
              <a:buFont typeface="Noto Sans Symbols"/>
              <a:buChar char="▪"/>
            </a:pPr>
            <a:r>
              <a:rPr lang="en-US"/>
              <a:t>Bring all materials to class</a:t>
            </a:r>
            <a:endParaRPr/>
          </a:p>
          <a:p>
            <a:pPr marL="342900" lvl="0" indent="-342900" algn="l" rtl="0">
              <a:spcBef>
                <a:spcPts val="480"/>
              </a:spcBef>
              <a:spcAft>
                <a:spcPts val="0"/>
              </a:spcAft>
              <a:buSzPts val="2400"/>
              <a:buFont typeface="Noto Sans Symbols"/>
              <a:buChar char="▪"/>
            </a:pPr>
            <a:r>
              <a:rPr lang="en-US"/>
              <a:t>Keep hands, feet, and other objects to yourself</a:t>
            </a:r>
            <a:endParaRPr/>
          </a:p>
          <a:p>
            <a:pPr marL="342900" lvl="0" indent="-190500" algn="l" rtl="0">
              <a:spcBef>
                <a:spcPts val="480"/>
              </a:spcBef>
              <a:spcAft>
                <a:spcPts val="0"/>
              </a:spcAft>
              <a:buSzPts val="2400"/>
              <a:buNone/>
            </a:pPr>
            <a:endParaRPr/>
          </a:p>
        </p:txBody>
      </p:sp>
      <p:sp>
        <p:nvSpPr>
          <p:cNvPr id="436" name="Google Shape;436;p28"/>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SzPts val="2400"/>
              <a:buNone/>
            </a:pPr>
            <a:r>
              <a:rPr lang="en-US"/>
              <a:t>Specific Behaviors</a:t>
            </a:r>
            <a:endParaRPr/>
          </a:p>
        </p:txBody>
      </p:sp>
      <p:pic>
        <p:nvPicPr>
          <p:cNvPr id="437" name="Google Shape;437;p28"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38" name="Google Shape;438;p28"/>
          <p:cNvSpPr txBox="1">
            <a:spLocks noGrp="1"/>
          </p:cNvSpPr>
          <p:nvPr>
            <p:ph type="title"/>
          </p:nvPr>
        </p:nvSpPr>
        <p:spPr>
          <a:xfrm>
            <a:off x="1256681" y="288119"/>
            <a:ext cx="7297840" cy="71323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600"/>
              <a:buFont typeface="Twentieth Century"/>
              <a:buNone/>
            </a:pPr>
            <a:r>
              <a:rPr lang="en-US" sz="3600"/>
              <a:t>Specific Behaviors + Pro-Social Skills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5b23f7a1df_0_219"/>
          <p:cNvSpPr txBox="1">
            <a:spLocks noGrp="1"/>
          </p:cNvSpPr>
          <p:nvPr>
            <p:ph type="title"/>
          </p:nvPr>
        </p:nvSpPr>
        <p:spPr>
          <a:xfrm>
            <a:off x="324920" y="502281"/>
            <a:ext cx="7297800" cy="915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Example Pro-Social Skills</a:t>
            </a:r>
            <a:endParaRPr/>
          </a:p>
        </p:txBody>
      </p:sp>
      <p:pic>
        <p:nvPicPr>
          <p:cNvPr id="445" name="Google Shape;445;g5b23f7a1df_0_219" descr="This is a long list of pro-social skills.  Some examples are taking turns, starting a conversation, dealing with conflict and using self-control. "/>
          <p:cNvPicPr preferRelativeResize="0"/>
          <p:nvPr/>
        </p:nvPicPr>
        <p:blipFill>
          <a:blip r:embed="rId3">
            <a:alphaModFix/>
          </a:blip>
          <a:stretch>
            <a:fillRect/>
          </a:stretch>
        </p:blipFill>
        <p:spPr>
          <a:xfrm>
            <a:off x="566825" y="1701975"/>
            <a:ext cx="7650499" cy="3859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29" descr="Screen Clipping"/>
          <p:cNvPicPr preferRelativeResize="0"/>
          <p:nvPr/>
        </p:nvPicPr>
        <p:blipFill rotWithShape="1">
          <a:blip r:embed="rId3">
            <a:alphaModFix/>
          </a:blip>
          <a:srcRect/>
          <a:stretch/>
        </p:blipFill>
        <p:spPr>
          <a:xfrm>
            <a:off x="61289" y="1219200"/>
            <a:ext cx="9082711" cy="5638800"/>
          </a:xfrm>
          <a:prstGeom prst="rect">
            <a:avLst/>
          </a:prstGeom>
          <a:noFill/>
          <a:ln>
            <a:noFill/>
          </a:ln>
        </p:spPr>
      </p:pic>
      <p:sp>
        <p:nvSpPr>
          <p:cNvPr id="452" name="Google Shape;452;p29"/>
          <p:cNvSpPr txBox="1">
            <a:spLocks noGrp="1"/>
          </p:cNvSpPr>
          <p:nvPr>
            <p:ph type="title"/>
          </p:nvPr>
        </p:nvSpPr>
        <p:spPr>
          <a:xfrm>
            <a:off x="911673" y="486892"/>
            <a:ext cx="7317927" cy="73230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Examples of Pro-Social Skills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Google Shape;458;p30" descr="This picture shows a photograph of a school hallway and the following rules: 1. Keep hands and feet to yourself; 2. Stand tall, off the wall; 3. &quot;Catch a bubble.&quot; 4. Eyes look ahead. Keep the line together. 5. Use walking feet. There is a a photograph or graphic next to each rule which shows the rule. " title="Hallway rules"/>
          <p:cNvPicPr preferRelativeResize="0"/>
          <p:nvPr/>
        </p:nvPicPr>
        <p:blipFill rotWithShape="1">
          <a:blip r:embed="rId3">
            <a:alphaModFix/>
          </a:blip>
          <a:srcRect/>
          <a:stretch/>
        </p:blipFill>
        <p:spPr>
          <a:xfrm>
            <a:off x="1150470" y="1431235"/>
            <a:ext cx="6200589" cy="4556708"/>
          </a:xfrm>
          <a:prstGeom prst="rect">
            <a:avLst/>
          </a:prstGeom>
          <a:noFill/>
          <a:ln w="19050" cap="flat" cmpd="sng">
            <a:solidFill>
              <a:schemeClr val="dk2"/>
            </a:solidFill>
            <a:prstDash val="solid"/>
            <a:round/>
            <a:headEnd type="none" w="sm" len="sm"/>
            <a:tailEnd type="none" w="sm" len="sm"/>
          </a:ln>
        </p:spPr>
      </p:pic>
      <p:pic>
        <p:nvPicPr>
          <p:cNvPr id="459" name="Google Shape;459;p30"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60" name="Google Shape;460;p3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D2A53"/>
              </a:buClr>
              <a:buSzPts val="3959"/>
              <a:buFont typeface="Twentieth Century"/>
              <a:buNone/>
            </a:pPr>
            <a:r>
              <a:rPr lang="en-US" sz="3959">
                <a:solidFill>
                  <a:srgbClr val="1D2A53"/>
                </a:solidFill>
              </a:rPr>
              <a:t>Create Developmentally Appropriate Rules</a:t>
            </a:r>
            <a:endParaRPr sz="3959"/>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1"/>
          <p:cNvSpPr txBox="1"/>
          <p:nvPr/>
        </p:nvSpPr>
        <p:spPr>
          <a:xfrm>
            <a:off x="577317" y="5604531"/>
            <a:ext cx="43103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Twentieth Century"/>
                <a:ea typeface="Twentieth Century"/>
                <a:cs typeface="Twentieth Century"/>
                <a:sym typeface="Twentieth Century"/>
              </a:rPr>
              <a:t>Workbook: Expectations Activity 5 (TFI 1.3)</a:t>
            </a:r>
            <a:endParaRPr sz="1800" b="1">
              <a:solidFill>
                <a:schemeClr val="dk1"/>
              </a:solidFill>
              <a:latin typeface="Calibri"/>
              <a:ea typeface="Calibri"/>
              <a:cs typeface="Calibri"/>
              <a:sym typeface="Calibri"/>
            </a:endParaRPr>
          </a:p>
        </p:txBody>
      </p:sp>
      <p:graphicFrame>
        <p:nvGraphicFramePr>
          <p:cNvPr id="467" name="Google Shape;467;p31" descr="The teaching matrix shows the expectations of be respectful, be responsible and be safe and the locations/settings of hallway, bathroom, cafeteria and bus. " title="Teaching Matrix"/>
          <p:cNvGraphicFramePr/>
          <p:nvPr/>
        </p:nvGraphicFramePr>
        <p:xfrm>
          <a:off x="594362" y="1001350"/>
          <a:ext cx="3000000" cy="3000000"/>
        </p:xfrm>
        <a:graphic>
          <a:graphicData uri="http://schemas.openxmlformats.org/drawingml/2006/table">
            <a:tbl>
              <a:tblPr firstRow="1">
                <a:noFill/>
                <a:tableStyleId>{F79B8222-AB96-45E5-AC99-F4A1DB1E5BF7}</a:tableStyleId>
              </a:tblPr>
              <a:tblGrid>
                <a:gridCol w="1934750">
                  <a:extLst>
                    <a:ext uri="{9D8B030D-6E8A-4147-A177-3AD203B41FA5}">
                      <a16:colId xmlns:a16="http://schemas.microsoft.com/office/drawing/2014/main" val="20000"/>
                    </a:ext>
                  </a:extLst>
                </a:gridCol>
                <a:gridCol w="1365000">
                  <a:extLst>
                    <a:ext uri="{9D8B030D-6E8A-4147-A177-3AD203B41FA5}">
                      <a16:colId xmlns:a16="http://schemas.microsoft.com/office/drawing/2014/main" val="20001"/>
                    </a:ext>
                  </a:extLst>
                </a:gridCol>
                <a:gridCol w="1612325">
                  <a:extLst>
                    <a:ext uri="{9D8B030D-6E8A-4147-A177-3AD203B41FA5}">
                      <a16:colId xmlns:a16="http://schemas.microsoft.com/office/drawing/2014/main" val="20002"/>
                    </a:ext>
                  </a:extLst>
                </a:gridCol>
                <a:gridCol w="1493550">
                  <a:extLst>
                    <a:ext uri="{9D8B030D-6E8A-4147-A177-3AD203B41FA5}">
                      <a16:colId xmlns:a16="http://schemas.microsoft.com/office/drawing/2014/main" val="20003"/>
                    </a:ext>
                  </a:extLst>
                </a:gridCol>
                <a:gridCol w="1181850">
                  <a:extLst>
                    <a:ext uri="{9D8B030D-6E8A-4147-A177-3AD203B41FA5}">
                      <a16:colId xmlns:a16="http://schemas.microsoft.com/office/drawing/2014/main" val="20004"/>
                    </a:ext>
                  </a:extLst>
                </a:gridCol>
              </a:tblGrid>
              <a:tr h="714025">
                <a:tc>
                  <a:txBody>
                    <a:bodyPr/>
                    <a:lstStyle/>
                    <a:p>
                      <a:pPr marL="0" marR="0" lvl="0" indent="0" algn="ctr" rtl="0">
                        <a:lnSpc>
                          <a:spcPct val="100000"/>
                        </a:lnSpc>
                        <a:spcBef>
                          <a:spcPts val="0"/>
                        </a:spcBef>
                        <a:spcAft>
                          <a:spcPts val="0"/>
                        </a:spcAft>
                        <a:buClr>
                          <a:schemeClr val="dk1"/>
                        </a:buClr>
                        <a:buSzPts val="2400"/>
                        <a:buFont typeface="Calibri"/>
                        <a:buNone/>
                      </a:pPr>
                      <a:endParaRPr sz="2400" b="1" i="0" u="none" strike="noStrike" cap="none">
                        <a:solidFill>
                          <a:schemeClr val="dk2"/>
                        </a:solidFill>
                        <a:latin typeface="Twentieth Century"/>
                        <a:ea typeface="Twentieth Century"/>
                        <a:cs typeface="Twentieth Century"/>
                        <a:sym typeface="Twentieth Century"/>
                      </a:endParaRPr>
                    </a:p>
                  </a:txBody>
                  <a:tcPr marL="91425" marR="91425" marT="45725" marB="45725">
                    <a:solidFill>
                      <a:srgbClr val="A9B6E1"/>
                    </a:solidFill>
                  </a:tcPr>
                </a:tc>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u="none" strike="noStrike" cap="none">
                          <a:solidFill>
                            <a:srgbClr val="1D2A53"/>
                          </a:solidFill>
                          <a:latin typeface="Twentieth Century"/>
                          <a:ea typeface="Twentieth Century"/>
                          <a:cs typeface="Twentieth Century"/>
                          <a:sym typeface="Twentieth Century"/>
                        </a:rPr>
                        <a:t>Hallway</a:t>
                      </a:r>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Bathroom</a:t>
                      </a:r>
                      <a:endParaRPr sz="1800" b="1" i="0" u="none" strike="noStrike" cap="none">
                        <a:solidFill>
                          <a:srgbClr val="FFFFFF"/>
                        </a:solidFill>
                        <a:latin typeface="Calibri"/>
                        <a:ea typeface="Calibri"/>
                        <a:cs typeface="Calibri"/>
                        <a:sym typeface="Calibri"/>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Cafeteria</a:t>
                      </a:r>
                      <a:endParaRPr sz="1800" b="1" i="0" u="none" strike="noStrike" cap="none">
                        <a:solidFill>
                          <a:srgbClr val="FFFFFF"/>
                        </a:solidFill>
                        <a:latin typeface="Calibri"/>
                        <a:ea typeface="Calibri"/>
                        <a:cs typeface="Calibri"/>
                        <a:sym typeface="Calibri"/>
                      </a:endParaRPr>
                    </a:p>
                  </a:txBody>
                  <a:tcPr marL="91425" marR="91425" marT="45725" marB="45725" anchor="ctr">
                    <a:solidFill>
                      <a:srgbClr val="F9F0AF"/>
                    </a:solidFill>
                  </a:tcPr>
                </a:tc>
                <a:tc>
                  <a:txBody>
                    <a:bodyPr/>
                    <a:lstStyle/>
                    <a:p>
                      <a:pPr marL="0" marR="0" lvl="0" indent="0" algn="ctr" rtl="0">
                        <a:lnSpc>
                          <a:spcPct val="100000"/>
                        </a:lnSpc>
                        <a:spcBef>
                          <a:spcPts val="0"/>
                        </a:spcBef>
                        <a:spcAft>
                          <a:spcPts val="0"/>
                        </a:spcAft>
                        <a:buClr>
                          <a:srgbClr val="1D2A53"/>
                        </a:buClr>
                        <a:buSzPts val="1800"/>
                        <a:buFont typeface="Twentieth Century"/>
                        <a:buNone/>
                      </a:pPr>
                      <a:r>
                        <a:rPr lang="en-US" sz="1800" b="1" u="none" strike="noStrike" cap="none">
                          <a:solidFill>
                            <a:srgbClr val="1D2A53"/>
                          </a:solidFill>
                          <a:latin typeface="Twentieth Century"/>
                          <a:ea typeface="Twentieth Century"/>
                          <a:cs typeface="Twentieth Century"/>
                          <a:sym typeface="Twentieth Century"/>
                        </a:rPr>
                        <a:t>Bus</a:t>
                      </a:r>
                      <a:endParaRPr/>
                    </a:p>
                  </a:txBody>
                  <a:tcPr marL="91425" marR="91425" marT="45725" marB="45725" anchor="ctr">
                    <a:solidFill>
                      <a:srgbClr val="F9F0AF"/>
                    </a:solidFill>
                  </a:tcPr>
                </a:tc>
                <a:extLst>
                  <a:ext uri="{0D108BD9-81ED-4DB2-BD59-A6C34878D82A}">
                    <a16:rowId xmlns:a16="http://schemas.microsoft.com/office/drawing/2014/main" val="10000"/>
                  </a:ext>
                </a:extLst>
              </a:tr>
              <a:tr h="139197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Be Respectful</a:t>
                      </a:r>
                      <a:endParaRPr/>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1D2A53"/>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1"/>
                  </a:ext>
                </a:extLst>
              </a:tr>
              <a:tr h="115642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Be Responsible</a:t>
                      </a:r>
                      <a:endParaRPr/>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2"/>
                  </a:ext>
                </a:extLst>
              </a:tr>
              <a:tr h="1156425">
                <a:tc>
                  <a:txBody>
                    <a:bodyPr/>
                    <a:lstStyle/>
                    <a:p>
                      <a:pPr marL="0" marR="0" lvl="0" indent="0" algn="ctr" rtl="0">
                        <a:lnSpc>
                          <a:spcPct val="100000"/>
                        </a:lnSpc>
                        <a:spcBef>
                          <a:spcPts val="0"/>
                        </a:spcBef>
                        <a:spcAft>
                          <a:spcPts val="0"/>
                        </a:spcAft>
                        <a:buClr>
                          <a:srgbClr val="1D2A53"/>
                        </a:buClr>
                        <a:buSzPts val="2000"/>
                        <a:buFont typeface="Twentieth Century"/>
                        <a:buNone/>
                      </a:pPr>
                      <a:r>
                        <a:rPr lang="en-US" sz="2000" b="1" i="0" u="none" strike="noStrike" cap="none">
                          <a:solidFill>
                            <a:srgbClr val="1D2A53"/>
                          </a:solidFill>
                          <a:latin typeface="Twentieth Century"/>
                          <a:ea typeface="Twentieth Century"/>
                          <a:cs typeface="Twentieth Century"/>
                          <a:sym typeface="Twentieth Century"/>
                        </a:rPr>
                        <a:t>Be Safe</a:t>
                      </a:r>
                      <a:endParaRPr/>
                    </a:p>
                  </a:txBody>
                  <a:tcPr marL="91425" marR="91425" marT="45725" marB="45725" anchor="ctr">
                    <a:solidFill>
                      <a:srgbClr val="FFFFFF"/>
                    </a:solidFill>
                  </a:tcPr>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tc>
                  <a:txBody>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Twentieth Century"/>
                        <a:ea typeface="Twentieth Century"/>
                        <a:cs typeface="Twentieth Century"/>
                        <a:sym typeface="Twentieth Century"/>
                      </a:endParaRPr>
                    </a:p>
                  </a:txBody>
                  <a:tcPr marL="91425" marR="91425" marT="45725" marB="45725"/>
                </a:tc>
                <a:extLst>
                  <a:ext uri="{0D108BD9-81ED-4DB2-BD59-A6C34878D82A}">
                    <a16:rowId xmlns:a16="http://schemas.microsoft.com/office/drawing/2014/main" val="10003"/>
                  </a:ext>
                </a:extLst>
              </a:tr>
            </a:tbl>
          </a:graphicData>
        </a:graphic>
      </p:graphicFrame>
      <p:grpSp>
        <p:nvGrpSpPr>
          <p:cNvPr id="468" name="Google Shape;468;p31" descr="This is a large arrow pointing to the blank cells in the matrix and contains the following: How will you operationally define your expectations (rules/specific behaviors)?" title="Teaching matrix task"/>
          <p:cNvGrpSpPr/>
          <p:nvPr/>
        </p:nvGrpSpPr>
        <p:grpSpPr>
          <a:xfrm rot="-173679">
            <a:off x="3577477" y="419092"/>
            <a:ext cx="5136366" cy="4430509"/>
            <a:chOff x="3810000" y="1209129"/>
            <a:chExt cx="5136366" cy="4430509"/>
          </a:xfrm>
        </p:grpSpPr>
        <p:sp>
          <p:nvSpPr>
            <p:cNvPr id="469" name="Google Shape;469;p31"/>
            <p:cNvSpPr/>
            <p:nvPr/>
          </p:nvSpPr>
          <p:spPr>
            <a:xfrm rot="-844402">
              <a:off x="4163898" y="1695677"/>
              <a:ext cx="4428570" cy="3457413"/>
            </a:xfrm>
            <a:prstGeom prst="leftArrow">
              <a:avLst>
                <a:gd name="adj1" fmla="val 50000"/>
                <a:gd name="adj2" fmla="val 50000"/>
              </a:avLst>
            </a:prstGeom>
            <a:solidFill>
              <a:schemeClr val="accent6"/>
            </a:solidFill>
            <a:ln w="25400" cap="flat" cmpd="sng">
              <a:solidFill>
                <a:srgbClr val="7C85A4"/>
              </a:solidFill>
              <a:prstDash val="solid"/>
              <a:round/>
              <a:headEnd type="none" w="sm" len="sm"/>
              <a:tailEnd type="none" w="sm" len="sm"/>
            </a:ln>
            <a:effectLst>
              <a:outerShdw blurRad="50800" dist="38100" dir="2700000" sx="107000" sy="107000" algn="tl" rotWithShape="0">
                <a:srgbClr val="000000">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31"/>
            <p:cNvSpPr txBox="1"/>
            <p:nvPr/>
          </p:nvSpPr>
          <p:spPr>
            <a:xfrm rot="-967702">
              <a:off x="4916044" y="2717837"/>
              <a:ext cx="3730941" cy="1569660"/>
            </a:xfrm>
            <a:prstGeom prst="rect">
              <a:avLst/>
            </a:prstGeom>
            <a:noFill/>
            <a:ln>
              <a:noFill/>
            </a:ln>
            <a:effectLst>
              <a:outerShdw blurRad="50800" dist="38100" dir="2700000" sx="107000" sy="107000" algn="tl" rotWithShape="0">
                <a:srgbClr val="000000">
                  <a:alpha val="4274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1D2A53"/>
                  </a:solidFill>
                  <a:latin typeface="Twentieth Century"/>
                  <a:ea typeface="Twentieth Century"/>
                  <a:cs typeface="Twentieth Century"/>
                  <a:sym typeface="Twentieth Century"/>
                </a:rPr>
                <a:t>How will you operationally define your expectations (</a:t>
              </a:r>
              <a:r>
                <a:rPr lang="en-US" sz="2400" b="1">
                  <a:solidFill>
                    <a:srgbClr val="1D2A53"/>
                  </a:solidFill>
                  <a:latin typeface="Twentieth Century"/>
                  <a:ea typeface="Twentieth Century"/>
                  <a:cs typeface="Twentieth Century"/>
                  <a:sym typeface="Twentieth Century"/>
                </a:rPr>
                <a:t>rules</a:t>
              </a:r>
              <a:r>
                <a:rPr lang="en-US" sz="2400">
                  <a:solidFill>
                    <a:srgbClr val="1D2A53"/>
                  </a:solidFill>
                  <a:latin typeface="Twentieth Century"/>
                  <a:ea typeface="Twentieth Century"/>
                  <a:cs typeface="Twentieth Century"/>
                  <a:sym typeface="Twentieth Century"/>
                </a:rPr>
                <a:t>/specific behaviors)?</a:t>
              </a:r>
              <a:endParaRPr sz="2400" b="1">
                <a:solidFill>
                  <a:srgbClr val="1D2A53"/>
                </a:solidFill>
                <a:latin typeface="Twentieth Century"/>
                <a:ea typeface="Twentieth Century"/>
                <a:cs typeface="Twentieth Century"/>
                <a:sym typeface="Twentieth Century"/>
              </a:endParaRPr>
            </a:p>
            <a:p>
              <a:pPr marL="0" marR="0" lvl="0" indent="0" algn="l" rtl="0">
                <a:spcBef>
                  <a:spcPts val="0"/>
                </a:spcBef>
                <a:spcAft>
                  <a:spcPts val="0"/>
                </a:spcAft>
                <a:buNone/>
              </a:pPr>
              <a:endParaRPr sz="2400" b="1">
                <a:solidFill>
                  <a:srgbClr val="1D2A53"/>
                </a:solidFill>
                <a:latin typeface="Twentieth Century"/>
                <a:ea typeface="Twentieth Century"/>
                <a:cs typeface="Twentieth Century"/>
                <a:sym typeface="Twentieth Century"/>
              </a:endParaRPr>
            </a:p>
          </p:txBody>
        </p:sp>
      </p:grpSp>
      <p:pic>
        <p:nvPicPr>
          <p:cNvPr id="471" name="Google Shape;471;p31"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472" name="Google Shape;472;p3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D2A53"/>
              </a:buClr>
              <a:buSzPts val="3959"/>
              <a:buFont typeface="Twentieth Century"/>
              <a:buNone/>
            </a:pPr>
            <a:r>
              <a:rPr lang="en-US" sz="3959" b="1">
                <a:solidFill>
                  <a:srgbClr val="1D2A53"/>
                </a:solidFill>
              </a:rPr>
              <a:t>Teaching Matrix</a:t>
            </a:r>
            <a:br>
              <a:rPr lang="en-US" sz="3959" b="1">
                <a:solidFill>
                  <a:srgbClr val="1D2A53"/>
                </a:solidFill>
              </a:rPr>
            </a:br>
            <a:endParaRPr sz="3959"/>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aphicFrame>
        <p:nvGraphicFramePr>
          <p:cNvPr id="478" name="Google Shape;478;p32" descr="This slide shows a nearly completed matrix including expectations, settings and behaviors/rules.  The last row is labeled 'Conditions for Learning and contains the following: hallways - stand in hall during passing periods; cafeteria - supervise students until all enter cafeteria; library/computer lab - instruct from back to keep eyes on all screens; bus - ensure students enter bus calmly.  The last column labeled 'Classroom' is blank." title="Teaching/Staff Matrix"/>
          <p:cNvGraphicFramePr/>
          <p:nvPr>
            <p:extLst>
              <p:ext uri="{D42A27DB-BD31-4B8C-83A1-F6EECF244321}">
                <p14:modId xmlns:p14="http://schemas.microsoft.com/office/powerpoint/2010/main" val="201071490"/>
              </p:ext>
            </p:extLst>
          </p:nvPr>
        </p:nvGraphicFramePr>
        <p:xfrm>
          <a:off x="0" y="1"/>
          <a:ext cx="9517350" cy="6993275"/>
        </p:xfrm>
        <a:graphic>
          <a:graphicData uri="http://schemas.openxmlformats.org/drawingml/2006/table">
            <a:tbl>
              <a:tblPr firstRow="1">
                <a:noFill/>
                <a:tableStyleId>{9CF90F14-C76F-412C-9573-1E2B5CD740DB}</a:tableStyleId>
              </a:tblPr>
              <a:tblGrid>
                <a:gridCol w="782325">
                  <a:extLst>
                    <a:ext uri="{9D8B030D-6E8A-4147-A177-3AD203B41FA5}">
                      <a16:colId xmlns:a16="http://schemas.microsoft.com/office/drawing/2014/main" val="20000"/>
                    </a:ext>
                  </a:extLst>
                </a:gridCol>
                <a:gridCol w="1799675">
                  <a:extLst>
                    <a:ext uri="{9D8B030D-6E8A-4147-A177-3AD203B41FA5}">
                      <a16:colId xmlns:a16="http://schemas.microsoft.com/office/drawing/2014/main" val="20001"/>
                    </a:ext>
                  </a:extLst>
                </a:gridCol>
                <a:gridCol w="1468900">
                  <a:extLst>
                    <a:ext uri="{9D8B030D-6E8A-4147-A177-3AD203B41FA5}">
                      <a16:colId xmlns:a16="http://schemas.microsoft.com/office/drawing/2014/main" val="20002"/>
                    </a:ext>
                  </a:extLst>
                </a:gridCol>
                <a:gridCol w="1457225">
                  <a:extLst>
                    <a:ext uri="{9D8B030D-6E8A-4147-A177-3AD203B41FA5}">
                      <a16:colId xmlns:a16="http://schemas.microsoft.com/office/drawing/2014/main" val="20003"/>
                    </a:ext>
                  </a:extLst>
                </a:gridCol>
                <a:gridCol w="1375500">
                  <a:extLst>
                    <a:ext uri="{9D8B030D-6E8A-4147-A177-3AD203B41FA5}">
                      <a16:colId xmlns:a16="http://schemas.microsoft.com/office/drawing/2014/main" val="20004"/>
                    </a:ext>
                  </a:extLst>
                </a:gridCol>
                <a:gridCol w="1310050">
                  <a:extLst>
                    <a:ext uri="{9D8B030D-6E8A-4147-A177-3AD203B41FA5}">
                      <a16:colId xmlns:a16="http://schemas.microsoft.com/office/drawing/2014/main" val="20005"/>
                    </a:ext>
                  </a:extLst>
                </a:gridCol>
                <a:gridCol w="1323675">
                  <a:extLst>
                    <a:ext uri="{9D8B030D-6E8A-4147-A177-3AD203B41FA5}">
                      <a16:colId xmlns:a16="http://schemas.microsoft.com/office/drawing/2014/main" val="20006"/>
                    </a:ext>
                  </a:extLst>
                </a:gridCol>
              </a:tblGrid>
              <a:tr h="529525">
                <a:tc rowSpan="2" gridSpan="2">
                  <a:txBody>
                    <a:bodyPr/>
                    <a:lstStyle/>
                    <a:p>
                      <a:pPr marL="0" marR="0" lvl="0" indent="0" algn="ctr"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Teaching/Staff Matrix</a:t>
                      </a:r>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4">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SETTING</a:t>
                      </a:r>
                      <a:endParaRPr sz="14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71637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1"/>
                          </a:solidFill>
                          <a:latin typeface="Arial"/>
                          <a:ea typeface="Arial"/>
                          <a:cs typeface="Arial"/>
                          <a:sym typeface="Arial"/>
                        </a:rPr>
                        <a:t>Hallways</a:t>
                      </a:r>
                      <a:endParaRPr sz="20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Cafeteria</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Library/</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Computer Lab</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Bus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Classroom</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343200">
                <a:tc rowSpan="3">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Be Respectful</a:t>
                      </a:r>
                      <a:endParaRPr sz="2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Keep hands feet and other objects to self</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Eat only your food</a:t>
                      </a: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Study, read, compute</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Watch for your stop</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52230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Be Responsible</a:t>
                      </a:r>
                      <a:endParaRPr sz="2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quiet voice</a:t>
                      </a: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Replace trays &amp; utensils</a:t>
                      </a:r>
                      <a:endParaRPr sz="16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Push in chairs.</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Treat books carefully.</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Wipe your feet</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Sit appropriately</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473500">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Be Safe</a:t>
                      </a:r>
                      <a:endParaRPr sz="2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Maintain your own physical space</a:t>
                      </a:r>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Stay to the right</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Clean up your eating area</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Calibri"/>
                        <a:buNone/>
                      </a:pP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Whisper.</a:t>
                      </a:r>
                      <a:endParaRPr sz="18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Return books</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Use a quiet voice</a:t>
                      </a:r>
                      <a:endParaRPr sz="16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Stay in your seat</a:t>
                      </a:r>
                      <a:endParaRPr sz="28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408375">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rial"/>
                          <a:ea typeface="Arial"/>
                          <a:cs typeface="Arial"/>
                          <a:sym typeface="Arial"/>
                        </a:rPr>
                        <a:t>Conditions for Learning</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Stand in hall during passing periods</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Supervise students until all enter cafeteria</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Instruct from back to keep eyes on all screens</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Ensure students enter bus calmly</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479" name="Google Shape;479;p32"/>
          <p:cNvSpPr txBox="1"/>
          <p:nvPr/>
        </p:nvSpPr>
        <p:spPr>
          <a:xfrm rot="-5400000">
            <a:off x="-896540" y="3595450"/>
            <a:ext cx="2590324" cy="428625"/>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400">
                <a:solidFill>
                  <a:srgbClr val="000000"/>
                </a:solidFill>
                <a:latin typeface="Calibri"/>
                <a:ea typeface="Calibri"/>
                <a:cs typeface="Calibri"/>
                <a:sym typeface="Calibri"/>
              </a:rPr>
              <a:t>Expectations</a:t>
            </a:r>
            <a:endParaRPr/>
          </a:p>
        </p:txBody>
      </p:sp>
      <p:sp>
        <p:nvSpPr>
          <p:cNvPr id="480" name="Google Shape;480;p32" descr="This arrow points to the 'Conditions for Learning' row." title="Arrow - Think about Teacher supports"/>
          <p:cNvSpPr/>
          <p:nvPr/>
        </p:nvSpPr>
        <p:spPr>
          <a:xfrm rot="-2820388">
            <a:off x="674902" y="2878823"/>
            <a:ext cx="4792904" cy="2253778"/>
          </a:xfrm>
          <a:prstGeom prst="leftArrow">
            <a:avLst>
              <a:gd name="adj1" fmla="val 50000"/>
              <a:gd name="adj2" fmla="val 49991"/>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2" descr="Arrow points to conditions for learning row in the matrix and text in the arrow reads 'think about teacher supports'. "/>
          <p:cNvSpPr txBox="1"/>
          <p:nvPr/>
        </p:nvSpPr>
        <p:spPr>
          <a:xfrm rot="-8220388">
            <a:off x="2699984" y="1684885"/>
            <a:ext cx="1126889" cy="422956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sp>
        <p:nvSpPr>
          <p:cNvPr id="482" name="Google Shape;482;p32"/>
          <p:cNvSpPr txBox="1"/>
          <p:nvPr/>
        </p:nvSpPr>
        <p:spPr>
          <a:xfrm rot="-2820388">
            <a:off x="1293053" y="3188572"/>
            <a:ext cx="3931963"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Think About Teacher Supports</a:t>
            </a:r>
            <a:endParaRPr/>
          </a:p>
        </p:txBody>
      </p:sp>
      <p:sp>
        <p:nvSpPr>
          <p:cNvPr id="483" name="Google Shape;483;p32"/>
          <p:cNvSpPr txBox="1">
            <a:spLocks noGrp="1"/>
          </p:cNvSpPr>
          <p:nvPr>
            <p:ph type="title"/>
          </p:nvPr>
        </p:nvSpPr>
        <p:spPr>
          <a:xfrm>
            <a:off x="0" y="-463825"/>
            <a:ext cx="1961322" cy="107342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1400"/>
              <a:buFont typeface="Twentieth Century"/>
              <a:buNone/>
            </a:pPr>
            <a:r>
              <a:rPr lang="en-US" sz="1400"/>
              <a:t>Teaching/Staff Matrix</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aphicFrame>
        <p:nvGraphicFramePr>
          <p:cNvPr id="489" name="Google Shape;489;p33" descr="This slide shows the same matrix from the previous slide. " title="Teaching/Staff Matrix"/>
          <p:cNvGraphicFramePr/>
          <p:nvPr>
            <p:extLst>
              <p:ext uri="{D42A27DB-BD31-4B8C-83A1-F6EECF244321}">
                <p14:modId xmlns:p14="http://schemas.microsoft.com/office/powerpoint/2010/main" val="2610711509"/>
              </p:ext>
            </p:extLst>
          </p:nvPr>
        </p:nvGraphicFramePr>
        <p:xfrm>
          <a:off x="1" y="0"/>
          <a:ext cx="9144025" cy="7380650"/>
        </p:xfrm>
        <a:graphic>
          <a:graphicData uri="http://schemas.openxmlformats.org/drawingml/2006/table">
            <a:tbl>
              <a:tblPr firstRow="1">
                <a:noFill/>
                <a:tableStyleId>{9CF90F14-C76F-412C-9573-1E2B5CD740DB}</a:tableStyleId>
              </a:tblPr>
              <a:tblGrid>
                <a:gridCol w="751650">
                  <a:extLst>
                    <a:ext uri="{9D8B030D-6E8A-4147-A177-3AD203B41FA5}">
                      <a16:colId xmlns:a16="http://schemas.microsoft.com/office/drawing/2014/main" val="20000"/>
                    </a:ext>
                  </a:extLst>
                </a:gridCol>
                <a:gridCol w="1729075">
                  <a:extLst>
                    <a:ext uri="{9D8B030D-6E8A-4147-A177-3AD203B41FA5}">
                      <a16:colId xmlns:a16="http://schemas.microsoft.com/office/drawing/2014/main" val="20001"/>
                    </a:ext>
                  </a:extLst>
                </a:gridCol>
                <a:gridCol w="1411275">
                  <a:extLst>
                    <a:ext uri="{9D8B030D-6E8A-4147-A177-3AD203B41FA5}">
                      <a16:colId xmlns:a16="http://schemas.microsoft.com/office/drawing/2014/main" val="20002"/>
                    </a:ext>
                  </a:extLst>
                </a:gridCol>
                <a:gridCol w="1400075">
                  <a:extLst>
                    <a:ext uri="{9D8B030D-6E8A-4147-A177-3AD203B41FA5}">
                      <a16:colId xmlns:a16="http://schemas.microsoft.com/office/drawing/2014/main" val="20003"/>
                    </a:ext>
                  </a:extLst>
                </a:gridCol>
                <a:gridCol w="1321525">
                  <a:extLst>
                    <a:ext uri="{9D8B030D-6E8A-4147-A177-3AD203B41FA5}">
                      <a16:colId xmlns:a16="http://schemas.microsoft.com/office/drawing/2014/main" val="20004"/>
                    </a:ext>
                  </a:extLst>
                </a:gridCol>
                <a:gridCol w="1258675">
                  <a:extLst>
                    <a:ext uri="{9D8B030D-6E8A-4147-A177-3AD203B41FA5}">
                      <a16:colId xmlns:a16="http://schemas.microsoft.com/office/drawing/2014/main" val="20005"/>
                    </a:ext>
                  </a:extLst>
                </a:gridCol>
                <a:gridCol w="1271750">
                  <a:extLst>
                    <a:ext uri="{9D8B030D-6E8A-4147-A177-3AD203B41FA5}">
                      <a16:colId xmlns:a16="http://schemas.microsoft.com/office/drawing/2014/main" val="20006"/>
                    </a:ext>
                  </a:extLst>
                </a:gridCol>
              </a:tblGrid>
              <a:tr h="566175">
                <a:tc rowSpan="2" gridSpan="2">
                  <a:txBody>
                    <a:bodyPr/>
                    <a:lstStyle/>
                    <a:p>
                      <a:pPr marL="0" marR="0" lvl="0" indent="0" algn="ctr" rtl="0">
                        <a:lnSpc>
                          <a:spcPct val="100000"/>
                        </a:lnSpc>
                        <a:spcBef>
                          <a:spcPts val="0"/>
                        </a:spcBef>
                        <a:spcAft>
                          <a:spcPts val="0"/>
                        </a:spcAft>
                        <a:buClr>
                          <a:schemeClr val="dk1"/>
                        </a:buClr>
                        <a:buSzPts val="2200"/>
                        <a:buFont typeface="Arial"/>
                        <a:buNone/>
                      </a:pPr>
                      <a:r>
                        <a:rPr lang="en-US" sz="2200" b="1" i="0" u="none" strike="noStrike" cap="none">
                          <a:solidFill>
                            <a:schemeClr val="dk1"/>
                          </a:solidFill>
                          <a:latin typeface="Arial"/>
                          <a:ea typeface="Arial"/>
                          <a:cs typeface="Arial"/>
                          <a:sym typeface="Arial"/>
                        </a:rPr>
                        <a:t>Teaching/Staff Matrix</a:t>
                      </a:r>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rowSpan="2" hMerge="1">
                  <a:txBody>
                    <a:bodyPr/>
                    <a:lstStyle/>
                    <a:p>
                      <a:endParaRPr lang="en-US"/>
                    </a:p>
                  </a:txBody>
                  <a:tcPr/>
                </a:tc>
                <a:tc gridSpan="4">
                  <a:txBody>
                    <a:bodyPr/>
                    <a:lstStyle/>
                    <a:p>
                      <a:pPr marL="0" marR="0" lvl="0" indent="0" algn="ctr" rtl="0">
                        <a:lnSpc>
                          <a:spcPct val="10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SETTING</a:t>
                      </a:r>
                      <a:endParaRPr sz="14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0"/>
                  </a:ext>
                </a:extLst>
              </a:tr>
              <a:tr h="765975">
                <a:tc gridSpan="2" vMerge="1">
                  <a:txBody>
                    <a:bodyPr/>
                    <a:lstStyle/>
                    <a:p>
                      <a:endParaRPr lang="en-US"/>
                    </a:p>
                  </a:txBody>
                  <a:tcPr/>
                </a:tc>
                <a:tc hMerge="1"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dirty="0">
                          <a:solidFill>
                            <a:schemeClr val="dk1"/>
                          </a:solidFill>
                          <a:latin typeface="Arial"/>
                          <a:ea typeface="Arial"/>
                          <a:cs typeface="Arial"/>
                          <a:sym typeface="Arial"/>
                        </a:rPr>
                        <a:t>Hallways</a:t>
                      </a:r>
                      <a:endParaRPr sz="20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Cafeteria</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Library/</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Computer Lab</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Bus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Classroom</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1436175">
                <a:tc rowSpan="3">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Be Respectful</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Keep hands feet and other objects to self</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Eat only your food</a:t>
                      </a:r>
                      <a:endParaRPr sz="12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Study, read, compute</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Watch for your stop</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6276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Be Responsible</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Use quiet voice</a:t>
                      </a:r>
                      <a:endParaRPr sz="12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Replace trays &amp; utensils</a:t>
                      </a:r>
                      <a:endParaRPr sz="1200" b="0" i="0"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Push in chairs.</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Treat books carefully.</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Wipe your feet</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Stay seated</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478775">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Be Safe</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Maintain your own physical space</a:t>
                      </a:r>
                      <a:endParaRPr/>
                    </a:p>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Stay to the right</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Clean up your eating area</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Whisper.</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Return books</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Use a quiet voice</a:t>
                      </a:r>
                      <a:endParaRPr sz="12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Stay in your seat</a:t>
                      </a: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505875">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Conditions for Learning</a:t>
                      </a:r>
                      <a:endParaRPr sz="14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Stand in hall during passing periods</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Supervise students until all enter cafeteria</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Instruct from back to keep eyes on all screens</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400" b="0" i="0" u="none" strike="noStrike" cap="none">
                          <a:solidFill>
                            <a:schemeClr val="dk1"/>
                          </a:solidFill>
                          <a:latin typeface="Arial"/>
                          <a:ea typeface="Arial"/>
                          <a:cs typeface="Arial"/>
                          <a:sym typeface="Arial"/>
                        </a:rPr>
                        <a:t>Ensure students enter bus calmly</a:t>
                      </a:r>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chemeClr val="dk1"/>
                        </a:buClr>
                        <a:buSzPts val="2000"/>
                        <a:buFont typeface="Calibri"/>
                        <a:buNone/>
                      </a:pPr>
                      <a:endParaRPr sz="2000" b="0" i="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490" name="Google Shape;490;p33"/>
          <p:cNvSpPr txBox="1"/>
          <p:nvPr/>
        </p:nvSpPr>
        <p:spPr>
          <a:xfrm rot="-5400000">
            <a:off x="-896540" y="3595450"/>
            <a:ext cx="2590324" cy="428625"/>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2400">
                <a:solidFill>
                  <a:srgbClr val="000000"/>
                </a:solidFill>
                <a:latin typeface="Calibri"/>
                <a:ea typeface="Calibri"/>
                <a:cs typeface="Calibri"/>
                <a:sym typeface="Calibri"/>
              </a:rPr>
              <a:t>Expectations</a:t>
            </a:r>
            <a:endParaRPr/>
          </a:p>
        </p:txBody>
      </p:sp>
      <p:grpSp>
        <p:nvGrpSpPr>
          <p:cNvPr id="491" name="Google Shape;491;p33" descr="This yellow arrow points to the column labeled 'Classroom' and contains the following: What about the classroom?" title="Arrow pointing to classroom"/>
          <p:cNvGrpSpPr/>
          <p:nvPr/>
        </p:nvGrpSpPr>
        <p:grpSpPr>
          <a:xfrm>
            <a:off x="3484335" y="687445"/>
            <a:ext cx="4672741" cy="3654311"/>
            <a:chOff x="3175858" y="482222"/>
            <a:chExt cx="4672741" cy="3213120"/>
          </a:xfrm>
        </p:grpSpPr>
        <p:sp>
          <p:nvSpPr>
            <p:cNvPr id="492" name="Google Shape;492;p33"/>
            <p:cNvSpPr/>
            <p:nvPr/>
          </p:nvSpPr>
          <p:spPr>
            <a:xfrm rot="9710362">
              <a:off x="3378390" y="1097944"/>
              <a:ext cx="4267676" cy="1981676"/>
            </a:xfrm>
            <a:prstGeom prst="leftArrow">
              <a:avLst>
                <a:gd name="adj1" fmla="val 50000"/>
                <a:gd name="adj2" fmla="val 49991"/>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txBox="1"/>
            <p:nvPr/>
          </p:nvSpPr>
          <p:spPr>
            <a:xfrm rot="4310362">
              <a:off x="4781466" y="279783"/>
              <a:ext cx="990838" cy="377234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00000"/>
                </a:solidFill>
                <a:latin typeface="Calibri"/>
                <a:ea typeface="Calibri"/>
                <a:cs typeface="Calibri"/>
                <a:sym typeface="Calibri"/>
              </a:endParaRPr>
            </a:p>
          </p:txBody>
        </p:sp>
        <p:sp>
          <p:nvSpPr>
            <p:cNvPr id="494" name="Google Shape;494;p33"/>
            <p:cNvSpPr txBox="1"/>
            <p:nvPr/>
          </p:nvSpPr>
          <p:spPr>
            <a:xfrm rot="-1183529">
              <a:off x="3965268" y="1487755"/>
              <a:ext cx="3501081"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Calibri"/>
                  <a:ea typeface="Calibri"/>
                  <a:cs typeface="Calibri"/>
                  <a:sym typeface="Calibri"/>
                </a:rPr>
                <a:t>What about the classroom?</a:t>
              </a:r>
              <a:endParaRPr/>
            </a:p>
          </p:txBody>
        </p:sp>
      </p:grpSp>
      <p:sp>
        <p:nvSpPr>
          <p:cNvPr id="495" name="Google Shape;495;p33"/>
          <p:cNvSpPr txBox="1">
            <a:spLocks noGrp="1"/>
          </p:cNvSpPr>
          <p:nvPr>
            <p:ph type="title"/>
          </p:nvPr>
        </p:nvSpPr>
        <p:spPr>
          <a:xfrm>
            <a:off x="3" y="1"/>
            <a:ext cx="1961319" cy="34455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1400"/>
              <a:buFont typeface="Twentieth Century"/>
              <a:buNone/>
            </a:pPr>
            <a:r>
              <a:rPr lang="en-US" sz="1400"/>
              <a:t>Teaching/Staff Matrix</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4"/>
          <p:cNvSpPr txBox="1"/>
          <p:nvPr/>
        </p:nvSpPr>
        <p:spPr>
          <a:xfrm>
            <a:off x="1855213" y="2038867"/>
            <a:ext cx="5296249" cy="3477875"/>
          </a:xfrm>
          <a:prstGeom prst="rect">
            <a:avLst/>
          </a:prstGeom>
          <a:solidFill>
            <a:srgbClr val="DCE1F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1" u="sng">
                <a:solidFill>
                  <a:srgbClr val="3366FF"/>
                </a:solidFill>
                <a:latin typeface="Calibri"/>
                <a:ea typeface="Calibri"/>
                <a:cs typeface="Calibri"/>
                <a:sym typeface="Calibri"/>
              </a:rPr>
              <a:t>Activity</a:t>
            </a:r>
            <a:r>
              <a:rPr lang="en-US" sz="2800" i="1">
                <a:solidFill>
                  <a:srgbClr val="3366FF"/>
                </a:solidFill>
                <a:latin typeface="Calibri"/>
                <a:ea typeface="Calibri"/>
                <a:cs typeface="Calibri"/>
                <a:sym typeface="Calibri"/>
              </a:rPr>
              <a:t>: </a:t>
            </a:r>
            <a:br>
              <a:rPr lang="en-US" sz="2800" i="1">
                <a:solidFill>
                  <a:srgbClr val="3366FF"/>
                </a:solidFill>
                <a:latin typeface="Calibri"/>
                <a:ea typeface="Calibri"/>
                <a:cs typeface="Calibri"/>
                <a:sym typeface="Calibri"/>
              </a:rPr>
            </a:br>
            <a:endParaRPr sz="2800" i="1">
              <a:solidFill>
                <a:srgbClr val="3366FF"/>
              </a:solidFill>
              <a:latin typeface="Calibri"/>
              <a:ea typeface="Calibri"/>
              <a:cs typeface="Calibri"/>
              <a:sym typeface="Calibri"/>
            </a:endParaRPr>
          </a:p>
          <a:p>
            <a:pPr marL="0" marR="0" lvl="0" indent="0" algn="ctr" rtl="0">
              <a:spcBef>
                <a:spcPts val="0"/>
              </a:spcBef>
              <a:spcAft>
                <a:spcPts val="0"/>
              </a:spcAft>
              <a:buNone/>
            </a:pPr>
            <a:r>
              <a:rPr lang="en-US" sz="2800" i="1">
                <a:solidFill>
                  <a:srgbClr val="3366FF"/>
                </a:solidFill>
                <a:latin typeface="Calibri"/>
                <a:ea typeface="Calibri"/>
                <a:cs typeface="Calibri"/>
                <a:sym typeface="Calibri"/>
              </a:rPr>
              <a:t>Your School-Wide Matrix</a:t>
            </a:r>
            <a:endParaRPr/>
          </a:p>
          <a:p>
            <a:pPr marL="0" marR="0" lvl="0" indent="0" algn="ctr" rtl="0">
              <a:spcBef>
                <a:spcPts val="0"/>
              </a:spcBef>
              <a:spcAft>
                <a:spcPts val="0"/>
              </a:spcAft>
              <a:buNone/>
            </a:pPr>
            <a:endParaRPr sz="2800" i="1">
              <a:solidFill>
                <a:srgbClr val="3366FF"/>
              </a:solidFill>
              <a:latin typeface="Calibri"/>
              <a:ea typeface="Calibri"/>
              <a:cs typeface="Calibri"/>
              <a:sym typeface="Calibri"/>
            </a:endParaRPr>
          </a:p>
          <a:p>
            <a:pPr marL="0" marR="0" lvl="0" indent="0" algn="ctr" rtl="0">
              <a:spcBef>
                <a:spcPts val="0"/>
              </a:spcBef>
              <a:spcAft>
                <a:spcPts val="0"/>
              </a:spcAft>
              <a:buNone/>
            </a:pPr>
            <a:r>
              <a:rPr lang="en-US" sz="2800" i="1">
                <a:solidFill>
                  <a:srgbClr val="3366FF"/>
                </a:solidFill>
                <a:latin typeface="Calibri"/>
                <a:ea typeface="Calibri"/>
                <a:cs typeface="Calibri"/>
                <a:sym typeface="Calibri"/>
              </a:rPr>
              <a:t>Prepare to share one completed location with the group and add to Artifact Template when completed</a:t>
            </a:r>
            <a:endParaRPr sz="2800" i="1">
              <a:solidFill>
                <a:srgbClr val="3366FF"/>
              </a:solidFill>
              <a:latin typeface="Calibri"/>
              <a:ea typeface="Calibri"/>
              <a:cs typeface="Calibri"/>
              <a:sym typeface="Calibri"/>
            </a:endParaRPr>
          </a:p>
          <a:p>
            <a:pPr marL="0" marR="0" lvl="0" indent="0" algn="ctr" rtl="0">
              <a:spcBef>
                <a:spcPts val="0"/>
              </a:spcBef>
              <a:spcAft>
                <a:spcPts val="0"/>
              </a:spcAft>
              <a:buNone/>
            </a:pPr>
            <a:endParaRPr sz="2400" i="1">
              <a:solidFill>
                <a:schemeClr val="dk1"/>
              </a:solidFill>
              <a:latin typeface="Calibri"/>
              <a:ea typeface="Calibri"/>
              <a:cs typeface="Calibri"/>
              <a:sym typeface="Calibri"/>
            </a:endParaRPr>
          </a:p>
        </p:txBody>
      </p:sp>
      <p:sp>
        <p:nvSpPr>
          <p:cNvPr id="502" name="Google Shape;502;p34"/>
          <p:cNvSpPr txBox="1"/>
          <p:nvPr/>
        </p:nvSpPr>
        <p:spPr>
          <a:xfrm>
            <a:off x="279445" y="1060008"/>
            <a:ext cx="574897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366FF"/>
                </a:solidFill>
                <a:latin typeface="Arial"/>
                <a:ea typeface="Arial"/>
                <a:cs typeface="Arial"/>
                <a:sym typeface="Arial"/>
              </a:rPr>
              <a:t>Workbook: Behavioral Expectations Activity </a:t>
            </a:r>
            <a:r>
              <a:rPr lang="en-US" sz="1600" b="1">
                <a:solidFill>
                  <a:srgbClr val="3366FF"/>
                </a:solidFill>
                <a:latin typeface="Twentieth Century"/>
                <a:ea typeface="Twentieth Century"/>
                <a:cs typeface="Twentieth Century"/>
                <a:sym typeface="Twentieth Century"/>
              </a:rPr>
              <a:t>6 </a:t>
            </a:r>
            <a:endParaRPr sz="1600" b="1">
              <a:solidFill>
                <a:srgbClr val="3366FF"/>
              </a:solidFill>
              <a:latin typeface="Calibri"/>
              <a:ea typeface="Calibri"/>
              <a:cs typeface="Calibri"/>
              <a:sym typeface="Calibri"/>
            </a:endParaRPr>
          </a:p>
        </p:txBody>
      </p:sp>
      <p:pic>
        <p:nvPicPr>
          <p:cNvPr id="503" name="Google Shape;503;p34" title="Practice Icon"/>
          <p:cNvPicPr preferRelativeResize="0"/>
          <p:nvPr/>
        </p:nvPicPr>
        <p:blipFill rotWithShape="1">
          <a:blip r:embed="rId3">
            <a:alphaModFix/>
          </a:blip>
          <a:srcRect/>
          <a:stretch/>
        </p:blipFill>
        <p:spPr>
          <a:xfrm>
            <a:off x="279446" y="277717"/>
            <a:ext cx="713232" cy="713232"/>
          </a:xfrm>
          <a:prstGeom prst="rect">
            <a:avLst/>
          </a:prstGeom>
          <a:noFill/>
          <a:ln>
            <a:noFill/>
          </a:ln>
          <a:effectLst>
            <a:outerShdw blurRad="50800" dist="38100" dir="2700000" algn="tl" rotWithShape="0">
              <a:srgbClr val="000000">
                <a:alpha val="40000"/>
              </a:srgbClr>
            </a:outerShdw>
          </a:effectLst>
        </p:spPr>
      </p:pic>
      <p:sp>
        <p:nvSpPr>
          <p:cNvPr id="504" name="Google Shape;504;p3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Your Turn…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fade">
                                      <p:cBhvr>
                                        <p:cTn id="7" dur="1000"/>
                                        <p:tgtEl>
                                          <p:spTgt spid="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35" descr="This graphic shows three students seated at desks.  Each has their hand raised." title="Classroom graphic"/>
          <p:cNvPicPr preferRelativeResize="0"/>
          <p:nvPr/>
        </p:nvPicPr>
        <p:blipFill rotWithShape="1">
          <a:blip r:embed="rId3">
            <a:alphaModFix/>
          </a:blip>
          <a:srcRect/>
          <a:stretch/>
        </p:blipFill>
        <p:spPr>
          <a:xfrm>
            <a:off x="1741014" y="2731860"/>
            <a:ext cx="5422900" cy="3073400"/>
          </a:xfrm>
          <a:prstGeom prst="rect">
            <a:avLst/>
          </a:prstGeom>
          <a:noFill/>
          <a:ln>
            <a:noFill/>
          </a:ln>
        </p:spPr>
      </p:pic>
      <p:sp>
        <p:nvSpPr>
          <p:cNvPr id="510" name="Google Shape;510;p35"/>
          <p:cNvSpPr txBox="1">
            <a:spLocks noGrp="1"/>
          </p:cNvSpPr>
          <p:nvPr>
            <p:ph type="body" idx="1"/>
          </p:nvPr>
        </p:nvSpPr>
        <p:spPr>
          <a:xfrm>
            <a:off x="365297" y="1600200"/>
            <a:ext cx="8539631" cy="4691069"/>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200"/>
              <a:buNone/>
            </a:pPr>
            <a:r>
              <a:rPr lang="en-US"/>
              <a:t>Day 5 will be dedicated to supporting PBIS in the classroom.</a:t>
            </a: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a:p>
            <a:pPr marL="0" lvl="0" indent="0" algn="l" rtl="0">
              <a:spcBef>
                <a:spcPts val="640"/>
              </a:spcBef>
              <a:spcAft>
                <a:spcPts val="0"/>
              </a:spcAft>
              <a:buSzPts val="3200"/>
              <a:buNone/>
            </a:pPr>
            <a:endParaRPr/>
          </a:p>
        </p:txBody>
      </p:sp>
      <p:sp>
        <p:nvSpPr>
          <p:cNvPr id="511" name="Google Shape;511;p35"/>
          <p:cNvSpPr txBox="1">
            <a:spLocks noGrp="1"/>
          </p:cNvSpPr>
          <p:nvPr>
            <p:ph type="title"/>
          </p:nvPr>
        </p:nvSpPr>
        <p:spPr>
          <a:xfrm>
            <a:off x="946719" y="350815"/>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4400"/>
              <a:buFont typeface="Twentieth Century"/>
              <a:buNone/>
            </a:pPr>
            <a:r>
              <a:rPr lang="en-US"/>
              <a:t>Classroom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aphicFrame>
        <p:nvGraphicFramePr>
          <p:cNvPr id="190" name="Google Shape;190;p4" descr="1. Arrange orderly physical environment; 2. Define, teach, acknowledge rules and expectations; 3. Define, teach classroom routines; 4. Employ active supervision; 5. Provide specific praise for behavior; 6. Continuum of response strategies for inappropriate behaviors; 7. Class-wide group contingency; 8. Provide multiple opportunities to respond" title="Classroom management practices"/>
          <p:cNvGraphicFramePr/>
          <p:nvPr/>
        </p:nvGraphicFramePr>
        <p:xfrm>
          <a:off x="4460241" y="3026834"/>
          <a:ext cx="3000000" cy="3000000"/>
        </p:xfrm>
        <a:graphic>
          <a:graphicData uri="http://schemas.openxmlformats.org/drawingml/2006/table">
            <a:tbl>
              <a:tblPr firstRow="1" bandRow="1">
                <a:noFill/>
                <a:tableStyleId>{39F8603C-C972-4207-9FEC-C9A4866935A6}</a:tableStyleId>
              </a:tblPr>
              <a:tblGrid>
                <a:gridCol w="273450">
                  <a:extLst>
                    <a:ext uri="{9D8B030D-6E8A-4147-A177-3AD203B41FA5}">
                      <a16:colId xmlns:a16="http://schemas.microsoft.com/office/drawing/2014/main" val="20000"/>
                    </a:ext>
                  </a:extLst>
                </a:gridCol>
                <a:gridCol w="3785850">
                  <a:extLst>
                    <a:ext uri="{9D8B030D-6E8A-4147-A177-3AD203B41FA5}">
                      <a16:colId xmlns:a16="http://schemas.microsoft.com/office/drawing/2014/main" val="20001"/>
                    </a:ext>
                  </a:extLst>
                </a:gridCol>
              </a:tblGrid>
              <a:tr h="445775">
                <a:tc gridSpan="2">
                  <a:txBody>
                    <a:bodyPr/>
                    <a:lstStyle/>
                    <a:p>
                      <a:pPr marL="0" marR="0" lvl="0" indent="0" algn="ctr" rtl="0">
                        <a:spcBef>
                          <a:spcPts val="0"/>
                        </a:spcBef>
                        <a:spcAft>
                          <a:spcPts val="0"/>
                        </a:spcAft>
                        <a:buNone/>
                      </a:pPr>
                      <a:r>
                        <a:rPr lang="en-US" sz="1800" u="none" strike="noStrike" cap="none">
                          <a:solidFill>
                            <a:schemeClr val="dk2"/>
                          </a:solidFill>
                        </a:rPr>
                        <a:t>8 Classroom Management Practices</a:t>
                      </a:r>
                      <a:endParaRPr sz="1800" u="none" strike="noStrike" cap="none">
                        <a:solidFill>
                          <a:schemeClr val="dk2"/>
                        </a:solidFill>
                        <a:latin typeface="Twentieth Century"/>
                        <a:ea typeface="Twentieth Century"/>
                        <a:cs typeface="Twentieth Century"/>
                        <a:sym typeface="Twentieth Century"/>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900">
                <a:tc>
                  <a:txBody>
                    <a:bodyPr/>
                    <a:lstStyle/>
                    <a:p>
                      <a:pPr marL="0" marR="0" lvl="0" indent="0" algn="l" rtl="0">
                        <a:spcBef>
                          <a:spcPts val="0"/>
                        </a:spcBef>
                        <a:spcAft>
                          <a:spcPts val="0"/>
                        </a:spcAft>
                        <a:buNone/>
                      </a:pPr>
                      <a:r>
                        <a:rPr lang="en-US" sz="1500" u="none" strike="noStrike" cap="none">
                          <a:solidFill>
                            <a:schemeClr val="dk2"/>
                          </a:solidFill>
                        </a:rPr>
                        <a:t>1</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Arrange orderly physical environment</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1"/>
                  </a:ext>
                </a:extLst>
              </a:tr>
              <a:tr h="491825">
                <a:tc>
                  <a:txBody>
                    <a:bodyPr/>
                    <a:lstStyle/>
                    <a:p>
                      <a:pPr marL="0" marR="0" lvl="0" indent="0" algn="l" rtl="0">
                        <a:spcBef>
                          <a:spcPts val="0"/>
                        </a:spcBef>
                        <a:spcAft>
                          <a:spcPts val="0"/>
                        </a:spcAft>
                        <a:buNone/>
                      </a:pPr>
                      <a:r>
                        <a:rPr lang="en-US" sz="1500" b="1">
                          <a:solidFill>
                            <a:schemeClr val="accent6"/>
                          </a:solidFill>
                        </a:rPr>
                        <a:t>2</a:t>
                      </a:r>
                      <a:endParaRPr sz="1500" b="1">
                        <a:solidFill>
                          <a:schemeClr val="accent6"/>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B85B22"/>
                        </a:buClr>
                        <a:buSzPts val="1500"/>
                        <a:buFont typeface="Calibri"/>
                        <a:buNone/>
                      </a:pPr>
                      <a:r>
                        <a:rPr lang="en-US" sz="1500" b="1">
                          <a:solidFill>
                            <a:srgbClr val="B85B22"/>
                          </a:solidFill>
                        </a:rPr>
                        <a:t>Define, Teach, Acknowledge Rules and Expectations </a:t>
                      </a:r>
                      <a:endParaRPr sz="1500" b="1">
                        <a:solidFill>
                          <a:srgbClr val="B85B2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2"/>
                  </a:ext>
                </a:extLst>
              </a:tr>
              <a:tr h="286900">
                <a:tc>
                  <a:txBody>
                    <a:bodyPr/>
                    <a:lstStyle/>
                    <a:p>
                      <a:pPr marL="0" marR="0" lvl="0" indent="0" algn="l" rtl="0">
                        <a:spcBef>
                          <a:spcPts val="0"/>
                        </a:spcBef>
                        <a:spcAft>
                          <a:spcPts val="0"/>
                        </a:spcAft>
                        <a:buNone/>
                      </a:pPr>
                      <a:r>
                        <a:rPr lang="en-US" sz="1500" b="1">
                          <a:solidFill>
                            <a:schemeClr val="accent6"/>
                          </a:solidFill>
                        </a:rPr>
                        <a:t>3</a:t>
                      </a:r>
                      <a:endParaRPr sz="1500" b="1">
                        <a:solidFill>
                          <a:schemeClr val="accent6"/>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B85B22"/>
                        </a:buClr>
                        <a:buSzPts val="1500"/>
                        <a:buFont typeface="Calibri"/>
                        <a:buNone/>
                      </a:pPr>
                      <a:r>
                        <a:rPr lang="en-US" sz="1500" b="1">
                          <a:solidFill>
                            <a:srgbClr val="B85B22"/>
                          </a:solidFill>
                        </a:rPr>
                        <a:t>Define, Teach Classroom Routines</a:t>
                      </a:r>
                      <a:endParaRPr sz="1500" b="1">
                        <a:solidFill>
                          <a:srgbClr val="B85B2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3"/>
                  </a:ext>
                </a:extLst>
              </a:tr>
              <a:tr h="286900">
                <a:tc>
                  <a:txBody>
                    <a:bodyPr/>
                    <a:lstStyle/>
                    <a:p>
                      <a:pPr marL="0" marR="0" lvl="0" indent="0" algn="l" rtl="0">
                        <a:spcBef>
                          <a:spcPts val="0"/>
                        </a:spcBef>
                        <a:spcAft>
                          <a:spcPts val="0"/>
                        </a:spcAft>
                        <a:buNone/>
                      </a:pPr>
                      <a:r>
                        <a:rPr lang="en-US" sz="1500">
                          <a:solidFill>
                            <a:schemeClr val="dk2"/>
                          </a:solidFill>
                        </a:rPr>
                        <a:t>4</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Employ Active Supervision</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4"/>
                  </a:ext>
                </a:extLst>
              </a:tr>
              <a:tr h="286900">
                <a:tc>
                  <a:txBody>
                    <a:bodyPr/>
                    <a:lstStyle/>
                    <a:p>
                      <a:pPr marL="0" marR="0" lvl="0" indent="0" algn="l" rtl="0">
                        <a:spcBef>
                          <a:spcPts val="0"/>
                        </a:spcBef>
                        <a:spcAft>
                          <a:spcPts val="0"/>
                        </a:spcAft>
                        <a:buNone/>
                      </a:pPr>
                      <a:r>
                        <a:rPr lang="en-US" sz="1500">
                          <a:solidFill>
                            <a:schemeClr val="dk2"/>
                          </a:solidFill>
                        </a:rPr>
                        <a:t>5</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Specific Praise for Behavior</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5"/>
                  </a:ext>
                </a:extLst>
              </a:tr>
              <a:tr h="491825">
                <a:tc>
                  <a:txBody>
                    <a:bodyPr/>
                    <a:lstStyle/>
                    <a:p>
                      <a:pPr marL="0" marR="0" lvl="0" indent="0" algn="l" rtl="0">
                        <a:spcBef>
                          <a:spcPts val="0"/>
                        </a:spcBef>
                        <a:spcAft>
                          <a:spcPts val="0"/>
                        </a:spcAft>
                        <a:buNone/>
                      </a:pPr>
                      <a:r>
                        <a:rPr lang="en-US" sz="1500">
                          <a:solidFill>
                            <a:schemeClr val="dk2"/>
                          </a:solidFill>
                        </a:rPr>
                        <a:t>6</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Continuum of Response Strategies for Inappropriate Behaviors</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6"/>
                  </a:ext>
                </a:extLst>
              </a:tr>
              <a:tr h="286900">
                <a:tc>
                  <a:txBody>
                    <a:bodyPr/>
                    <a:lstStyle/>
                    <a:p>
                      <a:pPr marL="0" marR="0" lvl="0" indent="0" algn="l" rtl="0">
                        <a:spcBef>
                          <a:spcPts val="0"/>
                        </a:spcBef>
                        <a:spcAft>
                          <a:spcPts val="0"/>
                        </a:spcAft>
                        <a:buNone/>
                      </a:pPr>
                      <a:r>
                        <a:rPr lang="en-US" sz="1500">
                          <a:solidFill>
                            <a:schemeClr val="dk2"/>
                          </a:solidFill>
                        </a:rPr>
                        <a:t>7</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Class-Wide Group Contingency</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7"/>
                  </a:ext>
                </a:extLst>
              </a:tr>
              <a:tr h="286900">
                <a:tc>
                  <a:txBody>
                    <a:bodyPr/>
                    <a:lstStyle/>
                    <a:p>
                      <a:pPr marL="0" marR="0" lvl="0" indent="0" algn="l" rtl="0">
                        <a:spcBef>
                          <a:spcPts val="0"/>
                        </a:spcBef>
                        <a:spcAft>
                          <a:spcPts val="0"/>
                        </a:spcAft>
                        <a:buNone/>
                      </a:pPr>
                      <a:r>
                        <a:rPr lang="en-US" sz="1500">
                          <a:solidFill>
                            <a:schemeClr val="dk2"/>
                          </a:solidFill>
                        </a:rPr>
                        <a:t>8</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chemeClr val="dk2"/>
                        </a:buClr>
                        <a:buSzPts val="1500"/>
                        <a:buFont typeface="Calibri"/>
                        <a:buNone/>
                      </a:pPr>
                      <a:r>
                        <a:rPr lang="en-US" sz="1500">
                          <a:solidFill>
                            <a:schemeClr val="dk2"/>
                          </a:solidFill>
                        </a:rPr>
                        <a:t>Provide Multiple Opportunities to Respond</a:t>
                      </a:r>
                      <a:endParaRPr sz="1500">
                        <a:solidFill>
                          <a:schemeClr val="dk2"/>
                        </a:solidFill>
                        <a:latin typeface="Twentieth Century"/>
                        <a:ea typeface="Twentieth Century"/>
                        <a:cs typeface="Twentieth Century"/>
                        <a:sym typeface="Twentieth Century"/>
                      </a:endParaRPr>
                    </a:p>
                  </a:txBody>
                  <a:tcPr marL="91450" marR="91450" marT="45725" marB="45725">
                    <a:solidFill>
                      <a:srgbClr val="FFFFFF"/>
                    </a:solidFill>
                  </a:tcPr>
                </a:tc>
                <a:extLst>
                  <a:ext uri="{0D108BD9-81ED-4DB2-BD59-A6C34878D82A}">
                    <a16:rowId xmlns:a16="http://schemas.microsoft.com/office/drawing/2014/main" val="10008"/>
                  </a:ext>
                </a:extLst>
              </a:tr>
            </a:tbl>
          </a:graphicData>
        </a:graphic>
      </p:graphicFrame>
      <p:graphicFrame>
        <p:nvGraphicFramePr>
          <p:cNvPr id="191" name="Google Shape;191;p4" descr="Following items listed: discipline data, data-based decision making, fidelity data, annual evaluation." title="TFI Sub-scale: Evaluation"/>
          <p:cNvGraphicFramePr/>
          <p:nvPr/>
        </p:nvGraphicFramePr>
        <p:xfrm>
          <a:off x="4460241" y="1229597"/>
          <a:ext cx="3000000" cy="3000000"/>
        </p:xfrm>
        <a:graphic>
          <a:graphicData uri="http://schemas.openxmlformats.org/drawingml/2006/table">
            <a:tbl>
              <a:tblPr firstRow="1" bandRow="1">
                <a:noFill/>
                <a:tableStyleId>{9F59390F-84D9-4B94-9161-938B037BA806}</a:tableStyleId>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Evaluation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spcBef>
                          <a:spcPts val="0"/>
                        </a:spcBef>
                        <a:spcAft>
                          <a:spcPts val="0"/>
                        </a:spcAft>
                        <a:buNone/>
                      </a:pPr>
                      <a:r>
                        <a:rPr lang="en-US" sz="1600">
                          <a:solidFill>
                            <a:schemeClr val="dk2"/>
                          </a:solidFill>
                        </a:rPr>
                        <a:t>TFI 1.12</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Annual Evaluation</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192" name="Google Shape;192;p4" descr="Following items listed: behavioral expecations, teaching expectations, problem behavior definitions, discipline policies, professional development, classroom procedures, feedback and acknowledgement, faculty involvement, and student/family/community involvement." title="TFI Sub-scale: Implementation"/>
          <p:cNvGraphicFramePr/>
          <p:nvPr/>
        </p:nvGraphicFramePr>
        <p:xfrm>
          <a:off x="724107" y="2464051"/>
          <a:ext cx="3000000" cy="3000000"/>
        </p:xfrm>
        <a:graphic>
          <a:graphicData uri="http://schemas.openxmlformats.org/drawingml/2006/table">
            <a:tbl>
              <a:tblPr firstRow="1" bandRow="1">
                <a:noFill/>
                <a:tableStyleId>{9F59390F-84D9-4B94-9161-938B037BA806}</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Implementation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spcBef>
                          <a:spcPts val="0"/>
                        </a:spcBef>
                        <a:spcAft>
                          <a:spcPts val="0"/>
                        </a:spcAft>
                        <a:buNone/>
                      </a:pPr>
                      <a:r>
                        <a:rPr lang="en-US" sz="1600" b="1">
                          <a:solidFill>
                            <a:schemeClr val="accent6"/>
                          </a:solidFill>
                        </a:rPr>
                        <a:t>TFI 1.3</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a:solidFill>
                            <a:schemeClr val="accent6"/>
                          </a:solidFill>
                        </a:rPr>
                        <a:t>Behavioral Expectations</a:t>
                      </a:r>
                      <a:endParaRPr sz="1600" b="1">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spcBef>
                          <a:spcPts val="0"/>
                        </a:spcBef>
                        <a:spcAft>
                          <a:spcPts val="0"/>
                        </a:spcAft>
                        <a:buNone/>
                      </a:pPr>
                      <a:r>
                        <a:rPr lang="en-US" sz="1600">
                          <a:solidFill>
                            <a:schemeClr val="dk2"/>
                          </a:solidFill>
                        </a:rPr>
                        <a:t>TFI 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Teaching Expectations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a:solidFill>
                            <a:schemeClr val="dk2"/>
                          </a:solidFill>
                        </a:rPr>
                        <a:t>Problem Behavior Definitions</a:t>
                      </a:r>
                      <a:endParaRPr sz="1600" b="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spcBef>
                          <a:spcPts val="0"/>
                        </a:spcBef>
                        <a:spcAft>
                          <a:spcPts val="0"/>
                        </a:spcAft>
                        <a:buNone/>
                      </a:pPr>
                      <a:r>
                        <a:rPr lang="en-US" sz="1600">
                          <a:solidFill>
                            <a:schemeClr val="dk2"/>
                          </a:solidFill>
                        </a:rPr>
                        <a:t>TFI 1.6</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Discipline Policies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accent6"/>
                          </a:solidFill>
                        </a:rPr>
                        <a:t>TFI 1.8</a:t>
                      </a:r>
                      <a:endParaRPr sz="1600">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accent6"/>
                          </a:solidFill>
                        </a:rPr>
                        <a:t>Classroom Procedures</a:t>
                      </a:r>
                      <a:endParaRPr sz="1600">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a:solidFill>
                            <a:schemeClr val="dk2"/>
                          </a:solidFill>
                        </a:rPr>
                        <a:t>TFI 1.9</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Feedback and Acknowledgement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Student/Family/Community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93" name="Google Shape;193;p4" descr="Two items listed: team composition and team operating procedures" title="TFI Sub-scale: Team"/>
          <p:cNvGraphicFramePr/>
          <p:nvPr/>
        </p:nvGraphicFramePr>
        <p:xfrm>
          <a:off x="724108" y="1229597"/>
          <a:ext cx="3000000" cy="3000000"/>
        </p:xfrm>
        <a:graphic>
          <a:graphicData uri="http://schemas.openxmlformats.org/drawingml/2006/table">
            <a:tbl>
              <a:tblPr firstRow="1" bandRow="1">
                <a:noFill/>
                <a:tableStyleId>{9F59390F-84D9-4B94-9161-938B037BA806}</a:tableStyleId>
              </a:tblPr>
              <a:tblGrid>
                <a:gridCol w="837075">
                  <a:extLst>
                    <a:ext uri="{9D8B030D-6E8A-4147-A177-3AD203B41FA5}">
                      <a16:colId xmlns:a16="http://schemas.microsoft.com/office/drawing/2014/main" val="20000"/>
                    </a:ext>
                  </a:extLst>
                </a:gridCol>
                <a:gridCol w="2754350">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a:solidFill>
                            <a:schemeClr val="dk2"/>
                          </a:solidFill>
                        </a:rPr>
                        <a:t>TFI Sub-Scale: </a:t>
                      </a:r>
                      <a:r>
                        <a:rPr lang="en-US" sz="2000" u="none">
                          <a:solidFill>
                            <a:schemeClr val="dk2"/>
                          </a:solidFill>
                        </a:rPr>
                        <a:t>Team </a:t>
                      </a:r>
                      <a:endParaRPr sz="2000" b="0" u="none">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Operating Procedures</a:t>
                      </a:r>
                      <a:endParaRPr/>
                    </a:p>
                  </a:txBody>
                  <a:tcPr marL="91450" marR="91450" marT="45725" marB="45725"/>
                </a:tc>
                <a:extLst>
                  <a:ext uri="{0D108BD9-81ED-4DB2-BD59-A6C34878D82A}">
                    <a16:rowId xmlns:a16="http://schemas.microsoft.com/office/drawing/2014/main" val="10002"/>
                  </a:ext>
                </a:extLst>
              </a:tr>
            </a:tbl>
          </a:graphicData>
        </a:graphic>
      </p:graphicFrame>
      <p:pic>
        <p:nvPicPr>
          <p:cNvPr id="194" name="Google Shape;194;p4" title="Core Content Icon"/>
          <p:cNvPicPr preferRelativeResize="0"/>
          <p:nvPr/>
        </p:nvPicPr>
        <p:blipFill rotWithShape="1">
          <a:blip r:embed="rId3">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195" name="Google Shape;195;p4"/>
          <p:cNvSpPr txBox="1">
            <a:spLocks noGrp="1"/>
          </p:cNvSpPr>
          <p:nvPr>
            <p:ph type="title"/>
          </p:nvPr>
        </p:nvSpPr>
        <p:spPr>
          <a:xfrm>
            <a:off x="1167409" y="288118"/>
            <a:ext cx="6783410" cy="713232"/>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240"/>
              <a:buFont typeface="Twentieth Century"/>
              <a:buNone/>
            </a:pPr>
            <a:r>
              <a:rPr lang="en-US" sz="3240"/>
              <a:t> Tier 1: Professional Learning Roadmap</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517" name="Google Shape;517;p36" descr="Feature: 1.3 behavioral expectations - School has five or fewer positively stated behavioral expectations and examples by setting/location for student and staff behaviors (i.e., school teaching matrix) defined and in place.&#10;Possible data source: TFI walkthrough tool, staff handbook, student handbook&#10;Scoring Criteria: &#10;0 = Behavioral expectations have not been identified,&#10;are not all positive, or are more than 5 in number&#10;1 = Behavioral expectations identified but may not include a matrix or be posted&#10;2 = Five or fewer behavioral expectations exist that are&#10;positive, posted, and identified for specific settings (i.e., matrix) AND at least 90% of staff can list at least 67% of the expectations&#10;" title="TFI 1.3 Behavioral Expectations"/>
          <p:cNvGraphicFramePr/>
          <p:nvPr/>
        </p:nvGraphicFramePr>
        <p:xfrm>
          <a:off x="698931" y="1302208"/>
          <a:ext cx="3000000" cy="3000000"/>
        </p:xfrm>
        <a:graphic>
          <a:graphicData uri="http://schemas.openxmlformats.org/drawingml/2006/table">
            <a:tbl>
              <a:tblPr firstRow="1" bandRow="1">
                <a:noFill/>
                <a:tableStyleId>{F79B8222-AB96-45E5-AC99-F4A1DB1E5BF7}</a:tableStyleId>
              </a:tblPr>
              <a:tblGrid>
                <a:gridCol w="2619125">
                  <a:extLst>
                    <a:ext uri="{9D8B030D-6E8A-4147-A177-3AD203B41FA5}">
                      <a16:colId xmlns:a16="http://schemas.microsoft.com/office/drawing/2014/main" val="20000"/>
                    </a:ext>
                  </a:extLst>
                </a:gridCol>
                <a:gridCol w="2167075">
                  <a:extLst>
                    <a:ext uri="{9D8B030D-6E8A-4147-A177-3AD203B41FA5}">
                      <a16:colId xmlns:a16="http://schemas.microsoft.com/office/drawing/2014/main" val="20001"/>
                    </a:ext>
                  </a:extLst>
                </a:gridCol>
                <a:gridCol w="3315225">
                  <a:extLst>
                    <a:ext uri="{9D8B030D-6E8A-4147-A177-3AD203B41FA5}">
                      <a16:colId xmlns:a16="http://schemas.microsoft.com/office/drawing/2014/main" val="20002"/>
                    </a:ext>
                  </a:extLst>
                </a:gridCol>
              </a:tblGrid>
              <a:tr h="525450">
                <a:tc>
                  <a:txBody>
                    <a:bodyPr/>
                    <a:lstStyle/>
                    <a:p>
                      <a:pPr marL="0" marR="0" lvl="0" indent="0" algn="l" rtl="0">
                        <a:spcBef>
                          <a:spcPts val="0"/>
                        </a:spcBef>
                        <a:spcAft>
                          <a:spcPts val="0"/>
                        </a:spcAft>
                        <a:buNone/>
                      </a:pPr>
                      <a:r>
                        <a:rPr lang="en-US" sz="1600" b="1">
                          <a:solidFill>
                            <a:srgbClr val="000000"/>
                          </a:solidFill>
                          <a:latin typeface="Twentieth Century"/>
                          <a:ea typeface="Twentieth Century"/>
                          <a:cs typeface="Twentieth Century"/>
                          <a:sym typeface="Twentieth Century"/>
                        </a:rPr>
                        <a:t>Feature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b="1">
                          <a:solidFill>
                            <a:srgbClr val="000000"/>
                          </a:solidFill>
                          <a:latin typeface="Twentieth Century"/>
                          <a:ea typeface="Twentieth Century"/>
                          <a:cs typeface="Twentieth Century"/>
                          <a:sym typeface="Twentieth Century"/>
                        </a:rPr>
                        <a:t>Possible Data Source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b="1">
                          <a:solidFill>
                            <a:srgbClr val="000000"/>
                          </a:solidFill>
                          <a:latin typeface="Twentieth Century"/>
                          <a:ea typeface="Twentieth Century"/>
                          <a:cs typeface="Twentieth Century"/>
                          <a:sym typeface="Twentieth Century"/>
                        </a:rPr>
                        <a:t>Scoring Criteria</a:t>
                      </a:r>
                      <a:endParaRPr/>
                    </a:p>
                  </a:txBody>
                  <a:tcPr marL="91450" marR="91450"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0"/>
                  </a:ext>
                </a:extLst>
              </a:tr>
              <a:tr h="4163750">
                <a:tc>
                  <a:txBody>
                    <a:bodyPr/>
                    <a:lstStyle/>
                    <a:p>
                      <a:pPr marL="0" marR="0" lvl="0" indent="0" algn="l" rtl="0">
                        <a:spcBef>
                          <a:spcPts val="0"/>
                        </a:spcBef>
                        <a:spcAft>
                          <a:spcPts val="0"/>
                        </a:spcAft>
                        <a:buNone/>
                      </a:pPr>
                      <a:r>
                        <a:rPr lang="en-US" sz="1600" b="1">
                          <a:solidFill>
                            <a:srgbClr val="000000"/>
                          </a:solidFill>
                          <a:latin typeface="Twentieth Century"/>
                          <a:ea typeface="Twentieth Century"/>
                          <a:cs typeface="Twentieth Century"/>
                          <a:sym typeface="Twentieth Century"/>
                        </a:rPr>
                        <a:t>1.3 Behavioral Expectations:</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School has five or fewer positively stated behavioral</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expectations and examples by setting/location for</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student and staff behaviors (i.e., school teaching matrix)</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defined and in place.</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b="1">
                          <a:solidFill>
                            <a:srgbClr val="000000"/>
                          </a:solidFill>
                          <a:latin typeface="Twentieth Century"/>
                          <a:ea typeface="Twentieth Century"/>
                          <a:cs typeface="Twentieth Century"/>
                          <a:sym typeface="Twentieth Century"/>
                        </a:rPr>
                        <a:t>• </a:t>
                      </a:r>
                      <a:r>
                        <a:rPr lang="en-US" sz="1600" b="0">
                          <a:solidFill>
                            <a:srgbClr val="000000"/>
                          </a:solidFill>
                          <a:latin typeface="Twentieth Century"/>
                          <a:ea typeface="Twentieth Century"/>
                          <a:cs typeface="Twentieth Century"/>
                          <a:sym typeface="Twentieth Century"/>
                        </a:rPr>
                        <a:t>TFI Walkthrough Tool</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 Staff handbook</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 Student handbook</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0 = Behavioral expectations have not been identified,</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are not all positive, or are more than 5 in number</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1 = Behavioral expectations identified but may not include a matrix or be posted</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 </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2 = Five or fewer behavioral expectations exist that are</a:t>
                      </a:r>
                      <a:endParaRPr/>
                    </a:p>
                    <a:p>
                      <a:pPr marL="0" marR="0" lvl="0" indent="0" algn="l" rtl="0">
                        <a:spcBef>
                          <a:spcPts val="0"/>
                        </a:spcBef>
                        <a:spcAft>
                          <a:spcPts val="0"/>
                        </a:spcAft>
                        <a:buNone/>
                      </a:pPr>
                      <a:r>
                        <a:rPr lang="en-US" sz="1600" b="0">
                          <a:solidFill>
                            <a:srgbClr val="000000"/>
                          </a:solidFill>
                          <a:latin typeface="Twentieth Century"/>
                          <a:ea typeface="Twentieth Century"/>
                          <a:cs typeface="Twentieth Century"/>
                          <a:sym typeface="Twentieth Century"/>
                        </a:rPr>
                        <a:t>positive, posted, and identified for specific settings (i.e., matrix) AND at least 90% of staff can list at least 67% of the expectations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1"/>
                  </a:ext>
                </a:extLst>
              </a:tr>
            </a:tbl>
          </a:graphicData>
        </a:graphic>
      </p:graphicFrame>
      <p:pic>
        <p:nvPicPr>
          <p:cNvPr id="518" name="Google Shape;518;p36"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519" name="Google Shape;519;p36"/>
          <p:cNvSpPr txBox="1">
            <a:spLocks noGrp="1"/>
          </p:cNvSpPr>
          <p:nvPr>
            <p:ph type="title"/>
          </p:nvPr>
        </p:nvSpPr>
        <p:spPr>
          <a:xfrm>
            <a:off x="917267" y="290275"/>
            <a:ext cx="7461610" cy="72114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graphicFrame>
        <p:nvGraphicFramePr>
          <p:cNvPr id="525" name="Google Shape;525;g5c734503c4_0_1"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8531375" cy="4328170"/>
        </p:xfrm>
        <a:graphic>
          <a:graphicData uri="http://schemas.openxmlformats.org/drawingml/2006/table">
            <a:tbl>
              <a:tblPr firstRow="1" bandRow="1">
                <a:noFill/>
                <a:tableStyleId>{AF4A115D-015A-4DD4-AC8C-7DC803FB3424}</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marR="0" lvl="0" indent="0" algn="l" rtl="0">
                        <a:lnSpc>
                          <a:spcPct val="100000"/>
                        </a:lnSpc>
                        <a:spcBef>
                          <a:spcPts val="0"/>
                        </a:spcBef>
                        <a:spcAft>
                          <a:spcPts val="0"/>
                        </a:spcAft>
                        <a:buNone/>
                      </a:pPr>
                      <a:r>
                        <a:rPr lang="en-US" sz="2000" b="1"/>
                        <a:t>1.3 Behavioral Expectations:</a:t>
                      </a:r>
                      <a:endParaRPr sz="2000" b="1"/>
                    </a:p>
                    <a:p>
                      <a:pPr marL="0" marR="0" lvl="0" indent="0" algn="l" rtl="0">
                        <a:lnSpc>
                          <a:spcPct val="100000"/>
                        </a:lnSpc>
                        <a:spcBef>
                          <a:spcPts val="0"/>
                        </a:spcBef>
                        <a:spcAft>
                          <a:spcPts val="0"/>
                        </a:spcAft>
                        <a:buNone/>
                      </a:pPr>
                      <a:r>
                        <a:rPr lang="en-US" sz="2000"/>
                        <a:t>School has five or fewer positively stated behavioral expectations and examples by setting/location for student and staff behaviors (i.e., school teaching matrix)</a:t>
                      </a:r>
                      <a:endParaRPr sz="2000"/>
                    </a:p>
                    <a:p>
                      <a:pPr marL="0" marR="0" lvl="0" indent="0" algn="l" rtl="0">
                        <a:lnSpc>
                          <a:spcPct val="100000"/>
                        </a:lnSpc>
                        <a:spcBef>
                          <a:spcPts val="0"/>
                        </a:spcBef>
                        <a:spcAft>
                          <a:spcPts val="0"/>
                        </a:spcAft>
                        <a:buNone/>
                      </a:pPr>
                      <a:r>
                        <a:rPr lang="en-US" sz="2000"/>
                        <a:t>defined and in place.</a:t>
                      </a:r>
                      <a:endParaRPr sz="2000"/>
                    </a:p>
                  </a:txBody>
                  <a:tcPr marL="68575" marR="68575" marT="0" marB="0"/>
                </a:tc>
                <a:tc gridSpan="2">
                  <a:txBody>
                    <a:bodyPr/>
                    <a:lstStyle/>
                    <a:p>
                      <a:pPr marL="0" lvl="0" indent="0" algn="l" rtl="0">
                        <a:spcBef>
                          <a:spcPts val="0"/>
                        </a:spcBef>
                        <a:spcAft>
                          <a:spcPts val="0"/>
                        </a:spcAft>
                        <a:buClr>
                          <a:srgbClr val="44546A"/>
                        </a:buClr>
                        <a:buFont typeface="Questrial"/>
                        <a:buNone/>
                      </a:pPr>
                      <a:r>
                        <a:rPr lang="en-US" sz="2000"/>
                        <a:t>Teams adopt or revise expectations that are reflective of the cultural values of the surrounding community. Expectations and specific rules are identified based on a legitimate purpose within the setting, as opposed to simply school tradition or maintaining the status quo. Within a culturally responsive framework, behavior expectations should focus on high standards for all students, be able to be taught and learned, and be respectful of the students’ cultures. </a:t>
                      </a:r>
                      <a:endParaRPr sz="2000">
                        <a:solidFill>
                          <a:srgbClr val="44546A"/>
                        </a:solidFill>
                        <a:latin typeface="Questrial"/>
                        <a:ea typeface="Questrial"/>
                        <a:cs typeface="Questrial"/>
                        <a:sym typeface="Questrial"/>
                      </a:endParaRPr>
                    </a:p>
                    <a:p>
                      <a:pPr marL="0" lvl="0" indent="0" algn="l" rtl="0">
                        <a:spcBef>
                          <a:spcPts val="0"/>
                        </a:spcBef>
                        <a:spcAft>
                          <a:spcPts val="0"/>
                        </a:spcAft>
                        <a:buNone/>
                      </a:pPr>
                      <a:endParaRPr sz="2000"/>
                    </a:p>
                    <a:p>
                      <a:pPr marL="0" lvl="0" indent="0" algn="l" rtl="0">
                        <a:spcBef>
                          <a:spcPts val="0"/>
                        </a:spcBef>
                        <a:spcAft>
                          <a:spcPts val="0"/>
                        </a:spcAft>
                        <a:buNone/>
                      </a:pPr>
                      <a:endParaRPr sz="2000"/>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526" name="Google Shape;526;g5c734503c4_0_1"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527" name="Google Shape;527;g5c734503c4_0_1"/>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pic>
        <p:nvPicPr>
          <p:cNvPr id="528" name="Google Shape;528;g5c734503c4_0_1">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53295" y="137093"/>
            <a:ext cx="1312549" cy="642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aphicFrame>
        <p:nvGraphicFramePr>
          <p:cNvPr id="534" name="Google Shape;534;p37" descr="This is a picture of the seven  TFI action items to be completed in the workbook.  Each item is to be rated not in place, partially or fully in place." title="TFI Action Items"/>
          <p:cNvGraphicFramePr/>
          <p:nvPr/>
        </p:nvGraphicFramePr>
        <p:xfrm>
          <a:off x="455813" y="1093437"/>
          <a:ext cx="3000000" cy="3000000"/>
        </p:xfrm>
        <a:graphic>
          <a:graphicData uri="http://schemas.openxmlformats.org/drawingml/2006/table">
            <a:tbl>
              <a:tblPr firstRow="1" bandRow="1">
                <a:noFill/>
                <a:tableStyleId>{5B1B1C79-A47E-403A-9540-476531DD9905}</a:tableStyleId>
              </a:tblPr>
              <a:tblGrid>
                <a:gridCol w="829900">
                  <a:extLst>
                    <a:ext uri="{9D8B030D-6E8A-4147-A177-3AD203B41FA5}">
                      <a16:colId xmlns:a16="http://schemas.microsoft.com/office/drawing/2014/main" val="20000"/>
                    </a:ext>
                  </a:extLst>
                </a:gridCol>
                <a:gridCol w="6198825">
                  <a:extLst>
                    <a:ext uri="{9D8B030D-6E8A-4147-A177-3AD203B41FA5}">
                      <a16:colId xmlns:a16="http://schemas.microsoft.com/office/drawing/2014/main" val="20001"/>
                    </a:ext>
                  </a:extLst>
                </a:gridCol>
                <a:gridCol w="503250">
                  <a:extLst>
                    <a:ext uri="{9D8B030D-6E8A-4147-A177-3AD203B41FA5}">
                      <a16:colId xmlns:a16="http://schemas.microsoft.com/office/drawing/2014/main" val="20002"/>
                    </a:ext>
                  </a:extLst>
                </a:gridCol>
                <a:gridCol w="503250">
                  <a:extLst>
                    <a:ext uri="{9D8B030D-6E8A-4147-A177-3AD203B41FA5}">
                      <a16:colId xmlns:a16="http://schemas.microsoft.com/office/drawing/2014/main" val="20003"/>
                    </a:ext>
                  </a:extLst>
                </a:gridCol>
                <a:gridCol w="451000">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tc>
                <a:tc>
                  <a:txBody>
                    <a:bodyPr/>
                    <a:lstStyle/>
                    <a:p>
                      <a:pPr marL="0" marR="0" lvl="0" indent="0" algn="l" rtl="0">
                        <a:spcBef>
                          <a:spcPts val="0"/>
                        </a:spcBef>
                        <a:spcAft>
                          <a:spcPts val="0"/>
                        </a:spcAft>
                        <a:buNone/>
                      </a:pPr>
                      <a:r>
                        <a:rPr lang="en-US" sz="1600"/>
                        <a:t>Action Item</a:t>
                      </a:r>
                      <a:r>
                        <a:rPr lang="en-US"/>
                        <a:t>                                            </a:t>
                      </a:r>
                      <a:r>
                        <a:rPr lang="en-US" sz="1600" b="0" i="1"/>
                        <a:t>(Not In Place; Partially; Fully In Place -&gt;)</a:t>
                      </a:r>
                      <a:endParaRPr/>
                    </a:p>
                  </a:txBody>
                  <a:tcPr marL="91450" marR="91450" marT="45725" marB="45725"/>
                </a:tc>
                <a:tc>
                  <a:txBody>
                    <a:bodyPr/>
                    <a:lstStyle/>
                    <a:p>
                      <a:pPr marL="0" marR="0" lvl="0" indent="0" algn="l" rtl="0">
                        <a:spcBef>
                          <a:spcPts val="0"/>
                        </a:spcBef>
                        <a:spcAft>
                          <a:spcPts val="0"/>
                        </a:spcAft>
                        <a:buNone/>
                      </a:pPr>
                      <a:r>
                        <a:rPr lang="en-US" sz="1600"/>
                        <a:t>NI</a:t>
                      </a:r>
                      <a:endParaRPr/>
                    </a:p>
                  </a:txBody>
                  <a:tcPr marL="91450" marR="91450" marT="45725" marB="45725"/>
                </a:tc>
                <a:tc>
                  <a:txBody>
                    <a:bodyPr/>
                    <a:lstStyle/>
                    <a:p>
                      <a:pPr marL="0" marR="0" lvl="0" indent="0" algn="l" rtl="0">
                        <a:spcBef>
                          <a:spcPts val="0"/>
                        </a:spcBef>
                        <a:spcAft>
                          <a:spcPts val="0"/>
                        </a:spcAft>
                        <a:buNone/>
                      </a:pPr>
                      <a:r>
                        <a:rPr lang="en-US" sz="1600"/>
                        <a:t>PI</a:t>
                      </a:r>
                      <a:endParaRPr/>
                    </a:p>
                  </a:txBody>
                  <a:tcPr marL="91450" marR="91450" marT="45725" marB="45725"/>
                </a:tc>
                <a:tc>
                  <a:txBody>
                    <a:bodyPr/>
                    <a:lstStyle/>
                    <a:p>
                      <a:pPr marL="0" marR="0" lvl="0" indent="0" algn="l" rtl="0">
                        <a:spcBef>
                          <a:spcPts val="0"/>
                        </a:spcBef>
                        <a:spcAft>
                          <a:spcPts val="0"/>
                        </a:spcAft>
                        <a:buNone/>
                      </a:pPr>
                      <a:r>
                        <a:rPr lang="en-US" sz="1600"/>
                        <a:t>FI</a:t>
                      </a:r>
                      <a:endParaRPr/>
                    </a:p>
                  </a:txBody>
                  <a:tcPr marL="91450" marR="91450" marT="45725" marB="45725"/>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Staff are involved in development of expectations and rules</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3-5 positively stated school-wide expectations are posted around school</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2"/>
                  </a:ext>
                </a:extLst>
              </a:tr>
              <a:tr h="498800">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Teaching matrix is developed to identify rules linked to expectations in various areas in the school</a:t>
                      </a:r>
                      <a:endParaRPr sz="1300" i="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3"/>
                  </a:ext>
                </a:extLst>
              </a:tr>
              <a:tr h="393025">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Rules are posted in specific settings/locations</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4"/>
                  </a:ext>
                </a:extLst>
              </a:tr>
              <a:tr h="360650">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Expectations apply to both students and staff</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5"/>
                  </a:ext>
                </a:extLst>
              </a:tr>
              <a:tr h="360650">
                <a:tc>
                  <a:txBody>
                    <a:bodyPr/>
                    <a:lstStyle/>
                    <a:p>
                      <a:pPr marL="0" lvl="0" indent="0" algn="l" rtl="0">
                        <a:spcBef>
                          <a:spcPts val="0"/>
                        </a:spcBef>
                        <a:spcAft>
                          <a:spcPts val="0"/>
                        </a:spcAft>
                        <a:buClr>
                          <a:srgbClr val="000000"/>
                        </a:buClr>
                        <a:buFont typeface="Arial"/>
                        <a:buNone/>
                      </a:pPr>
                      <a:r>
                        <a:rPr lang="en-US" sz="1300" i="1"/>
                        <a:t>1.3 CR</a:t>
                      </a:r>
                      <a:endParaRPr sz="1300" i="1"/>
                    </a:p>
                  </a:txBody>
                  <a:tcPr marL="91450" marR="91450" marT="45725" marB="45725"/>
                </a:tc>
                <a:tc>
                  <a:txBody>
                    <a:bodyPr/>
                    <a:lstStyle/>
                    <a:p>
                      <a:pPr marL="0" marR="0" lvl="1" indent="0" algn="l" rtl="0">
                        <a:lnSpc>
                          <a:spcPct val="100000"/>
                        </a:lnSpc>
                        <a:spcBef>
                          <a:spcPts val="0"/>
                        </a:spcBef>
                        <a:spcAft>
                          <a:spcPts val="0"/>
                        </a:spcAft>
                        <a:buClr>
                          <a:schemeClr val="dk1"/>
                        </a:buClr>
                        <a:buFont typeface="Calibri"/>
                        <a:buNone/>
                      </a:pPr>
                      <a:r>
                        <a:rPr lang="en-US" sz="1300" i="1"/>
                        <a:t>Teams provide staff and community with periodic orientation and opportunities to examine and give input regarding school-wide expectations and rules to ensure that they reflect the values and norms of the community.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6"/>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i="1"/>
                        <a:t>Teams examine expectations and rules for implicit bias to ensure that expectations are truly universal.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7"/>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i="1"/>
                        <a:t>Families and students are given opportunities to examine and give feedback on the school-wide expectations and rules before implementing and at least annually after implementation.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8"/>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i="1"/>
                        <a:t>Expectations and rules are included in family and student orientation materials, including explicit statements on possible differences between school and home.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9"/>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lvl="1" indent="0" algn="l" rtl="0">
                        <a:spcBef>
                          <a:spcPts val="0"/>
                        </a:spcBef>
                        <a:spcAft>
                          <a:spcPts val="0"/>
                        </a:spcAft>
                        <a:buClr>
                          <a:schemeClr val="dk1"/>
                        </a:buClr>
                        <a:buSzPts val="1100"/>
                        <a:buFont typeface="Calibri"/>
                        <a:buNone/>
                      </a:pPr>
                      <a:r>
                        <a:rPr lang="en-US" sz="1300" i="1"/>
                        <a:t>School staff model expectations and refer to them regularly in daily interactions.</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10"/>
                  </a:ext>
                </a:extLst>
              </a:tr>
            </a:tbl>
          </a:graphicData>
        </a:graphic>
      </p:graphicFrame>
      <p:pic>
        <p:nvPicPr>
          <p:cNvPr id="535" name="Google Shape;535;p37"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45"/>
              </a:srgbClr>
            </a:outerShdw>
          </a:effectLst>
        </p:spPr>
      </p:pic>
      <p:sp>
        <p:nvSpPr>
          <p:cNvPr id="536" name="Google Shape;536;p37"/>
          <p:cNvSpPr txBox="1">
            <a:spLocks noGrp="1"/>
          </p:cNvSpPr>
          <p:nvPr>
            <p:ph type="title"/>
          </p:nvPr>
        </p:nvSpPr>
        <p:spPr>
          <a:xfrm>
            <a:off x="1205371" y="274320"/>
            <a:ext cx="6987106" cy="63673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3959"/>
              <a:buFont typeface="Twentieth Century"/>
              <a:buNone/>
            </a:pPr>
            <a:r>
              <a:rPr lang="en-US" sz="3959"/>
              <a:t>Reflections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38" descr="Effective Schoolwide Interventions" title="Logo for OSEP Center on Positive Behavioral Interventions and Supports"/>
          <p:cNvPicPr preferRelativeResize="0"/>
          <p:nvPr/>
        </p:nvPicPr>
        <p:blipFill rotWithShape="1">
          <a:blip r:embed="rId3">
            <a:alphaModFix/>
          </a:blip>
          <a:srcRect/>
          <a:stretch/>
        </p:blipFill>
        <p:spPr>
          <a:xfrm>
            <a:off x="3136900" y="3685093"/>
            <a:ext cx="2870200" cy="873084"/>
          </a:xfrm>
          <a:prstGeom prst="rect">
            <a:avLst/>
          </a:prstGeom>
          <a:noFill/>
          <a:ln>
            <a:noFill/>
          </a:ln>
        </p:spPr>
      </p:pic>
      <p:pic>
        <p:nvPicPr>
          <p:cNvPr id="543" name="Google Shape;543;p38" title="Logo for Illinois PBIS Network"/>
          <p:cNvPicPr preferRelativeResize="0"/>
          <p:nvPr/>
        </p:nvPicPr>
        <p:blipFill rotWithShape="1">
          <a:blip r:embed="rId4">
            <a:alphaModFix/>
          </a:blip>
          <a:srcRect/>
          <a:stretch/>
        </p:blipFill>
        <p:spPr>
          <a:xfrm>
            <a:off x="6462458" y="2874312"/>
            <a:ext cx="1412240" cy="575380"/>
          </a:xfrm>
          <a:prstGeom prst="rect">
            <a:avLst/>
          </a:prstGeom>
          <a:noFill/>
          <a:ln>
            <a:noFill/>
          </a:ln>
        </p:spPr>
      </p:pic>
      <p:pic>
        <p:nvPicPr>
          <p:cNvPr id="544" name="Google Shape;544;p38" descr="info@wisconsinPBISnetwork.org; www.wisconsinPBISnetwork.org" title="Logo for Wisconsin PBIS Network"/>
          <p:cNvPicPr preferRelativeResize="0"/>
          <p:nvPr/>
        </p:nvPicPr>
        <p:blipFill rotWithShape="1">
          <a:blip r:embed="rId5">
            <a:alphaModFix/>
          </a:blip>
          <a:srcRect t="12617" r="2689"/>
          <a:stretch/>
        </p:blipFill>
        <p:spPr>
          <a:xfrm>
            <a:off x="4256273" y="5009342"/>
            <a:ext cx="3559859" cy="1059337"/>
          </a:xfrm>
          <a:prstGeom prst="rect">
            <a:avLst/>
          </a:prstGeom>
          <a:noFill/>
          <a:ln>
            <a:noFill/>
          </a:ln>
        </p:spPr>
      </p:pic>
      <p:pic>
        <p:nvPicPr>
          <p:cNvPr id="545" name="Google Shape;545;p38"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546" name="Google Shape;546;p38" title="Logo for Virginia Tiered Systems of Supports, VTS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547" name="Google Shape;547;p38" descr="The logo shows the state of Missori and there is a three-tiered triangle insdie the state outline."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548" name="Google Shape;548;p38" title="Logo for PBIS Maryland"/>
          <p:cNvPicPr preferRelativeResize="0"/>
          <p:nvPr/>
        </p:nvPicPr>
        <p:blipFill rotWithShape="1">
          <a:blip r:embed="rId9">
            <a:alphaModFix/>
          </a:blip>
          <a:srcRect/>
          <a:stretch/>
        </p:blipFill>
        <p:spPr>
          <a:xfrm>
            <a:off x="1273144" y="2778944"/>
            <a:ext cx="1185764" cy="670748"/>
          </a:xfrm>
          <a:prstGeom prst="rect">
            <a:avLst/>
          </a:prstGeom>
          <a:noFill/>
          <a:ln>
            <a:noFill/>
          </a:ln>
        </p:spPr>
      </p:pic>
      <p:grpSp>
        <p:nvGrpSpPr>
          <p:cNvPr id="549" name="Google Shape;549;p38" descr="This box contains two blue and white logos. " title="Logos for Midwest PBIS Network and Mid-Atlantic PBIS Network"/>
          <p:cNvGrpSpPr/>
          <p:nvPr/>
        </p:nvGrpSpPr>
        <p:grpSpPr>
          <a:xfrm>
            <a:off x="3293533" y="2202848"/>
            <a:ext cx="2556934" cy="1177310"/>
            <a:chOff x="2834308" y="2395711"/>
            <a:chExt cx="3475384" cy="1600200"/>
          </a:xfrm>
        </p:grpSpPr>
        <p:pic>
          <p:nvPicPr>
            <p:cNvPr id="550" name="Google Shape;550;p38" title="Logo for Mid-Atlantic PBIS Network"/>
            <p:cNvPicPr preferRelativeResize="0"/>
            <p:nvPr/>
          </p:nvPicPr>
          <p:blipFill rotWithShape="1">
            <a:blip r:embed="rId10">
              <a:alphaModFix/>
            </a:blip>
            <a:srcRect/>
            <a:stretch/>
          </p:blipFill>
          <p:spPr>
            <a:xfrm>
              <a:off x="4709492" y="2395711"/>
              <a:ext cx="1600200" cy="1600200"/>
            </a:xfrm>
            <a:prstGeom prst="rect">
              <a:avLst/>
            </a:prstGeom>
            <a:noFill/>
            <a:ln>
              <a:noFill/>
            </a:ln>
          </p:spPr>
        </p:pic>
        <p:pic>
          <p:nvPicPr>
            <p:cNvPr id="551" name="Google Shape;551;p38" title="Logo for Midwest PBIS Network"/>
            <p:cNvPicPr preferRelativeResize="0"/>
            <p:nvPr/>
          </p:nvPicPr>
          <p:blipFill rotWithShape="1">
            <a:blip r:embed="rId11">
              <a:alphaModFix/>
            </a:blip>
            <a:srcRect/>
            <a:stretch/>
          </p:blipFill>
          <p:spPr>
            <a:xfrm>
              <a:off x="2834308" y="2395711"/>
              <a:ext cx="1600200" cy="1600200"/>
            </a:xfrm>
            <a:prstGeom prst="rect">
              <a:avLst/>
            </a:prstGeom>
            <a:noFill/>
            <a:ln>
              <a:noFill/>
            </a:ln>
          </p:spPr>
        </p:pic>
      </p:grpSp>
      <p:pic>
        <p:nvPicPr>
          <p:cNvPr id="552" name="Google Shape;552;p38" descr="This graphic says Thank you!" title="Thank you!"/>
          <p:cNvPicPr preferRelativeResize="0"/>
          <p:nvPr/>
        </p:nvPicPr>
        <p:blipFill rotWithShape="1">
          <a:blip r:embed="rId12">
            <a:alphaModFix/>
          </a:blip>
          <a:srcRect/>
          <a:stretch/>
        </p:blipFill>
        <p:spPr>
          <a:xfrm rot="-771825">
            <a:off x="6679519" y="311189"/>
            <a:ext cx="2345339" cy="1334694"/>
          </a:xfrm>
          <a:prstGeom prst="rect">
            <a:avLst/>
          </a:prstGeom>
          <a:noFill/>
          <a:ln>
            <a:noFill/>
          </a:ln>
        </p:spPr>
      </p:pic>
      <p:sp>
        <p:nvSpPr>
          <p:cNvPr id="553" name="Google Shape;553;p38"/>
          <p:cNvSpPr txBox="1">
            <a:spLocks noGrp="1"/>
          </p:cNvSpPr>
          <p:nvPr>
            <p:ph type="title"/>
          </p:nvPr>
        </p:nvSpPr>
        <p:spPr>
          <a:xfrm>
            <a:off x="119270" y="198783"/>
            <a:ext cx="6718852" cy="181554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ts val="3600"/>
              <a:buFont typeface="Twentieth Century"/>
              <a:buNone/>
            </a:pPr>
            <a:br>
              <a:rPr lang="en-US" sz="3600" b="1" i="1"/>
            </a:br>
            <a:r>
              <a:rPr lang="en-US" sz="3600" b="1" i="1"/>
              <a:t>Appreciation</a:t>
            </a:r>
            <a:r>
              <a:rPr lang="en-US" sz="3600" b="1"/>
              <a:t> </a:t>
            </a:r>
            <a:r>
              <a:rPr lang="en-US" sz="3600">
                <a:solidFill>
                  <a:srgbClr val="000000"/>
                </a:solidFill>
              </a:rPr>
              <a:t>is given to the following</a:t>
            </a:r>
            <a:br>
              <a:rPr lang="en-US" sz="3600">
                <a:solidFill>
                  <a:srgbClr val="000000"/>
                </a:solidFill>
              </a:rPr>
            </a:br>
            <a:r>
              <a:rPr lang="en-US" sz="3600">
                <a:solidFill>
                  <a:srgbClr val="000000"/>
                </a:solidFill>
              </a:rPr>
              <a:t>for their contributions to this Professional Learning:</a:t>
            </a:r>
            <a:br>
              <a:rPr lang="en-US" sz="3959">
                <a:solidFill>
                  <a:srgbClr val="000000"/>
                </a:solidFill>
              </a:rPr>
            </a:br>
            <a:endParaRPr sz="3959"/>
          </a:p>
        </p:txBody>
      </p:sp>
      <p:pic>
        <p:nvPicPr>
          <p:cNvPr id="554" name="Google Shape;554;p38" descr="Minnesota Department of Education"/>
          <p:cNvPicPr preferRelativeResize="0"/>
          <p:nvPr/>
        </p:nvPicPr>
        <p:blipFill>
          <a:blip r:embed="rId13">
            <a:alphaModFix/>
          </a:blip>
          <a:stretch>
            <a:fillRect/>
          </a:stretch>
        </p:blipFill>
        <p:spPr>
          <a:xfrm>
            <a:off x="39600" y="1781657"/>
            <a:ext cx="1412250" cy="9326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20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aphicFrame>
        <p:nvGraphicFramePr>
          <p:cNvPr id="201" name="Google Shape;201;g5c734503c4_0_51" descr="Feature: 1.3 behavioral expectations - School has five or fewer positively stated behavioral expectations and examples by setting/location for student and staff behaviors (i.e., school teaching matrix) defined and in place.&#10;Possible data source: TFI walkthrough tool, staff handbook, student handbook&#10;Scoring Criteria: &#10;0 = Behavioral expectations have not been identified,&#10;are not all positive, or are more than 5 in number&#10;1 = Behavioral expectations identified but may not include a matrix or be posted&#10;2 = Five or fewer behavioral expectations exist that are&#10;positive, posted, and identified for specific settings (i.e., matrix) AND at least 90% of staff can list at least 67% of the expectations&#10;" title="TFI 1.3 Behavioral Expectations"/>
          <p:cNvGraphicFramePr/>
          <p:nvPr/>
        </p:nvGraphicFramePr>
        <p:xfrm>
          <a:off x="698931" y="1302208"/>
          <a:ext cx="3000000" cy="3000000"/>
        </p:xfrm>
        <a:graphic>
          <a:graphicData uri="http://schemas.openxmlformats.org/drawingml/2006/table">
            <a:tbl>
              <a:tblPr firstRow="1" bandRow="1">
                <a:noFill/>
                <a:tableStyleId>{F79B8222-AB96-45E5-AC99-F4A1DB1E5BF7}</a:tableStyleId>
              </a:tblPr>
              <a:tblGrid>
                <a:gridCol w="2619125">
                  <a:extLst>
                    <a:ext uri="{9D8B030D-6E8A-4147-A177-3AD203B41FA5}">
                      <a16:colId xmlns:a16="http://schemas.microsoft.com/office/drawing/2014/main" val="20000"/>
                    </a:ext>
                  </a:extLst>
                </a:gridCol>
                <a:gridCol w="2167075">
                  <a:extLst>
                    <a:ext uri="{9D8B030D-6E8A-4147-A177-3AD203B41FA5}">
                      <a16:colId xmlns:a16="http://schemas.microsoft.com/office/drawing/2014/main" val="20001"/>
                    </a:ext>
                  </a:extLst>
                </a:gridCol>
                <a:gridCol w="3315225">
                  <a:extLst>
                    <a:ext uri="{9D8B030D-6E8A-4147-A177-3AD203B41FA5}">
                      <a16:colId xmlns:a16="http://schemas.microsoft.com/office/drawing/2014/main" val="20002"/>
                    </a:ext>
                  </a:extLst>
                </a:gridCol>
              </a:tblGrid>
              <a:tr h="525450">
                <a:tc>
                  <a:txBody>
                    <a:bodyPr/>
                    <a:lstStyle/>
                    <a:p>
                      <a:pPr marL="0" marR="0" lvl="0" indent="0" algn="l" rtl="0">
                        <a:spcBef>
                          <a:spcPts val="0"/>
                        </a:spcBef>
                        <a:spcAft>
                          <a:spcPts val="0"/>
                        </a:spcAft>
                        <a:buNone/>
                      </a:pPr>
                      <a:r>
                        <a:rPr lang="en-US" sz="1600">
                          <a:solidFill>
                            <a:srgbClr val="000000"/>
                          </a:solidFill>
                        </a:rPr>
                        <a:t>Feature</a:t>
                      </a:r>
                      <a:endParaRPr sz="1600" b="0">
                        <a:solidFill>
                          <a:srgbClr val="000000"/>
                        </a:solidFil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a:solidFill>
                            <a:srgbClr val="000000"/>
                          </a:solidFill>
                        </a:rPr>
                        <a:t>Possible Data Source</a:t>
                      </a:r>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a:solidFill>
                            <a:srgbClr val="000000"/>
                          </a:solidFill>
                        </a:rPr>
                        <a:t>Scoring Criteria</a:t>
                      </a:r>
                      <a:endParaRPr/>
                    </a:p>
                  </a:txBody>
                  <a:tcPr marL="91450" marR="91450" marT="45725" marB="45725">
                    <a:lnL w="12700" cap="flat" cmpd="sng">
                      <a:solidFill>
                        <a:srgbClr val="000000"/>
                      </a:solidFill>
                      <a:prstDash val="solid"/>
                      <a:round/>
                      <a:headEnd type="none" w="sm" len="sm"/>
                      <a:tailEnd type="none" w="sm" len="sm"/>
                    </a:lnL>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0"/>
                  </a:ext>
                </a:extLst>
              </a:tr>
              <a:tr h="4163750">
                <a:tc>
                  <a:txBody>
                    <a:bodyPr/>
                    <a:lstStyle/>
                    <a:p>
                      <a:pPr marL="0" marR="0" lvl="0" indent="0" algn="l" rtl="0">
                        <a:spcBef>
                          <a:spcPts val="0"/>
                        </a:spcBef>
                        <a:spcAft>
                          <a:spcPts val="0"/>
                        </a:spcAft>
                        <a:buNone/>
                      </a:pPr>
                      <a:r>
                        <a:rPr lang="en-US" sz="1600" b="1">
                          <a:solidFill>
                            <a:srgbClr val="000000"/>
                          </a:solidFill>
                        </a:rPr>
                        <a:t>1.3 Behavioral Expectations:</a:t>
                      </a:r>
                      <a:endParaRPr/>
                    </a:p>
                    <a:p>
                      <a:pPr marL="0" marR="0" lvl="0" indent="0" algn="l" rtl="0">
                        <a:spcBef>
                          <a:spcPts val="0"/>
                        </a:spcBef>
                        <a:spcAft>
                          <a:spcPts val="0"/>
                        </a:spcAft>
                        <a:buNone/>
                      </a:pPr>
                      <a:r>
                        <a:rPr lang="en-US" sz="1600">
                          <a:solidFill>
                            <a:srgbClr val="000000"/>
                          </a:solidFill>
                        </a:rPr>
                        <a:t>School has five or fewer positively stated behavioral</a:t>
                      </a:r>
                      <a:endParaRPr/>
                    </a:p>
                    <a:p>
                      <a:pPr marL="0" marR="0" lvl="0" indent="0" algn="l" rtl="0">
                        <a:spcBef>
                          <a:spcPts val="0"/>
                        </a:spcBef>
                        <a:spcAft>
                          <a:spcPts val="0"/>
                        </a:spcAft>
                        <a:buNone/>
                      </a:pPr>
                      <a:r>
                        <a:rPr lang="en-US" sz="1600">
                          <a:solidFill>
                            <a:srgbClr val="000000"/>
                          </a:solidFill>
                        </a:rPr>
                        <a:t>expectations and examples by setting/location for</a:t>
                      </a:r>
                      <a:endParaRPr/>
                    </a:p>
                    <a:p>
                      <a:pPr marL="0" marR="0" lvl="0" indent="0" algn="l" rtl="0">
                        <a:spcBef>
                          <a:spcPts val="0"/>
                        </a:spcBef>
                        <a:spcAft>
                          <a:spcPts val="0"/>
                        </a:spcAft>
                        <a:buNone/>
                      </a:pPr>
                      <a:r>
                        <a:rPr lang="en-US" sz="1600">
                          <a:solidFill>
                            <a:srgbClr val="000000"/>
                          </a:solidFill>
                        </a:rPr>
                        <a:t>student and staff behaviors (i.e., school teaching matrix)</a:t>
                      </a:r>
                      <a:endParaRPr/>
                    </a:p>
                    <a:p>
                      <a:pPr marL="0" marR="0" lvl="0" indent="0" algn="l" rtl="0">
                        <a:spcBef>
                          <a:spcPts val="0"/>
                        </a:spcBef>
                        <a:spcAft>
                          <a:spcPts val="0"/>
                        </a:spcAft>
                        <a:buNone/>
                      </a:pPr>
                      <a:r>
                        <a:rPr lang="en-US" sz="1600">
                          <a:solidFill>
                            <a:srgbClr val="000000"/>
                          </a:solidFill>
                        </a:rPr>
                        <a:t>defined and in place.</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b="1">
                          <a:solidFill>
                            <a:srgbClr val="000000"/>
                          </a:solidFill>
                        </a:rPr>
                        <a:t>• </a:t>
                      </a:r>
                      <a:r>
                        <a:rPr lang="en-US" sz="1600">
                          <a:solidFill>
                            <a:srgbClr val="000000"/>
                          </a:solidFill>
                        </a:rPr>
                        <a:t>TFI Walkthrough Tool</a:t>
                      </a:r>
                      <a:endParaRPr/>
                    </a:p>
                    <a:p>
                      <a:pPr marL="0" marR="0" lvl="0" indent="0" algn="l" rtl="0">
                        <a:spcBef>
                          <a:spcPts val="0"/>
                        </a:spcBef>
                        <a:spcAft>
                          <a:spcPts val="0"/>
                        </a:spcAft>
                        <a:buNone/>
                      </a:pPr>
                      <a:r>
                        <a:rPr lang="en-US" sz="1600">
                          <a:solidFill>
                            <a:srgbClr val="000000"/>
                          </a:solidFill>
                        </a:rPr>
                        <a:t>• Staff handbook</a:t>
                      </a:r>
                      <a:endParaRPr/>
                    </a:p>
                    <a:p>
                      <a:pPr marL="0" marR="0" lvl="0" indent="0" algn="l" rtl="0">
                        <a:spcBef>
                          <a:spcPts val="0"/>
                        </a:spcBef>
                        <a:spcAft>
                          <a:spcPts val="0"/>
                        </a:spcAft>
                        <a:buNone/>
                      </a:pPr>
                      <a:r>
                        <a:rPr lang="en-US" sz="1600">
                          <a:solidFill>
                            <a:srgbClr val="000000"/>
                          </a:solidFill>
                        </a:rPr>
                        <a:t>• Student handbook</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tc>
                  <a:txBody>
                    <a:bodyPr/>
                    <a:lstStyle/>
                    <a:p>
                      <a:pPr marL="0" marR="0" lvl="0" indent="0" algn="l" rtl="0">
                        <a:spcBef>
                          <a:spcPts val="0"/>
                        </a:spcBef>
                        <a:spcAft>
                          <a:spcPts val="0"/>
                        </a:spcAft>
                        <a:buNone/>
                      </a:pPr>
                      <a:r>
                        <a:rPr lang="en-US" sz="1600">
                          <a:solidFill>
                            <a:srgbClr val="000000"/>
                          </a:solidFill>
                        </a:rPr>
                        <a:t>0 = Behavioral expectations have not been identified,</a:t>
                      </a:r>
                      <a:endParaRPr/>
                    </a:p>
                    <a:p>
                      <a:pPr marL="0" marR="0" lvl="0" indent="0" algn="l" rtl="0">
                        <a:spcBef>
                          <a:spcPts val="0"/>
                        </a:spcBef>
                        <a:spcAft>
                          <a:spcPts val="0"/>
                        </a:spcAft>
                        <a:buNone/>
                      </a:pPr>
                      <a:r>
                        <a:rPr lang="en-US" sz="1600">
                          <a:solidFill>
                            <a:srgbClr val="000000"/>
                          </a:solidFill>
                        </a:rPr>
                        <a:t>are not all positive, or are more than 5 in number</a:t>
                      </a:r>
                      <a:endParaRPr/>
                    </a:p>
                    <a:p>
                      <a:pPr marL="0" marR="0" lvl="0" indent="0" algn="l" rtl="0">
                        <a:spcBef>
                          <a:spcPts val="0"/>
                        </a:spcBef>
                        <a:spcAft>
                          <a:spcPts val="0"/>
                        </a:spcAft>
                        <a:buNone/>
                      </a:pPr>
                      <a:r>
                        <a:rPr lang="en-US" sz="1600">
                          <a:solidFill>
                            <a:srgbClr val="000000"/>
                          </a:solidFill>
                        </a:rPr>
                        <a:t> </a:t>
                      </a:r>
                      <a:endParaRPr/>
                    </a:p>
                    <a:p>
                      <a:pPr marL="0" marR="0" lvl="0" indent="0" algn="l" rtl="0">
                        <a:spcBef>
                          <a:spcPts val="0"/>
                        </a:spcBef>
                        <a:spcAft>
                          <a:spcPts val="0"/>
                        </a:spcAft>
                        <a:buNone/>
                      </a:pPr>
                      <a:r>
                        <a:rPr lang="en-US" sz="1600">
                          <a:solidFill>
                            <a:srgbClr val="000000"/>
                          </a:solidFill>
                        </a:rPr>
                        <a:t>1 = Behavioral expectations identified but may not include a matrix or be posted</a:t>
                      </a:r>
                      <a:endParaRPr/>
                    </a:p>
                    <a:p>
                      <a:pPr marL="0" marR="0" lvl="0" indent="0" algn="l" rtl="0">
                        <a:spcBef>
                          <a:spcPts val="0"/>
                        </a:spcBef>
                        <a:spcAft>
                          <a:spcPts val="0"/>
                        </a:spcAft>
                        <a:buNone/>
                      </a:pPr>
                      <a:r>
                        <a:rPr lang="en-US" sz="1600">
                          <a:solidFill>
                            <a:srgbClr val="000000"/>
                          </a:solidFill>
                        </a:rPr>
                        <a:t> </a:t>
                      </a:r>
                      <a:endParaRPr/>
                    </a:p>
                    <a:p>
                      <a:pPr marL="0" marR="0" lvl="0" indent="0" algn="l" rtl="0">
                        <a:spcBef>
                          <a:spcPts val="0"/>
                        </a:spcBef>
                        <a:spcAft>
                          <a:spcPts val="0"/>
                        </a:spcAft>
                        <a:buNone/>
                      </a:pPr>
                      <a:r>
                        <a:rPr lang="en-US" sz="1600">
                          <a:solidFill>
                            <a:srgbClr val="000000"/>
                          </a:solidFill>
                        </a:rPr>
                        <a:t>2 = Five or fewer behavioral expectations exist that are</a:t>
                      </a:r>
                      <a:endParaRPr/>
                    </a:p>
                    <a:p>
                      <a:pPr marL="0" marR="0" lvl="0" indent="0" algn="l" rtl="0">
                        <a:spcBef>
                          <a:spcPts val="0"/>
                        </a:spcBef>
                        <a:spcAft>
                          <a:spcPts val="0"/>
                        </a:spcAft>
                        <a:buNone/>
                      </a:pPr>
                      <a:r>
                        <a:rPr lang="en-US" sz="1600">
                          <a:solidFill>
                            <a:srgbClr val="000000"/>
                          </a:solidFill>
                        </a:rPr>
                        <a:t>positive, posted, and identified for specific settings (i.e., matrix) AND at least 90% of staff can list at least 67% of the expectations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799D7"/>
                    </a:solidFill>
                  </a:tcPr>
                </a:tc>
                <a:extLst>
                  <a:ext uri="{0D108BD9-81ED-4DB2-BD59-A6C34878D82A}">
                    <a16:rowId xmlns:a16="http://schemas.microsoft.com/office/drawing/2014/main" val="10001"/>
                  </a:ext>
                </a:extLst>
              </a:tr>
            </a:tbl>
          </a:graphicData>
        </a:graphic>
      </p:graphicFrame>
      <p:pic>
        <p:nvPicPr>
          <p:cNvPr id="202" name="Google Shape;202;g5c734503c4_0_51"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203" name="Google Shape;203;g5c734503c4_0_51"/>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Self-Assessment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g5c734503c4_0_58" descr="1.1 Team Composition:&#10;Tier I team includes a Tier I systems coordinator, a school administrator, a family member, and individuals able to provide (a) applied behavioral expertise, (b) coaching expertise, (c) knowledge of student academic and behavior patterns, (d) knowledge about the operations of the school across grade levels and&#10;programs, and for high schools, (e) student representation.&#10;Possible sources: School organizational chart, Tier I team meeting minutes&#10;Criteria: 0 = Tier I team does not exist or does not include coordinator, school administrator, or individuals with applied behavioral expertise&#10; 1 = Tier I team exists, but does not include all identified roles or attendance of these members is below 80%&#10; 2 = Tier I team exists with coordinator, administrator, and all identified roles represented, AND attendance&#10;1.2 Team Operating Procedures: &#10;Tier I team meets at least monthly and has (a) regular meeting format/agenda, (b) minutes, (c) defined meeting roles, and (d) a current action plan.&#10;Possible sources: Tier I team meeting agendas and minutes, Tier I meeting roles descriptions, Tier I action plan&#10;Criteria: 0 = Tier I team does not use regular meeting format/ agenda, minutes, defined roles, or a current action plan&#10;1= Tier I team has at least 2 but not all 4 features&#10;2 = Tier I team meets at least monthly and uses regular meeting format/agenda, minutes, defined roles, AND has a current action plan&#10;&#10;&#10;" title="TFI features 1.1  and 1.2"/>
          <p:cNvGraphicFramePr/>
          <p:nvPr/>
        </p:nvGraphicFramePr>
        <p:xfrm>
          <a:off x="284480" y="1356384"/>
          <a:ext cx="8531375" cy="3413770"/>
        </p:xfrm>
        <a:graphic>
          <a:graphicData uri="http://schemas.openxmlformats.org/drawingml/2006/table">
            <a:tbl>
              <a:tblPr firstRow="1" bandRow="1">
                <a:noFill/>
                <a:tableStyleId>{AF4A115D-015A-4DD4-AC8C-7DC803FB3424}</a:tableStyleId>
              </a:tblPr>
              <a:tblGrid>
                <a:gridCol w="3303975">
                  <a:extLst>
                    <a:ext uri="{9D8B030D-6E8A-4147-A177-3AD203B41FA5}">
                      <a16:colId xmlns:a16="http://schemas.microsoft.com/office/drawing/2014/main" val="20000"/>
                    </a:ext>
                  </a:extLst>
                </a:gridCol>
                <a:gridCol w="1744125">
                  <a:extLst>
                    <a:ext uri="{9D8B030D-6E8A-4147-A177-3AD203B41FA5}">
                      <a16:colId xmlns:a16="http://schemas.microsoft.com/office/drawing/2014/main" val="20001"/>
                    </a:ext>
                  </a:extLst>
                </a:gridCol>
                <a:gridCol w="3483275">
                  <a:extLst>
                    <a:ext uri="{9D8B030D-6E8A-4147-A177-3AD203B41FA5}">
                      <a16:colId xmlns:a16="http://schemas.microsoft.com/office/drawing/2014/main" val="20002"/>
                    </a:ext>
                  </a:extLst>
                </a:gridCol>
              </a:tblGrid>
              <a:tr h="349725">
                <a:tc>
                  <a:txBody>
                    <a:bodyPr/>
                    <a:lstStyle/>
                    <a:p>
                      <a:pPr marL="0" marR="0" lvl="0" indent="0" algn="l" rtl="0">
                        <a:spcBef>
                          <a:spcPts val="0"/>
                        </a:spcBef>
                        <a:spcAft>
                          <a:spcPts val="0"/>
                        </a:spcAft>
                        <a:buNone/>
                      </a:pPr>
                      <a:r>
                        <a:rPr lang="en-US" sz="1800"/>
                        <a:t>Features</a:t>
                      </a:r>
                      <a:endParaRPr sz="1800">
                        <a:solidFill>
                          <a:srgbClr val="000000"/>
                        </a:solidFill>
                      </a:endParaRPr>
                    </a:p>
                  </a:txBody>
                  <a:tcPr marL="91450" marR="91450" marT="45725" marB="45725"/>
                </a:tc>
                <a:tc gridSpan="2">
                  <a:txBody>
                    <a:bodyPr/>
                    <a:lstStyle/>
                    <a:p>
                      <a:pPr marL="0" lvl="0" indent="0" algn="l" rtl="0">
                        <a:spcBef>
                          <a:spcPts val="0"/>
                        </a:spcBef>
                        <a:spcAft>
                          <a:spcPts val="0"/>
                        </a:spcAft>
                        <a:buNone/>
                      </a:pPr>
                      <a:r>
                        <a:rPr lang="en-US" sz="1800"/>
                        <a:t>Cultural Responsiveness</a:t>
                      </a:r>
                      <a:endParaRPr sz="1800" b="1">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093400">
                <a:tc>
                  <a:txBody>
                    <a:bodyPr/>
                    <a:lstStyle/>
                    <a:p>
                      <a:pPr marL="0" marR="0" lvl="0" indent="0" algn="l" rtl="0">
                        <a:lnSpc>
                          <a:spcPct val="100000"/>
                        </a:lnSpc>
                        <a:spcBef>
                          <a:spcPts val="0"/>
                        </a:spcBef>
                        <a:spcAft>
                          <a:spcPts val="0"/>
                        </a:spcAft>
                        <a:buNone/>
                      </a:pPr>
                      <a:r>
                        <a:rPr lang="en-US" sz="2000" b="1"/>
                        <a:t>1.3 Behavioral Expectations:</a:t>
                      </a:r>
                      <a:endParaRPr sz="2000" b="1"/>
                    </a:p>
                    <a:p>
                      <a:pPr marL="0" marR="0" lvl="0" indent="0" algn="l" rtl="0">
                        <a:lnSpc>
                          <a:spcPct val="100000"/>
                        </a:lnSpc>
                        <a:spcBef>
                          <a:spcPts val="0"/>
                        </a:spcBef>
                        <a:spcAft>
                          <a:spcPts val="0"/>
                        </a:spcAft>
                        <a:buNone/>
                      </a:pPr>
                      <a:r>
                        <a:rPr lang="en-US" sz="2000"/>
                        <a:t>School has five or fewer positively stated behavioral expectations and examples by setting/location for student and staff behaviors (i.e., school teaching matrix)</a:t>
                      </a:r>
                      <a:endParaRPr sz="2000"/>
                    </a:p>
                    <a:p>
                      <a:pPr marL="0" marR="0" lvl="0" indent="0" algn="l" rtl="0">
                        <a:lnSpc>
                          <a:spcPct val="100000"/>
                        </a:lnSpc>
                        <a:spcBef>
                          <a:spcPts val="0"/>
                        </a:spcBef>
                        <a:spcAft>
                          <a:spcPts val="0"/>
                        </a:spcAft>
                        <a:buNone/>
                      </a:pPr>
                      <a:r>
                        <a:rPr lang="en-US" sz="2000"/>
                        <a:t>defined and in place.</a:t>
                      </a:r>
                      <a:endParaRPr sz="2000"/>
                    </a:p>
                  </a:txBody>
                  <a:tcPr marL="68575" marR="68575" marT="0" marB="0"/>
                </a:tc>
                <a:tc gridSpan="2">
                  <a:txBody>
                    <a:bodyPr/>
                    <a:lstStyle/>
                    <a:p>
                      <a:pPr marL="0" lvl="0" indent="0" algn="l" rtl="0">
                        <a:spcBef>
                          <a:spcPts val="0"/>
                        </a:spcBef>
                        <a:spcAft>
                          <a:spcPts val="0"/>
                        </a:spcAft>
                        <a:buClr>
                          <a:srgbClr val="44546A"/>
                        </a:buClr>
                        <a:buFont typeface="Questrial"/>
                        <a:buNone/>
                      </a:pPr>
                      <a:r>
                        <a:rPr lang="en-US" sz="2000"/>
                        <a:t>Professional development processes and procedures focus on: (1) implementation of the SWPBIS framework, (2) the cultural responsiveness core components described in this guide, and (3) historic context and present-day issues specific to the school’s underserved populations.</a:t>
                      </a:r>
                      <a:endParaRPr sz="2000">
                        <a:solidFill>
                          <a:srgbClr val="44546A"/>
                        </a:solidFill>
                        <a:latin typeface="Questrial"/>
                        <a:ea typeface="Questrial"/>
                        <a:cs typeface="Questrial"/>
                        <a:sym typeface="Questrial"/>
                      </a:endParaRPr>
                    </a:p>
                    <a:p>
                      <a:pPr marL="0" lvl="0" indent="0" algn="l" rtl="0">
                        <a:spcBef>
                          <a:spcPts val="0"/>
                        </a:spcBef>
                        <a:spcAft>
                          <a:spcPts val="0"/>
                        </a:spcAft>
                        <a:buNone/>
                      </a:pPr>
                      <a:endParaRPr sz="2000">
                        <a:solidFill>
                          <a:srgbClr val="000000"/>
                        </a:solidFill>
                        <a:latin typeface="Twentieth Century"/>
                        <a:ea typeface="Twentieth Century"/>
                        <a:cs typeface="Twentieth Century"/>
                        <a:sym typeface="Twentieth Century"/>
                      </a:endParaRPr>
                    </a:p>
                    <a:p>
                      <a:pPr marL="0" lvl="0" indent="0" algn="l" rtl="0">
                        <a:spcBef>
                          <a:spcPts val="0"/>
                        </a:spcBef>
                        <a:spcAft>
                          <a:spcPts val="0"/>
                        </a:spcAft>
                        <a:buNone/>
                      </a:pPr>
                      <a:endParaRPr sz="2000"/>
                    </a:p>
                    <a:p>
                      <a:pPr marL="0" lvl="0" indent="0" algn="l" rtl="0">
                        <a:spcBef>
                          <a:spcPts val="0"/>
                        </a:spcBef>
                        <a:spcAft>
                          <a:spcPts val="0"/>
                        </a:spcAft>
                        <a:buNone/>
                      </a:pPr>
                      <a:endParaRPr sz="2000"/>
                    </a:p>
                  </a:txBody>
                  <a:tcPr marL="68575" marR="68575" marT="0" marB="0">
                    <a:solidFill>
                      <a:srgbClr val="CDCFE0"/>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pic>
        <p:nvPicPr>
          <p:cNvPr id="210" name="Google Shape;210;g5c734503c4_0_58" title="Self-Assessment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0000"/>
              </a:srgbClr>
            </a:outerShdw>
          </a:effectLst>
        </p:spPr>
      </p:pic>
      <p:sp>
        <p:nvSpPr>
          <p:cNvPr id="211" name="Google Shape;211;g5c734503c4_0_58"/>
          <p:cNvSpPr txBox="1">
            <a:spLocks noGrp="1"/>
          </p:cNvSpPr>
          <p:nvPr>
            <p:ph type="title"/>
          </p:nvPr>
        </p:nvSpPr>
        <p:spPr>
          <a:xfrm>
            <a:off x="917267" y="290275"/>
            <a:ext cx="7461600" cy="721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TFI &amp; Cultural Responsiveness</a:t>
            </a:r>
            <a:endParaRPr/>
          </a:p>
        </p:txBody>
      </p:sp>
      <p:pic>
        <p:nvPicPr>
          <p:cNvPr id="212" name="Google Shape;212;g5c734503c4_0_58">
            <a:hlinkClick r:id="rId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753295" y="137093"/>
            <a:ext cx="1312549" cy="64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g5c734503c4_0_66" descr="This is a picture of the seven  TFI action items to be completed in the workbook.  Each item is to be rated not in place, partially or fully in place." title="TFI Action Items"/>
          <p:cNvGraphicFramePr/>
          <p:nvPr/>
        </p:nvGraphicFramePr>
        <p:xfrm>
          <a:off x="455813" y="1093437"/>
          <a:ext cx="3000000" cy="3000000"/>
        </p:xfrm>
        <a:graphic>
          <a:graphicData uri="http://schemas.openxmlformats.org/drawingml/2006/table">
            <a:tbl>
              <a:tblPr firstRow="1" bandRow="1">
                <a:noFill/>
                <a:tableStyleId>{5B1B1C79-A47E-403A-9540-476531DD9905}</a:tableStyleId>
              </a:tblPr>
              <a:tblGrid>
                <a:gridCol w="829900">
                  <a:extLst>
                    <a:ext uri="{9D8B030D-6E8A-4147-A177-3AD203B41FA5}">
                      <a16:colId xmlns:a16="http://schemas.microsoft.com/office/drawing/2014/main" val="20000"/>
                    </a:ext>
                  </a:extLst>
                </a:gridCol>
                <a:gridCol w="6198825">
                  <a:extLst>
                    <a:ext uri="{9D8B030D-6E8A-4147-A177-3AD203B41FA5}">
                      <a16:colId xmlns:a16="http://schemas.microsoft.com/office/drawing/2014/main" val="20001"/>
                    </a:ext>
                  </a:extLst>
                </a:gridCol>
                <a:gridCol w="503250">
                  <a:extLst>
                    <a:ext uri="{9D8B030D-6E8A-4147-A177-3AD203B41FA5}">
                      <a16:colId xmlns:a16="http://schemas.microsoft.com/office/drawing/2014/main" val="20002"/>
                    </a:ext>
                  </a:extLst>
                </a:gridCol>
                <a:gridCol w="503250">
                  <a:extLst>
                    <a:ext uri="{9D8B030D-6E8A-4147-A177-3AD203B41FA5}">
                      <a16:colId xmlns:a16="http://schemas.microsoft.com/office/drawing/2014/main" val="20003"/>
                    </a:ext>
                  </a:extLst>
                </a:gridCol>
                <a:gridCol w="451000">
                  <a:extLst>
                    <a:ext uri="{9D8B030D-6E8A-4147-A177-3AD203B41FA5}">
                      <a16:colId xmlns:a16="http://schemas.microsoft.com/office/drawing/2014/main" val="20004"/>
                    </a:ext>
                  </a:extLst>
                </a:gridCol>
              </a:tblGrid>
              <a:tr h="498800">
                <a:tc>
                  <a:txBody>
                    <a:bodyPr/>
                    <a:lstStyle/>
                    <a:p>
                      <a:pPr marL="0" marR="0" lvl="0" indent="0" algn="l" rtl="0">
                        <a:spcBef>
                          <a:spcPts val="0"/>
                        </a:spcBef>
                        <a:spcAft>
                          <a:spcPts val="0"/>
                        </a:spcAft>
                        <a:buNone/>
                      </a:pPr>
                      <a:r>
                        <a:rPr lang="en-US" sz="1600"/>
                        <a:t>TFI</a:t>
                      </a:r>
                      <a:endParaRPr/>
                    </a:p>
                  </a:txBody>
                  <a:tcPr marL="91450" marR="91450" marT="45725" marB="45725"/>
                </a:tc>
                <a:tc>
                  <a:txBody>
                    <a:bodyPr/>
                    <a:lstStyle/>
                    <a:p>
                      <a:pPr marL="0" marR="0" lvl="0" indent="0" algn="l" rtl="0">
                        <a:spcBef>
                          <a:spcPts val="0"/>
                        </a:spcBef>
                        <a:spcAft>
                          <a:spcPts val="0"/>
                        </a:spcAft>
                        <a:buNone/>
                      </a:pPr>
                      <a:r>
                        <a:rPr lang="en-US" sz="1600"/>
                        <a:t>Action Item</a:t>
                      </a:r>
                      <a:r>
                        <a:rPr lang="en-US"/>
                        <a:t>                                            </a:t>
                      </a:r>
                      <a:r>
                        <a:rPr lang="en-US" sz="1600" b="0" i="1"/>
                        <a:t>(Not In Place; Partially; Fully In Place -&gt;)</a:t>
                      </a:r>
                      <a:endParaRPr/>
                    </a:p>
                  </a:txBody>
                  <a:tcPr marL="91450" marR="91450" marT="45725" marB="45725"/>
                </a:tc>
                <a:tc>
                  <a:txBody>
                    <a:bodyPr/>
                    <a:lstStyle/>
                    <a:p>
                      <a:pPr marL="0" marR="0" lvl="0" indent="0" algn="l" rtl="0">
                        <a:spcBef>
                          <a:spcPts val="0"/>
                        </a:spcBef>
                        <a:spcAft>
                          <a:spcPts val="0"/>
                        </a:spcAft>
                        <a:buNone/>
                      </a:pPr>
                      <a:r>
                        <a:rPr lang="en-US" sz="1600"/>
                        <a:t>NI</a:t>
                      </a:r>
                      <a:endParaRPr/>
                    </a:p>
                  </a:txBody>
                  <a:tcPr marL="91450" marR="91450" marT="45725" marB="45725"/>
                </a:tc>
                <a:tc>
                  <a:txBody>
                    <a:bodyPr/>
                    <a:lstStyle/>
                    <a:p>
                      <a:pPr marL="0" marR="0" lvl="0" indent="0" algn="l" rtl="0">
                        <a:spcBef>
                          <a:spcPts val="0"/>
                        </a:spcBef>
                        <a:spcAft>
                          <a:spcPts val="0"/>
                        </a:spcAft>
                        <a:buNone/>
                      </a:pPr>
                      <a:r>
                        <a:rPr lang="en-US" sz="1600"/>
                        <a:t>PI</a:t>
                      </a:r>
                      <a:endParaRPr/>
                    </a:p>
                  </a:txBody>
                  <a:tcPr marL="91450" marR="91450" marT="45725" marB="45725"/>
                </a:tc>
                <a:tc>
                  <a:txBody>
                    <a:bodyPr/>
                    <a:lstStyle/>
                    <a:p>
                      <a:pPr marL="0" marR="0" lvl="0" indent="0" algn="l" rtl="0">
                        <a:spcBef>
                          <a:spcPts val="0"/>
                        </a:spcBef>
                        <a:spcAft>
                          <a:spcPts val="0"/>
                        </a:spcAft>
                        <a:buNone/>
                      </a:pPr>
                      <a:r>
                        <a:rPr lang="en-US" sz="1600"/>
                        <a:t>FI</a:t>
                      </a:r>
                      <a:endParaRPr/>
                    </a:p>
                  </a:txBody>
                  <a:tcPr marL="91450" marR="91450" marT="45725" marB="45725"/>
                </a:tc>
                <a:extLst>
                  <a:ext uri="{0D108BD9-81ED-4DB2-BD59-A6C34878D82A}">
                    <a16:rowId xmlns:a16="http://schemas.microsoft.com/office/drawing/2014/main" val="10000"/>
                  </a:ext>
                </a:extLst>
              </a:tr>
              <a:tr h="372075">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Staff </a:t>
                      </a:r>
                      <a:r>
                        <a:rPr lang="en-US" sz="1300"/>
                        <a:t>are</a:t>
                      </a:r>
                      <a:r>
                        <a:rPr lang="en-US" sz="1300" u="none" strike="noStrike" cap="none"/>
                        <a:t> involved in development of expectations and rules</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1"/>
                  </a:ext>
                </a:extLst>
              </a:tr>
              <a:tr h="423350">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3-5 positively stated school-wide expectations are posted around school</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2"/>
                  </a:ext>
                </a:extLst>
              </a:tr>
              <a:tr h="498800">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Teaching matrix is developed to identify rules linked to expectations in various areas in the school</a:t>
                      </a:r>
                      <a:endParaRPr sz="1300" i="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3"/>
                  </a:ext>
                </a:extLst>
              </a:tr>
              <a:tr h="393025">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Rules are posted in specific settings/locations</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4"/>
                  </a:ext>
                </a:extLst>
              </a:tr>
              <a:tr h="360650">
                <a:tc>
                  <a:txBody>
                    <a:bodyPr/>
                    <a:lstStyle/>
                    <a:p>
                      <a:pPr marL="0" marR="0" lvl="0" indent="0" algn="l" rtl="0">
                        <a:spcBef>
                          <a:spcPts val="0"/>
                        </a:spcBef>
                        <a:spcAft>
                          <a:spcPts val="0"/>
                        </a:spcAft>
                        <a:buNone/>
                      </a:pPr>
                      <a:r>
                        <a:rPr lang="en-US" sz="1300"/>
                        <a:t>1.3</a:t>
                      </a:r>
                      <a:endParaRPr sz="1300"/>
                    </a:p>
                  </a:txBody>
                  <a:tcPr marL="91450" marR="91450" marT="45725" marB="45725"/>
                </a:tc>
                <a:tc>
                  <a:txBody>
                    <a:bodyPr/>
                    <a:lstStyle/>
                    <a:p>
                      <a:pPr marL="0" marR="0" lvl="1" indent="0" algn="l" rtl="0">
                        <a:lnSpc>
                          <a:spcPct val="100000"/>
                        </a:lnSpc>
                        <a:spcBef>
                          <a:spcPts val="0"/>
                        </a:spcBef>
                        <a:spcAft>
                          <a:spcPts val="0"/>
                        </a:spcAft>
                        <a:buClr>
                          <a:schemeClr val="dk1"/>
                        </a:buClr>
                        <a:buSzPts val="1600"/>
                        <a:buFont typeface="Calibri"/>
                        <a:buNone/>
                      </a:pPr>
                      <a:r>
                        <a:rPr lang="en-US" sz="1300" u="none" strike="noStrike" cap="none"/>
                        <a:t>Expectations apply to both students and staff</a:t>
                      </a:r>
                      <a:endParaRPr sz="1300" u="none" strike="noStrike" cap="none">
                        <a:solidFill>
                          <a:srgbClr val="1D2A53"/>
                        </a:solidFill>
                        <a:latin typeface="Twentieth Century"/>
                        <a:ea typeface="Twentieth Century"/>
                        <a:cs typeface="Twentieth Century"/>
                        <a:sym typeface="Twentieth Century"/>
                      </a:endParaRPr>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5"/>
                  </a:ext>
                </a:extLst>
              </a:tr>
              <a:tr h="360650">
                <a:tc>
                  <a:txBody>
                    <a:bodyPr/>
                    <a:lstStyle/>
                    <a:p>
                      <a:pPr marL="0" lvl="0" indent="0" algn="l" rtl="0">
                        <a:spcBef>
                          <a:spcPts val="0"/>
                        </a:spcBef>
                        <a:spcAft>
                          <a:spcPts val="0"/>
                        </a:spcAft>
                        <a:buNone/>
                      </a:pPr>
                      <a:r>
                        <a:rPr lang="en-US" sz="1300" i="1"/>
                        <a:t>1.3 CR</a:t>
                      </a:r>
                      <a:endParaRPr sz="1300" i="1"/>
                    </a:p>
                  </a:txBody>
                  <a:tcPr marL="91450" marR="91450" marT="45725" marB="45725"/>
                </a:tc>
                <a:tc>
                  <a:txBody>
                    <a:bodyPr/>
                    <a:lstStyle/>
                    <a:p>
                      <a:pPr marL="0" marR="0" lvl="1" indent="0" algn="l" rtl="0">
                        <a:lnSpc>
                          <a:spcPct val="100000"/>
                        </a:lnSpc>
                        <a:spcBef>
                          <a:spcPts val="0"/>
                        </a:spcBef>
                        <a:spcAft>
                          <a:spcPts val="0"/>
                        </a:spcAft>
                        <a:buClr>
                          <a:schemeClr val="dk1"/>
                        </a:buClr>
                        <a:buFont typeface="Calibri"/>
                        <a:buNone/>
                      </a:pPr>
                      <a:r>
                        <a:rPr lang="en-US" sz="1300" i="1"/>
                        <a:t>Teams provide staff and community with periodic orientation and opportunities to examine and give input regarding school-wide expectations and rules to ensure that they reflect the values and norms of the community.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6"/>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marR="0" lvl="1" indent="0" algn="l" rtl="0">
                        <a:lnSpc>
                          <a:spcPct val="100000"/>
                        </a:lnSpc>
                        <a:spcBef>
                          <a:spcPts val="0"/>
                        </a:spcBef>
                        <a:spcAft>
                          <a:spcPts val="0"/>
                        </a:spcAft>
                        <a:buClr>
                          <a:schemeClr val="dk1"/>
                        </a:buClr>
                        <a:buFont typeface="Calibri"/>
                        <a:buNone/>
                      </a:pPr>
                      <a:r>
                        <a:rPr lang="en-US" sz="1300" i="1"/>
                        <a:t>Teams examine expectations and rules for implicit bias to ensure that expectations are truly universal.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7"/>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marR="0" lvl="1" indent="0" algn="l" rtl="0">
                        <a:lnSpc>
                          <a:spcPct val="100000"/>
                        </a:lnSpc>
                        <a:spcBef>
                          <a:spcPts val="0"/>
                        </a:spcBef>
                        <a:spcAft>
                          <a:spcPts val="0"/>
                        </a:spcAft>
                        <a:buClr>
                          <a:schemeClr val="dk1"/>
                        </a:buClr>
                        <a:buFont typeface="Calibri"/>
                        <a:buNone/>
                      </a:pPr>
                      <a:r>
                        <a:rPr lang="en-US" sz="1300" i="1"/>
                        <a:t>Families and students are given opportunities to examine and give feedback on the school-wide expectations and rules before implementing and at least annually after implementation.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8"/>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marR="0" lvl="1" indent="0" algn="l" rtl="0">
                        <a:lnSpc>
                          <a:spcPct val="100000"/>
                        </a:lnSpc>
                        <a:spcBef>
                          <a:spcPts val="0"/>
                        </a:spcBef>
                        <a:spcAft>
                          <a:spcPts val="0"/>
                        </a:spcAft>
                        <a:buClr>
                          <a:schemeClr val="dk1"/>
                        </a:buClr>
                        <a:buFont typeface="Calibri"/>
                        <a:buNone/>
                      </a:pPr>
                      <a:r>
                        <a:rPr lang="en-US" sz="1300" i="1"/>
                        <a:t>Expectations and rules are included in family and student orientation materials, including explicit statements on possible differences between school and home. </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09"/>
                  </a:ext>
                </a:extLst>
              </a:tr>
              <a:tr h="360650">
                <a:tc>
                  <a:txBody>
                    <a:bodyPr/>
                    <a:lstStyle/>
                    <a:p>
                      <a:pPr marL="0" lvl="0" indent="0" algn="l" rtl="0">
                        <a:spcBef>
                          <a:spcPts val="0"/>
                        </a:spcBef>
                        <a:spcAft>
                          <a:spcPts val="0"/>
                        </a:spcAft>
                        <a:buNone/>
                      </a:pPr>
                      <a:r>
                        <a:rPr lang="en-US" sz="1300" i="1">
                          <a:solidFill>
                            <a:schemeClr val="dk1"/>
                          </a:solidFill>
                          <a:latin typeface="Calibri"/>
                          <a:ea typeface="Calibri"/>
                          <a:cs typeface="Calibri"/>
                          <a:sym typeface="Calibri"/>
                        </a:rPr>
                        <a:t>1.3 CR</a:t>
                      </a:r>
                      <a:endParaRPr sz="1300" i="1">
                        <a:solidFill>
                          <a:schemeClr val="dk1"/>
                        </a:solidFill>
                        <a:latin typeface="Calibri"/>
                        <a:ea typeface="Calibri"/>
                        <a:cs typeface="Calibri"/>
                        <a:sym typeface="Calibri"/>
                      </a:endParaRPr>
                    </a:p>
                  </a:txBody>
                  <a:tcPr marL="91450" marR="91450" marT="45725" marB="45725"/>
                </a:tc>
                <a:tc>
                  <a:txBody>
                    <a:bodyPr/>
                    <a:lstStyle/>
                    <a:p>
                      <a:pPr marL="0" lvl="1" indent="0" algn="l" rtl="0">
                        <a:spcBef>
                          <a:spcPts val="0"/>
                        </a:spcBef>
                        <a:spcAft>
                          <a:spcPts val="0"/>
                        </a:spcAft>
                        <a:buNone/>
                      </a:pPr>
                      <a:r>
                        <a:rPr lang="en-US" sz="1300" i="1"/>
                        <a:t>School staff model expectations and refer to them regularly in daily interactions.</a:t>
                      </a:r>
                      <a:endParaRPr sz="1300" i="1"/>
                    </a:p>
                  </a:txBody>
                  <a:tcPr marL="91450" marR="91450" marT="45725" marB="45725">
                    <a:solidFill>
                      <a:schemeClr val="accent6">
                        <a:alpha val="20000"/>
                      </a:schemeClr>
                    </a:solidFill>
                  </a:tcPr>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i="1"/>
                    </a:p>
                  </a:txBody>
                  <a:tcPr marL="91450" marR="91450" marT="45725" marB="45725"/>
                </a:tc>
                <a:tc>
                  <a:txBody>
                    <a:bodyPr/>
                    <a:lstStyle/>
                    <a:p>
                      <a:pPr marL="0" marR="0" lvl="0" indent="0" algn="l" rtl="0">
                        <a:spcBef>
                          <a:spcPts val="0"/>
                        </a:spcBef>
                        <a:spcAft>
                          <a:spcPts val="0"/>
                        </a:spcAft>
                        <a:buNone/>
                      </a:pPr>
                      <a:endParaRPr sz="1300"/>
                    </a:p>
                  </a:txBody>
                  <a:tcPr marL="91450" marR="91450" marT="45725" marB="45725"/>
                </a:tc>
                <a:extLst>
                  <a:ext uri="{0D108BD9-81ED-4DB2-BD59-A6C34878D82A}">
                    <a16:rowId xmlns:a16="http://schemas.microsoft.com/office/drawing/2014/main" val="10010"/>
                  </a:ext>
                </a:extLst>
              </a:tr>
            </a:tbl>
          </a:graphicData>
        </a:graphic>
      </p:graphicFrame>
      <p:pic>
        <p:nvPicPr>
          <p:cNvPr id="219" name="Google Shape;219;g5c734503c4_0_66" title="Action Planning Icon"/>
          <p:cNvPicPr preferRelativeResize="0"/>
          <p:nvPr/>
        </p:nvPicPr>
        <p:blipFill rotWithShape="1">
          <a:blip r:embed="rId3">
            <a:alphaModFix/>
          </a:blip>
          <a:srcRect/>
          <a:stretch/>
        </p:blipFill>
        <p:spPr>
          <a:xfrm>
            <a:off x="284480" y="274320"/>
            <a:ext cx="713232" cy="713232"/>
          </a:xfrm>
          <a:prstGeom prst="rect">
            <a:avLst/>
          </a:prstGeom>
          <a:noFill/>
          <a:ln>
            <a:noFill/>
          </a:ln>
          <a:effectLst>
            <a:outerShdw blurRad="50800" dist="38100" dir="2700000" algn="tl" rotWithShape="0">
              <a:srgbClr val="000000">
                <a:alpha val="42750"/>
              </a:srgbClr>
            </a:outerShdw>
          </a:effectLst>
        </p:spPr>
      </p:pic>
      <p:sp>
        <p:nvSpPr>
          <p:cNvPr id="220" name="Google Shape;220;g5c734503c4_0_66"/>
          <p:cNvSpPr txBox="1">
            <a:spLocks noGrp="1"/>
          </p:cNvSpPr>
          <p:nvPr>
            <p:ph type="title"/>
          </p:nvPr>
        </p:nvSpPr>
        <p:spPr>
          <a:xfrm>
            <a:off x="1205371" y="274320"/>
            <a:ext cx="6987000" cy="636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2"/>
              </a:buClr>
              <a:buSzPts val="3959"/>
              <a:buFont typeface="Twentieth Century"/>
              <a:buNone/>
            </a:pPr>
            <a:r>
              <a:rPr lang="en-US" sz="3959"/>
              <a:t>Considerations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5" descr="This is a picture of an outdoor school sign at Crockett Middle School.  The changeable text on the sign reads:  CMS Rules: Be on time, be respectful, be prepared, be safe and be my best!" title="School sign"/>
          <p:cNvPicPr preferRelativeResize="0"/>
          <p:nvPr/>
        </p:nvPicPr>
        <p:blipFill rotWithShape="1">
          <a:blip r:embed="rId3">
            <a:alphaModFix/>
          </a:blip>
          <a:srcRect/>
          <a:stretch/>
        </p:blipFill>
        <p:spPr>
          <a:xfrm>
            <a:off x="4796118" y="1336881"/>
            <a:ext cx="3826748" cy="2555403"/>
          </a:xfrm>
          <a:prstGeom prst="rect">
            <a:avLst/>
          </a:prstGeom>
          <a:gradFill>
            <a:gsLst>
              <a:gs pos="0">
                <a:srgbClr val="A2AEF3"/>
              </a:gs>
              <a:gs pos="35000">
                <a:srgbClr val="BFC5F4"/>
              </a:gs>
              <a:gs pos="100000">
                <a:srgbClr val="E6E6FB"/>
              </a:gs>
            </a:gsLst>
            <a:lin ang="16200000" scaled="0"/>
          </a:gradFill>
          <a:ln w="28575" cap="flat" cmpd="sng">
            <a:solidFill>
              <a:schemeClr val="dk2"/>
            </a:solidFill>
            <a:prstDash val="solid"/>
            <a:round/>
            <a:headEnd type="none" w="sm" len="sm"/>
            <a:tailEnd type="none" w="sm" len="sm"/>
          </a:ln>
          <a:effectLst>
            <a:outerShdw blurRad="40000" dist="20000" dir="5400000" rotWithShape="0">
              <a:srgbClr val="000000">
                <a:alpha val="37647"/>
              </a:srgbClr>
            </a:outerShdw>
          </a:effectLst>
        </p:spPr>
      </p:pic>
      <p:sp>
        <p:nvSpPr>
          <p:cNvPr id="227" name="Google Shape;227;p5"/>
          <p:cNvSpPr txBox="1">
            <a:spLocks noGrp="1"/>
          </p:cNvSpPr>
          <p:nvPr>
            <p:ph type="body" idx="1"/>
          </p:nvPr>
        </p:nvSpPr>
        <p:spPr>
          <a:xfrm>
            <a:off x="365298" y="1600200"/>
            <a:ext cx="8257568" cy="5257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00"/>
              <a:buNone/>
            </a:pPr>
            <a:r>
              <a:rPr lang="en-US" sz="2800" b="1"/>
              <a:t>Purpose: </a:t>
            </a:r>
            <a:endParaRPr/>
          </a:p>
          <a:p>
            <a:pPr marL="0" lvl="0" indent="0" algn="l" rtl="0">
              <a:spcBef>
                <a:spcPts val="400"/>
              </a:spcBef>
              <a:spcAft>
                <a:spcPts val="0"/>
              </a:spcAft>
              <a:buSzPts val="2000"/>
              <a:buNone/>
            </a:pPr>
            <a:r>
              <a:rPr lang="en-US" sz="2000"/>
              <a:t>Prepare and plan for facilitating</a:t>
            </a:r>
            <a:br>
              <a:rPr lang="en-US" sz="2000"/>
            </a:br>
            <a:r>
              <a:rPr lang="en-US" sz="2000"/>
              <a:t>implementation of development of</a:t>
            </a:r>
            <a:br>
              <a:rPr lang="en-US" sz="2000"/>
            </a:br>
            <a:r>
              <a:rPr lang="en-US" sz="2000"/>
              <a:t>School-wide Expectations &amp; Rules</a:t>
            </a:r>
            <a:br>
              <a:rPr lang="en-US" sz="2000"/>
            </a:br>
            <a:endParaRPr sz="2000"/>
          </a:p>
          <a:p>
            <a:pPr marL="0" lvl="0" indent="0" algn="l" rtl="0">
              <a:spcBef>
                <a:spcPts val="560"/>
              </a:spcBef>
              <a:spcAft>
                <a:spcPts val="0"/>
              </a:spcAft>
              <a:buSzPts val="2800"/>
              <a:buNone/>
            </a:pPr>
            <a:r>
              <a:rPr lang="en-US" sz="2800" b="1"/>
              <a:t>Outcomes:</a:t>
            </a:r>
            <a:endParaRPr/>
          </a:p>
          <a:p>
            <a:pPr marL="342900" lvl="0" indent="-342900" algn="l" rtl="0">
              <a:spcBef>
                <a:spcPts val="400"/>
              </a:spcBef>
              <a:spcAft>
                <a:spcPts val="0"/>
              </a:spcAft>
              <a:buSzPts val="2000"/>
              <a:buChar char="▪"/>
            </a:pPr>
            <a:r>
              <a:rPr lang="en-US" sz="2000"/>
              <a:t>School has five or fewer positively stated behavioral expectations and examples by setting/location for student and staff behaviors (e.g., school teaching matrix) defined and in place. (</a:t>
            </a:r>
            <a:r>
              <a:rPr lang="en-US" sz="2000" b="1"/>
              <a:t>TFI 1.3</a:t>
            </a:r>
            <a:r>
              <a:rPr lang="en-US" sz="2000"/>
              <a:t>)</a:t>
            </a:r>
            <a:endParaRPr/>
          </a:p>
          <a:p>
            <a:pPr marL="342900" lvl="0" indent="-215900" algn="l" rtl="0">
              <a:spcBef>
                <a:spcPts val="400"/>
              </a:spcBef>
              <a:spcAft>
                <a:spcPts val="0"/>
              </a:spcAft>
              <a:buSzPts val="2000"/>
              <a:buNone/>
            </a:pPr>
            <a:endParaRPr sz="2000"/>
          </a:p>
          <a:p>
            <a:pPr marL="342900" lvl="0" indent="-342900" algn="l" rtl="0">
              <a:spcBef>
                <a:spcPts val="400"/>
              </a:spcBef>
              <a:spcAft>
                <a:spcPts val="0"/>
              </a:spcAft>
              <a:buSzPts val="2000"/>
              <a:buChar char="▪"/>
            </a:pPr>
            <a:r>
              <a:rPr lang="en-US" sz="2000"/>
              <a:t>Classroom rules and routines are defined, aligned to expectations, and in place. (</a:t>
            </a:r>
            <a:r>
              <a:rPr lang="en-US" sz="2000" b="1"/>
              <a:t>TFI 1.8)</a:t>
            </a:r>
            <a:endParaRPr sz="2000"/>
          </a:p>
        </p:txBody>
      </p:sp>
      <p:pic>
        <p:nvPicPr>
          <p:cNvPr id="228" name="Google Shape;228;p5" title="Core Content Icon"/>
          <p:cNvPicPr preferRelativeResize="0"/>
          <p:nvPr/>
        </p:nvPicPr>
        <p:blipFill rotWithShape="1">
          <a:blip r:embed="rId4">
            <a:alphaModFix/>
          </a:blip>
          <a:srcRect/>
          <a:stretch/>
        </p:blipFill>
        <p:spPr>
          <a:xfrm>
            <a:off x="296485" y="288118"/>
            <a:ext cx="713232" cy="713232"/>
          </a:xfrm>
          <a:prstGeom prst="rect">
            <a:avLst/>
          </a:prstGeom>
          <a:noFill/>
          <a:ln>
            <a:noFill/>
          </a:ln>
          <a:effectLst>
            <a:outerShdw blurRad="50800" dist="38100" dir="2700000" algn="tl" rotWithShape="0">
              <a:srgbClr val="000000">
                <a:alpha val="42745"/>
              </a:srgbClr>
            </a:outerShdw>
          </a:effectLst>
        </p:spPr>
      </p:pic>
      <p:sp>
        <p:nvSpPr>
          <p:cNvPr id="229" name="Google Shape;229;p5"/>
          <p:cNvSpPr txBox="1">
            <a:spLocks noGrp="1"/>
          </p:cNvSpPr>
          <p:nvPr>
            <p:ph type="title"/>
          </p:nvPr>
        </p:nvSpPr>
        <p:spPr>
          <a:xfrm>
            <a:off x="1250441" y="350815"/>
            <a:ext cx="6987106" cy="515773"/>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2"/>
              </a:buClr>
              <a:buSzPts val="3959"/>
              <a:buFont typeface="Twentieth Century"/>
              <a:buNone/>
            </a:pPr>
            <a:r>
              <a:rPr lang="en-US" sz="3959"/>
              <a:t>Purpose and Outcomes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6"/>
          <p:cNvSpPr txBox="1"/>
          <p:nvPr/>
        </p:nvSpPr>
        <p:spPr>
          <a:xfrm>
            <a:off x="221733" y="6449843"/>
            <a:ext cx="46967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(USDOE OSEP PBIS TA Center, 2010)</a:t>
            </a:r>
            <a:endParaRPr/>
          </a:p>
        </p:txBody>
      </p:sp>
      <p:grpSp>
        <p:nvGrpSpPr>
          <p:cNvPr id="237" name="Google Shape;237;p6" descr="This graphic shows three circles which overlap each other equally.  Together the three circles are labeled 'School Community'.  Individual labels for each circle are from the top going clockwise: common vision/expectations, common language, common practices." title="School Community"/>
          <p:cNvGrpSpPr/>
          <p:nvPr/>
        </p:nvGrpSpPr>
        <p:grpSpPr>
          <a:xfrm>
            <a:off x="1143000" y="1470025"/>
            <a:ext cx="7466413" cy="5159375"/>
            <a:chOff x="-237" y="1146"/>
            <a:chExt cx="4441" cy="2550"/>
          </a:xfrm>
        </p:grpSpPr>
        <p:sp>
          <p:nvSpPr>
            <p:cNvPr id="238" name="Google Shape;238;p6"/>
            <p:cNvSpPr/>
            <p:nvPr/>
          </p:nvSpPr>
          <p:spPr>
            <a:xfrm>
              <a:off x="1378" y="1248"/>
              <a:ext cx="2544" cy="244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6"/>
            <p:cNvSpPr/>
            <p:nvPr/>
          </p:nvSpPr>
          <p:spPr>
            <a:xfrm>
              <a:off x="1262" y="1664"/>
              <a:ext cx="1106" cy="918"/>
            </a:xfrm>
            <a:prstGeom prst="ellipse">
              <a:avLst/>
            </a:prstGeom>
            <a:solidFill>
              <a:srgbClr val="FFC000">
                <a:alpha val="49803"/>
              </a:srgbClr>
            </a:solidFill>
            <a:ln w="9525" cap="flat" cmpd="sng">
              <a:solidFill>
                <a:srgbClr val="4548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6"/>
            <p:cNvSpPr/>
            <p:nvPr/>
          </p:nvSpPr>
          <p:spPr>
            <a:xfrm>
              <a:off x="772" y="1146"/>
              <a:ext cx="2100" cy="49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Common </a:t>
              </a:r>
              <a:endParaRPr/>
            </a:p>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Vision/Expectations</a:t>
              </a:r>
              <a:endParaRPr/>
            </a:p>
          </p:txBody>
        </p:sp>
        <p:sp>
          <p:nvSpPr>
            <p:cNvPr id="241" name="Google Shape;241;p6"/>
            <p:cNvSpPr/>
            <p:nvPr/>
          </p:nvSpPr>
          <p:spPr>
            <a:xfrm>
              <a:off x="1564" y="2187"/>
              <a:ext cx="1107" cy="918"/>
            </a:xfrm>
            <a:prstGeom prst="ellipse">
              <a:avLst/>
            </a:prstGeom>
            <a:solidFill>
              <a:srgbClr val="4B731F">
                <a:alpha val="49803"/>
              </a:srgbClr>
            </a:solidFill>
            <a:ln w="9525" cap="flat" cmpd="sng">
              <a:solidFill>
                <a:srgbClr val="4548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6"/>
            <p:cNvSpPr/>
            <p:nvPr/>
          </p:nvSpPr>
          <p:spPr>
            <a:xfrm>
              <a:off x="2155" y="2754"/>
              <a:ext cx="2049" cy="75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Common </a:t>
              </a:r>
              <a:endParaRPr/>
            </a:p>
            <a:p>
              <a:pPr marL="0" marR="0" lvl="0" indent="0" algn="ctr" rtl="0">
                <a:spcBef>
                  <a:spcPts val="0"/>
                </a:spcBef>
                <a:spcAft>
                  <a:spcPts val="0"/>
                </a:spcAft>
                <a:buNone/>
              </a:pPr>
              <a:r>
                <a:rPr lang="en-US" sz="3200" b="1">
                  <a:solidFill>
                    <a:srgbClr val="1D2A53"/>
                  </a:solidFill>
                  <a:latin typeface="Twentieth Century"/>
                  <a:ea typeface="Twentieth Century"/>
                  <a:cs typeface="Twentieth Century"/>
                  <a:sym typeface="Twentieth Century"/>
                </a:rPr>
                <a:t>Language </a:t>
              </a:r>
              <a:endParaRPr/>
            </a:p>
          </p:txBody>
        </p:sp>
        <p:sp>
          <p:nvSpPr>
            <p:cNvPr id="243" name="Google Shape;243;p6"/>
            <p:cNvSpPr/>
            <p:nvPr/>
          </p:nvSpPr>
          <p:spPr>
            <a:xfrm>
              <a:off x="960" y="2187"/>
              <a:ext cx="1106" cy="918"/>
            </a:xfrm>
            <a:prstGeom prst="ellipse">
              <a:avLst/>
            </a:prstGeom>
            <a:solidFill>
              <a:srgbClr val="DE3F2E">
                <a:alpha val="49803"/>
              </a:srgbClr>
            </a:solidFill>
            <a:ln w="9525" cap="flat" cmpd="sng">
              <a:solidFill>
                <a:srgbClr val="45483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6"/>
            <p:cNvSpPr/>
            <p:nvPr/>
          </p:nvSpPr>
          <p:spPr>
            <a:xfrm>
              <a:off x="-237" y="2905"/>
              <a:ext cx="1090" cy="49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D2A53"/>
                </a:buClr>
                <a:buSzPts val="3200"/>
                <a:buFont typeface="Arial"/>
                <a:buNone/>
              </a:pPr>
              <a:r>
                <a:rPr lang="en-US" sz="3200" b="1">
                  <a:solidFill>
                    <a:srgbClr val="1D2A53"/>
                  </a:solidFill>
                  <a:latin typeface="Twentieth Century"/>
                  <a:ea typeface="Twentieth Century"/>
                  <a:cs typeface="Twentieth Century"/>
                  <a:sym typeface="Twentieth Century"/>
                </a:rPr>
                <a:t>Common </a:t>
              </a:r>
              <a:endParaRPr/>
            </a:p>
            <a:p>
              <a:pPr marL="0" marR="0" lvl="0" indent="0" algn="ctr" rtl="0">
                <a:spcBef>
                  <a:spcPts val="0"/>
                </a:spcBef>
                <a:spcAft>
                  <a:spcPts val="0"/>
                </a:spcAft>
                <a:buClr>
                  <a:srgbClr val="1D2A53"/>
                </a:buClr>
                <a:buSzPts val="3200"/>
                <a:buFont typeface="Arial"/>
                <a:buNone/>
              </a:pPr>
              <a:r>
                <a:rPr lang="en-US" sz="3200" b="1">
                  <a:solidFill>
                    <a:srgbClr val="1D2A53"/>
                  </a:solidFill>
                  <a:latin typeface="Twentieth Century"/>
                  <a:ea typeface="Twentieth Century"/>
                  <a:cs typeface="Twentieth Century"/>
                  <a:sym typeface="Twentieth Century"/>
                </a:rPr>
                <a:t>Practices</a:t>
              </a:r>
              <a:endParaRPr/>
            </a:p>
          </p:txBody>
        </p:sp>
      </p:grpSp>
      <p:sp>
        <p:nvSpPr>
          <p:cNvPr id="245" name="Google Shape;245;p6"/>
          <p:cNvSpPr txBox="1"/>
          <p:nvPr/>
        </p:nvSpPr>
        <p:spPr>
          <a:xfrm>
            <a:off x="2758643" y="3571016"/>
            <a:ext cx="5029200" cy="584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u="none">
                <a:solidFill>
                  <a:srgbClr val="1D2A53"/>
                </a:solidFill>
                <a:latin typeface="Twentieth Century"/>
                <a:ea typeface="Twentieth Century"/>
                <a:cs typeface="Twentieth Century"/>
                <a:sym typeface="Twentieth Century"/>
              </a:rPr>
              <a:t>SCHOOL COMMUNITY</a:t>
            </a:r>
            <a:endParaRPr/>
          </a:p>
        </p:txBody>
      </p:sp>
      <p:pic>
        <p:nvPicPr>
          <p:cNvPr id="246" name="Google Shape;246;p6" title="Core Content Icon"/>
          <p:cNvPicPr preferRelativeResize="0"/>
          <p:nvPr/>
        </p:nvPicPr>
        <p:blipFill rotWithShape="1">
          <a:blip r:embed="rId3">
            <a:alphaModFix/>
          </a:blip>
          <a:srcRect/>
          <a:stretch/>
        </p:blipFill>
        <p:spPr>
          <a:xfrm>
            <a:off x="293978" y="295038"/>
            <a:ext cx="713232" cy="713232"/>
          </a:xfrm>
          <a:prstGeom prst="rect">
            <a:avLst/>
          </a:prstGeom>
          <a:noFill/>
          <a:ln>
            <a:noFill/>
          </a:ln>
          <a:effectLst>
            <a:outerShdw blurRad="50800" dist="38100" dir="2700000" algn="tl" rotWithShape="0">
              <a:srgbClr val="000000">
                <a:alpha val="42745"/>
              </a:srgbClr>
            </a:outerShdw>
          </a:effectLst>
        </p:spPr>
      </p:pic>
      <p:sp>
        <p:nvSpPr>
          <p:cNvPr id="247" name="Google Shape;247;p6"/>
          <p:cNvSpPr txBox="1">
            <a:spLocks noGrp="1"/>
          </p:cNvSpPr>
          <p:nvPr>
            <p:ph type="title"/>
          </p:nvPr>
        </p:nvSpPr>
        <p:spPr>
          <a:xfrm>
            <a:off x="1007210" y="295038"/>
            <a:ext cx="6987106" cy="91535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1D2A53"/>
              </a:buClr>
              <a:buSzPts val="4400"/>
              <a:buFont typeface="Twentieth Century"/>
              <a:buNone/>
            </a:pPr>
            <a:r>
              <a:rPr lang="en-US">
                <a:solidFill>
                  <a:srgbClr val="1D2A53"/>
                </a:solidFill>
              </a:rPr>
              <a:t>Why? … Consistency</a:t>
            </a:r>
            <a:r>
              <a:rPr lang="en-US" sz="4000" b="1">
                <a:solidFill>
                  <a:srgbClr val="1D2A53"/>
                </a:solidFill>
              </a:rPr>
              <a:t> </a:t>
            </a:r>
            <a:r>
              <a:rPr lang="en-US">
                <a:solidFill>
                  <a:srgbClr val="1D2A53"/>
                </a:solidFill>
              </a:rPr>
              <a:t>Matters</a:t>
            </a:r>
            <a:endParaRPr/>
          </a:p>
        </p:txBody>
      </p:sp>
    </p:spTree>
  </p:cSld>
  <p:clrMapOvr>
    <a:masterClrMapping/>
  </p:clrMapOvr>
</p:sld>
</file>

<file path=ppt/theme/theme1.xml><?xml version="1.0" encoding="utf-8"?>
<a:theme xmlns:a="http://schemas.openxmlformats.org/drawingml/2006/main" name="3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WPBIS PP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2990</Words>
  <Application>Microsoft Office PowerPoint</Application>
  <PresentationFormat>On-screen Show (4:3)</PresentationFormat>
  <Paragraphs>568</Paragraphs>
  <Slides>43</Slides>
  <Notes>43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Calibri</vt:lpstr>
      <vt:lpstr>Libre Baskerville</vt:lpstr>
      <vt:lpstr>Noto Sans Symbols</vt:lpstr>
      <vt:lpstr>Questrial</vt:lpstr>
      <vt:lpstr>Times New Roman</vt:lpstr>
      <vt:lpstr>Twentieth Century</vt:lpstr>
      <vt:lpstr>3_Final_MWBIS 4</vt:lpstr>
      <vt:lpstr>Final_MWBIS 4</vt:lpstr>
      <vt:lpstr>MWPBIS PPT Theme</vt:lpstr>
      <vt:lpstr>PBIS  Team Training 2A</vt:lpstr>
      <vt:lpstr>Learning Expectations</vt:lpstr>
      <vt:lpstr>Organization of Modules</vt:lpstr>
      <vt:lpstr> Tier 1: Professional Learning Roadmap</vt:lpstr>
      <vt:lpstr>TFI Self-Assessment</vt:lpstr>
      <vt:lpstr>TFI &amp; Cultural Responsiveness</vt:lpstr>
      <vt:lpstr>Considerations</vt:lpstr>
      <vt:lpstr>Purpose and Outcomes</vt:lpstr>
      <vt:lpstr>Why? … Consistency Matters</vt:lpstr>
      <vt:lpstr>Consistency with our language</vt:lpstr>
      <vt:lpstr>Common Language</vt:lpstr>
      <vt:lpstr>A Non-Example</vt:lpstr>
      <vt:lpstr>Prohibited activities on school grounds sign</vt:lpstr>
      <vt:lpstr>Redesign the Learning Environment</vt:lpstr>
      <vt:lpstr>Why Focus on Expectations and Behaviors?</vt:lpstr>
      <vt:lpstr>School-wide Behavior Expectations  Non-example:</vt:lpstr>
      <vt:lpstr>Elementary</vt:lpstr>
      <vt:lpstr>MS/HS Examples</vt:lpstr>
      <vt:lpstr>Expectations Examples</vt:lpstr>
      <vt:lpstr>Residential School/Unit-wide Expectations</vt:lpstr>
      <vt:lpstr>Cultural Connection</vt:lpstr>
      <vt:lpstr>Build Your 3-5 School-wide Expectations</vt:lpstr>
      <vt:lpstr>Locations of Behavior Problems</vt:lpstr>
      <vt:lpstr>Teaching Matrix </vt:lpstr>
      <vt:lpstr>School-wide Matrix </vt:lpstr>
      <vt:lpstr>Consistency with our language</vt:lpstr>
      <vt:lpstr>What Is Gained By Identifying Behaviors?</vt:lpstr>
      <vt:lpstr>5 Guidelines for  Developing Expected Behaviors</vt:lpstr>
      <vt:lpstr>Are They Expectations Or Behaviors?</vt:lpstr>
      <vt:lpstr>Including Pro-social Skills On Your Matrix</vt:lpstr>
      <vt:lpstr>Specific Behaviors + Pro-Social Skills</vt:lpstr>
      <vt:lpstr>Example Pro-Social Skills</vt:lpstr>
      <vt:lpstr>Examples of Pro-Social Skills</vt:lpstr>
      <vt:lpstr>Create Developmentally Appropriate Rules</vt:lpstr>
      <vt:lpstr>Teaching Matrix </vt:lpstr>
      <vt:lpstr>Teaching/Staff Matrix</vt:lpstr>
      <vt:lpstr>Teaching/Staff Matrix</vt:lpstr>
      <vt:lpstr>Your Turn…</vt:lpstr>
      <vt:lpstr>Classroom</vt:lpstr>
      <vt:lpstr>TFI Self-Assessment</vt:lpstr>
      <vt:lpstr>TFI &amp; Cultural Responsiveness</vt:lpstr>
      <vt:lpstr>Reflections</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2A</dc:title>
  <dc:creator>Sheri Luecking</dc:creator>
  <cp:lastModifiedBy>Garrett Petrie</cp:lastModifiedBy>
  <cp:revision>3</cp:revision>
  <dcterms:created xsi:type="dcterms:W3CDTF">2014-11-24T17:40:55Z</dcterms:created>
  <dcterms:modified xsi:type="dcterms:W3CDTF">2019-08-06T21:21:34Z</dcterms:modified>
</cp:coreProperties>
</file>