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71" r:id="rId3"/>
  </p:sldMasterIdLst>
  <p:notesMasterIdLst>
    <p:notesMasterId r:id="rId4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9144000" cy="6858000"/>
  <p:embeddedFontLst>
    <p:embeddedFont>
      <p:font typeface="Calibri" panose="020F0502020204030204" pitchFamily="34" charset="0"/>
      <p:regular r:id="rId44"/>
      <p:bold r:id="rId45"/>
      <p:italic r:id="rId46"/>
      <p:boldItalic r:id="rId47"/>
    </p:embeddedFont>
    <p:embeddedFont>
      <p:font typeface="Cambria" panose="02040503050406030204" pitchFamily="18" charset="0"/>
      <p:regular r:id="rId48"/>
      <p:bold r:id="rId49"/>
      <p:italic r:id="rId50"/>
      <p:boldItalic r:id="rId51"/>
    </p:embeddedFont>
    <p:embeddedFont>
      <p:font typeface="Gill Sans" panose="020B0604020202020204" charset="0"/>
      <p:regular r:id="rId52"/>
      <p:bold r:id="rId53"/>
    </p:embeddedFont>
    <p:embeddedFont>
      <p:font typeface="Libre Baskerville" panose="020B0604020202020204" charset="0"/>
      <p:regular r:id="rId54"/>
      <p:bold r:id="rId55"/>
      <p:italic r:id="rId56"/>
    </p:embeddedFont>
    <p:embeddedFont>
      <p:font typeface="Questrial" panose="020B0604020202020204" charset="0"/>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8E2434-1147-4540-B957-59F7AD5BC437}">
  <a:tblStyle styleId="{888E2434-1147-4540-B957-59F7AD5BC43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D59E7A1-D216-44A3-AB3A-BA176972526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D62FBBB-2410-4CB4-9E32-DC06ED99BB2A}"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DCFE0"/>
          </a:solidFill>
        </a:fill>
      </a:tcStyle>
    </a:band1H>
    <a:band2H>
      <a:tcTxStyle/>
      <a:tcStyle>
        <a:tcBdr/>
      </a:tcStyle>
    </a:band2H>
    <a:band1V>
      <a:tcTxStyle/>
      <a:tcStyle>
        <a:tcBdr/>
        <a:fill>
          <a:solidFill>
            <a:srgbClr val="CDCFE0"/>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262DD29F-5D4D-4A63-A8D0-37D9A2178F16}"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332A1A-67F4-43C2-A192-986541EDC603}" styleName="Table_4">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7E9F0"/>
          </a:solidFill>
        </a:fill>
      </a:tcStyle>
    </a:wholeTbl>
    <a:band1H>
      <a:tcTxStyle/>
      <a:tcStyle>
        <a:tcBdr/>
        <a:fill>
          <a:solidFill>
            <a:srgbClr val="CDCFE0"/>
          </a:solidFill>
        </a:fill>
      </a:tcStyle>
    </a:band1H>
    <a:band2H>
      <a:tcTxStyle/>
      <a:tcStyle>
        <a:tcBdr/>
      </a:tcStyle>
    </a:band2H>
    <a:band1V>
      <a:tcTxStyle/>
      <a:tcStyle>
        <a:tcBdr/>
        <a:fill>
          <a:solidFill>
            <a:srgbClr val="CDCFE0"/>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E7E9F0"/>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87"/>
  </p:normalViewPr>
  <p:slideViewPr>
    <p:cSldViewPr snapToGrid="0">
      <p:cViewPr varScale="1">
        <p:scale>
          <a:sx n="90" d="100"/>
          <a:sy n="90" d="100"/>
        </p:scale>
        <p:origin x="82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youtu.be/udDQx5oJW9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DD8047"/>
                </a:solidFill>
                <a:effectLst/>
                <a:uLnTx/>
                <a:uFillTx/>
                <a:latin typeface="Twentieth Century"/>
                <a:ea typeface="Twentieth Century"/>
                <a:cs typeface="Twentieth Century"/>
                <a:sym typeface="Twentieth Century"/>
              </a:rPr>
              <a:t>Updated July 2019</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Updated 7/2018</a:t>
            </a:r>
            <a:endParaRPr dirty="0"/>
          </a:p>
        </p:txBody>
      </p:sp>
      <p:sp>
        <p:nvSpPr>
          <p:cNvPr id="120" name="Google Shape;120;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ce8099723_0_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5ce8099723_0_7: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play video you can hover underneath black box to make the play button appear, or copy and paste the link below into a browser</a:t>
            </a:r>
            <a:endParaRPr/>
          </a:p>
          <a:p>
            <a:pPr marL="0" lvl="0" indent="0" algn="l" rtl="0">
              <a:spcBef>
                <a:spcPts val="0"/>
              </a:spcBef>
              <a:spcAft>
                <a:spcPts val="0"/>
              </a:spcAft>
              <a:buNone/>
            </a:pPr>
            <a:endParaRPr/>
          </a:p>
          <a:p>
            <a:pPr marL="0" lvl="0" indent="0" algn="l" rtl="0">
              <a:spcBef>
                <a:spcPts val="0"/>
              </a:spcBef>
              <a:spcAft>
                <a:spcPts val="0"/>
              </a:spcAft>
              <a:buNone/>
            </a:pPr>
            <a:r>
              <a:rPr lang="en-US"/>
              <a:t>Useful opener for talking about creating change</a:t>
            </a:r>
            <a:endParaRPr/>
          </a:p>
          <a:p>
            <a:pPr marL="0" lvl="0" indent="0" algn="l" rtl="0">
              <a:spcBef>
                <a:spcPts val="0"/>
              </a:spcBef>
              <a:spcAft>
                <a:spcPts val="0"/>
              </a:spcAft>
              <a:buNone/>
            </a:pPr>
            <a:endParaRPr/>
          </a:p>
          <a:p>
            <a:pPr marL="0" lvl="0" indent="0" algn="l" rtl="0">
              <a:spcBef>
                <a:spcPts val="0"/>
              </a:spcBef>
              <a:spcAft>
                <a:spcPts val="0"/>
              </a:spcAft>
              <a:buNone/>
            </a:pPr>
            <a:r>
              <a:rPr lang="en-US"/>
              <a:t>https://www.youtube.com/watch?v=QbRx5L5IMqs- 3 minutes 41 seconds</a:t>
            </a:r>
            <a:endParaRPr/>
          </a:p>
          <a:p>
            <a:pPr marL="0" lvl="0" indent="0" algn="l" rtl="0">
              <a:spcBef>
                <a:spcPts val="0"/>
              </a:spcBef>
              <a:spcAft>
                <a:spcPts val="0"/>
              </a:spcAft>
              <a:buNone/>
            </a:pPr>
            <a:endParaRPr/>
          </a:p>
        </p:txBody>
      </p:sp>
      <p:sp>
        <p:nvSpPr>
          <p:cNvPr id="215" name="Google Shape;215;p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bookshelf can be a simple analogy to the three tier triangle.  When implementing the PBIS framework you need to decide what evidence based practices are  being used and then agree as a team where they fit- Tier 1, 2, or 3.  The PBIS foundations will need to fit on Tier 1 or the bottom of the bookshelf,</a:t>
            </a:r>
            <a:endParaRPr/>
          </a:p>
        </p:txBody>
      </p:sp>
      <p:sp>
        <p:nvSpPr>
          <p:cNvPr id="224" name="Google Shape;224;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d1ae1df69_2_6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5d1ae1df69_2_64: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d1ae1df69_2_7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5d1ae1df69_2_70: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27" name="Google Shape;127;p2: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2</a:t>
            </a:fld>
            <a:endParaRPr sz="1200">
              <a:solidFill>
                <a:srgbClr val="000000"/>
              </a:solidFill>
              <a:latin typeface="Times New Roman"/>
              <a:ea typeface="Times New Roman"/>
              <a:cs typeface="Times New Roman"/>
              <a:sym typeface="Times New Roman"/>
            </a:endParaRPr>
          </a:p>
        </p:txBody>
      </p:sp>
      <p:sp>
        <p:nvSpPr>
          <p:cNvPr id="128" name="Google Shape;128;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 name="Google Shape;129;p2: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0">
                <a:latin typeface="Calibri"/>
                <a:ea typeface="Calibri"/>
                <a:cs typeface="Calibri"/>
                <a:sym typeface="Calibri"/>
              </a:rPr>
              <a:t>Notes:</a:t>
            </a:r>
            <a:endParaRPr/>
          </a:p>
          <a:p>
            <a:pPr marL="0" marR="0" lvl="0" indent="0" algn="l" rtl="0">
              <a:lnSpc>
                <a:spcPct val="100000"/>
              </a:lnSpc>
              <a:spcBef>
                <a:spcPts val="0"/>
              </a:spcBef>
              <a:spcAft>
                <a:spcPts val="0"/>
              </a:spcAft>
              <a:buClr>
                <a:schemeClr val="dk1"/>
              </a:buClr>
              <a:buSzPts val="1200"/>
              <a:buFont typeface="Calibri"/>
              <a:buNone/>
            </a:pPr>
            <a:r>
              <a:rPr lang="en-US" sz="1200" i="0">
                <a:latin typeface="Calibri"/>
                <a:ea typeface="Calibri"/>
                <a:cs typeface="Calibri"/>
                <a:sym typeface="Calibri"/>
              </a:rPr>
              <a:t>“Team has broad representation of school”  includes members from all grades/departments/content levels, specials, general education &amp; special education.</a:t>
            </a:r>
            <a:endParaRPr/>
          </a:p>
          <a:p>
            <a:pPr marL="0" marR="0" lvl="0" indent="0" algn="l" rtl="0">
              <a:lnSpc>
                <a:spcPct val="100000"/>
              </a:lnSpc>
              <a:spcBef>
                <a:spcPts val="0"/>
              </a:spcBef>
              <a:spcAft>
                <a:spcPts val="0"/>
              </a:spcAft>
              <a:buClr>
                <a:schemeClr val="dk1"/>
              </a:buClr>
              <a:buSzPts val="1200"/>
              <a:buFont typeface="Calibri"/>
              <a:buNone/>
            </a:pPr>
            <a:r>
              <a:rPr lang="en-US" sz="1200" i="0">
                <a:latin typeface="Calibri"/>
                <a:ea typeface="Calibri"/>
                <a:cs typeface="Calibri"/>
                <a:sym typeface="Calibri"/>
              </a:rPr>
              <a:t>Does your faculty reflect your students?  Are both genders represented on the team?  </a:t>
            </a:r>
            <a:endParaRPr/>
          </a:p>
          <a:p>
            <a:pPr marL="0" marR="0" lvl="0" indent="0" algn="l" rtl="0">
              <a:lnSpc>
                <a:spcPct val="100000"/>
              </a:lnSpc>
              <a:spcBef>
                <a:spcPts val="0"/>
              </a:spcBef>
              <a:spcAft>
                <a:spcPts val="0"/>
              </a:spcAft>
              <a:buClr>
                <a:schemeClr val="dk1"/>
              </a:buClr>
              <a:buSzPts val="1200"/>
              <a:buFont typeface="Calibri"/>
              <a:buNone/>
            </a:pPr>
            <a:r>
              <a:rPr lang="en-US" sz="1200" i="0">
                <a:latin typeface="Calibri"/>
                <a:ea typeface="Calibri"/>
                <a:cs typeface="Calibri"/>
                <a:sym typeface="Calibri"/>
              </a:rPr>
              <a:t>How do you ensure student voice?</a:t>
            </a:r>
            <a:endParaRPr/>
          </a:p>
          <a:p>
            <a:pPr marL="0" marR="0" lvl="0" indent="0" algn="l" rtl="0">
              <a:lnSpc>
                <a:spcPct val="100000"/>
              </a:lnSpc>
              <a:spcBef>
                <a:spcPts val="0"/>
              </a:spcBef>
              <a:spcAft>
                <a:spcPts val="0"/>
              </a:spcAft>
              <a:buClr>
                <a:schemeClr val="dk1"/>
              </a:buClr>
              <a:buSzPts val="1200"/>
              <a:buFont typeface="Calibri"/>
              <a:buNone/>
            </a:pPr>
            <a:r>
              <a:rPr lang="en-US" sz="1200" i="0">
                <a:latin typeface="Calibri"/>
                <a:ea typeface="Calibri"/>
                <a:cs typeface="Calibri"/>
                <a:sym typeface="Calibri"/>
              </a:rPr>
              <a:t>How do you include family and community representation?</a:t>
            </a:r>
            <a:endParaRPr sz="1200" i="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7" name="Google Shape;287;p1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d1ae1df69_2_7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d1ae1df69_2_7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5d1ae1df69_2_7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These are examples for some of the roles. Teams can come up with their own ideas for each role on their team to ensure everyone knows what their “job” is.</a:t>
            </a:r>
            <a:endParaRPr/>
          </a:p>
        </p:txBody>
      </p:sp>
      <p:sp>
        <p:nvSpPr>
          <p:cNvPr id="303" name="Google Shape;303;p18: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9: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0: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1" name="Google Shape;321;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Although this slide has been presented in Readiness section, it is important for all audiences to realize the importance of administrator support and leadership.</a:t>
            </a:r>
            <a:endParaRPr/>
          </a:p>
        </p:txBody>
      </p:sp>
      <p:sp>
        <p:nvSpPr>
          <p:cNvPr id="322" name="Google Shape;322;p2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d1ae1df69_2_84: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1" name="Google Shape;331;g5d1ae1df69_2_8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Although this slide has been presented in Readiness section, it is important for all audiences to realize the importance of administrator support and leadership.</a:t>
            </a:r>
            <a:endParaRPr/>
          </a:p>
        </p:txBody>
      </p:sp>
      <p:sp>
        <p:nvSpPr>
          <p:cNvPr id="332" name="Google Shape;332;g5d1ae1df69_2_8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d1ae1df69_2_171: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9" name="Google Shape;339;g5d1ae1df69_2_17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Although this slide has been presented in Readiness section, it is important for all audiences to realize the importance of administrator support and leadership.</a:t>
            </a:r>
            <a:endParaRPr/>
          </a:p>
        </p:txBody>
      </p:sp>
      <p:sp>
        <p:nvSpPr>
          <p:cNvPr id="340" name="Google Shape;340;g5d1ae1df69_2_17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7" name="Google Shape;347;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Description on next slide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rgbClr val="1D2A53"/>
                </a:solidFill>
              </a:rPr>
              <a:t>Determine who will assume the roles of entering data, the data analyst, the facilitator, and minute taker.  Will these be permanent roles?  Will team members rotate responsibilities? Identify back</a:t>
            </a:r>
            <a:r>
              <a:rPr lang="en-US" sz="2000">
                <a:solidFill>
                  <a:srgbClr val="1D2A53"/>
                </a:solidFill>
              </a:rPr>
              <a:t>-ups for each role.</a:t>
            </a:r>
            <a:endParaRPr/>
          </a:p>
          <a:p>
            <a:pPr marL="0" lvl="0" indent="0" algn="l" rtl="0">
              <a:spcBef>
                <a:spcPts val="0"/>
              </a:spcBef>
              <a:spcAft>
                <a:spcPts val="0"/>
              </a:spcAft>
              <a:buNone/>
            </a:pPr>
            <a:endParaRPr/>
          </a:p>
        </p:txBody>
      </p:sp>
      <p:sp>
        <p:nvSpPr>
          <p:cNvPr id="365" name="Google Shape;365;p2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d1ae1df69_2_10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5d1ae1df69_2_10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Change</a:t>
            </a:r>
            <a:endParaRPr b="0"/>
          </a:p>
        </p:txBody>
      </p:sp>
      <p:sp>
        <p:nvSpPr>
          <p:cNvPr id="136" name="Google Shape;136;g5d1ae1df69_2_10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Trainers: Consider showing at least 2 minutes of the video to help hook the participants and encourage them to watch the rest later.</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https://youtu.be/udDQx5oJW9k</a:t>
            </a:r>
            <a:r>
              <a:rPr lang="en-US"/>
              <a:t> – 12 minutes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2" name="Google Shape;392;p2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408" name="Google Shape;408;p2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34</a:t>
            </a:fld>
            <a:endParaRPr>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c15908069_0_111: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5c15908069_0_1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416" name="Google Shape;416;g5c15908069_0_11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35</a:t>
            </a:fld>
            <a:endParaRPr>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3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36</a:t>
            </a:fld>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c15908069_0_0: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5c15908069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5c15908069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37</a:t>
            </a:fld>
            <a:endParaRPr>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3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c15908069_0_118: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5c15908069_0_1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Trainers- these next 4 slides are a preview and also show up at the end of the presentation</a:t>
            </a:r>
            <a:endParaRPr/>
          </a:p>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167" name="Google Shape;167;g5c15908069_0_11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c15908069_0_1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5c15908069_0_1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an introduction to the PBIS Cultural Responsiveness Field Guide: Resources for Trainers and Coaches.  This format will be used for all the Features of the TFI from here on out in training slides.  You can refer teams to the guide itself, which is linked in the green graphic.</a:t>
            </a:r>
            <a:endParaRPr/>
          </a:p>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175" name="Google Shape;175;g5c15908069_0_12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c15908069_0_132: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5c15908069_0_1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the TFI 1.1 Considerations/Reflections along with the Cultural Responsive considerations from the field guide.  </a:t>
            </a:r>
            <a:endParaRPr/>
          </a:p>
        </p:txBody>
      </p:sp>
      <p:sp>
        <p:nvSpPr>
          <p:cNvPr id="184" name="Google Shape;184;g5c15908069_0_13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c15908069_0_139: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5c15908069_0_1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the TFI 1.2 Considerations/Reflections along with the Cultural Responsive considerations from the field guide.  </a:t>
            </a:r>
            <a:endParaRPr/>
          </a:p>
        </p:txBody>
      </p:sp>
      <p:sp>
        <p:nvSpPr>
          <p:cNvPr id="192" name="Google Shape;192;g5c15908069_0_13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ce8099723_0_0: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5ce8099723_0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Trainer Notes: </a:t>
            </a:r>
            <a:endParaRPr/>
          </a:p>
          <a:p>
            <a:pPr marL="0" lvl="0" indent="0" algn="l" rtl="0">
              <a:spcBef>
                <a:spcPts val="0"/>
              </a:spcBef>
              <a:spcAft>
                <a:spcPts val="0"/>
              </a:spcAft>
              <a:buNone/>
            </a:pPr>
            <a:r>
              <a:rPr lang="en-US"/>
              <a:t>1.1 is all about developing an effective and efficient leadership team that is representative of your staff and includes administrative representation.  Your team should be working towards:</a:t>
            </a:r>
            <a:endParaRPr/>
          </a:p>
          <a:p>
            <a:pPr marL="176678" lvl="0" indent="-176678" algn="l" rtl="0">
              <a:spcBef>
                <a:spcPts val="0"/>
              </a:spcBef>
              <a:spcAft>
                <a:spcPts val="0"/>
              </a:spcAft>
              <a:buClr>
                <a:schemeClr val="dk1"/>
              </a:buClr>
              <a:buSzPts val="1200"/>
              <a:buFont typeface="Noto Sans Symbols"/>
              <a:buChar char="❑"/>
            </a:pPr>
            <a:r>
              <a:rPr lang="en-US"/>
              <a:t>The team has administrative support with the administrator attending at least 90% of the team meetings with highly visible leadership team who represent your school community </a:t>
            </a:r>
            <a:endParaRPr/>
          </a:p>
          <a:p>
            <a:pPr marL="176678" lvl="0" indent="-176678" algn="l" rtl="0">
              <a:spcBef>
                <a:spcPts val="0"/>
              </a:spcBef>
              <a:spcAft>
                <a:spcPts val="0"/>
              </a:spcAft>
              <a:buClr>
                <a:schemeClr val="dk1"/>
              </a:buClr>
              <a:buSzPts val="1200"/>
              <a:buFont typeface="Noto Sans Symbols"/>
              <a:buChar char="❑"/>
            </a:pPr>
            <a:r>
              <a:rPr lang="en-US"/>
              <a:t>Team runs efficient and effective regular meetings (at least monthly)</a:t>
            </a:r>
            <a:endParaRPr/>
          </a:p>
          <a:p>
            <a:pPr marL="176678" lvl="0" indent="-176678" algn="l" rtl="0">
              <a:spcBef>
                <a:spcPts val="0"/>
              </a:spcBef>
              <a:spcAft>
                <a:spcPts val="0"/>
              </a:spcAft>
              <a:buClr>
                <a:schemeClr val="dk1"/>
              </a:buClr>
              <a:buSzPts val="1200"/>
              <a:buFont typeface="Noto Sans Symbols"/>
              <a:buChar char="❑"/>
            </a:pPr>
            <a:r>
              <a:rPr lang="en-US"/>
              <a:t>Team has established a clear mission/purpose with and action plan</a:t>
            </a:r>
            <a:endParaRPr/>
          </a:p>
        </p:txBody>
      </p:sp>
      <p:sp>
        <p:nvSpPr>
          <p:cNvPr id="200" name="Google Shape;200;g5ce8099723_0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3"/>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13"/>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13"/>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3"/>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lvl="0" indent="-228600" algn="l" rtl="0">
              <a:spcBef>
                <a:spcPts val="640"/>
              </a:spcBef>
              <a:spcAft>
                <a:spcPts val="0"/>
              </a:spcAft>
              <a:buSzPts val="3200"/>
              <a:buNone/>
              <a:defRPr sz="32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87"/>
        <p:cNvGrpSpPr/>
        <p:nvPr/>
      </p:nvGrpSpPr>
      <p:grpSpPr>
        <a:xfrm>
          <a:off x="0" y="0"/>
          <a:ext cx="0" cy="0"/>
          <a:chOff x="0" y="0"/>
          <a:chExt cx="0" cy="0"/>
        </a:xfrm>
      </p:grpSpPr>
      <p:sp>
        <p:nvSpPr>
          <p:cNvPr id="88" name="Google Shape;88;p18"/>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89" name="Google Shape;89;p18"/>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90" name="Google Shape;90;p18"/>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91" name="Google Shape;91;p18"/>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8"/>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93"/>
        <p:cNvGrpSpPr/>
        <p:nvPr/>
      </p:nvGrpSpPr>
      <p:grpSpPr>
        <a:xfrm>
          <a:off x="0" y="0"/>
          <a:ext cx="0" cy="0"/>
          <a:chOff x="0" y="0"/>
          <a:chExt cx="0" cy="0"/>
        </a:xfrm>
      </p:grpSpPr>
      <p:sp>
        <p:nvSpPr>
          <p:cNvPr id="94" name="Google Shape;94;p19"/>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95" name="Google Shape;95;p19"/>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Twentieth Century"/>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9"/>
          <p:cNvSpPr txBox="1">
            <a:spLocks noGrp="1"/>
          </p:cNvSpPr>
          <p:nvPr>
            <p:ph type="body" idx="1"/>
          </p:nvPr>
        </p:nvSpPr>
        <p:spPr>
          <a:xfrm>
            <a:off x="1515875" y="5285303"/>
            <a:ext cx="43164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chemeClr val="dk1"/>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
        <p:nvSpPr>
          <p:cNvPr id="97" name="Google Shape;97;p19"/>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chemeClr val="dk1"/>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21"/>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4" name="Google Shape;104;p21"/>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1136031" y="286645"/>
            <a:ext cx="7087200" cy="678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08" name="Google Shape;108;p22"/>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09" name="Google Shape;109;p22"/>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10" name="Google Shape;110;p22"/>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56"/>
        <p:cNvGrpSpPr/>
        <p:nvPr/>
      </p:nvGrpSpPr>
      <p:grpSpPr>
        <a:xfrm>
          <a:off x="0" y="0"/>
          <a:ext cx="0" cy="0"/>
          <a:chOff x="0" y="0"/>
          <a:chExt cx="0" cy="0"/>
        </a:xfrm>
      </p:grpSpPr>
      <p:sp>
        <p:nvSpPr>
          <p:cNvPr id="57" name="Google Shape;57;p10"/>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10"/>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59" name="Google Shape;59;p10"/>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10"/>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62"/>
        <p:cNvGrpSpPr/>
        <p:nvPr/>
      </p:nvGrpSpPr>
      <p:grpSpPr>
        <a:xfrm>
          <a:off x="0" y="0"/>
          <a:ext cx="0" cy="0"/>
          <a:chOff x="0" y="0"/>
          <a:chExt cx="0" cy="0"/>
        </a:xfrm>
      </p:grpSpPr>
      <p:sp>
        <p:nvSpPr>
          <p:cNvPr id="63" name="Google Shape;63;p11"/>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11"/>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1"/>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2" name="Google Shape;12;p1"/>
          <p:cNvGrpSpPr/>
          <p:nvPr/>
        </p:nvGrpSpPr>
        <p:grpSpPr>
          <a:xfrm>
            <a:off x="-46860" y="-82678"/>
            <a:ext cx="1711368" cy="1342472"/>
            <a:chOff x="18744" y="-7702"/>
            <a:chExt cx="1711368" cy="1342472"/>
          </a:xfrm>
        </p:grpSpPr>
        <p:sp>
          <p:nvSpPr>
            <p:cNvPr id="13" name="Google Shape;13;p1"/>
            <p:cNvSpPr/>
            <p:nvPr/>
          </p:nvSpPr>
          <p:spPr>
            <a:xfrm>
              <a:off x="365298"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
            <p:cNvSpPr/>
            <p:nvPr/>
          </p:nvSpPr>
          <p:spPr>
            <a:xfrm>
              <a:off x="714417" y="68261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
            <p:cNvSpPr/>
            <p:nvPr/>
          </p:nvSpPr>
          <p:spPr>
            <a:xfrm>
              <a:off x="714417"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
            <p:cNvSpPr/>
            <p:nvPr/>
          </p:nvSpPr>
          <p:spPr>
            <a:xfrm>
              <a:off x="365298" y="682611"/>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a:off x="1065331" y="343802"/>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1"/>
            <p:cNvSpPr/>
            <p:nvPr/>
          </p:nvSpPr>
          <p:spPr>
            <a:xfrm>
              <a:off x="365298" y="-2957"/>
              <a:ext cx="315461" cy="314289"/>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
            <p:cNvSpPr/>
            <p:nvPr/>
          </p:nvSpPr>
          <p:spPr>
            <a:xfrm>
              <a:off x="714417" y="-2957"/>
              <a:ext cx="315461" cy="314289"/>
            </a:xfrm>
            <a:prstGeom prst="roundRect">
              <a:avLst>
                <a:gd name="adj" fmla="val 16667"/>
              </a:avLst>
            </a:prstGeom>
            <a:solidFill>
              <a:srgbClr val="3366FF"/>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
            <p:cNvSpPr/>
            <p:nvPr/>
          </p:nvSpPr>
          <p:spPr>
            <a:xfrm>
              <a:off x="1065331" y="-2957"/>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1"/>
            <p:cNvSpPr/>
            <p:nvPr/>
          </p:nvSpPr>
          <p:spPr>
            <a:xfrm>
              <a:off x="18744" y="339057"/>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
            <p:cNvSpPr/>
            <p:nvPr/>
          </p:nvSpPr>
          <p:spPr>
            <a:xfrm>
              <a:off x="18744" y="677866"/>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1"/>
            <p:cNvSpPr/>
            <p:nvPr/>
          </p:nvSpPr>
          <p:spPr>
            <a:xfrm>
              <a:off x="18744" y="102048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1"/>
            <p:cNvSpPr/>
            <p:nvPr/>
          </p:nvSpPr>
          <p:spPr>
            <a:xfrm>
              <a:off x="18744" y="-7702"/>
              <a:ext cx="315461" cy="314289"/>
            </a:xfrm>
            <a:prstGeom prst="roundRect">
              <a:avLst>
                <a:gd name="adj" fmla="val 16667"/>
              </a:avLst>
            </a:prstGeom>
            <a:solidFill>
              <a:srgbClr val="3366FF"/>
            </a:solidFill>
            <a:ln w="9525"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1"/>
            <p:cNvSpPr/>
            <p:nvPr/>
          </p:nvSpPr>
          <p:spPr>
            <a:xfrm>
              <a:off x="1414651" y="-6324"/>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6" name="Google Shape;26;p1" descr="Minnesota PBIS Logo (4).jpg"/>
          <p:cNvPicPr preferRelativeResize="0"/>
          <p:nvPr/>
        </p:nvPicPr>
        <p:blipFill rotWithShape="1">
          <a:blip r:embed="rId4">
            <a:alphaModFix/>
          </a:blip>
          <a:srcRect/>
          <a:stretch/>
        </p:blipFill>
        <p:spPr>
          <a:xfrm>
            <a:off x="7128872" y="5973862"/>
            <a:ext cx="2015127" cy="884137"/>
          </a:xfrm>
          <a:prstGeom prst="rect">
            <a:avLst/>
          </a:prstGeom>
          <a:noFill/>
          <a:ln>
            <a:noFill/>
          </a:ln>
        </p:spPr>
      </p:pic>
      <p:sp>
        <p:nvSpPr>
          <p:cNvPr id="27" name="Google Shape;27;p1"/>
          <p:cNvSpPr txBox="1"/>
          <p:nvPr/>
        </p:nvSpPr>
        <p:spPr>
          <a:xfrm>
            <a:off x="666407" y="6181209"/>
            <a:ext cx="664019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strike="noStrike" cap="none">
                <a:solidFill>
                  <a:schemeClr val="dk1"/>
                </a:solidFill>
                <a:latin typeface="Calibri"/>
                <a:ea typeface="Calibri"/>
                <a:cs typeface="Calibri"/>
                <a:sym typeface="Calibri"/>
              </a:rPr>
              <a:t>Day 1C: Team Composition &amp; Team Operating Procedures (TFI 1.1 &amp; 1.2)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4"/>
          <p:cNvSpPr/>
          <p:nvPr/>
        </p:nvSpPr>
        <p:spPr>
          <a:xfrm>
            <a:off x="1354667" y="6113854"/>
            <a:ext cx="6276378" cy="58477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sz="1400">
                <a:solidFill>
                  <a:srgbClr val="3A53A5"/>
                </a:solidFill>
                <a:latin typeface="Twentieth Century"/>
                <a:ea typeface="Twentieth Century"/>
                <a:cs typeface="Twentieth Century"/>
                <a:sym typeface="Twentieth Century"/>
              </a:rPr>
              <a:t>Day 1C: Team Composition &amp; Team Operating Procedures (TFI1.1 &amp;  1.2)</a:t>
            </a:r>
            <a:endParaRPr/>
          </a:p>
        </p:txBody>
      </p:sp>
      <p:pic>
        <p:nvPicPr>
          <p:cNvPr id="38" name="Google Shape;38;p4"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8" name="Google Shape;78;p15"/>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5"/>
          <p:cNvSpPr/>
          <p:nvPr/>
        </p:nvSpPr>
        <p:spPr>
          <a:xfrm>
            <a:off x="8273747" y="5973863"/>
            <a:ext cx="297000" cy="296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pic>
        <p:nvPicPr>
          <p:cNvPr id="80" name="Google Shape;80;p15" descr="Minnesota PBIS Logo (4).jpg"/>
          <p:cNvPicPr preferRelativeResize="0"/>
          <p:nvPr/>
        </p:nvPicPr>
        <p:blipFill rotWithShape="1">
          <a:blip r:embed="rId11">
            <a:alphaModFix/>
          </a:blip>
          <a:srcRect/>
          <a:stretch/>
        </p:blipFill>
        <p:spPr>
          <a:xfrm>
            <a:off x="7606771" y="6183540"/>
            <a:ext cx="1537228" cy="67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bRx5L5IMq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udDQx5oJW9k"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www.pbis.org/Common/Cms/files/pbisresources/PBIS%20Cultural%20Responsiveness%20Field%20Guid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5"/>
          <p:cNvSpPr/>
          <p:nvPr/>
        </p:nvSpPr>
        <p:spPr>
          <a:xfrm>
            <a:off x="687102" y="3855468"/>
            <a:ext cx="7773702"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a:solidFill>
                  <a:srgbClr val="DD8047"/>
                </a:solidFill>
                <a:latin typeface="Twentieth Century"/>
                <a:ea typeface="Twentieth Century"/>
                <a:cs typeface="Twentieth Century"/>
                <a:sym typeface="Twentieth Century"/>
              </a:rPr>
              <a:t>Team Composition &amp;</a:t>
            </a:r>
            <a:endParaRPr dirty="0"/>
          </a:p>
          <a:p>
            <a:pPr marL="0" marR="0" lvl="0" indent="0" algn="ctr" rtl="0">
              <a:spcBef>
                <a:spcPts val="0"/>
              </a:spcBef>
              <a:spcAft>
                <a:spcPts val="0"/>
              </a:spcAft>
              <a:buNone/>
            </a:pPr>
            <a:r>
              <a:rPr lang="en-US" sz="3200" b="1" dirty="0">
                <a:solidFill>
                  <a:srgbClr val="DD8047"/>
                </a:solidFill>
                <a:latin typeface="Twentieth Century"/>
                <a:ea typeface="Twentieth Century"/>
                <a:cs typeface="Twentieth Century"/>
                <a:sym typeface="Twentieth Century"/>
              </a:rPr>
              <a:t>Team Operating Procedures (TFI 1.1 &amp; 1.2)</a:t>
            </a:r>
            <a:endParaRPr sz="3200" b="1" dirty="0">
              <a:solidFill>
                <a:srgbClr val="DD8047"/>
              </a:solidFill>
              <a:latin typeface="Twentieth Century"/>
              <a:ea typeface="Twentieth Century"/>
              <a:cs typeface="Twentieth Century"/>
              <a:sym typeface="Twentieth Century"/>
            </a:endParaRPr>
          </a:p>
        </p:txBody>
      </p:sp>
      <p:pic>
        <p:nvPicPr>
          <p:cNvPr id="123" name="Google Shape;123;p25"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57252" y="686484"/>
            <a:ext cx="5611382" cy="2461994"/>
          </a:xfrm>
          <a:prstGeom prst="rect">
            <a:avLst/>
          </a:prstGeom>
          <a:noFill/>
          <a:ln>
            <a:noFill/>
          </a:ln>
        </p:spPr>
      </p:pic>
      <p:sp>
        <p:nvSpPr>
          <p:cNvPr id="124" name="Google Shape;124;p25"/>
          <p:cNvSpPr txBox="1">
            <a:spLocks noGrp="1"/>
          </p:cNvSpPr>
          <p:nvPr>
            <p:ph type="ctrTitle"/>
          </p:nvPr>
        </p:nvSpPr>
        <p:spPr>
          <a:xfrm>
            <a:off x="687102" y="2771559"/>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Team Training – 1C</a:t>
            </a:r>
            <a:endParaRPr>
              <a:solidFill>
                <a:srgbClr val="DD804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body" idx="1"/>
          </p:nvPr>
        </p:nvSpPr>
        <p:spPr>
          <a:xfrm>
            <a:off x="780142" y="1600200"/>
            <a:ext cx="7820100" cy="4691100"/>
          </a:xfrm>
          <a:prstGeom prst="rect">
            <a:avLst/>
          </a:prstGeom>
          <a:noFill/>
          <a:ln>
            <a:noFill/>
          </a:ln>
        </p:spPr>
        <p:txBody>
          <a:bodyPr spcFirstLastPara="1" wrap="square" lIns="91425" tIns="45700" rIns="91425" bIns="45700" anchor="t" anchorCtr="0">
            <a:noAutofit/>
          </a:bodyPr>
          <a:lstStyle/>
          <a:p>
            <a:pPr marL="3175" lvl="1" indent="0" algn="l" rtl="0">
              <a:spcBef>
                <a:spcPts val="0"/>
              </a:spcBef>
              <a:spcAft>
                <a:spcPts val="0"/>
              </a:spcAft>
              <a:buSzPts val="2960"/>
              <a:buNone/>
            </a:pPr>
            <a:r>
              <a:rPr lang="en-US" sz="2960">
                <a:solidFill>
                  <a:srgbClr val="DD8047"/>
                </a:solidFill>
              </a:rPr>
              <a:t>Maintaining a representative PBIS team allows the school to:</a:t>
            </a:r>
            <a:endParaRPr/>
          </a:p>
          <a:p>
            <a:pPr marL="3175" lvl="1" indent="0" algn="l" rtl="0">
              <a:spcBef>
                <a:spcPts val="222"/>
              </a:spcBef>
              <a:spcAft>
                <a:spcPts val="0"/>
              </a:spcAft>
              <a:buSzPts val="1110"/>
              <a:buNone/>
            </a:pPr>
            <a:endParaRPr sz="1110">
              <a:solidFill>
                <a:srgbClr val="DD8047"/>
              </a:solidFill>
            </a:endParaRPr>
          </a:p>
          <a:p>
            <a:pPr marL="342900" lvl="0" indent="-342900" algn="l" rtl="0">
              <a:spcBef>
                <a:spcPts val="518"/>
              </a:spcBef>
              <a:spcAft>
                <a:spcPts val="0"/>
              </a:spcAft>
              <a:buSzPts val="2590"/>
              <a:buChar char="▪"/>
            </a:pPr>
            <a:r>
              <a:rPr lang="en-US" sz="2590"/>
              <a:t>Align PBIS goals, school mission, and vision</a:t>
            </a:r>
            <a:endParaRPr/>
          </a:p>
          <a:p>
            <a:pPr marL="342900" lvl="0" indent="-342900" algn="l" rtl="0">
              <a:spcBef>
                <a:spcPts val="518"/>
              </a:spcBef>
              <a:spcAft>
                <a:spcPts val="0"/>
              </a:spcAft>
              <a:buSzPts val="2590"/>
              <a:buChar char="▪"/>
            </a:pPr>
            <a:r>
              <a:rPr lang="en-US" sz="2590"/>
              <a:t>Establish multi-year action plans</a:t>
            </a:r>
            <a:endParaRPr/>
          </a:p>
          <a:p>
            <a:pPr marL="342900" lvl="0" indent="-342900" algn="l" rtl="0">
              <a:spcBef>
                <a:spcPts val="518"/>
              </a:spcBef>
              <a:spcAft>
                <a:spcPts val="0"/>
              </a:spcAft>
              <a:buSzPts val="2590"/>
              <a:buChar char="▪"/>
            </a:pPr>
            <a:r>
              <a:rPr lang="en-US" sz="2590"/>
              <a:t>Capture voice and choice from the school community </a:t>
            </a:r>
            <a:endParaRPr/>
          </a:p>
          <a:p>
            <a:pPr marL="342900" lvl="0" indent="-342900" algn="l" rtl="0">
              <a:spcBef>
                <a:spcPts val="518"/>
              </a:spcBef>
              <a:spcAft>
                <a:spcPts val="0"/>
              </a:spcAft>
              <a:buSzPts val="2590"/>
              <a:buChar char="▪"/>
            </a:pPr>
            <a:r>
              <a:rPr lang="en-US" sz="2590"/>
              <a:t>Develop communication and dissemination plans </a:t>
            </a:r>
            <a:endParaRPr/>
          </a:p>
          <a:p>
            <a:pPr marL="342900" lvl="0" indent="-342900" algn="l" rtl="0">
              <a:spcBef>
                <a:spcPts val="518"/>
              </a:spcBef>
              <a:spcAft>
                <a:spcPts val="0"/>
              </a:spcAft>
              <a:buSzPts val="2590"/>
              <a:buChar char="▪"/>
            </a:pPr>
            <a:r>
              <a:rPr lang="en-US" sz="2590"/>
              <a:t>Ensure that student social behavior is a priority </a:t>
            </a:r>
            <a:endParaRPr/>
          </a:p>
          <a:p>
            <a:pPr marL="342900" lvl="0" indent="-342900" algn="l" rtl="0">
              <a:spcBef>
                <a:spcPts val="518"/>
              </a:spcBef>
              <a:spcAft>
                <a:spcPts val="0"/>
              </a:spcAft>
              <a:buSzPts val="2590"/>
              <a:buChar char="▪"/>
            </a:pPr>
            <a:r>
              <a:rPr lang="en-US" sz="2590"/>
              <a:t>Develop coaching supports </a:t>
            </a:r>
            <a:endParaRPr/>
          </a:p>
          <a:p>
            <a:pPr marL="342900" lvl="0" indent="-342900" algn="l" rtl="0">
              <a:spcBef>
                <a:spcPts val="518"/>
              </a:spcBef>
              <a:spcAft>
                <a:spcPts val="0"/>
              </a:spcAft>
              <a:buSzPts val="2590"/>
              <a:buChar char="▪"/>
            </a:pPr>
            <a:r>
              <a:rPr lang="en-US" sz="2590"/>
              <a:t>Facilitate data-based decision-making</a:t>
            </a:r>
            <a:endParaRPr/>
          </a:p>
        </p:txBody>
      </p:sp>
      <p:pic>
        <p:nvPicPr>
          <p:cNvPr id="210" name="Google Shape;210;p34"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
        <p:nvSpPr>
          <p:cNvPr id="211" name="Google Shape;211;p34"/>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latin typeface="Twentieth Century"/>
                <a:ea typeface="Twentieth Century"/>
                <a:cs typeface="Twentieth Century"/>
                <a:sym typeface="Twentieth Century"/>
              </a:rPr>
              <a:t>Rationale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p:nvPr/>
        </p:nvSpPr>
        <p:spPr>
          <a:xfrm>
            <a:off x="653101" y="6135329"/>
            <a:ext cx="501432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3"/>
              </a:rPr>
              <a:t>https://www.youtube.com/watch?v=QbRx5L5IMqs</a:t>
            </a:r>
            <a:r>
              <a:rPr lang="en-US" sz="1800">
                <a:solidFill>
                  <a:schemeClr val="dk1"/>
                </a:solidFill>
                <a:latin typeface="Calibri"/>
                <a:ea typeface="Calibri"/>
                <a:cs typeface="Calibri"/>
                <a:sym typeface="Calibri"/>
              </a:rPr>
              <a:t> </a:t>
            </a:r>
            <a:endParaRPr/>
          </a:p>
        </p:txBody>
      </p:sp>
      <p:pic>
        <p:nvPicPr>
          <p:cNvPr id="218" name="Google Shape;218;p35" descr="The video is approximately 3 minutes, 40 seconds.  The title of the video is &quot;Change is good.. you go first; 21 ways to inspire change&quot; although it appears that this video only contains 13 ideas.  The video is by Mac Anderson and Tom Feltenstein and contains simple animation along with the following text.&#10;How do you inspire your team to see that change is good?  And that, even though you're on a new path, it's the right path for the right reason.  We'll go fast and share a few ideas.  So sit back, turn up your speakers and enjoy!&#10;1) Change what needs changing, not what's easy.  &quot;Before we build a better mousetrap, we need to find out if there are any mice out there.&quot;  Yogi Berra&#10;2) Re-recruit your best people. &quot;You'll get the best efforts from others not by lighting a fire under them, but by building a fire within.&quot; Bob Nelson&#10;3) Forget for success.  &quot;It's easier for companies to come up with new ideas than to let go of old ones.&quot; Peter Drucker&#10;4) Focus on strengths. Focus on the critical few not the insignificant many.&#10;5) Remove barriers. &quot;When you're up to your rear end in alligators, it's hard to remember that your purpose is draining the swamp.&quot; George Napper&#10;6) It all starts with belief. &quot;A good leader inspires people to have confidence in their leader.  A great leader inspires people to have confidence in themselves.&quot; Anonymous&#10;7) Simplify your message. &quot;Making the simple complicated is commonplace; making the complicated simple, awesomely simple, that's creativity.&quot; Charles Mingus&#10;8) Let your actions speak. &quot;You can't teach culture. You have to live it. You have to experience it.  You have to share it. And most importantly, you have to show it.&quot; Brent Harris&#10;9) Celebrate success. &quot;The greatest management principle in the world is 'the things that get rewarded and appreciated get done'.&quot; Michael LeBouef&#10;10) Measure results.  &quot;What gets measured gets improved.&quot; Peter Drucker&#10;11) Set the stage for innovation.  &quot;The best way to get a good idea is to get lots of ideas.&quot; Linus Pauling&#10;12) Stand with them no above them. &quot;The measure of a truly great man is the courtesy with which he treats lesser men.&quot; Anonymous&#10;13) Reinforce, reinforce, reinforce.  Because, &quot;when patterns are broken new worlds emerge.&quot;  No attribution.&#10;Credits: visit www.simpletruths.com to learn more." title="Video text"/>
          <p:cNvPicPr preferRelativeResize="0"/>
          <p:nvPr/>
        </p:nvPicPr>
        <p:blipFill rotWithShape="1">
          <a:blip r:embed="rId4">
            <a:alphaModFix/>
          </a:blip>
          <a:srcRect/>
          <a:stretch/>
        </p:blipFill>
        <p:spPr>
          <a:xfrm>
            <a:off x="1790311" y="1757129"/>
            <a:ext cx="5563377" cy="3343742"/>
          </a:xfrm>
          <a:prstGeom prst="rect">
            <a:avLst/>
          </a:prstGeom>
          <a:noFill/>
          <a:ln>
            <a:noFill/>
          </a:ln>
        </p:spPr>
      </p:pic>
      <p:pic>
        <p:nvPicPr>
          <p:cNvPr id="219" name="Google Shape;219;p35" title="Core Content Icon"/>
          <p:cNvPicPr preferRelativeResize="0"/>
          <p:nvPr/>
        </p:nvPicPr>
        <p:blipFill rotWithShape="1">
          <a:blip r:embed="rId5">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20" name="Google Shape;220;p35"/>
          <p:cNvSpPr txBox="1">
            <a:spLocks noGrp="1"/>
          </p:cNvSpPr>
          <p:nvPr>
            <p:ph type="title"/>
          </p:nvPr>
        </p:nvSpPr>
        <p:spPr>
          <a:xfrm>
            <a:off x="1411794" y="350815"/>
            <a:ext cx="7211072"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Change is Good; You Go First!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6" descr="This is picture of book shelf that has no books on it." title="Book shelf"/>
          <p:cNvPicPr preferRelativeResize="0"/>
          <p:nvPr/>
        </p:nvPicPr>
        <p:blipFill rotWithShape="1">
          <a:blip r:embed="rId3">
            <a:alphaModFix/>
          </a:blip>
          <a:srcRect/>
          <a:stretch/>
        </p:blipFill>
        <p:spPr>
          <a:xfrm>
            <a:off x="176496" y="1460290"/>
            <a:ext cx="6155906" cy="4134225"/>
          </a:xfrm>
          <a:prstGeom prst="rect">
            <a:avLst/>
          </a:prstGeom>
          <a:noFill/>
          <a:ln>
            <a:noFill/>
          </a:ln>
        </p:spPr>
      </p:pic>
      <p:pic>
        <p:nvPicPr>
          <p:cNvPr id="227" name="Google Shape;227;p36" descr="Triangle shows green tier about 80 percent of students, yellow tier abour 15 percent of students and red tier about 5 percent of students." title="Multi-tiered triangle"/>
          <p:cNvPicPr preferRelativeResize="0"/>
          <p:nvPr/>
        </p:nvPicPr>
        <p:blipFill rotWithShape="1">
          <a:blip r:embed="rId4">
            <a:alphaModFix/>
          </a:blip>
          <a:srcRect/>
          <a:stretch/>
        </p:blipFill>
        <p:spPr>
          <a:xfrm>
            <a:off x="6177928" y="2186412"/>
            <a:ext cx="2832100" cy="2628900"/>
          </a:xfrm>
          <a:prstGeom prst="rect">
            <a:avLst/>
          </a:prstGeom>
          <a:noFill/>
          <a:ln>
            <a:noFill/>
          </a:ln>
        </p:spPr>
      </p:pic>
      <p:sp>
        <p:nvSpPr>
          <p:cNvPr id="228" name="Google Shape;228;p36"/>
          <p:cNvSpPr/>
          <p:nvPr/>
        </p:nvSpPr>
        <p:spPr>
          <a:xfrm>
            <a:off x="5523767" y="1230868"/>
            <a:ext cx="283642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Team Activity 1</a:t>
            </a:r>
            <a:endParaRPr sz="1800" b="1">
              <a:solidFill>
                <a:schemeClr val="dk1"/>
              </a:solidFill>
              <a:latin typeface="Calibri"/>
              <a:ea typeface="Calibri"/>
              <a:cs typeface="Calibri"/>
              <a:sym typeface="Calibri"/>
            </a:endParaRPr>
          </a:p>
        </p:txBody>
      </p:sp>
      <p:pic>
        <p:nvPicPr>
          <p:cNvPr id="229" name="Google Shape;229;p36" title="Practice Icon"/>
          <p:cNvPicPr preferRelativeResize="0"/>
          <p:nvPr/>
        </p:nvPicPr>
        <p:blipFill rotWithShape="1">
          <a:blip r:embed="rId5">
            <a:alphaModFix/>
          </a:blip>
          <a:srcRect/>
          <a:stretch/>
        </p:blipFill>
        <p:spPr>
          <a:xfrm>
            <a:off x="450959" y="517636"/>
            <a:ext cx="713232" cy="713232"/>
          </a:xfrm>
          <a:prstGeom prst="rect">
            <a:avLst/>
          </a:prstGeom>
          <a:noFill/>
          <a:ln>
            <a:noFill/>
          </a:ln>
          <a:effectLst>
            <a:outerShdw blurRad="50800" dist="38100" dir="2700000" algn="tl" rotWithShape="0">
              <a:srgbClr val="000000">
                <a:alpha val="40000"/>
              </a:srgbClr>
            </a:outerShdw>
          </a:effectLst>
        </p:spPr>
      </p:pic>
      <p:sp>
        <p:nvSpPr>
          <p:cNvPr id="230" name="Google Shape;230;p36"/>
          <p:cNvSpPr txBox="1">
            <a:spLocks noGrp="1"/>
          </p:cNvSpPr>
          <p:nvPr>
            <p:ph type="title"/>
          </p:nvPr>
        </p:nvSpPr>
        <p:spPr>
          <a:xfrm>
            <a:off x="948866" y="315511"/>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What do you already do?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7" descr="This graphic has eight stylized human figures each a different primary color seated around a table." title="Team graphic"/>
          <p:cNvPicPr preferRelativeResize="0"/>
          <p:nvPr/>
        </p:nvPicPr>
        <p:blipFill rotWithShape="1">
          <a:blip r:embed="rId3">
            <a:alphaModFix/>
          </a:blip>
          <a:srcRect/>
          <a:stretch/>
        </p:blipFill>
        <p:spPr>
          <a:xfrm>
            <a:off x="2935006" y="3988462"/>
            <a:ext cx="3253018" cy="2302807"/>
          </a:xfrm>
          <a:prstGeom prst="rect">
            <a:avLst/>
          </a:prstGeom>
          <a:noFill/>
          <a:ln>
            <a:noFill/>
          </a:ln>
        </p:spPr>
      </p:pic>
      <p:sp>
        <p:nvSpPr>
          <p:cNvPr id="236" name="Google Shape;236;p37"/>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Whenever a new initiative is introduced to a school, district/region, or state, the general approach is to “form a team/committee” to develop a plan for implementation. </a:t>
            </a:r>
            <a:endParaRPr/>
          </a:p>
          <a:p>
            <a:pPr marL="342900" lvl="0" indent="-139700" algn="l" rtl="0">
              <a:spcBef>
                <a:spcPts val="640"/>
              </a:spcBef>
              <a:spcAft>
                <a:spcPts val="0"/>
              </a:spcAft>
              <a:buSzPts val="3200"/>
              <a:buNone/>
            </a:pPr>
            <a:endParaRPr/>
          </a:p>
        </p:txBody>
      </p:sp>
      <p:pic>
        <p:nvPicPr>
          <p:cNvPr id="237" name="Google Shape;237;p37"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38" name="Google Shape;238;p37"/>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     The Challenge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a:t>To take an </a:t>
            </a:r>
            <a:r>
              <a:rPr lang="en-US" b="1"/>
              <a:t>inventory</a:t>
            </a:r>
            <a:r>
              <a:rPr lang="en-US"/>
              <a:t> of its current committee and working group organization, and </a:t>
            </a:r>
            <a:r>
              <a:rPr lang="en-US" b="1"/>
              <a:t>make enhancements</a:t>
            </a:r>
            <a:r>
              <a:rPr lang="en-US"/>
              <a:t> that would improve the: </a:t>
            </a:r>
            <a:endParaRPr/>
          </a:p>
          <a:p>
            <a:pPr marL="0" lvl="0" indent="0" algn="ctr" rtl="0">
              <a:spcBef>
                <a:spcPts val="640"/>
              </a:spcBef>
              <a:spcAft>
                <a:spcPts val="0"/>
              </a:spcAft>
              <a:buSzPts val="3200"/>
              <a:buNone/>
            </a:pPr>
            <a:r>
              <a:rPr lang="en-US"/>
              <a:t>Effectiveness</a:t>
            </a:r>
            <a:endParaRPr/>
          </a:p>
          <a:p>
            <a:pPr marL="0" lvl="0" indent="0" algn="ctr" rtl="0">
              <a:spcBef>
                <a:spcPts val="640"/>
              </a:spcBef>
              <a:spcAft>
                <a:spcPts val="0"/>
              </a:spcAft>
              <a:buSzPts val="3200"/>
              <a:buNone/>
            </a:pPr>
            <a:r>
              <a:rPr lang="en-US"/>
              <a:t>Efficiency</a:t>
            </a:r>
            <a:endParaRPr/>
          </a:p>
          <a:p>
            <a:pPr marL="0" lvl="0" indent="0" algn="ctr" rtl="0">
              <a:spcBef>
                <a:spcPts val="640"/>
              </a:spcBef>
              <a:spcAft>
                <a:spcPts val="0"/>
              </a:spcAft>
              <a:buSzPts val="3200"/>
              <a:buNone/>
            </a:pPr>
            <a:r>
              <a:rPr lang="en-US"/>
              <a:t>Relevance </a:t>
            </a:r>
            <a:endParaRPr/>
          </a:p>
          <a:p>
            <a:pPr marL="0" lvl="0" indent="0" algn="ctr" rtl="0">
              <a:spcBef>
                <a:spcPts val="640"/>
              </a:spcBef>
              <a:spcAft>
                <a:spcPts val="0"/>
              </a:spcAft>
              <a:buSzPts val="3200"/>
              <a:buNone/>
            </a:pPr>
            <a:endParaRPr/>
          </a:p>
          <a:p>
            <a:pPr marL="0" lvl="0" indent="0" algn="ctr" rtl="0">
              <a:spcBef>
                <a:spcPts val="640"/>
              </a:spcBef>
              <a:spcAft>
                <a:spcPts val="0"/>
              </a:spcAft>
              <a:buSzPts val="3200"/>
              <a:buNone/>
            </a:pPr>
            <a:r>
              <a:rPr lang="en-US" i="1"/>
              <a:t>“Work Smarter Not Harder”</a:t>
            </a:r>
            <a:endParaRPr/>
          </a:p>
          <a:p>
            <a:pPr marL="342900" lvl="0" indent="-139700" algn="l" rtl="0">
              <a:spcBef>
                <a:spcPts val="640"/>
              </a:spcBef>
              <a:spcAft>
                <a:spcPts val="0"/>
              </a:spcAft>
              <a:buSzPts val="3200"/>
              <a:buNone/>
            </a:pPr>
            <a:endParaRPr/>
          </a:p>
        </p:txBody>
      </p:sp>
      <p:sp>
        <p:nvSpPr>
          <p:cNvPr id="244" name="Google Shape;244;p38"/>
          <p:cNvSpPr/>
          <p:nvPr/>
        </p:nvSpPr>
        <p:spPr>
          <a:xfrm>
            <a:off x="5559891" y="1230868"/>
            <a:ext cx="276417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Team Activity 2</a:t>
            </a:r>
            <a:endParaRPr sz="1800" b="1">
              <a:solidFill>
                <a:schemeClr val="dk1"/>
              </a:solidFill>
              <a:latin typeface="Calibri"/>
              <a:ea typeface="Calibri"/>
              <a:cs typeface="Calibri"/>
              <a:sym typeface="Calibri"/>
            </a:endParaRPr>
          </a:p>
        </p:txBody>
      </p:sp>
      <p:pic>
        <p:nvPicPr>
          <p:cNvPr id="245" name="Google Shape;245;p38" title="Practice Icon"/>
          <p:cNvPicPr preferRelativeResize="0"/>
          <p:nvPr/>
        </p:nvPicPr>
        <p:blipFill rotWithShape="1">
          <a:blip r:embed="rId3">
            <a:alphaModFix/>
          </a:blip>
          <a:srcRect/>
          <a:stretch/>
        </p:blipFill>
        <p:spPr>
          <a:xfrm>
            <a:off x="142011" y="307097"/>
            <a:ext cx="713232" cy="713232"/>
          </a:xfrm>
          <a:prstGeom prst="rect">
            <a:avLst/>
          </a:prstGeom>
          <a:noFill/>
          <a:ln>
            <a:noFill/>
          </a:ln>
          <a:effectLst>
            <a:outerShdw blurRad="50800" dist="38100" dir="2700000" algn="tl" rotWithShape="0">
              <a:srgbClr val="000000">
                <a:alpha val="40000"/>
              </a:srgbClr>
            </a:outerShdw>
          </a:effectLst>
        </p:spPr>
      </p:pic>
      <p:sp>
        <p:nvSpPr>
          <p:cNvPr id="246" name="Google Shape;246;p38"/>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Addressing the Challenge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960"/>
              <a:buNone/>
            </a:pPr>
            <a:r>
              <a:rPr lang="en-US" sz="2960"/>
              <a:t>When developing the statement consider the following guidelines:</a:t>
            </a:r>
            <a:endParaRPr/>
          </a:p>
          <a:p>
            <a:pPr marL="0" lvl="0" indent="0" algn="l" rtl="0">
              <a:lnSpc>
                <a:spcPct val="80000"/>
              </a:lnSpc>
              <a:spcBef>
                <a:spcPts val="592"/>
              </a:spcBef>
              <a:spcAft>
                <a:spcPts val="0"/>
              </a:spcAft>
              <a:buSzPts val="2960"/>
              <a:buNone/>
            </a:pPr>
            <a:endParaRPr sz="2960"/>
          </a:p>
          <a:p>
            <a:pPr marL="342900" lvl="0" indent="-342900" algn="l" rtl="0">
              <a:lnSpc>
                <a:spcPct val="80000"/>
              </a:lnSpc>
              <a:spcBef>
                <a:spcPts val="592"/>
              </a:spcBef>
              <a:spcAft>
                <a:spcPts val="0"/>
              </a:spcAft>
              <a:buSzPts val="2960"/>
              <a:buChar char="▪"/>
            </a:pPr>
            <a:r>
              <a:rPr lang="en-US" sz="2960"/>
              <a:t>Supportive of academic achievement</a:t>
            </a:r>
            <a:endParaRPr/>
          </a:p>
          <a:p>
            <a:pPr marL="342900" lvl="0" indent="-342900" algn="l" rtl="0">
              <a:lnSpc>
                <a:spcPct val="80000"/>
              </a:lnSpc>
              <a:spcBef>
                <a:spcPts val="592"/>
              </a:spcBef>
              <a:spcAft>
                <a:spcPts val="0"/>
              </a:spcAft>
              <a:buSzPts val="2960"/>
              <a:buChar char="▪"/>
            </a:pPr>
            <a:r>
              <a:rPr lang="en-US" sz="2960"/>
              <a:t>Contextually/culturally appropriate (e.g., age, level, language)</a:t>
            </a:r>
            <a:endParaRPr/>
          </a:p>
          <a:p>
            <a:pPr marL="342900" lvl="0" indent="-342900" algn="l" rtl="0">
              <a:lnSpc>
                <a:spcPct val="80000"/>
              </a:lnSpc>
              <a:spcBef>
                <a:spcPts val="592"/>
              </a:spcBef>
              <a:spcAft>
                <a:spcPts val="0"/>
              </a:spcAft>
              <a:buSzPts val="2960"/>
              <a:buChar char="▪"/>
            </a:pPr>
            <a:r>
              <a:rPr lang="en-US" sz="2960"/>
              <a:t>Comprehensive in scope (school-wide, ALL students, staff and settings)</a:t>
            </a:r>
            <a:endParaRPr/>
          </a:p>
          <a:p>
            <a:pPr marL="342900" lvl="0" indent="-342900" algn="l" rtl="0">
              <a:lnSpc>
                <a:spcPct val="80000"/>
              </a:lnSpc>
              <a:spcBef>
                <a:spcPts val="592"/>
              </a:spcBef>
              <a:spcAft>
                <a:spcPts val="0"/>
              </a:spcAft>
              <a:buSzPts val="2960"/>
              <a:buChar char="▪"/>
            </a:pPr>
            <a:r>
              <a:rPr lang="en-US" sz="2960"/>
              <a:t>Communicated to stakeholders (e.g., families, community members, district administrators)</a:t>
            </a:r>
            <a:endParaRPr/>
          </a:p>
          <a:p>
            <a:pPr marL="342900" lvl="0" indent="-342900" algn="l" rtl="0">
              <a:lnSpc>
                <a:spcPct val="80000"/>
              </a:lnSpc>
              <a:spcBef>
                <a:spcPts val="592"/>
              </a:spcBef>
              <a:spcAft>
                <a:spcPts val="0"/>
              </a:spcAft>
              <a:buSzPts val="2960"/>
              <a:buChar char="▪"/>
            </a:pPr>
            <a:r>
              <a:rPr lang="en-US" sz="2960"/>
              <a:t>Reviewed at every team meeting</a:t>
            </a:r>
            <a:endParaRPr/>
          </a:p>
          <a:p>
            <a:pPr marL="342900" lvl="0" indent="-154940" algn="l" rtl="0">
              <a:lnSpc>
                <a:spcPct val="80000"/>
              </a:lnSpc>
              <a:spcBef>
                <a:spcPts val="592"/>
              </a:spcBef>
              <a:spcAft>
                <a:spcPts val="0"/>
              </a:spcAft>
              <a:buSzPts val="2960"/>
              <a:buNone/>
            </a:pPr>
            <a:endParaRPr sz="2960"/>
          </a:p>
        </p:txBody>
      </p:sp>
      <p:sp>
        <p:nvSpPr>
          <p:cNvPr id="252" name="Google Shape;252;p39"/>
          <p:cNvSpPr/>
          <p:nvPr/>
        </p:nvSpPr>
        <p:spPr>
          <a:xfrm>
            <a:off x="5559889" y="1230868"/>
            <a:ext cx="276417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Team Activity 3 </a:t>
            </a:r>
            <a:endParaRPr sz="1800" b="1">
              <a:solidFill>
                <a:schemeClr val="dk1"/>
              </a:solidFill>
              <a:latin typeface="Calibri"/>
              <a:ea typeface="Calibri"/>
              <a:cs typeface="Calibri"/>
              <a:sym typeface="Calibri"/>
            </a:endParaRPr>
          </a:p>
        </p:txBody>
      </p:sp>
      <p:pic>
        <p:nvPicPr>
          <p:cNvPr id="253" name="Google Shape;253;p39" title="Practice Icon"/>
          <p:cNvPicPr preferRelativeResize="0"/>
          <p:nvPr/>
        </p:nvPicPr>
        <p:blipFill rotWithShape="1">
          <a:blip r:embed="rId3">
            <a:alphaModFix/>
          </a:blip>
          <a:srcRect/>
          <a:stretch/>
        </p:blipFill>
        <p:spPr>
          <a:xfrm>
            <a:off x="142011" y="307097"/>
            <a:ext cx="713232" cy="713232"/>
          </a:xfrm>
          <a:prstGeom prst="rect">
            <a:avLst/>
          </a:prstGeom>
          <a:noFill/>
          <a:ln>
            <a:noFill/>
          </a:ln>
          <a:effectLst>
            <a:outerShdw blurRad="50800" dist="38100" dir="2700000" algn="tl" rotWithShape="0">
              <a:srgbClr val="000000">
                <a:alpha val="40000"/>
              </a:srgbClr>
            </a:outerShdw>
          </a:effectLst>
        </p:spPr>
      </p:pic>
      <p:sp>
        <p:nvSpPr>
          <p:cNvPr id="254" name="Google Shape;254;p39"/>
          <p:cNvSpPr txBox="1">
            <a:spLocks noGrp="1"/>
          </p:cNvSpPr>
          <p:nvPr>
            <p:ph type="title"/>
          </p:nvPr>
        </p:nvSpPr>
        <p:spPr>
          <a:xfrm>
            <a:off x="779017" y="315511"/>
            <a:ext cx="8257568"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Creating A Behavior Purpose Statement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1303144"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Behavior Purpose Statement Example #1 </a:t>
            </a:r>
            <a:endParaRPr/>
          </a:p>
        </p:txBody>
      </p:sp>
      <p:sp>
        <p:nvSpPr>
          <p:cNvPr id="260" name="Google Shape;260;p40"/>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i="1"/>
              <a:t>The purpose of the PBIS “Terrific Traits” program is to establish and maintain a safe and effective school environment that maximizes the academic achievement and social-emotional-behavioral competence of ALL students.</a:t>
            </a:r>
            <a:endParaRPr i="1"/>
          </a:p>
          <a:p>
            <a:pPr marL="0" lvl="0" indent="0" algn="l" rtl="0">
              <a:spcBef>
                <a:spcPts val="0"/>
              </a:spcBef>
              <a:spcAft>
                <a:spcPts val="0"/>
              </a:spcAft>
              <a:buSzPts val="3200"/>
              <a:buNone/>
            </a:pPr>
            <a:endParaRPr i="1"/>
          </a:p>
          <a:p>
            <a:pPr marL="0" lvl="0" indent="0" algn="ctr" rtl="0">
              <a:spcBef>
                <a:spcPts val="0"/>
              </a:spcBef>
              <a:spcAft>
                <a:spcPts val="0"/>
              </a:spcAft>
              <a:buSzPts val="3200"/>
              <a:buNone/>
            </a:pPr>
            <a:r>
              <a:rPr lang="en-US" b="1"/>
              <a:t>Is this a statement that is school focused, team focused, or student/staff behavior focused?</a:t>
            </a:r>
            <a:endParaRPr b="1"/>
          </a:p>
          <a:p>
            <a:pPr marL="0" lvl="0" indent="0" algn="l" rtl="0">
              <a:spcBef>
                <a:spcPts val="640"/>
              </a:spcBef>
              <a:spcAft>
                <a:spcPts val="0"/>
              </a:spcAft>
              <a:buSzPts val="3200"/>
              <a:buNone/>
            </a:pPr>
            <a:endParaRPr/>
          </a:p>
        </p:txBody>
      </p:sp>
      <p:pic>
        <p:nvPicPr>
          <p:cNvPr id="261" name="Google Shape;261;p40" title="Core Content Icon"/>
          <p:cNvPicPr preferRelativeResize="0"/>
          <p:nvPr/>
        </p:nvPicPr>
        <p:blipFill rotWithShape="1">
          <a:blip r:embed="rId3">
            <a:alphaModFix/>
          </a:blip>
          <a:srcRect/>
          <a:stretch/>
        </p:blipFill>
        <p:spPr>
          <a:xfrm>
            <a:off x="374989" y="315511"/>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1303144"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Behavior Purpose Statement Example #2 </a:t>
            </a:r>
            <a:endParaRPr/>
          </a:p>
        </p:txBody>
      </p:sp>
      <p:sp>
        <p:nvSpPr>
          <p:cNvPr id="267" name="Google Shape;267;p4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en-US" sz="3600" i="1"/>
              <a:t>The mission of our PBIS team is to foster and promote a safe and positive school environment that enhances student learning through teaching and recognizing positive behavior.</a:t>
            </a:r>
            <a:endParaRPr sz="3600" i="1"/>
          </a:p>
          <a:p>
            <a:pPr marL="0" lvl="0" indent="0" algn="l" rtl="0">
              <a:spcBef>
                <a:spcPts val="0"/>
              </a:spcBef>
              <a:spcAft>
                <a:spcPts val="0"/>
              </a:spcAft>
              <a:buSzPts val="3600"/>
              <a:buNone/>
            </a:pPr>
            <a:endParaRPr sz="3600" i="1"/>
          </a:p>
          <a:p>
            <a:pPr marL="0" lvl="0" indent="0" algn="ctr" rtl="0">
              <a:spcBef>
                <a:spcPts val="0"/>
              </a:spcBef>
              <a:spcAft>
                <a:spcPts val="0"/>
              </a:spcAft>
              <a:buClr>
                <a:srgbClr val="000000"/>
              </a:buClr>
              <a:buSzPts val="3200"/>
              <a:buFont typeface="Arial"/>
              <a:buNone/>
            </a:pPr>
            <a:r>
              <a:rPr lang="en-US" b="1"/>
              <a:t>Is this a statement that is school focused, team focused, or student/staff behavior focused?</a:t>
            </a:r>
            <a:endParaRPr sz="3600" i="1"/>
          </a:p>
        </p:txBody>
      </p:sp>
      <p:pic>
        <p:nvPicPr>
          <p:cNvPr id="268" name="Google Shape;268;p41" title="Core Content Icon"/>
          <p:cNvPicPr preferRelativeResize="0"/>
          <p:nvPr/>
        </p:nvPicPr>
        <p:blipFill rotWithShape="1">
          <a:blip r:embed="rId3">
            <a:alphaModFix/>
          </a:blip>
          <a:srcRect/>
          <a:stretch/>
        </p:blipFill>
        <p:spPr>
          <a:xfrm>
            <a:off x="374989" y="315511"/>
            <a:ext cx="713232" cy="713232"/>
          </a:xfrm>
          <a:prstGeom prst="rect">
            <a:avLst/>
          </a:prstGeom>
          <a:noFill/>
          <a:ln>
            <a:noFill/>
          </a:ln>
          <a:effectLst>
            <a:outerShdw blurRad="50800" dist="38100" dir="2700000" algn="tl" rotWithShape="0">
              <a:srgbClr val="000000">
                <a:alpha val="4274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1303144" y="350815"/>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Behavior Purpose Statement Example #3 </a:t>
            </a:r>
            <a:endParaRPr/>
          </a:p>
        </p:txBody>
      </p:sp>
      <p:sp>
        <p:nvSpPr>
          <p:cNvPr id="274" name="Google Shape;274;p42"/>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en-US" sz="3600" i="1"/>
              <a:t>Laketown Elementary is a community of learners where every child matters and every moment counts.  We show Laketown PRIDE by being Peaceful, Respectful, Inclusive, Determined, and Engaged.</a:t>
            </a:r>
            <a:endParaRPr sz="3600" i="1"/>
          </a:p>
          <a:p>
            <a:pPr marL="0" lvl="0" indent="0" algn="l" rtl="0">
              <a:spcBef>
                <a:spcPts val="0"/>
              </a:spcBef>
              <a:spcAft>
                <a:spcPts val="0"/>
              </a:spcAft>
              <a:buSzPts val="3600"/>
              <a:buNone/>
            </a:pPr>
            <a:endParaRPr sz="3600" i="1"/>
          </a:p>
          <a:p>
            <a:pPr marL="0" lvl="0" indent="0" algn="ctr" rtl="0">
              <a:spcBef>
                <a:spcPts val="0"/>
              </a:spcBef>
              <a:spcAft>
                <a:spcPts val="0"/>
              </a:spcAft>
              <a:buSzPts val="3200"/>
              <a:buNone/>
            </a:pPr>
            <a:r>
              <a:rPr lang="en-US" b="1"/>
              <a:t>Is this a statement that is school focused, team focused, or student/staff behavior focused?</a:t>
            </a:r>
            <a:endParaRPr sz="3600" i="1"/>
          </a:p>
        </p:txBody>
      </p:sp>
      <p:pic>
        <p:nvPicPr>
          <p:cNvPr id="275" name="Google Shape;275;p42" title="Core Content Icon"/>
          <p:cNvPicPr preferRelativeResize="0"/>
          <p:nvPr/>
        </p:nvPicPr>
        <p:blipFill rotWithShape="1">
          <a:blip r:embed="rId3">
            <a:alphaModFix/>
          </a:blip>
          <a:srcRect/>
          <a:stretch/>
        </p:blipFill>
        <p:spPr>
          <a:xfrm>
            <a:off x="374989" y="315511"/>
            <a:ext cx="713232" cy="713232"/>
          </a:xfrm>
          <a:prstGeom prst="rect">
            <a:avLst/>
          </a:prstGeom>
          <a:noFill/>
          <a:ln>
            <a:noFill/>
          </a:ln>
          <a:effectLst>
            <a:outerShdw blurRad="50800" dist="38100" dir="2700000" algn="tl" rotWithShape="0">
              <a:srgbClr val="000000">
                <a:alpha val="4275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960"/>
              <a:buNone/>
            </a:pPr>
            <a:r>
              <a:rPr lang="en-US" sz="2960"/>
              <a:t>When developing the statement consider the following guidelines:</a:t>
            </a:r>
            <a:endParaRPr/>
          </a:p>
          <a:p>
            <a:pPr marL="0" lvl="0" indent="0" algn="l" rtl="0">
              <a:lnSpc>
                <a:spcPct val="80000"/>
              </a:lnSpc>
              <a:spcBef>
                <a:spcPts val="592"/>
              </a:spcBef>
              <a:spcAft>
                <a:spcPts val="0"/>
              </a:spcAft>
              <a:buSzPts val="2960"/>
              <a:buNone/>
            </a:pPr>
            <a:endParaRPr sz="2960"/>
          </a:p>
          <a:p>
            <a:pPr marL="342900" lvl="0" indent="-342900" algn="l" rtl="0">
              <a:lnSpc>
                <a:spcPct val="80000"/>
              </a:lnSpc>
              <a:spcBef>
                <a:spcPts val="592"/>
              </a:spcBef>
              <a:spcAft>
                <a:spcPts val="0"/>
              </a:spcAft>
              <a:buSzPts val="2960"/>
              <a:buChar char="▪"/>
            </a:pPr>
            <a:r>
              <a:rPr lang="en-US" sz="2960"/>
              <a:t>Supportive of academic achievement</a:t>
            </a:r>
            <a:endParaRPr/>
          </a:p>
          <a:p>
            <a:pPr marL="342900" lvl="0" indent="-342900" algn="l" rtl="0">
              <a:lnSpc>
                <a:spcPct val="80000"/>
              </a:lnSpc>
              <a:spcBef>
                <a:spcPts val="592"/>
              </a:spcBef>
              <a:spcAft>
                <a:spcPts val="0"/>
              </a:spcAft>
              <a:buSzPts val="2960"/>
              <a:buChar char="▪"/>
            </a:pPr>
            <a:r>
              <a:rPr lang="en-US" sz="2960"/>
              <a:t>Contextually/culturally appropriate (e.g., age, level, language)</a:t>
            </a:r>
            <a:endParaRPr/>
          </a:p>
          <a:p>
            <a:pPr marL="342900" lvl="0" indent="-342900" algn="l" rtl="0">
              <a:lnSpc>
                <a:spcPct val="80000"/>
              </a:lnSpc>
              <a:spcBef>
                <a:spcPts val="592"/>
              </a:spcBef>
              <a:spcAft>
                <a:spcPts val="0"/>
              </a:spcAft>
              <a:buSzPts val="2960"/>
              <a:buChar char="▪"/>
            </a:pPr>
            <a:r>
              <a:rPr lang="en-US" sz="2960"/>
              <a:t>Comprehensive in scope (school-wide, ALL students, staff and settings)</a:t>
            </a:r>
            <a:endParaRPr/>
          </a:p>
          <a:p>
            <a:pPr marL="342900" lvl="0" indent="-342900" algn="l" rtl="0">
              <a:lnSpc>
                <a:spcPct val="80000"/>
              </a:lnSpc>
              <a:spcBef>
                <a:spcPts val="592"/>
              </a:spcBef>
              <a:spcAft>
                <a:spcPts val="0"/>
              </a:spcAft>
              <a:buSzPts val="2960"/>
              <a:buChar char="▪"/>
            </a:pPr>
            <a:r>
              <a:rPr lang="en-US" sz="2960"/>
              <a:t>Communicated to stakeholders (e.g., families, community members, district administrators)</a:t>
            </a:r>
            <a:endParaRPr/>
          </a:p>
          <a:p>
            <a:pPr marL="342900" lvl="0" indent="-342900" algn="l" rtl="0">
              <a:lnSpc>
                <a:spcPct val="80000"/>
              </a:lnSpc>
              <a:spcBef>
                <a:spcPts val="592"/>
              </a:spcBef>
              <a:spcAft>
                <a:spcPts val="0"/>
              </a:spcAft>
              <a:buSzPts val="2960"/>
              <a:buChar char="▪"/>
            </a:pPr>
            <a:r>
              <a:rPr lang="en-US" sz="2960"/>
              <a:t>Reviewed at every team meeting</a:t>
            </a:r>
            <a:endParaRPr/>
          </a:p>
          <a:p>
            <a:pPr marL="342900" lvl="0" indent="-154940" algn="l" rtl="0">
              <a:lnSpc>
                <a:spcPct val="80000"/>
              </a:lnSpc>
              <a:spcBef>
                <a:spcPts val="592"/>
              </a:spcBef>
              <a:spcAft>
                <a:spcPts val="0"/>
              </a:spcAft>
              <a:buSzPts val="2960"/>
              <a:buNone/>
            </a:pPr>
            <a:endParaRPr sz="2960"/>
          </a:p>
        </p:txBody>
      </p:sp>
      <p:sp>
        <p:nvSpPr>
          <p:cNvPr id="281" name="Google Shape;281;p43"/>
          <p:cNvSpPr/>
          <p:nvPr/>
        </p:nvSpPr>
        <p:spPr>
          <a:xfrm>
            <a:off x="5559889" y="1230868"/>
            <a:ext cx="27642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Team Activity 3 </a:t>
            </a:r>
            <a:endParaRPr sz="1800" b="1">
              <a:solidFill>
                <a:schemeClr val="dk1"/>
              </a:solidFill>
              <a:latin typeface="Calibri"/>
              <a:ea typeface="Calibri"/>
              <a:cs typeface="Calibri"/>
              <a:sym typeface="Calibri"/>
            </a:endParaRPr>
          </a:p>
        </p:txBody>
      </p:sp>
      <p:pic>
        <p:nvPicPr>
          <p:cNvPr id="282" name="Google Shape;282;p43" title="Practice Icon"/>
          <p:cNvPicPr preferRelativeResize="0"/>
          <p:nvPr/>
        </p:nvPicPr>
        <p:blipFill rotWithShape="1">
          <a:blip r:embed="rId3">
            <a:alphaModFix/>
          </a:blip>
          <a:srcRect/>
          <a:stretch/>
        </p:blipFill>
        <p:spPr>
          <a:xfrm>
            <a:off x="142011" y="307097"/>
            <a:ext cx="713232" cy="713232"/>
          </a:xfrm>
          <a:prstGeom prst="rect">
            <a:avLst/>
          </a:prstGeom>
          <a:noFill/>
          <a:ln>
            <a:noFill/>
          </a:ln>
          <a:effectLst>
            <a:outerShdw blurRad="50800" dist="38100" dir="2700000" algn="tl" rotWithShape="0">
              <a:srgbClr val="000000">
                <a:alpha val="40000"/>
              </a:srgbClr>
            </a:outerShdw>
          </a:effectLst>
        </p:spPr>
      </p:pic>
      <p:sp>
        <p:nvSpPr>
          <p:cNvPr id="283" name="Google Shape;283;p43"/>
          <p:cNvSpPr txBox="1">
            <a:spLocks noGrp="1"/>
          </p:cNvSpPr>
          <p:nvPr>
            <p:ph type="title"/>
          </p:nvPr>
        </p:nvSpPr>
        <p:spPr>
          <a:xfrm>
            <a:off x="779017" y="315511"/>
            <a:ext cx="82575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Your Turn:</a:t>
            </a:r>
            <a:endParaRPr sz="3959"/>
          </a:p>
          <a:p>
            <a:pPr marL="0" lvl="0" indent="0" algn="l" rtl="0">
              <a:spcBef>
                <a:spcPts val="0"/>
              </a:spcBef>
              <a:spcAft>
                <a:spcPts val="0"/>
              </a:spcAft>
              <a:buClr>
                <a:schemeClr val="dk2"/>
              </a:buClr>
              <a:buSzPts val="3959"/>
              <a:buFont typeface="Twentieth Century"/>
              <a:buNone/>
            </a:pPr>
            <a:r>
              <a:rPr lang="en-US" sz="3959"/>
              <a:t>Create A Behavior Purpose Statement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aphicFrame>
        <p:nvGraphicFramePr>
          <p:cNvPr id="131" name="Google Shape;131;p26"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ions and Behaviors "/>
          <p:cNvGraphicFramePr/>
          <p:nvPr>
            <p:extLst>
              <p:ext uri="{D42A27DB-BD31-4B8C-83A1-F6EECF244321}">
                <p14:modId xmlns:p14="http://schemas.microsoft.com/office/powerpoint/2010/main" val="2996672473"/>
              </p:ext>
            </p:extLst>
          </p:nvPr>
        </p:nvGraphicFramePr>
        <p:xfrm>
          <a:off x="465029" y="1301028"/>
          <a:ext cx="8218600" cy="4500425"/>
        </p:xfrm>
        <a:graphic>
          <a:graphicData uri="http://schemas.openxmlformats.org/drawingml/2006/table">
            <a:tbl>
              <a:tblPr firstRow="1">
                <a:noFill/>
                <a:tableStyleId>{888E2434-1147-4540-B957-59F7AD5BC437}</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32" name="Google Shape;132;p26"/>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4" descr="This is a picture of five adults in business dress.  Each is smiling and has raised an arm in a cheering postion." title="Team cheer picture"/>
          <p:cNvPicPr preferRelativeResize="0">
            <a:picLocks noGrp="1"/>
          </p:cNvPicPr>
          <p:nvPr>
            <p:ph type="body" idx="1"/>
          </p:nvPr>
        </p:nvPicPr>
        <p:blipFill rotWithShape="1">
          <a:blip r:embed="rId3">
            <a:alphaModFix/>
          </a:blip>
          <a:srcRect/>
          <a:stretch/>
        </p:blipFill>
        <p:spPr>
          <a:xfrm>
            <a:off x="5621870" y="1714680"/>
            <a:ext cx="3141577" cy="3653884"/>
          </a:xfrm>
          <a:prstGeom prst="rect">
            <a:avLst/>
          </a:prstGeom>
          <a:noFill/>
          <a:ln w="19050" cap="flat" cmpd="sng">
            <a:solidFill>
              <a:schemeClr val="dk2"/>
            </a:solidFill>
            <a:prstDash val="solid"/>
            <a:round/>
            <a:headEnd type="none" w="sm" len="sm"/>
            <a:tailEnd type="none" w="sm" len="sm"/>
          </a:ln>
          <a:effectLst>
            <a:outerShdw blurRad="190500" algn="tl" rotWithShape="0">
              <a:srgbClr val="000000">
                <a:alpha val="69803"/>
              </a:srgbClr>
            </a:outerShdw>
          </a:effectLst>
        </p:spPr>
      </p:pic>
      <p:sp>
        <p:nvSpPr>
          <p:cNvPr id="290" name="Google Shape;290;p44"/>
          <p:cNvSpPr txBox="1"/>
          <p:nvPr/>
        </p:nvSpPr>
        <p:spPr>
          <a:xfrm>
            <a:off x="428047" y="922418"/>
            <a:ext cx="5309400" cy="45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accent6"/>
                </a:solidFill>
                <a:latin typeface="Calibri"/>
                <a:ea typeface="Calibri"/>
                <a:cs typeface="Calibri"/>
                <a:sym typeface="Calibri"/>
              </a:rPr>
              <a:t>Team members:</a:t>
            </a:r>
            <a:endParaRPr/>
          </a:p>
          <a:p>
            <a:pPr marL="0" marR="0" lvl="0" indent="0" algn="l" rtl="0">
              <a:spcBef>
                <a:spcPts val="0"/>
              </a:spcBef>
              <a:spcAft>
                <a:spcPts val="0"/>
              </a:spcAft>
              <a:buNone/>
            </a:pPr>
            <a:endParaRPr sz="1200" b="1">
              <a:solidFill>
                <a:schemeClr val="accent6"/>
              </a:solidFill>
              <a:latin typeface="Calibri"/>
              <a:ea typeface="Calibri"/>
              <a:cs typeface="Calibri"/>
              <a:sym typeface="Calibri"/>
            </a:endParaRPr>
          </a:p>
          <a:p>
            <a:pPr marL="285750" marR="0" lvl="0" indent="-285750" algn="l" rtl="0">
              <a:spcBef>
                <a:spcPts val="0"/>
              </a:spcBef>
              <a:spcAft>
                <a:spcPts val="0"/>
              </a:spcAft>
              <a:buClr>
                <a:schemeClr val="dk2"/>
              </a:buClr>
              <a:buSzPts val="2400"/>
              <a:buFont typeface="Noto Sans Symbols"/>
              <a:buChar char="❑"/>
            </a:pPr>
            <a:r>
              <a:rPr lang="en-US" sz="2400">
                <a:solidFill>
                  <a:schemeClr val="dk2"/>
                </a:solidFill>
                <a:latin typeface="Calibri"/>
                <a:ea typeface="Calibri"/>
                <a:cs typeface="Calibri"/>
                <a:sym typeface="Calibri"/>
              </a:rPr>
              <a:t>Administrator(s)</a:t>
            </a:r>
            <a:endParaRPr/>
          </a:p>
          <a:p>
            <a:pPr marL="285750" marR="0" lvl="0" indent="-285750" algn="l" rtl="0">
              <a:spcBef>
                <a:spcPts val="0"/>
              </a:spcBef>
              <a:spcAft>
                <a:spcPts val="0"/>
              </a:spcAft>
              <a:buClr>
                <a:schemeClr val="dk2"/>
              </a:buClr>
              <a:buSzPts val="2400"/>
              <a:buFont typeface="Noto Sans Symbols"/>
              <a:buChar char="❑"/>
            </a:pPr>
            <a:r>
              <a:rPr lang="en-US" sz="2400">
                <a:solidFill>
                  <a:schemeClr val="dk2"/>
                </a:solidFill>
                <a:latin typeface="Calibri"/>
                <a:ea typeface="Calibri"/>
                <a:cs typeface="Calibri"/>
                <a:sym typeface="Calibri"/>
              </a:rPr>
              <a:t>Broad representation from</a:t>
            </a:r>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ALL grade levels/Departments</a:t>
            </a:r>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Special education</a:t>
            </a:r>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Paraprofessionals</a:t>
            </a:r>
            <a:endParaRPr sz="2400" b="0" i="0" u="none" strike="noStrike" cap="none">
              <a:solidFill>
                <a:schemeClr val="dk2"/>
              </a:solidFill>
              <a:latin typeface="Calibri"/>
              <a:ea typeface="Calibri"/>
              <a:cs typeface="Calibri"/>
              <a:sym typeface="Calibri"/>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Art, music, P.E.</a:t>
            </a:r>
            <a:endParaRPr sz="2400" b="0" i="0" u="none" strike="noStrike" cap="none">
              <a:solidFill>
                <a:schemeClr val="dk2"/>
              </a:solidFill>
              <a:latin typeface="Calibri"/>
              <a:ea typeface="Calibri"/>
              <a:cs typeface="Calibri"/>
              <a:sym typeface="Calibri"/>
            </a:endParaRPr>
          </a:p>
          <a:p>
            <a:pPr marL="0" marR="0" lvl="0" indent="0" algn="l" rtl="0">
              <a:spcBef>
                <a:spcPts val="0"/>
              </a:spcBef>
              <a:spcAft>
                <a:spcPts val="0"/>
              </a:spcAft>
              <a:buNone/>
            </a:pPr>
            <a:r>
              <a:rPr lang="en-US" sz="2400">
                <a:solidFill>
                  <a:schemeClr val="dk2"/>
                </a:solidFill>
                <a:latin typeface="Calibri"/>
                <a:ea typeface="Calibri"/>
                <a:cs typeface="Calibri"/>
                <a:sym typeface="Calibri"/>
              </a:rPr>
              <a:t>Others</a:t>
            </a:r>
            <a:endParaRPr sz="2400">
              <a:solidFill>
                <a:schemeClr val="dk2"/>
              </a:solidFill>
              <a:latin typeface="Calibri"/>
              <a:ea typeface="Calibri"/>
              <a:cs typeface="Calibri"/>
              <a:sym typeface="Calibri"/>
            </a:endParaRPr>
          </a:p>
          <a:p>
            <a:pPr marL="742950" marR="0" lvl="1" indent="-285750" algn="l" rtl="0">
              <a:spcBef>
                <a:spcPts val="0"/>
              </a:spcBef>
              <a:spcAft>
                <a:spcPts val="0"/>
              </a:spcAft>
              <a:buClr>
                <a:schemeClr val="dk2"/>
              </a:buClr>
              <a:buSzPts val="2400"/>
              <a:buFont typeface="Noto Sans Symbols"/>
              <a:buChar char="❑"/>
            </a:pPr>
            <a:r>
              <a:rPr lang="en-US" sz="2400">
                <a:solidFill>
                  <a:schemeClr val="dk2"/>
                </a:solidFill>
                <a:latin typeface="Calibri"/>
                <a:ea typeface="Calibri"/>
                <a:cs typeface="Calibri"/>
                <a:sym typeface="Calibri"/>
              </a:rPr>
              <a:t>Behavior Specialist</a:t>
            </a:r>
            <a:endParaRPr sz="2400">
              <a:solidFill>
                <a:schemeClr val="dk2"/>
              </a:solidFill>
              <a:latin typeface="Calibri"/>
              <a:ea typeface="Calibri"/>
              <a:cs typeface="Calibri"/>
              <a:sym typeface="Calibri"/>
            </a:endParaRPr>
          </a:p>
          <a:p>
            <a:pPr marL="742950" marR="0" lvl="1" indent="-285750" algn="l" rtl="0">
              <a:spcBef>
                <a:spcPts val="0"/>
              </a:spcBef>
              <a:spcAft>
                <a:spcPts val="0"/>
              </a:spcAft>
              <a:buClr>
                <a:schemeClr val="dk2"/>
              </a:buClr>
              <a:buSzPts val="2400"/>
              <a:buFont typeface="Calibri"/>
              <a:buChar char="❑"/>
            </a:pPr>
            <a:r>
              <a:rPr lang="en-US" sz="2400">
                <a:solidFill>
                  <a:schemeClr val="dk2"/>
                </a:solidFill>
                <a:latin typeface="Calibri"/>
                <a:ea typeface="Calibri"/>
                <a:cs typeface="Calibri"/>
                <a:sym typeface="Calibri"/>
              </a:rPr>
              <a:t>Mental Health workers</a:t>
            </a:r>
            <a:endParaRPr sz="2400">
              <a:solidFill>
                <a:schemeClr val="dk2"/>
              </a:solidFill>
              <a:latin typeface="Calibri"/>
              <a:ea typeface="Calibri"/>
              <a:cs typeface="Calibri"/>
              <a:sym typeface="Calibri"/>
            </a:endParaRPr>
          </a:p>
          <a:p>
            <a:pPr marL="742950" marR="0" lvl="1" indent="-285750" algn="l" rtl="0">
              <a:spcBef>
                <a:spcPts val="0"/>
              </a:spcBef>
              <a:spcAft>
                <a:spcPts val="0"/>
              </a:spcAft>
              <a:buClr>
                <a:schemeClr val="dk2"/>
              </a:buClr>
              <a:buSzPts val="2400"/>
              <a:buFont typeface="Calibri"/>
              <a:buChar char="❑"/>
            </a:pPr>
            <a:r>
              <a:rPr lang="en-US" sz="2400">
                <a:solidFill>
                  <a:schemeClr val="dk2"/>
                </a:solidFill>
                <a:latin typeface="Calibri"/>
                <a:ea typeface="Calibri"/>
                <a:cs typeface="Calibri"/>
                <a:sym typeface="Calibri"/>
              </a:rPr>
              <a:t>Cultural Liaison</a:t>
            </a:r>
            <a:endParaRPr sz="2400">
              <a:solidFill>
                <a:schemeClr val="dk2"/>
              </a:solidFill>
              <a:latin typeface="Calibri"/>
              <a:ea typeface="Calibri"/>
              <a:cs typeface="Calibri"/>
              <a:sym typeface="Calibri"/>
            </a:endParaRPr>
          </a:p>
          <a:p>
            <a:pPr marL="742950" marR="0" lvl="1" indent="-285750" algn="l" rtl="0">
              <a:spcBef>
                <a:spcPts val="0"/>
              </a:spcBef>
              <a:spcAft>
                <a:spcPts val="0"/>
              </a:spcAft>
              <a:buClr>
                <a:schemeClr val="dk2"/>
              </a:buClr>
              <a:buSzPts val="2400"/>
              <a:buFont typeface="Calibri"/>
              <a:buChar char="❑"/>
            </a:pPr>
            <a:r>
              <a:rPr lang="en-US" sz="2400">
                <a:solidFill>
                  <a:schemeClr val="dk2"/>
                </a:solidFill>
                <a:latin typeface="Calibri"/>
                <a:ea typeface="Calibri"/>
                <a:cs typeface="Calibri"/>
                <a:sym typeface="Calibri"/>
              </a:rPr>
              <a:t>School Nurse</a:t>
            </a:r>
            <a:endParaRPr sz="2400">
              <a:solidFill>
                <a:schemeClr val="dk2"/>
              </a:solidFill>
              <a:latin typeface="Calibri"/>
              <a:ea typeface="Calibri"/>
              <a:cs typeface="Calibri"/>
              <a:sym typeface="Calibri"/>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Family and Student representation</a:t>
            </a:r>
            <a:endParaRPr/>
          </a:p>
          <a:p>
            <a:pPr marL="742950" marR="0" lvl="1" indent="-285750" algn="l" rtl="0">
              <a:spcBef>
                <a:spcPts val="0"/>
              </a:spcBef>
              <a:spcAft>
                <a:spcPts val="0"/>
              </a:spcAft>
              <a:buClr>
                <a:schemeClr val="dk2"/>
              </a:buClr>
              <a:buSzPts val="2400"/>
              <a:buFont typeface="Noto Sans Symbols"/>
              <a:buChar char="❑"/>
            </a:pPr>
            <a:r>
              <a:rPr lang="en-US" sz="2400" b="0" i="0" u="none" strike="noStrike" cap="none">
                <a:solidFill>
                  <a:schemeClr val="dk2"/>
                </a:solidFill>
                <a:latin typeface="Calibri"/>
                <a:ea typeface="Calibri"/>
                <a:cs typeface="Calibri"/>
                <a:sym typeface="Calibri"/>
              </a:rPr>
              <a:t>Other Suggestions?</a:t>
            </a:r>
            <a:endParaRPr/>
          </a:p>
          <a:p>
            <a:pPr marL="285750" marR="0" lvl="0" indent="-133350" algn="l" rtl="0">
              <a:spcBef>
                <a:spcPts val="0"/>
              </a:spcBef>
              <a:spcAft>
                <a:spcPts val="0"/>
              </a:spcAft>
              <a:buClr>
                <a:schemeClr val="dk1"/>
              </a:buClr>
              <a:buSzPts val="2400"/>
              <a:buFont typeface="Noto Sans Symbols"/>
              <a:buNone/>
            </a:pPr>
            <a:endParaRPr sz="2400">
              <a:solidFill>
                <a:schemeClr val="dk1"/>
              </a:solidFill>
              <a:latin typeface="Calibri"/>
              <a:ea typeface="Calibri"/>
              <a:cs typeface="Calibri"/>
              <a:sym typeface="Calibri"/>
            </a:endParaRPr>
          </a:p>
        </p:txBody>
      </p:sp>
      <p:pic>
        <p:nvPicPr>
          <p:cNvPr id="291" name="Google Shape;291;p44"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92" name="Google Shape;292;p44"/>
          <p:cNvSpPr txBox="1">
            <a:spLocks noGrp="1"/>
          </p:cNvSpPr>
          <p:nvPr>
            <p:ph type="title"/>
          </p:nvPr>
        </p:nvSpPr>
        <p:spPr>
          <a:xfrm>
            <a:off x="1009717" y="288118"/>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latin typeface="Twentieth Century"/>
                <a:ea typeface="Twentieth Century"/>
                <a:cs typeface="Twentieth Century"/>
                <a:sym typeface="Twentieth Century"/>
              </a:rPr>
              <a:t>Who should be on the team?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txBox="1">
            <a:spLocks noGrp="1"/>
          </p:cNvSpPr>
          <p:nvPr>
            <p:ph type="title"/>
          </p:nvPr>
        </p:nvSpPr>
        <p:spPr>
          <a:xfrm>
            <a:off x="294475" y="66750"/>
            <a:ext cx="82575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Possible Team Roles/Responsibilities</a:t>
            </a:r>
            <a:endParaRPr/>
          </a:p>
        </p:txBody>
      </p:sp>
      <p:sp>
        <p:nvSpPr>
          <p:cNvPr id="299" name="Google Shape;299;p45"/>
          <p:cNvSpPr txBox="1">
            <a:spLocks noGrp="1"/>
          </p:cNvSpPr>
          <p:nvPr>
            <p:ph type="body" idx="1"/>
          </p:nvPr>
        </p:nvSpPr>
        <p:spPr>
          <a:xfrm>
            <a:off x="98450" y="5526225"/>
            <a:ext cx="8257500" cy="568200"/>
          </a:xfrm>
          <a:prstGeom prst="rect">
            <a:avLst/>
          </a:prstGeom>
        </p:spPr>
        <p:txBody>
          <a:bodyPr spcFirstLastPara="1" wrap="square" lIns="91425" tIns="45700" rIns="91425" bIns="45700" anchor="t" anchorCtr="0">
            <a:noAutofit/>
          </a:bodyPr>
          <a:lstStyle/>
          <a:p>
            <a:pPr marL="342900" lvl="0" indent="-342900" algn="l" rtl="0">
              <a:lnSpc>
                <a:spcPct val="80000"/>
              </a:lnSpc>
              <a:spcBef>
                <a:spcPts val="555"/>
              </a:spcBef>
              <a:spcAft>
                <a:spcPts val="0"/>
              </a:spcAft>
              <a:buClr>
                <a:schemeClr val="dk2"/>
              </a:buClr>
              <a:buSzPts val="2775"/>
              <a:buFont typeface="Noto Sans Symbols"/>
              <a:buChar char="▪"/>
            </a:pPr>
            <a:r>
              <a:rPr lang="en-US" sz="2775"/>
              <a:t>Assign backup for each role</a:t>
            </a:r>
            <a:endParaRPr sz="1400">
              <a:solidFill>
                <a:srgbClr val="000000"/>
              </a:solidFill>
              <a:latin typeface="Arial"/>
              <a:ea typeface="Arial"/>
              <a:cs typeface="Arial"/>
              <a:sym typeface="Arial"/>
            </a:endParaRPr>
          </a:p>
          <a:p>
            <a:pPr marL="342900" lvl="0" indent="-342900" algn="l" rtl="0">
              <a:lnSpc>
                <a:spcPct val="80000"/>
              </a:lnSpc>
              <a:spcBef>
                <a:spcPts val="555"/>
              </a:spcBef>
              <a:spcAft>
                <a:spcPts val="0"/>
              </a:spcAft>
              <a:buClr>
                <a:schemeClr val="dk2"/>
              </a:buClr>
              <a:buSzPts val="2775"/>
              <a:buFont typeface="Noto Sans Symbols"/>
              <a:buChar char="▪"/>
            </a:pPr>
            <a:r>
              <a:rPr lang="en-US" sz="2775"/>
              <a:t>Can one person serve multiple roles?</a:t>
            </a:r>
            <a:endParaRPr/>
          </a:p>
        </p:txBody>
      </p:sp>
      <p:graphicFrame>
        <p:nvGraphicFramePr>
          <p:cNvPr id="300" name="Google Shape;300;p45"/>
          <p:cNvGraphicFramePr/>
          <p:nvPr>
            <p:extLst>
              <p:ext uri="{D42A27DB-BD31-4B8C-83A1-F6EECF244321}">
                <p14:modId xmlns:p14="http://schemas.microsoft.com/office/powerpoint/2010/main" val="2009692672"/>
              </p:ext>
            </p:extLst>
          </p:nvPr>
        </p:nvGraphicFramePr>
        <p:xfrm>
          <a:off x="722550" y="818125"/>
          <a:ext cx="7239000" cy="4937520"/>
        </p:xfrm>
        <a:graphic>
          <a:graphicData uri="http://schemas.openxmlformats.org/drawingml/2006/table">
            <a:tbl>
              <a:tblPr firstRow="1">
                <a:noFill/>
                <a:tableStyleId>{262DD29F-5D4D-4A63-A8D0-37D9A2178F16}</a:tableStyleId>
              </a:tblPr>
              <a:tblGrid>
                <a:gridCol w="1671675">
                  <a:extLst>
                    <a:ext uri="{9D8B030D-6E8A-4147-A177-3AD203B41FA5}">
                      <a16:colId xmlns:a16="http://schemas.microsoft.com/office/drawing/2014/main" val="20000"/>
                    </a:ext>
                  </a:extLst>
                </a:gridCol>
                <a:gridCol w="55673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b="1"/>
                        <a:t>ROLE</a:t>
                      </a:r>
                      <a:r>
                        <a:rPr lang="en-US" sz="900"/>
                        <a:t>(note some roles can be combined and/or different)</a:t>
                      </a:r>
                      <a:endParaRPr sz="900"/>
                    </a:p>
                  </a:txBody>
                  <a:tcPr marL="91425" marR="91425" marT="91425" marB="91425"/>
                </a:tc>
                <a:tc>
                  <a:txBody>
                    <a:bodyPr/>
                    <a:lstStyle/>
                    <a:p>
                      <a:pPr marL="0" lvl="0" indent="0" algn="l" rtl="0">
                        <a:spcBef>
                          <a:spcPts val="0"/>
                        </a:spcBef>
                        <a:spcAft>
                          <a:spcPts val="0"/>
                        </a:spcAft>
                        <a:buNone/>
                      </a:pPr>
                      <a:r>
                        <a:rPr lang="en-US" b="1"/>
                        <a:t>Responsibilities</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Team Leader</a:t>
                      </a:r>
                      <a:endParaRPr/>
                    </a:p>
                  </a:txBody>
                  <a:tcPr marL="91425" marR="91425" marT="91425" marB="91425"/>
                </a:tc>
                <a:tc>
                  <a:txBody>
                    <a:bodyPr/>
                    <a:lstStyle/>
                    <a:p>
                      <a:pPr marL="0" lvl="0" indent="0" algn="l" rtl="0">
                        <a:spcBef>
                          <a:spcPts val="0"/>
                        </a:spcBef>
                        <a:spcAft>
                          <a:spcPts val="0"/>
                        </a:spcAft>
                        <a:buNone/>
                      </a:pPr>
                      <a:r>
                        <a:rPr lang="en-US"/>
                        <a:t>Starts meeting, reviews purpose, facilitates meeting keeping team focused on each step</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Note Taker</a:t>
                      </a:r>
                      <a:endParaRPr/>
                    </a:p>
                  </a:txBody>
                  <a:tcPr marL="91425" marR="91425" marT="91425" marB="91425"/>
                </a:tc>
                <a:tc>
                  <a:txBody>
                    <a:bodyPr/>
                    <a:lstStyle/>
                    <a:p>
                      <a:pPr marL="0" lvl="0" indent="0" algn="l" rtl="0">
                        <a:spcBef>
                          <a:spcPts val="0"/>
                        </a:spcBef>
                        <a:spcAft>
                          <a:spcPts val="0"/>
                        </a:spcAft>
                        <a:buNone/>
                      </a:pPr>
                      <a:r>
                        <a:rPr lang="en-US"/>
                        <a:t>Taking notes and ensuring they are accessible after the meeting</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Timekeeper</a:t>
                      </a:r>
                      <a:endParaRPr/>
                    </a:p>
                  </a:txBody>
                  <a:tcPr marL="91425" marR="91425" marT="91425" marB="91425"/>
                </a:tc>
                <a:tc>
                  <a:txBody>
                    <a:bodyPr/>
                    <a:lstStyle/>
                    <a:p>
                      <a:pPr marL="0" lvl="0" indent="0" algn="l" rtl="0">
                        <a:spcBef>
                          <a:spcPts val="0"/>
                        </a:spcBef>
                        <a:spcAft>
                          <a:spcPts val="0"/>
                        </a:spcAft>
                        <a:buNone/>
                      </a:pPr>
                      <a:r>
                        <a:rPr lang="en-US"/>
                        <a:t>Monitors the amount of time available and keeps team aware of time limits by giving “warning” such as “5 minutes left on this topic”</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Administrator</a:t>
                      </a:r>
                      <a:endParaRPr/>
                    </a:p>
                  </a:txBody>
                  <a:tcPr marL="91425" marR="91425" marT="91425" marB="91425"/>
                </a:tc>
                <a:tc>
                  <a:txBody>
                    <a:bodyPr/>
                    <a:lstStyle/>
                    <a:p>
                      <a:pPr marL="0" lvl="0" indent="0" algn="l" rtl="0">
                        <a:spcBef>
                          <a:spcPts val="0"/>
                        </a:spcBef>
                        <a:spcAft>
                          <a:spcPts val="0"/>
                        </a:spcAft>
                        <a:buNone/>
                      </a:pPr>
                      <a:r>
                        <a:rPr lang="en-US"/>
                        <a:t>Actively encourages team efforts, provides planning time, feedback and publicly supports the plan</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PBIS Coach</a:t>
                      </a:r>
                      <a:endParaRPr/>
                    </a:p>
                  </a:txBody>
                  <a:tcPr marL="91425" marR="91425" marT="91425" marB="91425"/>
                </a:tc>
                <a:tc>
                  <a:txBody>
                    <a:bodyPr/>
                    <a:lstStyle/>
                    <a:p>
                      <a:pPr marL="0" lvl="0" indent="0" algn="l" rtl="0">
                        <a:spcBef>
                          <a:spcPts val="0"/>
                        </a:spcBef>
                        <a:spcAft>
                          <a:spcPts val="0"/>
                        </a:spcAft>
                        <a:buNone/>
                      </a:pPr>
                      <a:r>
                        <a:rPr lang="en-US"/>
                        <a:t>District-level (external) or school-based (internal) individual that facilitates the team through the process, participates in external PD around PBIS and is the school’s main cheerleader for PBIS</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a:t>Data Analyst</a:t>
                      </a:r>
                      <a:endParaRPr/>
                    </a:p>
                  </a:txBody>
                  <a:tcPr marL="91425" marR="91425" marT="91425" marB="91425"/>
                </a:tc>
                <a:tc>
                  <a:txBody>
                    <a:bodyPr/>
                    <a:lstStyle/>
                    <a:p>
                      <a:pPr marL="0" lvl="0" indent="0" algn="l" rtl="0">
                        <a:spcBef>
                          <a:spcPts val="0"/>
                        </a:spcBef>
                        <a:spcAft>
                          <a:spcPts val="0"/>
                        </a:spcAft>
                        <a:buNone/>
                      </a:pPr>
                      <a:r>
                        <a:rPr lang="en-US"/>
                        <a:t>Can access data system, pulls reports as needed and brings data to meeting</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a:t>Team Member</a:t>
                      </a:r>
                      <a:endParaRPr/>
                    </a:p>
                  </a:txBody>
                  <a:tcPr marL="91425" marR="91425" marT="91425" marB="91425"/>
                </a:tc>
                <a:tc>
                  <a:txBody>
                    <a:bodyPr/>
                    <a:lstStyle/>
                    <a:p>
                      <a:pPr marL="0" lvl="0" indent="0" algn="l" rtl="0">
                        <a:spcBef>
                          <a:spcPts val="0"/>
                        </a:spcBef>
                        <a:spcAft>
                          <a:spcPts val="0"/>
                        </a:spcAft>
                        <a:buNone/>
                      </a:pPr>
                      <a:r>
                        <a:rPr lang="en-US" dirty="0"/>
                        <a:t>Active participant in meetings, communicates plan to representative staff as needed</a:t>
                      </a:r>
                      <a:endParaRPr dirty="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206478" y="117987"/>
            <a:ext cx="3097200" cy="53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1400"/>
              <a:buFont typeface="Twentieth Century"/>
              <a:buNone/>
            </a:pPr>
            <a:r>
              <a:rPr lang="en-US" sz="1400"/>
              <a:t>Responsibilities Before the Meeting</a:t>
            </a:r>
            <a:endParaRPr/>
          </a:p>
        </p:txBody>
      </p:sp>
      <p:graphicFrame>
        <p:nvGraphicFramePr>
          <p:cNvPr id="306" name="Google Shape;306;p46" descr="Facilitator: Provides agenda items to Minute Taker&#10;Minute taker/Recorder: Collects agenda items from Facilitator,&#10;Prepares TIPS Meeting Minutes agenda form, including content fro Data Analyst’s report, as appropriate, Prints copies of the Meeting Minutes form for each team member, or is prepared to project agenda&#10;Data analyst:Describes potential new problems with precision (What, Who, Where, When, Why), Provides data (e.g., SWIS Big 5, Custom Reports) concerning the frequency/rate of precisely-defined new problems, Provides update on previously-defined problems (i.e., precise problem statement, goal &amp; timeline, frequency/rate for most recently-completed calendar month, direction of change in rate since last report, relationship to change goal), Distributes Data Analyst’s Report to team members, Asks Facilitator to add potential new problems to agenda for meeting&#10;&#10;&#10;" title="Responsibilities Before the Meeting by roles"/>
          <p:cNvGraphicFramePr/>
          <p:nvPr/>
        </p:nvGraphicFramePr>
        <p:xfrm>
          <a:off x="70157" y="117987"/>
          <a:ext cx="3000000" cy="3000000"/>
        </p:xfrm>
        <a:graphic>
          <a:graphicData uri="http://schemas.openxmlformats.org/drawingml/2006/table">
            <a:tbl>
              <a:tblPr firstRow="1" bandRow="1">
                <a:noFill/>
                <a:tableStyleId>{50332A1A-67F4-43C2-A192-986541EDC603}</a:tableStyleId>
              </a:tblPr>
              <a:tblGrid>
                <a:gridCol w="1868700">
                  <a:extLst>
                    <a:ext uri="{9D8B030D-6E8A-4147-A177-3AD203B41FA5}">
                      <a16:colId xmlns:a16="http://schemas.microsoft.com/office/drawing/2014/main" val="20000"/>
                    </a:ext>
                  </a:extLst>
                </a:gridCol>
                <a:gridCol w="7068375">
                  <a:extLst>
                    <a:ext uri="{9D8B030D-6E8A-4147-A177-3AD203B41FA5}">
                      <a16:colId xmlns:a16="http://schemas.microsoft.com/office/drawing/2014/main" val="20001"/>
                    </a:ext>
                  </a:extLst>
                </a:gridCol>
              </a:tblGrid>
              <a:tr h="564200">
                <a:tc gridSpan="2">
                  <a:txBody>
                    <a:bodyPr/>
                    <a:lstStyle/>
                    <a:p>
                      <a:pPr marL="0" marR="0" lvl="0" indent="0" algn="l" rtl="0">
                        <a:spcBef>
                          <a:spcPts val="0"/>
                        </a:spcBef>
                        <a:spcAft>
                          <a:spcPts val="0"/>
                        </a:spcAft>
                        <a:buNone/>
                      </a:pPr>
                      <a:r>
                        <a:rPr lang="en-US" sz="2400"/>
                        <a:t>Before the Meeting…</a:t>
                      </a:r>
                      <a:endParaRPr sz="2400">
                        <a:solidFill>
                          <a:srgbClr val="3A54A5"/>
                        </a:solidFill>
                      </a:endParaRPr>
                    </a:p>
                  </a:txBody>
                  <a:tcPr marL="91450" marR="91450"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675475">
                <a:tc>
                  <a:txBody>
                    <a:bodyPr/>
                    <a:lstStyle/>
                    <a:p>
                      <a:pPr marL="0" marR="0" lvl="0" indent="0" algn="l" rtl="0">
                        <a:spcBef>
                          <a:spcPts val="0"/>
                        </a:spcBef>
                        <a:spcAft>
                          <a:spcPts val="0"/>
                        </a:spcAft>
                        <a:buNone/>
                      </a:pPr>
                      <a:r>
                        <a:rPr lang="en-US" sz="1800"/>
                        <a:t>Facilitator</a:t>
                      </a:r>
                      <a:endParaRPr sz="1800">
                        <a:solidFill>
                          <a:srgbClr val="3A54A5"/>
                        </a:solidFill>
                      </a:endParaRPr>
                    </a:p>
                  </a:txBody>
                  <a:tcPr marL="91450" marR="91450"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tcPr>
                </a:tc>
                <a:tc>
                  <a:txBody>
                    <a:bodyPr/>
                    <a:lstStyle/>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P</a:t>
                      </a:r>
                      <a:r>
                        <a:rPr lang="en-US"/>
                        <a:t>repares agenda and shares with team</a:t>
                      </a:r>
                      <a:endParaRPr/>
                    </a:p>
                    <a:p>
                      <a:pPr marL="342900" marR="0" lvl="0" indent="-342900" algn="l" rtl="0">
                        <a:lnSpc>
                          <a:spcPct val="115000"/>
                        </a:lnSpc>
                        <a:spcBef>
                          <a:spcPts val="0"/>
                        </a:spcBef>
                        <a:spcAft>
                          <a:spcPts val="0"/>
                        </a:spcAft>
                        <a:buSzPts val="1400"/>
                        <a:buChar char="✔"/>
                      </a:pPr>
                      <a:r>
                        <a:rPr lang="en-US"/>
                        <a:t>Sends team reminder of meeting</a:t>
                      </a:r>
                      <a:endParaRPr/>
                    </a:p>
                    <a:p>
                      <a:pPr marL="342900" marR="0" lvl="0" indent="-342900" algn="l" rtl="0">
                        <a:lnSpc>
                          <a:spcPct val="115000"/>
                        </a:lnSpc>
                        <a:spcBef>
                          <a:spcPts val="0"/>
                        </a:spcBef>
                        <a:spcAft>
                          <a:spcPts val="0"/>
                        </a:spcAft>
                        <a:buSzPts val="1400"/>
                        <a:buChar char="✔"/>
                      </a:pPr>
                      <a:r>
                        <a:rPr lang="en-US"/>
                        <a:t>Ensures space is reserved</a:t>
                      </a:r>
                      <a:endParaRPr/>
                    </a:p>
                    <a:p>
                      <a:pPr marL="342900" marR="0" lvl="0" indent="-254000" algn="l" rtl="0">
                        <a:lnSpc>
                          <a:spcPct val="115000"/>
                        </a:lnSpc>
                        <a:spcBef>
                          <a:spcPts val="0"/>
                        </a:spcBef>
                        <a:spcAft>
                          <a:spcPts val="0"/>
                        </a:spcAft>
                        <a:buClr>
                          <a:schemeClr val="dk1"/>
                        </a:buClr>
                        <a:buSzPts val="1400"/>
                        <a:buFont typeface="Noto Sans Symbols"/>
                        <a:buNone/>
                      </a:pPr>
                      <a:endParaRPr sz="1400" b="0" i="0" u="none" strike="noStrike" cap="none">
                        <a:solidFill>
                          <a:srgbClr val="3A54A5"/>
                        </a:solidFill>
                        <a:latin typeface="Calibri"/>
                        <a:ea typeface="Calibri"/>
                        <a:cs typeface="Calibri"/>
                        <a:sym typeface="Calibri"/>
                      </a:endParaRPr>
                    </a:p>
                  </a:txBody>
                  <a:tcPr marL="91450" marR="91450"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tcPr>
                </a:tc>
                <a:extLst>
                  <a:ext uri="{0D108BD9-81ED-4DB2-BD59-A6C34878D82A}">
                    <a16:rowId xmlns:a16="http://schemas.microsoft.com/office/drawing/2014/main" val="10001"/>
                  </a:ext>
                </a:extLst>
              </a:tr>
              <a:tr h="1871150">
                <a:tc>
                  <a:txBody>
                    <a:bodyPr/>
                    <a:lstStyle/>
                    <a:p>
                      <a:pPr marL="0" marR="0" lvl="0" indent="0" algn="l" rtl="0">
                        <a:spcBef>
                          <a:spcPts val="0"/>
                        </a:spcBef>
                        <a:spcAft>
                          <a:spcPts val="0"/>
                        </a:spcAft>
                        <a:buNone/>
                      </a:pPr>
                      <a:r>
                        <a:rPr lang="en-US" sz="1800"/>
                        <a:t>Note Taker</a:t>
                      </a:r>
                      <a:endParaRPr sz="1800">
                        <a:solidFill>
                          <a:srgbClr val="3A54A5"/>
                        </a:solidFill>
                      </a:endParaRPr>
                    </a:p>
                  </a:txBody>
                  <a:tcPr marL="91450" marR="91450"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solidFill>
                            <a:schemeClr val="dk1"/>
                          </a:solidFill>
                        </a:rPr>
                        <a:t>Prints copies of the Meeting Minutes form for each team member, or is prepared to project agenda</a:t>
                      </a:r>
                      <a:endParaRPr sz="1400">
                        <a:solidFill>
                          <a:srgbClr val="3A54A5"/>
                        </a:solidFill>
                      </a:endParaRPr>
                    </a:p>
                  </a:txBody>
                  <a:tcPr marL="91450" marR="91450"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tcPr>
                </a:tc>
                <a:extLst>
                  <a:ext uri="{0D108BD9-81ED-4DB2-BD59-A6C34878D82A}">
                    <a16:rowId xmlns:a16="http://schemas.microsoft.com/office/drawing/2014/main" val="10002"/>
                  </a:ext>
                </a:extLst>
              </a:tr>
              <a:tr h="3140725">
                <a:tc>
                  <a:txBody>
                    <a:bodyPr/>
                    <a:lstStyle/>
                    <a:p>
                      <a:pPr marL="0" marR="0" lvl="0" indent="0" algn="l" rtl="0">
                        <a:spcBef>
                          <a:spcPts val="0"/>
                        </a:spcBef>
                        <a:spcAft>
                          <a:spcPts val="0"/>
                        </a:spcAft>
                        <a:buNone/>
                      </a:pPr>
                      <a:r>
                        <a:rPr lang="en-US" sz="1800"/>
                        <a:t>Data Analyst</a:t>
                      </a:r>
                      <a:endParaRPr sz="1800">
                        <a:solidFill>
                          <a:srgbClr val="3A54A5"/>
                        </a:solidFill>
                      </a:endParaRPr>
                    </a:p>
                  </a:txBody>
                  <a:tcPr marL="91450" marR="91450"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tcPr>
                </a:tc>
                <a:tc>
                  <a:txBody>
                    <a:bodyPr/>
                    <a:lstStyle/>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Describes potential new problems with precision (What, Who, Where, When, Why)</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Provides data (e.g., SWIS Big 5, Custom Reports) concerning the frequency/rate of precisely-defined new problems</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Provides update on previously-defined problems (i.e., precise problem statement, goal &amp; timeline, frequency/rate for most recently-completed calendar month, direction of change in rate since last report, relationship to change goal)</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Distributes Data Analyst’s Report to team members</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Asks Facilitator to add potential new problems to agenda for meeting</a:t>
                      </a:r>
                      <a:endParaRPr/>
                    </a:p>
                  </a:txBody>
                  <a:tcPr marL="91450" marR="91450"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1400"/>
              <a:buFont typeface="Twentieth Century"/>
              <a:buNone/>
            </a:pPr>
            <a:r>
              <a:rPr lang="en-US" sz="1400"/>
              <a:t>Responsibilities During the Meeting</a:t>
            </a:r>
            <a:endParaRPr/>
          </a:p>
        </p:txBody>
      </p:sp>
      <p:graphicFrame>
        <p:nvGraphicFramePr>
          <p:cNvPr id="312" name="Google Shape;312;p47" descr="Facilitator: Starts meeting on time&#10;Determines date, time, and location of next meeting&#10;Manages the “flow” of meeting by adhering to the agenda&#10;Prompts team members &#10;Is active participant in meeting&#10;Ask questions (75% of what a facilitator says should be in question form)&#10;Implement group norms/agreements&#10;Keep people on track (back on track)&#10;Minute taker/Recorder: Asks for clarification of tasks/decisions to be recorded on Meeting Minutes from, as necessary&#10;Is active participant in meeting&#10;Data Analyst: Leads discussion of potential new problems&#10;Responds to team members’ questions concerning content of the Data Analyst’s Report; produces additional data on request (e.g., additional Custom Reports)&#10;Is active participant in meeting&#10;&#10;" title="Responsibilities During the Meeting by roles"/>
          <p:cNvGraphicFramePr/>
          <p:nvPr/>
        </p:nvGraphicFramePr>
        <p:xfrm>
          <a:off x="1" y="0"/>
          <a:ext cx="3000000" cy="3000000"/>
        </p:xfrm>
        <a:graphic>
          <a:graphicData uri="http://schemas.openxmlformats.org/drawingml/2006/table">
            <a:tbl>
              <a:tblPr firstRow="1" bandRow="1">
                <a:noFill/>
                <a:tableStyleId>{50332A1A-67F4-43C2-A192-986541EDC603}</a:tableStyleId>
              </a:tblPr>
              <a:tblGrid>
                <a:gridCol w="2176600">
                  <a:extLst>
                    <a:ext uri="{9D8B030D-6E8A-4147-A177-3AD203B41FA5}">
                      <a16:colId xmlns:a16="http://schemas.microsoft.com/office/drawing/2014/main" val="20000"/>
                    </a:ext>
                  </a:extLst>
                </a:gridCol>
                <a:gridCol w="6986200">
                  <a:extLst>
                    <a:ext uri="{9D8B030D-6E8A-4147-A177-3AD203B41FA5}">
                      <a16:colId xmlns:a16="http://schemas.microsoft.com/office/drawing/2014/main" val="20001"/>
                    </a:ext>
                  </a:extLst>
                </a:gridCol>
              </a:tblGrid>
              <a:tr h="1723450">
                <a:tc gridSpan="2">
                  <a:txBody>
                    <a:bodyPr/>
                    <a:lstStyle/>
                    <a:p>
                      <a:pPr marL="0" marR="0" lvl="0" indent="0" algn="l" rtl="0">
                        <a:spcBef>
                          <a:spcPts val="0"/>
                        </a:spcBef>
                        <a:spcAft>
                          <a:spcPts val="0"/>
                        </a:spcAft>
                        <a:buNone/>
                      </a:pPr>
                      <a:r>
                        <a:rPr lang="en-US" sz="2400"/>
                        <a:t>During the Meeting…</a:t>
                      </a:r>
                      <a:endParaRPr sz="2400">
                        <a:solidFill>
                          <a:srgbClr val="3A54A5"/>
                        </a:solidFill>
                      </a:endParaRPr>
                    </a:p>
                  </a:txBody>
                  <a:tcPr marL="91450" marR="91450" marT="45725" marB="45725">
                    <a:lnL w="28575" cap="flat" cmpd="sng">
                      <a:solidFill>
                        <a:srgbClr val="3A54A5"/>
                      </a:solidFill>
                      <a:prstDash val="solid"/>
                      <a:round/>
                      <a:headEnd type="none" w="sm" len="sm"/>
                      <a:tailEnd type="none" w="sm" len="sm"/>
                    </a:lnL>
                    <a:lnR w="28575" cap="flat" cmpd="sng">
                      <a:solidFill>
                        <a:srgbClr val="3A54A5"/>
                      </a:solidFill>
                      <a:prstDash val="solid"/>
                      <a:round/>
                      <a:headEnd type="none" w="sm" len="sm"/>
                      <a:tailEnd type="none" w="sm" len="sm"/>
                    </a:lnR>
                    <a:lnT w="28575" cap="flat" cmpd="sng">
                      <a:solidFill>
                        <a:srgbClr val="3A54A5"/>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108600">
                <a:tc>
                  <a:txBody>
                    <a:bodyPr/>
                    <a:lstStyle/>
                    <a:p>
                      <a:pPr marL="0" marR="0" lvl="0" indent="0" algn="l" rtl="0">
                        <a:spcBef>
                          <a:spcPts val="0"/>
                        </a:spcBef>
                        <a:spcAft>
                          <a:spcPts val="0"/>
                        </a:spcAft>
                        <a:buNone/>
                      </a:pPr>
                      <a:r>
                        <a:rPr lang="en-US" sz="2000"/>
                        <a:t>Facilitator</a:t>
                      </a:r>
                      <a:endParaRPr sz="2000">
                        <a:solidFill>
                          <a:srgbClr val="3A54A5"/>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Starts meeting on time</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Determines date, time, and location of next meeting</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Manages the “flow” of meeting by adhering to the agenda</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Prompts team members </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Is active participant in meeting</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Ask questions (75% of what a facilitator says should be in question form)</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Implement group norms/agreements</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Keep people on track (back on track)</a:t>
                      </a:r>
                      <a:endParaRPr sz="1400" b="0" i="0" u="none" strike="noStrike" cap="none">
                        <a:solidFill>
                          <a:srgbClr val="3A54A5"/>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81275">
                <a:tc>
                  <a:txBody>
                    <a:bodyPr/>
                    <a:lstStyle/>
                    <a:p>
                      <a:pPr marL="0" marR="0" lvl="0" indent="0" algn="l" rtl="0">
                        <a:spcBef>
                          <a:spcPts val="0"/>
                        </a:spcBef>
                        <a:spcAft>
                          <a:spcPts val="0"/>
                        </a:spcAft>
                        <a:buNone/>
                      </a:pPr>
                      <a:r>
                        <a:rPr lang="en-US" sz="2000"/>
                        <a:t>Note Taker</a:t>
                      </a:r>
                      <a:endParaRPr sz="2000">
                        <a:solidFill>
                          <a:srgbClr val="3A54A5"/>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Asks for clarification of tasks/decisions to be recorded on Meeting Minutes from, as necessary</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Is active participant in meeting</a:t>
                      </a:r>
                      <a:endParaRPr/>
                    </a:p>
                    <a:p>
                      <a:pPr marL="285750" marR="0" lvl="0" indent="-196850" algn="l" rtl="0">
                        <a:spcBef>
                          <a:spcPts val="0"/>
                        </a:spcBef>
                        <a:spcAft>
                          <a:spcPts val="0"/>
                        </a:spcAft>
                        <a:buClr>
                          <a:schemeClr val="dk1"/>
                        </a:buClr>
                        <a:buSzPts val="1400"/>
                        <a:buFont typeface="Noto Sans Symbols"/>
                        <a:buNone/>
                      </a:pPr>
                      <a:endParaRPr sz="1400">
                        <a:solidFill>
                          <a:srgbClr val="3A54A5"/>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81325">
                <a:tc>
                  <a:txBody>
                    <a:bodyPr/>
                    <a:lstStyle/>
                    <a:p>
                      <a:pPr marL="0" marR="0" lvl="0" indent="0" algn="l" rtl="0">
                        <a:spcBef>
                          <a:spcPts val="0"/>
                        </a:spcBef>
                        <a:spcAft>
                          <a:spcPts val="0"/>
                        </a:spcAft>
                        <a:buNone/>
                      </a:pPr>
                      <a:r>
                        <a:rPr lang="en-US" sz="2000"/>
                        <a:t>Data Analyst</a:t>
                      </a:r>
                      <a:endParaRPr sz="2000">
                        <a:solidFill>
                          <a:srgbClr val="3A54A5"/>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Leads discussion of potential new problems</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Responds to team members’ questions concerning content of the Data Analyst’s Report; produces additional data on request (e.g., additional Custom Reports)</a:t>
                      </a:r>
                      <a:endParaRPr/>
                    </a:p>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t>Is active participant in meeting</a:t>
                      </a:r>
                      <a:endParaRPr sz="1400" b="0" i="0" u="none" strike="noStrike" cap="none">
                        <a:solidFill>
                          <a:srgbClr val="3A54A5"/>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1400"/>
              <a:buFont typeface="Twentieth Century"/>
              <a:buNone/>
            </a:pPr>
            <a:r>
              <a:rPr lang="en-US" sz="1400"/>
              <a:t>Responsibilities After the Meeting</a:t>
            </a:r>
            <a:endParaRPr/>
          </a:p>
        </p:txBody>
      </p:sp>
      <p:graphicFrame>
        <p:nvGraphicFramePr>
          <p:cNvPr id="318" name="Google Shape;318;p48" descr="Facilitator: No responsibilities listed&#10;Minute taker/recoreder: Disseminates copy of completed Meeting Minutes form to all team members within 24 hours &#10;Data analyst: No responsibilities listed" title="Responsibilities After the Meeting by roles"/>
          <p:cNvGraphicFramePr/>
          <p:nvPr/>
        </p:nvGraphicFramePr>
        <p:xfrm>
          <a:off x="365125" y="147485"/>
          <a:ext cx="3000000" cy="3000000"/>
        </p:xfrm>
        <a:graphic>
          <a:graphicData uri="http://schemas.openxmlformats.org/drawingml/2006/table">
            <a:tbl>
              <a:tblPr firstRow="1" bandRow="1">
                <a:noFill/>
                <a:tableStyleId>{50332A1A-67F4-43C2-A192-986541EDC603}</a:tableStyleId>
              </a:tblPr>
              <a:tblGrid>
                <a:gridCol w="2040800">
                  <a:extLst>
                    <a:ext uri="{9D8B030D-6E8A-4147-A177-3AD203B41FA5}">
                      <a16:colId xmlns:a16="http://schemas.microsoft.com/office/drawing/2014/main" val="20000"/>
                    </a:ext>
                  </a:extLst>
                </a:gridCol>
                <a:gridCol w="6550300">
                  <a:extLst>
                    <a:ext uri="{9D8B030D-6E8A-4147-A177-3AD203B41FA5}">
                      <a16:colId xmlns:a16="http://schemas.microsoft.com/office/drawing/2014/main" val="20001"/>
                    </a:ext>
                  </a:extLst>
                </a:gridCol>
              </a:tblGrid>
              <a:tr h="771125">
                <a:tc gridSpan="2">
                  <a:txBody>
                    <a:bodyPr/>
                    <a:lstStyle/>
                    <a:p>
                      <a:pPr marL="0" marR="0" lvl="0" indent="0" algn="l" rtl="0">
                        <a:spcBef>
                          <a:spcPts val="0"/>
                        </a:spcBef>
                        <a:spcAft>
                          <a:spcPts val="0"/>
                        </a:spcAft>
                        <a:buNone/>
                      </a:pPr>
                      <a:r>
                        <a:rPr lang="en-US" sz="2400"/>
                        <a:t>After the Meeting…</a:t>
                      </a:r>
                      <a:endParaRPr sz="2400">
                        <a:solidFill>
                          <a:srgbClr val="3A54A5"/>
                        </a:solidFill>
                      </a:endParaRPr>
                    </a:p>
                  </a:txBody>
                  <a:tcPr marL="91450" marR="91450" marT="45725" marB="45725">
                    <a:lnL w="28575" cap="flat" cmpd="sng">
                      <a:solidFill>
                        <a:srgbClr val="3A54A5"/>
                      </a:solidFill>
                      <a:prstDash val="solid"/>
                      <a:round/>
                      <a:headEnd type="none" w="sm" len="sm"/>
                      <a:tailEnd type="none" w="sm" len="sm"/>
                    </a:lnL>
                    <a:lnR w="28575" cap="flat" cmpd="sng">
                      <a:solidFill>
                        <a:srgbClr val="3A54A5"/>
                      </a:solidFill>
                      <a:prstDash val="solid"/>
                      <a:round/>
                      <a:headEnd type="none" w="sm" len="sm"/>
                      <a:tailEnd type="none" w="sm" len="sm"/>
                    </a:lnR>
                    <a:lnT w="28575" cap="flat" cmpd="sng">
                      <a:solidFill>
                        <a:srgbClr val="3A54A5"/>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395725">
                <a:tc>
                  <a:txBody>
                    <a:bodyPr/>
                    <a:lstStyle/>
                    <a:p>
                      <a:pPr marL="0" marR="0" lvl="0" indent="0" algn="l" rtl="0">
                        <a:spcBef>
                          <a:spcPts val="0"/>
                        </a:spcBef>
                        <a:spcAft>
                          <a:spcPts val="0"/>
                        </a:spcAft>
                        <a:buNone/>
                      </a:pPr>
                      <a:r>
                        <a:rPr lang="en-US" sz="2000"/>
                        <a:t>Facilitator</a:t>
                      </a:r>
                      <a:endParaRPr sz="2000">
                        <a:solidFill>
                          <a:srgbClr val="3A54A5"/>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400"/>
                        <a:buFont typeface="Noto Sans Symbols"/>
                        <a:buNone/>
                      </a:pPr>
                      <a:endParaRPr sz="1400" b="0" i="0" u="none" strike="noStrike" cap="none">
                        <a:solidFill>
                          <a:srgbClr val="3A54A5"/>
                        </a:solidFill>
                        <a:latin typeface="Calibri"/>
                        <a:ea typeface="Calibri"/>
                        <a:cs typeface="Calibri"/>
                        <a:sym typeface="Calibri"/>
                      </a:endParaRPr>
                    </a:p>
                    <a:p>
                      <a:pPr marL="342900" lvl="0" indent="-342900" algn="l" rtl="0">
                        <a:lnSpc>
                          <a:spcPct val="115000"/>
                        </a:lnSpc>
                        <a:spcBef>
                          <a:spcPts val="0"/>
                        </a:spcBef>
                        <a:spcAft>
                          <a:spcPts val="0"/>
                        </a:spcAft>
                        <a:buClr>
                          <a:schemeClr val="dk1"/>
                        </a:buClr>
                        <a:buSzPts val="1400"/>
                        <a:buFont typeface="Noto Sans Symbols"/>
                        <a:buChar char="✔"/>
                      </a:pPr>
                      <a:r>
                        <a:rPr lang="en-US"/>
                        <a:t>Follows Up on any needed action items</a:t>
                      </a:r>
                      <a:endParaRPr sz="1400" b="0" i="0" u="none" strike="noStrike" cap="none">
                        <a:solidFill>
                          <a:srgbClr val="3A54A5"/>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400"/>
                        <a:buFont typeface="Noto Sans Symbols"/>
                        <a:buNone/>
                      </a:pPr>
                      <a:endParaRPr sz="1400" b="0" i="0" u="none" strike="noStrike" cap="none">
                        <a:solidFill>
                          <a:srgbClr val="3A54A5"/>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70125">
                <a:tc>
                  <a:txBody>
                    <a:bodyPr/>
                    <a:lstStyle/>
                    <a:p>
                      <a:pPr marL="0" marR="0" lvl="0" indent="0" algn="l" rtl="0">
                        <a:spcBef>
                          <a:spcPts val="0"/>
                        </a:spcBef>
                        <a:spcAft>
                          <a:spcPts val="0"/>
                        </a:spcAft>
                        <a:buNone/>
                      </a:pPr>
                      <a:r>
                        <a:rPr lang="en-US" sz="2000"/>
                        <a:t>Note Taker</a:t>
                      </a:r>
                      <a:endParaRPr sz="2000">
                        <a:solidFill>
                          <a:srgbClr val="3A54A5"/>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15000"/>
                        </a:lnSpc>
                        <a:spcBef>
                          <a:spcPts val="0"/>
                        </a:spcBef>
                        <a:spcAft>
                          <a:spcPts val="0"/>
                        </a:spcAft>
                        <a:buClr>
                          <a:schemeClr val="dk1"/>
                        </a:buClr>
                        <a:buSzPts val="1400"/>
                        <a:buFont typeface="Noto Sans Symbols"/>
                        <a:buChar char="✔"/>
                      </a:pPr>
                      <a:r>
                        <a:rPr lang="en-US" sz="1400" u="none" strike="noStrike" cap="none">
                          <a:solidFill>
                            <a:schemeClr val="dk1"/>
                          </a:solidFill>
                        </a:rPr>
                        <a:t>Disseminates copy of completed Meeting Minutes form to all team members within 24 hours </a:t>
                      </a:r>
                      <a:endParaRPr sz="1400">
                        <a:solidFill>
                          <a:srgbClr val="3A54A5"/>
                        </a:solidFill>
                      </a:endParaRPr>
                    </a:p>
                  </a:txBody>
                  <a:tcPr marL="91450" marR="91450" marT="45725" marB="45725">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447075">
                <a:tc>
                  <a:txBody>
                    <a:bodyPr/>
                    <a:lstStyle/>
                    <a:p>
                      <a:pPr marL="0" marR="0" lvl="0" indent="0" algn="l" rtl="0">
                        <a:spcBef>
                          <a:spcPts val="0"/>
                        </a:spcBef>
                        <a:spcAft>
                          <a:spcPts val="0"/>
                        </a:spcAft>
                        <a:buNone/>
                      </a:pPr>
                      <a:r>
                        <a:rPr lang="en-US" sz="2000"/>
                        <a:t>Data Analyst</a:t>
                      </a:r>
                      <a:endParaRPr sz="2000">
                        <a:solidFill>
                          <a:srgbClr val="3A54A5"/>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400"/>
                        <a:buFont typeface="Noto Sans Symbols"/>
                        <a:buNone/>
                      </a:pPr>
                      <a:endParaRPr sz="1400" b="0" i="0" u="none" strike="noStrike" cap="none">
                        <a:solidFill>
                          <a:srgbClr val="3A54A5"/>
                        </a:solidFill>
                        <a:latin typeface="Calibri"/>
                        <a:ea typeface="Calibri"/>
                        <a:cs typeface="Calibri"/>
                        <a:sym typeface="Calibri"/>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p:nvPr/>
        </p:nvSpPr>
        <p:spPr>
          <a:xfrm>
            <a:off x="5543450" y="4962000"/>
            <a:ext cx="2962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Arial"/>
              <a:buNone/>
            </a:pPr>
            <a:r>
              <a:rPr lang="en-US" sz="1200">
                <a:latin typeface="Gill Sans"/>
                <a:ea typeface="Gill Sans"/>
                <a:cs typeface="Gill Sans"/>
                <a:sym typeface="Gill Sans"/>
              </a:rPr>
              <a:t>(Kincaid, Childs, Wallace &amp; Blasé, 2007)</a:t>
            </a:r>
            <a:endParaRPr/>
          </a:p>
        </p:txBody>
      </p:sp>
      <p:sp>
        <p:nvSpPr>
          <p:cNvPr id="325" name="Google Shape;325;p49"/>
          <p:cNvSpPr txBox="1">
            <a:spLocks noGrp="1"/>
          </p:cNvSpPr>
          <p:nvPr>
            <p:ph type="body" idx="2"/>
          </p:nvPr>
        </p:nvSpPr>
        <p:spPr>
          <a:xfrm>
            <a:off x="4555600" y="1600200"/>
            <a:ext cx="4443600" cy="3361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200"/>
              <a:t>5. Facilitating Leadership </a:t>
            </a:r>
            <a:endParaRPr sz="3200"/>
          </a:p>
          <a:p>
            <a:pPr marL="0" marR="0" lvl="0" indent="0" algn="l" rtl="0">
              <a:lnSpc>
                <a:spcPct val="100000"/>
              </a:lnSpc>
              <a:spcBef>
                <a:spcPts val="0"/>
              </a:spcBef>
              <a:spcAft>
                <a:spcPts val="0"/>
              </a:spcAft>
              <a:buClr>
                <a:schemeClr val="dk2"/>
              </a:buClr>
              <a:buSzPts val="3200"/>
              <a:buFont typeface="Twentieth Century"/>
              <a:buNone/>
            </a:pPr>
            <a:endParaRPr sz="3200"/>
          </a:p>
          <a:p>
            <a:pPr marL="0" marR="0" lvl="0" indent="0" algn="l" rtl="0">
              <a:lnSpc>
                <a:spcPct val="100000"/>
              </a:lnSpc>
              <a:spcBef>
                <a:spcPts val="0"/>
              </a:spcBef>
              <a:spcAft>
                <a:spcPts val="0"/>
              </a:spcAft>
              <a:buNone/>
            </a:pPr>
            <a:r>
              <a:rPr lang="en-US" sz="3200"/>
              <a:t>6. Establishing a Vision </a:t>
            </a:r>
            <a:endParaRPr sz="3200"/>
          </a:p>
          <a:p>
            <a:pPr marL="0" marR="0" lvl="0" indent="0" algn="l" rtl="0">
              <a:lnSpc>
                <a:spcPct val="100000"/>
              </a:lnSpc>
              <a:spcBef>
                <a:spcPts val="0"/>
              </a:spcBef>
              <a:spcAft>
                <a:spcPts val="0"/>
              </a:spcAft>
              <a:buClr>
                <a:schemeClr val="dk2"/>
              </a:buClr>
              <a:buSzPts val="3200"/>
              <a:buFont typeface="Twentieth Century"/>
              <a:buNone/>
            </a:pPr>
            <a:endParaRPr sz="3200"/>
          </a:p>
          <a:p>
            <a:pPr marL="0" marR="0" lvl="0" indent="0" algn="l" rtl="0">
              <a:lnSpc>
                <a:spcPct val="100000"/>
              </a:lnSpc>
              <a:spcBef>
                <a:spcPts val="0"/>
              </a:spcBef>
              <a:spcAft>
                <a:spcPts val="0"/>
              </a:spcAft>
              <a:buClr>
                <a:schemeClr val="dk2"/>
              </a:buClr>
              <a:buSzPts val="3200"/>
              <a:buFont typeface="Twentieth Century"/>
              <a:buNone/>
            </a:pPr>
            <a:r>
              <a:rPr lang="en-US" sz="3200"/>
              <a:t>7. Considering Policies and Procedures</a:t>
            </a:r>
            <a:endParaRPr/>
          </a:p>
          <a:p>
            <a:pPr marL="0" lvl="0" indent="0" algn="l" rtl="0">
              <a:spcBef>
                <a:spcPts val="1200"/>
              </a:spcBef>
              <a:spcAft>
                <a:spcPts val="0"/>
              </a:spcAft>
              <a:buNone/>
            </a:pPr>
            <a:endParaRPr sz="2000">
              <a:solidFill>
                <a:srgbClr val="1D2A53"/>
              </a:solidFill>
              <a:latin typeface="Arial"/>
              <a:ea typeface="Arial"/>
              <a:cs typeface="Arial"/>
              <a:sym typeface="Arial"/>
            </a:endParaRPr>
          </a:p>
        </p:txBody>
      </p:sp>
      <p:sp>
        <p:nvSpPr>
          <p:cNvPr id="326" name="Google Shape;326;p49"/>
          <p:cNvSpPr txBox="1">
            <a:spLocks noGrp="1"/>
          </p:cNvSpPr>
          <p:nvPr>
            <p:ph type="body" idx="1"/>
          </p:nvPr>
        </p:nvSpPr>
        <p:spPr>
          <a:xfrm>
            <a:off x="187925" y="1655325"/>
            <a:ext cx="4275600" cy="4060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000"/>
              <a:t>1. Participation </a:t>
            </a:r>
            <a:endParaRPr sz="3000"/>
          </a:p>
          <a:p>
            <a:pPr marL="0" marR="0" lvl="0" indent="0" algn="l" rtl="0">
              <a:lnSpc>
                <a:spcPct val="100000"/>
              </a:lnSpc>
              <a:spcBef>
                <a:spcPts val="0"/>
              </a:spcBef>
              <a:spcAft>
                <a:spcPts val="0"/>
              </a:spcAft>
              <a:buClr>
                <a:schemeClr val="dk2"/>
              </a:buClr>
              <a:buSzPts val="3200"/>
              <a:buFont typeface="Twentieth Century"/>
              <a:buNone/>
            </a:pPr>
            <a:endParaRPr sz="3000"/>
          </a:p>
          <a:p>
            <a:pPr marL="0" marR="0" lvl="0" indent="0" algn="l" rtl="0">
              <a:lnSpc>
                <a:spcPct val="100000"/>
              </a:lnSpc>
              <a:spcBef>
                <a:spcPts val="0"/>
              </a:spcBef>
              <a:spcAft>
                <a:spcPts val="0"/>
              </a:spcAft>
              <a:buNone/>
            </a:pPr>
            <a:r>
              <a:rPr lang="en-US" sz="3000"/>
              <a:t>2. Supporting Team Implementation </a:t>
            </a:r>
            <a:endParaRPr sz="3000"/>
          </a:p>
          <a:p>
            <a:pPr marL="0" marR="0" lvl="0" indent="0" algn="l" rtl="0">
              <a:lnSpc>
                <a:spcPct val="100000"/>
              </a:lnSpc>
              <a:spcBef>
                <a:spcPts val="0"/>
              </a:spcBef>
              <a:spcAft>
                <a:spcPts val="0"/>
              </a:spcAft>
              <a:buClr>
                <a:schemeClr val="dk2"/>
              </a:buClr>
              <a:buSzPts val="3200"/>
              <a:buFont typeface="Twentieth Century"/>
              <a:buNone/>
            </a:pPr>
            <a:endParaRPr sz="3000"/>
          </a:p>
          <a:p>
            <a:pPr marL="0" marR="0" lvl="0" indent="0" algn="l" rtl="0">
              <a:lnSpc>
                <a:spcPct val="100000"/>
              </a:lnSpc>
              <a:spcBef>
                <a:spcPts val="0"/>
              </a:spcBef>
              <a:spcAft>
                <a:spcPts val="0"/>
              </a:spcAft>
              <a:buNone/>
            </a:pPr>
            <a:r>
              <a:rPr lang="en-US" sz="3000"/>
              <a:t>3. Fostering Communication </a:t>
            </a:r>
            <a:endParaRPr sz="3000"/>
          </a:p>
          <a:p>
            <a:pPr marL="0" marR="0" lvl="0" indent="0" algn="l" rtl="0">
              <a:lnSpc>
                <a:spcPct val="100000"/>
              </a:lnSpc>
              <a:spcBef>
                <a:spcPts val="0"/>
              </a:spcBef>
              <a:spcAft>
                <a:spcPts val="0"/>
              </a:spcAft>
              <a:buClr>
                <a:schemeClr val="dk2"/>
              </a:buClr>
              <a:buSzPts val="3200"/>
              <a:buFont typeface="Twentieth Century"/>
              <a:buNone/>
            </a:pPr>
            <a:endParaRPr sz="3000"/>
          </a:p>
          <a:p>
            <a:pPr marL="0" marR="0" lvl="0" indent="0" algn="l" rtl="0">
              <a:lnSpc>
                <a:spcPct val="100000"/>
              </a:lnSpc>
              <a:spcBef>
                <a:spcPts val="0"/>
              </a:spcBef>
              <a:spcAft>
                <a:spcPts val="0"/>
              </a:spcAft>
              <a:buClr>
                <a:schemeClr val="dk2"/>
              </a:buClr>
              <a:buSzPts val="3200"/>
              <a:buFont typeface="Twentieth Century"/>
              <a:buNone/>
            </a:pPr>
            <a:r>
              <a:rPr lang="en-US" sz="3000"/>
              <a:t>4. Creating a Climate </a:t>
            </a:r>
            <a:endParaRPr sz="3000"/>
          </a:p>
        </p:txBody>
      </p:sp>
      <p:pic>
        <p:nvPicPr>
          <p:cNvPr id="327" name="Google Shape;327;p49"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28" name="Google Shape;328;p49"/>
          <p:cNvSpPr txBox="1">
            <a:spLocks noGrp="1"/>
          </p:cNvSpPr>
          <p:nvPr>
            <p:ph type="title"/>
          </p:nvPr>
        </p:nvSpPr>
        <p:spPr>
          <a:xfrm>
            <a:off x="1168400" y="350825"/>
            <a:ext cx="7975500" cy="650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sz="3200"/>
              <a:t>Key Roles/Factors for Administrator Involvement</a:t>
            </a:r>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txBox="1">
            <a:spLocks noGrp="1"/>
          </p:cNvSpPr>
          <p:nvPr>
            <p:ph type="body" idx="1"/>
          </p:nvPr>
        </p:nvSpPr>
        <p:spPr>
          <a:xfrm>
            <a:off x="168200" y="1327425"/>
            <a:ext cx="8475900" cy="4958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1">
                <a:solidFill>
                  <a:srgbClr val="434343"/>
                </a:solidFill>
                <a:latin typeface="Arial"/>
                <a:ea typeface="Arial"/>
                <a:cs typeface="Arial"/>
                <a:sym typeface="Arial"/>
              </a:rPr>
              <a:t>What is a PBIS Coach? </a:t>
            </a:r>
            <a:endParaRPr sz="2000" b="1">
              <a:solidFill>
                <a:srgbClr val="434343"/>
              </a:solidFill>
              <a:latin typeface="Arial"/>
              <a:ea typeface="Arial"/>
              <a:cs typeface="Arial"/>
              <a:sym typeface="Arial"/>
            </a:endParaRPr>
          </a:p>
          <a:p>
            <a:pPr marL="742950" lvl="1" indent="-260350" algn="l" rtl="0">
              <a:lnSpc>
                <a:spcPct val="115000"/>
              </a:lnSpc>
              <a:spcBef>
                <a:spcPts val="1600"/>
              </a:spcBef>
              <a:spcAft>
                <a:spcPts val="0"/>
              </a:spcAft>
              <a:buClr>
                <a:srgbClr val="434343"/>
              </a:buClr>
              <a:buSzPts val="2000"/>
              <a:buFont typeface="Arial"/>
              <a:buChar char="▪"/>
            </a:pPr>
            <a:r>
              <a:rPr lang="en-US" sz="2000">
                <a:solidFill>
                  <a:srgbClr val="434343"/>
                </a:solidFill>
                <a:latin typeface="Arial"/>
                <a:ea typeface="Arial"/>
                <a:cs typeface="Arial"/>
                <a:sym typeface="Arial"/>
              </a:rPr>
              <a:t>Coaches support and guide the PBIS School Team and school with implementing and sustaining the Critical Elements of PBIS </a:t>
            </a:r>
            <a:endParaRPr sz="2000">
              <a:solidFill>
                <a:srgbClr val="434343"/>
              </a:solidFill>
              <a:latin typeface="Arial"/>
              <a:ea typeface="Arial"/>
              <a:cs typeface="Arial"/>
              <a:sym typeface="Arial"/>
            </a:endParaRPr>
          </a:p>
          <a:p>
            <a:pPr marL="742950" lvl="1" indent="-260350" algn="l" rtl="0">
              <a:lnSpc>
                <a:spcPct val="115000"/>
              </a:lnSpc>
              <a:spcBef>
                <a:spcPts val="0"/>
              </a:spcBef>
              <a:spcAft>
                <a:spcPts val="0"/>
              </a:spcAft>
              <a:buClr>
                <a:srgbClr val="434343"/>
              </a:buClr>
              <a:buSzPts val="2000"/>
              <a:buFont typeface="Arial"/>
              <a:buChar char="▪"/>
            </a:pPr>
            <a:r>
              <a:rPr lang="en-US" sz="2000">
                <a:solidFill>
                  <a:srgbClr val="434343"/>
                </a:solidFill>
                <a:latin typeface="Arial"/>
                <a:ea typeface="Arial"/>
                <a:cs typeface="Arial"/>
                <a:sym typeface="Arial"/>
              </a:rPr>
              <a:t>Coaches are liaisons between the PBIS District Coordinator/Regional Project and the school-based PBIS Team </a:t>
            </a:r>
            <a:endParaRPr sz="2000">
              <a:solidFill>
                <a:srgbClr val="434343"/>
              </a:solidFill>
              <a:latin typeface="Arial"/>
              <a:ea typeface="Arial"/>
              <a:cs typeface="Arial"/>
              <a:sym typeface="Arial"/>
            </a:endParaRPr>
          </a:p>
          <a:p>
            <a:pPr marL="0" lvl="0" indent="0" algn="l" rtl="0">
              <a:lnSpc>
                <a:spcPct val="115000"/>
              </a:lnSpc>
              <a:spcBef>
                <a:spcPts val="1600"/>
              </a:spcBef>
              <a:spcAft>
                <a:spcPts val="0"/>
              </a:spcAft>
              <a:buNone/>
            </a:pPr>
            <a:r>
              <a:rPr lang="en-US" sz="2000" b="1">
                <a:solidFill>
                  <a:srgbClr val="434343"/>
                </a:solidFill>
                <a:latin typeface="Arial"/>
                <a:ea typeface="Arial"/>
                <a:cs typeface="Arial"/>
                <a:sym typeface="Arial"/>
              </a:rPr>
              <a:t>The Coach Ensures:</a:t>
            </a:r>
            <a:endParaRPr sz="2000" b="1">
              <a:solidFill>
                <a:srgbClr val="434343"/>
              </a:solidFill>
              <a:latin typeface="Arial"/>
              <a:ea typeface="Arial"/>
              <a:cs typeface="Arial"/>
              <a:sym typeface="Arial"/>
            </a:endParaRPr>
          </a:p>
          <a:p>
            <a:pPr marL="457200" lvl="0" indent="-355600" algn="l" rtl="0">
              <a:lnSpc>
                <a:spcPct val="115000"/>
              </a:lnSpc>
              <a:spcBef>
                <a:spcPts val="1600"/>
              </a:spcBef>
              <a:spcAft>
                <a:spcPts val="0"/>
              </a:spcAft>
              <a:buClr>
                <a:srgbClr val="434343"/>
              </a:buClr>
              <a:buSzPts val="2000"/>
              <a:buFont typeface="Arial"/>
              <a:buChar char="▪"/>
            </a:pPr>
            <a:r>
              <a:rPr lang="en-US" sz="2000">
                <a:solidFill>
                  <a:srgbClr val="434343"/>
                </a:solidFill>
                <a:latin typeface="Arial"/>
                <a:ea typeface="Arial"/>
                <a:cs typeface="Arial"/>
                <a:sym typeface="Arial"/>
              </a:rPr>
              <a:t>Team is meeting regularly</a:t>
            </a:r>
            <a:endParaRPr sz="2000">
              <a:solidFill>
                <a:srgbClr val="434343"/>
              </a:solidFill>
              <a:latin typeface="Arial"/>
              <a:ea typeface="Arial"/>
              <a:cs typeface="Arial"/>
              <a:sym typeface="Arial"/>
            </a:endParaRPr>
          </a:p>
          <a:p>
            <a:pPr marL="457200" lvl="0" indent="-355600" algn="l" rtl="0">
              <a:lnSpc>
                <a:spcPct val="115000"/>
              </a:lnSpc>
              <a:spcBef>
                <a:spcPts val="0"/>
              </a:spcBef>
              <a:spcAft>
                <a:spcPts val="0"/>
              </a:spcAft>
              <a:buClr>
                <a:srgbClr val="434343"/>
              </a:buClr>
              <a:buSzPts val="2000"/>
              <a:buFont typeface="Arial"/>
              <a:buChar char="▪"/>
            </a:pPr>
            <a:r>
              <a:rPr lang="en-US" sz="2000">
                <a:solidFill>
                  <a:srgbClr val="434343"/>
                </a:solidFill>
                <a:latin typeface="Arial"/>
                <a:ea typeface="Arial"/>
                <a:cs typeface="Arial"/>
                <a:sym typeface="Arial"/>
              </a:rPr>
              <a:t>Team is using data for decision making  </a:t>
            </a:r>
            <a:endParaRPr sz="2000">
              <a:solidFill>
                <a:srgbClr val="434343"/>
              </a:solidFill>
              <a:latin typeface="Arial"/>
              <a:ea typeface="Arial"/>
              <a:cs typeface="Arial"/>
              <a:sym typeface="Arial"/>
            </a:endParaRPr>
          </a:p>
          <a:p>
            <a:pPr marL="457200" lvl="0" indent="-355600" algn="l" rtl="0">
              <a:lnSpc>
                <a:spcPct val="115000"/>
              </a:lnSpc>
              <a:spcBef>
                <a:spcPts val="0"/>
              </a:spcBef>
              <a:spcAft>
                <a:spcPts val="0"/>
              </a:spcAft>
              <a:buClr>
                <a:srgbClr val="434343"/>
              </a:buClr>
              <a:buSzPts val="2000"/>
              <a:buFont typeface="Arial"/>
              <a:buChar char="▪"/>
            </a:pPr>
            <a:r>
              <a:rPr lang="en-US" sz="2000">
                <a:solidFill>
                  <a:srgbClr val="434343"/>
                </a:solidFill>
                <a:latin typeface="Arial"/>
                <a:ea typeface="Arial"/>
                <a:cs typeface="Arial"/>
                <a:sym typeface="Arial"/>
              </a:rPr>
              <a:t>Evaluation data are collected/entered on PBISApps.org</a:t>
            </a:r>
            <a:endParaRPr sz="2000">
              <a:solidFill>
                <a:srgbClr val="434343"/>
              </a:solidFill>
              <a:latin typeface="Arial"/>
              <a:ea typeface="Arial"/>
              <a:cs typeface="Arial"/>
              <a:sym typeface="Arial"/>
            </a:endParaRPr>
          </a:p>
          <a:p>
            <a:pPr marL="457200" lvl="0" indent="-355600" algn="l" rtl="0">
              <a:lnSpc>
                <a:spcPct val="115000"/>
              </a:lnSpc>
              <a:spcBef>
                <a:spcPts val="0"/>
              </a:spcBef>
              <a:spcAft>
                <a:spcPts val="0"/>
              </a:spcAft>
              <a:buClr>
                <a:srgbClr val="434343"/>
              </a:buClr>
              <a:buSzPts val="2000"/>
              <a:buFont typeface="Arial"/>
              <a:buChar char="▪"/>
            </a:pPr>
            <a:r>
              <a:rPr lang="en-US" sz="2000">
                <a:solidFill>
                  <a:srgbClr val="434343"/>
                </a:solidFill>
                <a:latin typeface="Arial"/>
                <a:ea typeface="Arial"/>
                <a:cs typeface="Arial"/>
                <a:sym typeface="Arial"/>
              </a:rPr>
              <a:t>Critical Elements of PBIS are being implemented with fidelity</a:t>
            </a:r>
            <a:endParaRPr sz="2000">
              <a:solidFill>
                <a:srgbClr val="434343"/>
              </a:solidFill>
              <a:latin typeface="Arial"/>
              <a:ea typeface="Arial"/>
              <a:cs typeface="Arial"/>
              <a:sym typeface="Arial"/>
            </a:endParaRPr>
          </a:p>
        </p:txBody>
      </p:sp>
      <p:pic>
        <p:nvPicPr>
          <p:cNvPr id="335" name="Google Shape;335;p50"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
        <p:nvSpPr>
          <p:cNvPr id="336" name="Google Shape;336;p50"/>
          <p:cNvSpPr txBox="1">
            <a:spLocks noGrp="1"/>
          </p:cNvSpPr>
          <p:nvPr>
            <p:ph type="title"/>
          </p:nvPr>
        </p:nvSpPr>
        <p:spPr>
          <a:xfrm>
            <a:off x="1168400" y="350815"/>
            <a:ext cx="7796400" cy="650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sz="3200"/>
              <a:t>The Role of a PBIS Coach is Crucial</a:t>
            </a:r>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1"/>
          <p:cNvSpPr txBox="1">
            <a:spLocks noGrp="1"/>
          </p:cNvSpPr>
          <p:nvPr>
            <p:ph type="body" idx="1"/>
          </p:nvPr>
        </p:nvSpPr>
        <p:spPr>
          <a:xfrm>
            <a:off x="158325" y="1130075"/>
            <a:ext cx="8475900" cy="4958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1">
                <a:solidFill>
                  <a:srgbClr val="434343"/>
                </a:solidFill>
                <a:latin typeface="Arial"/>
                <a:ea typeface="Arial"/>
                <a:cs typeface="Arial"/>
                <a:sym typeface="Arial"/>
              </a:rPr>
              <a:t>Coaches will: </a:t>
            </a:r>
            <a:endParaRPr sz="2000" b="1">
              <a:solidFill>
                <a:srgbClr val="434343"/>
              </a:solidFill>
              <a:latin typeface="Arial"/>
              <a:ea typeface="Arial"/>
              <a:cs typeface="Arial"/>
              <a:sym typeface="Arial"/>
            </a:endParaRPr>
          </a:p>
          <a:p>
            <a:pPr marL="742950" marR="0" lvl="1" indent="-273050" algn="l" rtl="0">
              <a:lnSpc>
                <a:spcPct val="115000"/>
              </a:lnSpc>
              <a:spcBef>
                <a:spcPts val="1600"/>
              </a:spcBef>
              <a:spcAft>
                <a:spcPts val="0"/>
              </a:spcAft>
              <a:buClr>
                <a:srgbClr val="434343"/>
              </a:buClr>
              <a:buSzPts val="2200"/>
              <a:buFont typeface="Arial"/>
              <a:buAutoNum type="alphaLcParenR"/>
            </a:pPr>
            <a:r>
              <a:rPr lang="en-US" sz="2200">
                <a:solidFill>
                  <a:srgbClr val="434343"/>
                </a:solidFill>
                <a:latin typeface="Arial"/>
                <a:ea typeface="Arial"/>
                <a:cs typeface="Arial"/>
                <a:sym typeface="Arial"/>
              </a:rPr>
              <a:t>Facilitate</a:t>
            </a:r>
            <a:endParaRPr sz="2200">
              <a:solidFill>
                <a:srgbClr val="434343"/>
              </a:solidFill>
              <a:latin typeface="Arial"/>
              <a:ea typeface="Arial"/>
              <a:cs typeface="Arial"/>
              <a:sym typeface="Arial"/>
            </a:endParaRPr>
          </a:p>
          <a:p>
            <a:pPr marL="1143000" marR="0" lvl="2" indent="-241300" algn="l" rtl="0">
              <a:lnSpc>
                <a:spcPct val="115000"/>
              </a:lnSpc>
              <a:spcBef>
                <a:spcPts val="0"/>
              </a:spcBef>
              <a:spcAft>
                <a:spcPts val="0"/>
              </a:spcAft>
              <a:buClr>
                <a:srgbClr val="434343"/>
              </a:buClr>
              <a:buSzPts val="2200"/>
              <a:buFont typeface="Arial"/>
              <a:buAutoNum type="romanLcParenR"/>
            </a:pPr>
            <a:r>
              <a:rPr lang="en-US" sz="2200">
                <a:solidFill>
                  <a:srgbClr val="434343"/>
                </a:solidFill>
                <a:latin typeface="Arial"/>
                <a:ea typeface="Arial"/>
                <a:cs typeface="Arial"/>
                <a:sym typeface="Arial"/>
              </a:rPr>
              <a:t>Team meetings</a:t>
            </a:r>
            <a:endParaRPr sz="2200">
              <a:solidFill>
                <a:srgbClr val="434343"/>
              </a:solidFill>
              <a:latin typeface="Arial"/>
              <a:ea typeface="Arial"/>
              <a:cs typeface="Arial"/>
              <a:sym typeface="Arial"/>
            </a:endParaRPr>
          </a:p>
          <a:p>
            <a:pPr marL="1143000" marR="0" lvl="2" indent="-241300" algn="l" rtl="0">
              <a:lnSpc>
                <a:spcPct val="115000"/>
              </a:lnSpc>
              <a:spcBef>
                <a:spcPts val="0"/>
              </a:spcBef>
              <a:spcAft>
                <a:spcPts val="0"/>
              </a:spcAft>
              <a:buClr>
                <a:srgbClr val="434343"/>
              </a:buClr>
              <a:buSzPts val="2200"/>
              <a:buFont typeface="Arial"/>
              <a:buAutoNum type="romanLcParenR"/>
            </a:pPr>
            <a:r>
              <a:rPr lang="en-US" sz="2200">
                <a:solidFill>
                  <a:srgbClr val="434343"/>
                </a:solidFill>
                <a:latin typeface="Arial"/>
                <a:ea typeface="Arial"/>
                <a:cs typeface="Arial"/>
                <a:sym typeface="Arial"/>
              </a:rPr>
              <a:t>Communication</a:t>
            </a:r>
            <a:endParaRPr sz="2200">
              <a:solidFill>
                <a:srgbClr val="434343"/>
              </a:solidFill>
              <a:latin typeface="Arial"/>
              <a:ea typeface="Arial"/>
              <a:cs typeface="Arial"/>
              <a:sym typeface="Arial"/>
            </a:endParaRPr>
          </a:p>
          <a:p>
            <a:pPr marL="1143000" marR="0" lvl="2" indent="-241300" algn="l" rtl="0">
              <a:lnSpc>
                <a:spcPct val="115000"/>
              </a:lnSpc>
              <a:spcBef>
                <a:spcPts val="0"/>
              </a:spcBef>
              <a:spcAft>
                <a:spcPts val="0"/>
              </a:spcAft>
              <a:buClr>
                <a:srgbClr val="434343"/>
              </a:buClr>
              <a:buSzPts val="2200"/>
              <a:buFont typeface="Arial"/>
              <a:buAutoNum type="romanLcParenR"/>
            </a:pPr>
            <a:r>
              <a:rPr lang="en-US" sz="2200">
                <a:solidFill>
                  <a:srgbClr val="434343"/>
                </a:solidFill>
                <a:latin typeface="Arial"/>
                <a:ea typeface="Arial"/>
                <a:cs typeface="Arial"/>
                <a:sym typeface="Arial"/>
              </a:rPr>
              <a:t>Problem-solving</a:t>
            </a:r>
            <a:endParaRPr sz="2200">
              <a:solidFill>
                <a:srgbClr val="434343"/>
              </a:solidFill>
              <a:latin typeface="Arial"/>
              <a:ea typeface="Arial"/>
              <a:cs typeface="Arial"/>
              <a:sym typeface="Arial"/>
            </a:endParaRPr>
          </a:p>
          <a:p>
            <a:pPr marL="742950" marR="0" lvl="1" indent="-273050" algn="l" rtl="0">
              <a:lnSpc>
                <a:spcPct val="115000"/>
              </a:lnSpc>
              <a:spcBef>
                <a:spcPts val="0"/>
              </a:spcBef>
              <a:spcAft>
                <a:spcPts val="0"/>
              </a:spcAft>
              <a:buClr>
                <a:srgbClr val="434343"/>
              </a:buClr>
              <a:buSzPts val="2200"/>
              <a:buFont typeface="Arial"/>
              <a:buAutoNum type="alphaLcParenR"/>
            </a:pPr>
            <a:r>
              <a:rPr lang="en-US" sz="2200">
                <a:solidFill>
                  <a:srgbClr val="434343"/>
                </a:solidFill>
                <a:latin typeface="Arial"/>
                <a:ea typeface="Arial"/>
                <a:cs typeface="Arial"/>
                <a:sym typeface="Arial"/>
              </a:rPr>
              <a:t>Help identify and support team member roles</a:t>
            </a:r>
            <a:endParaRPr sz="2200">
              <a:solidFill>
                <a:srgbClr val="434343"/>
              </a:solidFill>
              <a:latin typeface="Arial"/>
              <a:ea typeface="Arial"/>
              <a:cs typeface="Arial"/>
              <a:sym typeface="Arial"/>
            </a:endParaRPr>
          </a:p>
          <a:p>
            <a:pPr marL="742950" marR="0" lvl="1" indent="-273050" algn="l" rtl="0">
              <a:lnSpc>
                <a:spcPct val="115000"/>
              </a:lnSpc>
              <a:spcBef>
                <a:spcPts val="0"/>
              </a:spcBef>
              <a:spcAft>
                <a:spcPts val="0"/>
              </a:spcAft>
              <a:buClr>
                <a:srgbClr val="434343"/>
              </a:buClr>
              <a:buSzPts val="2200"/>
              <a:buFont typeface="Arial"/>
              <a:buAutoNum type="alphaLcParenR"/>
            </a:pPr>
            <a:r>
              <a:rPr lang="en-US" sz="2200">
                <a:solidFill>
                  <a:srgbClr val="434343"/>
                </a:solidFill>
                <a:latin typeface="Arial"/>
                <a:ea typeface="Arial"/>
                <a:cs typeface="Arial"/>
                <a:sym typeface="Arial"/>
              </a:rPr>
              <a:t>Attend and participate in meetings &amp; trainings</a:t>
            </a:r>
            <a:endParaRPr sz="2200">
              <a:solidFill>
                <a:srgbClr val="434343"/>
              </a:solidFill>
              <a:latin typeface="Arial"/>
              <a:ea typeface="Arial"/>
              <a:cs typeface="Arial"/>
              <a:sym typeface="Arial"/>
            </a:endParaRPr>
          </a:p>
          <a:p>
            <a:pPr marL="1143000" marR="0" lvl="2" indent="-241300" algn="l" rtl="0">
              <a:lnSpc>
                <a:spcPct val="115000"/>
              </a:lnSpc>
              <a:spcBef>
                <a:spcPts val="0"/>
              </a:spcBef>
              <a:spcAft>
                <a:spcPts val="0"/>
              </a:spcAft>
              <a:buClr>
                <a:srgbClr val="434343"/>
              </a:buClr>
              <a:buSzPts val="2200"/>
              <a:buFont typeface="Arial"/>
              <a:buAutoNum type="romanLcParenR"/>
            </a:pPr>
            <a:r>
              <a:rPr lang="en-US" sz="2200">
                <a:solidFill>
                  <a:srgbClr val="434343"/>
                </a:solidFill>
                <a:latin typeface="Arial"/>
                <a:ea typeface="Arial"/>
                <a:cs typeface="Arial"/>
                <a:sym typeface="Arial"/>
              </a:rPr>
              <a:t>At school site</a:t>
            </a:r>
            <a:endParaRPr sz="2200">
              <a:solidFill>
                <a:srgbClr val="434343"/>
              </a:solidFill>
              <a:latin typeface="Arial"/>
              <a:ea typeface="Arial"/>
              <a:cs typeface="Arial"/>
              <a:sym typeface="Arial"/>
            </a:endParaRPr>
          </a:p>
          <a:p>
            <a:pPr marL="1143000" marR="0" lvl="2" indent="-241300" algn="l" rtl="0">
              <a:lnSpc>
                <a:spcPct val="115000"/>
              </a:lnSpc>
              <a:spcBef>
                <a:spcPts val="0"/>
              </a:spcBef>
              <a:spcAft>
                <a:spcPts val="0"/>
              </a:spcAft>
              <a:buClr>
                <a:srgbClr val="434343"/>
              </a:buClr>
              <a:buSzPts val="2200"/>
              <a:buFont typeface="Arial"/>
              <a:buAutoNum type="romanLcParenR"/>
            </a:pPr>
            <a:r>
              <a:rPr lang="en-US" sz="2200">
                <a:solidFill>
                  <a:srgbClr val="434343"/>
                </a:solidFill>
                <a:latin typeface="Arial"/>
                <a:ea typeface="Arial"/>
                <a:cs typeface="Arial"/>
                <a:sym typeface="Arial"/>
              </a:rPr>
              <a:t>District level PBIS meetings</a:t>
            </a:r>
            <a:endParaRPr sz="2200">
              <a:solidFill>
                <a:srgbClr val="434343"/>
              </a:solidFill>
              <a:latin typeface="Arial"/>
              <a:ea typeface="Arial"/>
              <a:cs typeface="Arial"/>
              <a:sym typeface="Arial"/>
            </a:endParaRPr>
          </a:p>
          <a:p>
            <a:pPr marL="1143000" marR="0" lvl="2" indent="-241300" algn="l" rtl="0">
              <a:lnSpc>
                <a:spcPct val="115000"/>
              </a:lnSpc>
              <a:spcBef>
                <a:spcPts val="0"/>
              </a:spcBef>
              <a:spcAft>
                <a:spcPts val="0"/>
              </a:spcAft>
              <a:buClr>
                <a:srgbClr val="434343"/>
              </a:buClr>
              <a:buSzPts val="2200"/>
              <a:buFont typeface="Arial"/>
              <a:buAutoNum type="romanLcParenR"/>
            </a:pPr>
            <a:r>
              <a:rPr lang="en-US" sz="2200">
                <a:solidFill>
                  <a:srgbClr val="434343"/>
                </a:solidFill>
                <a:latin typeface="Arial"/>
                <a:ea typeface="Arial"/>
                <a:cs typeface="Arial"/>
                <a:sym typeface="Arial"/>
              </a:rPr>
              <a:t>Regional PBIS coach meetings/trainings</a:t>
            </a:r>
            <a:endParaRPr sz="2200">
              <a:solidFill>
                <a:srgbClr val="434343"/>
              </a:solidFill>
              <a:latin typeface="Arial"/>
              <a:ea typeface="Arial"/>
              <a:cs typeface="Arial"/>
              <a:sym typeface="Arial"/>
            </a:endParaRPr>
          </a:p>
          <a:p>
            <a:pPr marL="742950" marR="0" lvl="1" indent="-273050" algn="l" rtl="0">
              <a:lnSpc>
                <a:spcPct val="115000"/>
              </a:lnSpc>
              <a:spcBef>
                <a:spcPts val="0"/>
              </a:spcBef>
              <a:spcAft>
                <a:spcPts val="0"/>
              </a:spcAft>
              <a:buClr>
                <a:srgbClr val="434343"/>
              </a:buClr>
              <a:buSzPts val="2200"/>
              <a:buFont typeface="Arial"/>
              <a:buAutoNum type="alphaLcParenR"/>
            </a:pPr>
            <a:r>
              <a:rPr lang="en-US" sz="2200">
                <a:solidFill>
                  <a:srgbClr val="434343"/>
                </a:solidFill>
                <a:latin typeface="Arial"/>
                <a:ea typeface="Arial"/>
                <a:cs typeface="Arial"/>
                <a:sym typeface="Arial"/>
              </a:rPr>
              <a:t>Guide implementation efforts with fidelity</a:t>
            </a:r>
            <a:endParaRPr sz="2200">
              <a:solidFill>
                <a:srgbClr val="434343"/>
              </a:solidFill>
              <a:latin typeface="Arial"/>
              <a:ea typeface="Arial"/>
              <a:cs typeface="Arial"/>
              <a:sym typeface="Arial"/>
            </a:endParaRPr>
          </a:p>
          <a:p>
            <a:pPr marL="742950" marR="0" lvl="1" indent="-273050" algn="l" rtl="0">
              <a:lnSpc>
                <a:spcPct val="115000"/>
              </a:lnSpc>
              <a:spcBef>
                <a:spcPts val="0"/>
              </a:spcBef>
              <a:spcAft>
                <a:spcPts val="0"/>
              </a:spcAft>
              <a:buClr>
                <a:srgbClr val="434343"/>
              </a:buClr>
              <a:buSzPts val="2200"/>
              <a:buFont typeface="Arial"/>
              <a:buAutoNum type="alphaLcParenR"/>
            </a:pPr>
            <a:r>
              <a:rPr lang="en-US" sz="2200">
                <a:solidFill>
                  <a:srgbClr val="434343"/>
                </a:solidFill>
                <a:latin typeface="Arial"/>
                <a:ea typeface="Arial"/>
                <a:cs typeface="Arial"/>
                <a:sym typeface="Arial"/>
              </a:rPr>
              <a:t>Assist in data &amp; evaluations</a:t>
            </a:r>
            <a:endParaRPr sz="2200">
              <a:solidFill>
                <a:srgbClr val="434343"/>
              </a:solidFill>
              <a:latin typeface="Arial"/>
              <a:ea typeface="Arial"/>
              <a:cs typeface="Arial"/>
              <a:sym typeface="Arial"/>
            </a:endParaRPr>
          </a:p>
        </p:txBody>
      </p:sp>
      <p:pic>
        <p:nvPicPr>
          <p:cNvPr id="343" name="Google Shape;343;p51"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50"/>
              </a:srgbClr>
            </a:outerShdw>
          </a:effectLst>
        </p:spPr>
      </p:pic>
      <p:sp>
        <p:nvSpPr>
          <p:cNvPr id="344" name="Google Shape;344;p51"/>
          <p:cNvSpPr txBox="1">
            <a:spLocks noGrp="1"/>
          </p:cNvSpPr>
          <p:nvPr>
            <p:ph type="title"/>
          </p:nvPr>
        </p:nvSpPr>
        <p:spPr>
          <a:xfrm>
            <a:off x="1168400" y="350815"/>
            <a:ext cx="7796400" cy="650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sz="3200"/>
              <a:t>The Role of a PBIS Coach is Crucial</a:t>
            </a:r>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2"/>
          <p:cNvSpPr txBox="1">
            <a:spLocks noGrp="1"/>
          </p:cNvSpPr>
          <p:nvPr>
            <p:ph type="body" idx="1"/>
          </p:nvPr>
        </p:nvSpPr>
        <p:spPr>
          <a:xfrm>
            <a:off x="528450" y="1782225"/>
            <a:ext cx="7391400" cy="4373700"/>
          </a:xfrm>
          <a:prstGeom prst="rect">
            <a:avLst/>
          </a:prstGeom>
          <a:noFill/>
          <a:ln>
            <a:noFill/>
          </a:ln>
        </p:spPr>
        <p:txBody>
          <a:bodyPr spcFirstLastPara="1" wrap="square" lIns="91425" tIns="45700" rIns="91425" bIns="45700" anchor="t" anchorCtr="0">
            <a:noAutofit/>
          </a:bodyPr>
          <a:lstStyle/>
          <a:p>
            <a:pPr marL="339725" lvl="0" indent="-339725" algn="l" rtl="0">
              <a:spcBef>
                <a:spcPts val="0"/>
              </a:spcBef>
              <a:spcAft>
                <a:spcPts val="0"/>
              </a:spcAft>
              <a:buClr>
                <a:srgbClr val="000000"/>
              </a:buClr>
              <a:buSzPts val="3200"/>
              <a:buFont typeface="Noto Sans Symbols"/>
              <a:buNone/>
            </a:pPr>
            <a:r>
              <a:rPr lang="en-US"/>
              <a:t>          </a:t>
            </a:r>
            <a:endParaRPr/>
          </a:p>
        </p:txBody>
      </p:sp>
      <p:sp>
        <p:nvSpPr>
          <p:cNvPr id="350" name="Google Shape;350;p52"/>
          <p:cNvSpPr/>
          <p:nvPr/>
        </p:nvSpPr>
        <p:spPr>
          <a:xfrm>
            <a:off x="167750" y="1611325"/>
            <a:ext cx="3216900" cy="1621200"/>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i="1" u="sng">
                <a:solidFill>
                  <a:srgbClr val="FFFFFF"/>
                </a:solidFill>
                <a:latin typeface="Twentieth Century"/>
                <a:ea typeface="Twentieth Century"/>
                <a:cs typeface="Twentieth Century"/>
                <a:sym typeface="Twentieth Century"/>
              </a:rPr>
              <a:t>Data</a:t>
            </a:r>
            <a:endParaRPr sz="2000" b="1" i="1" u="sng">
              <a:solidFill>
                <a:srgbClr val="FFFFFF"/>
              </a:solidFill>
              <a:latin typeface="Twentieth Century"/>
              <a:ea typeface="Twentieth Century"/>
              <a:cs typeface="Twentieth Century"/>
              <a:sym typeface="Twentieth Century"/>
            </a:endParaRPr>
          </a:p>
          <a:p>
            <a:pPr marL="0" lvl="0" indent="0" algn="l" rtl="0">
              <a:lnSpc>
                <a:spcPct val="80000"/>
              </a:lnSpc>
              <a:spcBef>
                <a:spcPts val="444"/>
              </a:spcBef>
              <a:spcAft>
                <a:spcPts val="0"/>
              </a:spcAft>
              <a:buClr>
                <a:schemeClr val="dk1"/>
              </a:buClr>
              <a:buSzPts val="2220"/>
              <a:buFont typeface="Arial"/>
              <a:buNone/>
            </a:pPr>
            <a:r>
              <a:rPr lang="en-US" sz="2000" b="1">
                <a:solidFill>
                  <a:srgbClr val="FFFFFF"/>
                </a:solidFill>
                <a:latin typeface="Twentieth Century"/>
                <a:ea typeface="Twentieth Century"/>
                <a:cs typeface="Twentieth Century"/>
                <a:sym typeface="Twentieth Century"/>
              </a:rPr>
              <a:t>Aggregates and shares data</a:t>
            </a:r>
            <a:r>
              <a:rPr lang="en-US" sz="2000">
                <a:solidFill>
                  <a:srgbClr val="FFFFFF"/>
                </a:solidFill>
                <a:latin typeface="Twentieth Century"/>
                <a:ea typeface="Twentieth Century"/>
                <a:cs typeface="Twentieth Century"/>
                <a:sym typeface="Twentieth Century"/>
              </a:rPr>
              <a:t> with school, family, community, etc. regularly</a:t>
            </a:r>
            <a:endParaRPr sz="1800">
              <a:latin typeface="Twentieth Century"/>
              <a:ea typeface="Twentieth Century"/>
              <a:cs typeface="Twentieth Century"/>
              <a:sym typeface="Twentieth Century"/>
            </a:endParaRPr>
          </a:p>
          <a:p>
            <a:pPr marL="0" marR="0" lvl="0" indent="0" algn="l" rtl="0">
              <a:spcBef>
                <a:spcPts val="0"/>
              </a:spcBef>
              <a:spcAft>
                <a:spcPts val="0"/>
              </a:spcAft>
              <a:buNone/>
            </a:pPr>
            <a:endParaRPr sz="2000">
              <a:solidFill>
                <a:srgbClr val="FFFFFF"/>
              </a:solidFill>
              <a:latin typeface="Twentieth Century"/>
              <a:ea typeface="Twentieth Century"/>
              <a:cs typeface="Twentieth Century"/>
              <a:sym typeface="Twentieth Century"/>
            </a:endParaRPr>
          </a:p>
        </p:txBody>
      </p:sp>
      <p:sp>
        <p:nvSpPr>
          <p:cNvPr id="351" name="Google Shape;351;p52"/>
          <p:cNvSpPr/>
          <p:nvPr/>
        </p:nvSpPr>
        <p:spPr>
          <a:xfrm>
            <a:off x="167750" y="3999125"/>
            <a:ext cx="3216900" cy="1660800"/>
          </a:xfrm>
          <a:prstGeom prst="rect">
            <a:avLst/>
          </a:prstGeom>
          <a:solidFill>
            <a:schemeClr val="accent6"/>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Font typeface="Arial"/>
              <a:buNone/>
            </a:pPr>
            <a:r>
              <a:rPr lang="en-US" sz="2000" b="1" i="1" u="sng">
                <a:solidFill>
                  <a:srgbClr val="FFFFFF"/>
                </a:solidFill>
                <a:latin typeface="Twentieth Century"/>
                <a:ea typeface="Twentieth Century"/>
                <a:cs typeface="Twentieth Century"/>
                <a:sym typeface="Twentieth Century"/>
              </a:rPr>
              <a:t>Acknowledgement</a:t>
            </a:r>
            <a:endParaRPr sz="2000">
              <a:solidFill>
                <a:schemeClr val="dk1"/>
              </a:solidFill>
              <a:latin typeface="Twentieth Century"/>
              <a:ea typeface="Twentieth Century"/>
              <a:cs typeface="Twentieth Century"/>
              <a:sym typeface="Twentieth Century"/>
            </a:endParaRPr>
          </a:p>
          <a:p>
            <a:pPr marL="0" lvl="0" indent="0" algn="l" rtl="0">
              <a:lnSpc>
                <a:spcPct val="80000"/>
              </a:lnSpc>
              <a:spcBef>
                <a:spcPts val="444"/>
              </a:spcBef>
              <a:spcAft>
                <a:spcPts val="0"/>
              </a:spcAft>
              <a:buClr>
                <a:schemeClr val="dk1"/>
              </a:buClr>
              <a:buSzPts val="2220"/>
              <a:buFont typeface="Arial"/>
              <a:buNone/>
            </a:pPr>
            <a:r>
              <a:rPr lang="en-US" sz="2000" b="1">
                <a:solidFill>
                  <a:srgbClr val="FFFFFF"/>
                </a:solidFill>
                <a:latin typeface="Twentieth Century"/>
                <a:ea typeface="Twentieth Century"/>
                <a:cs typeface="Twentieth Century"/>
                <a:sym typeface="Twentieth Century"/>
              </a:rPr>
              <a:t>Creates</a:t>
            </a:r>
            <a:r>
              <a:rPr lang="en-US" sz="2000">
                <a:solidFill>
                  <a:srgbClr val="FFFFFF"/>
                </a:solidFill>
                <a:latin typeface="Twentieth Century"/>
                <a:ea typeface="Twentieth Century"/>
                <a:cs typeface="Twentieth Century"/>
                <a:sym typeface="Twentieth Century"/>
              </a:rPr>
              <a:t> and </a:t>
            </a:r>
            <a:r>
              <a:rPr lang="en-US" sz="2000" b="1">
                <a:solidFill>
                  <a:srgbClr val="FFFFFF"/>
                </a:solidFill>
                <a:latin typeface="Twentieth Century"/>
                <a:ea typeface="Twentieth Century"/>
                <a:cs typeface="Twentieth Century"/>
                <a:sym typeface="Twentieth Century"/>
              </a:rPr>
              <a:t>teaches</a:t>
            </a:r>
            <a:r>
              <a:rPr lang="en-US" sz="2000">
                <a:solidFill>
                  <a:srgbClr val="FFFFFF"/>
                </a:solidFill>
                <a:latin typeface="Twentieth Century"/>
                <a:ea typeface="Twentieth Century"/>
                <a:cs typeface="Twentieth Century"/>
                <a:sym typeface="Twentieth Century"/>
              </a:rPr>
              <a:t> use of high frequency, intermittent, and long term </a:t>
            </a:r>
            <a:r>
              <a:rPr lang="en-US" sz="2000" b="1">
                <a:solidFill>
                  <a:srgbClr val="FFFFFF"/>
                </a:solidFill>
                <a:latin typeface="Twentieth Century"/>
                <a:ea typeface="Twentieth Century"/>
                <a:cs typeface="Twentieth Century"/>
                <a:sym typeface="Twentieth Century"/>
              </a:rPr>
              <a:t>acknowledgments</a:t>
            </a:r>
            <a:r>
              <a:rPr lang="en-US" sz="2000">
                <a:solidFill>
                  <a:srgbClr val="FFFFFF"/>
                </a:solidFill>
                <a:latin typeface="Twentieth Century"/>
                <a:ea typeface="Twentieth Century"/>
                <a:cs typeface="Twentieth Century"/>
                <a:sym typeface="Twentieth Century"/>
              </a:rPr>
              <a:t> for students and staff</a:t>
            </a:r>
            <a:endParaRPr sz="2000">
              <a:solidFill>
                <a:schemeClr val="dk1"/>
              </a:solidFill>
              <a:latin typeface="Twentieth Century"/>
              <a:ea typeface="Twentieth Century"/>
              <a:cs typeface="Twentieth Century"/>
              <a:sym typeface="Twentieth Century"/>
            </a:endParaRPr>
          </a:p>
        </p:txBody>
      </p:sp>
      <p:sp>
        <p:nvSpPr>
          <p:cNvPr id="352" name="Google Shape;352;p52" descr="The team is in the middle of the graphic.  Data, teaching, acknowledgement and communication surround the core team. " title="Tier 1 Core Team"/>
          <p:cNvSpPr/>
          <p:nvPr/>
        </p:nvSpPr>
        <p:spPr>
          <a:xfrm>
            <a:off x="3505200" y="2590800"/>
            <a:ext cx="2057400" cy="1981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52"/>
          <p:cNvSpPr txBox="1"/>
          <p:nvPr/>
        </p:nvSpPr>
        <p:spPr>
          <a:xfrm>
            <a:off x="3606650" y="3105838"/>
            <a:ext cx="19050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Twentieth Century"/>
                <a:ea typeface="Twentieth Century"/>
                <a:cs typeface="Twentieth Century"/>
                <a:sym typeface="Twentieth Century"/>
              </a:rPr>
              <a:t>TIER1</a:t>
            </a:r>
            <a:br>
              <a:rPr lang="en-US" sz="2400" b="1">
                <a:solidFill>
                  <a:schemeClr val="dk1"/>
                </a:solidFill>
                <a:latin typeface="Twentieth Century"/>
                <a:ea typeface="Twentieth Century"/>
                <a:cs typeface="Twentieth Century"/>
                <a:sym typeface="Twentieth Century"/>
              </a:rPr>
            </a:br>
            <a:r>
              <a:rPr lang="en-US" sz="2400" b="1">
                <a:solidFill>
                  <a:schemeClr val="dk1"/>
                </a:solidFill>
                <a:latin typeface="Twentieth Century"/>
                <a:ea typeface="Twentieth Century"/>
                <a:cs typeface="Twentieth Century"/>
                <a:sym typeface="Twentieth Century"/>
              </a:rPr>
              <a:t>CORE TEAM</a:t>
            </a:r>
            <a:endParaRPr sz="2400" b="1">
              <a:solidFill>
                <a:schemeClr val="dk1"/>
              </a:solidFill>
              <a:latin typeface="Twentieth Century"/>
              <a:ea typeface="Twentieth Century"/>
              <a:cs typeface="Twentieth Century"/>
              <a:sym typeface="Twentieth Century"/>
            </a:endParaRPr>
          </a:p>
        </p:txBody>
      </p:sp>
      <p:pic>
        <p:nvPicPr>
          <p:cNvPr id="354" name="Google Shape;354;p52"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55" name="Google Shape;355;p52"/>
          <p:cNvSpPr txBox="1">
            <a:spLocks noGrp="1"/>
          </p:cNvSpPr>
          <p:nvPr>
            <p:ph type="title"/>
          </p:nvPr>
        </p:nvSpPr>
        <p:spPr>
          <a:xfrm>
            <a:off x="1066800" y="279402"/>
            <a:ext cx="7162800" cy="10371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wentieth Century"/>
              <a:buNone/>
            </a:pPr>
            <a:r>
              <a:rPr lang="en-US" sz="3200" b="1">
                <a:solidFill>
                  <a:schemeClr val="dk1"/>
                </a:solidFill>
              </a:rPr>
              <a:t>School Team Development/Functions </a:t>
            </a:r>
            <a:br>
              <a:rPr lang="en-US" sz="3200">
                <a:solidFill>
                  <a:schemeClr val="dk1"/>
                </a:solidFill>
              </a:rPr>
            </a:br>
            <a:r>
              <a:rPr lang="en-US" sz="3200">
                <a:solidFill>
                  <a:schemeClr val="dk1"/>
                </a:solidFill>
              </a:rPr>
              <a:t>(sub committee example)</a:t>
            </a:r>
            <a:endParaRPr/>
          </a:p>
        </p:txBody>
      </p:sp>
      <p:sp>
        <p:nvSpPr>
          <p:cNvPr id="356" name="Google Shape;356;p52"/>
          <p:cNvSpPr/>
          <p:nvPr/>
        </p:nvSpPr>
        <p:spPr>
          <a:xfrm>
            <a:off x="5733650" y="1611325"/>
            <a:ext cx="3216900" cy="16212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1" u="sng">
                <a:solidFill>
                  <a:srgbClr val="FFFFFF"/>
                </a:solidFill>
                <a:latin typeface="Twentieth Century"/>
                <a:ea typeface="Twentieth Century"/>
                <a:cs typeface="Twentieth Century"/>
                <a:sym typeface="Twentieth Century"/>
              </a:rPr>
              <a:t>Teaching</a:t>
            </a:r>
            <a:endParaRPr sz="2000">
              <a:solidFill>
                <a:srgbClr val="FFFFFF"/>
              </a:solidFill>
              <a:latin typeface="Twentieth Century"/>
              <a:ea typeface="Twentieth Century"/>
              <a:cs typeface="Twentieth Century"/>
              <a:sym typeface="Twentieth Century"/>
            </a:endParaRPr>
          </a:p>
          <a:p>
            <a:pPr marL="0" lvl="0" indent="0" algn="l" rtl="0">
              <a:lnSpc>
                <a:spcPct val="80000"/>
              </a:lnSpc>
              <a:spcBef>
                <a:spcPts val="444"/>
              </a:spcBef>
              <a:spcAft>
                <a:spcPts val="0"/>
              </a:spcAft>
              <a:buClr>
                <a:schemeClr val="dk1"/>
              </a:buClr>
              <a:buSzPts val="2220"/>
              <a:buFont typeface="Arial"/>
              <a:buNone/>
            </a:pPr>
            <a:r>
              <a:rPr lang="en-US" sz="2000">
                <a:solidFill>
                  <a:srgbClr val="FFFFFF"/>
                </a:solidFill>
                <a:latin typeface="Twentieth Century"/>
                <a:ea typeface="Twentieth Century"/>
                <a:cs typeface="Twentieth Century"/>
                <a:sym typeface="Twentieth Century"/>
              </a:rPr>
              <a:t>Creates, distributes, and schedules</a:t>
            </a:r>
            <a:r>
              <a:rPr lang="en-US" sz="2000" b="1">
                <a:solidFill>
                  <a:srgbClr val="FFFFFF"/>
                </a:solidFill>
                <a:latin typeface="Twentieth Century"/>
                <a:ea typeface="Twentieth Century"/>
                <a:cs typeface="Twentieth Century"/>
                <a:sym typeface="Twentieth Century"/>
              </a:rPr>
              <a:t> behavioral lesson plans</a:t>
            </a:r>
            <a:r>
              <a:rPr lang="en-US" sz="2000">
                <a:solidFill>
                  <a:srgbClr val="FFFFFF"/>
                </a:solidFill>
                <a:latin typeface="Twentieth Century"/>
                <a:ea typeface="Twentieth Century"/>
                <a:cs typeface="Twentieth Century"/>
                <a:sym typeface="Twentieth Century"/>
              </a:rPr>
              <a:t> to staff and students</a:t>
            </a:r>
            <a:endParaRPr sz="2000">
              <a:solidFill>
                <a:srgbClr val="FFFFFF"/>
              </a:solidFill>
              <a:latin typeface="Twentieth Century"/>
              <a:ea typeface="Twentieth Century"/>
              <a:cs typeface="Twentieth Century"/>
              <a:sym typeface="Twentieth Century"/>
            </a:endParaRPr>
          </a:p>
        </p:txBody>
      </p:sp>
      <p:sp>
        <p:nvSpPr>
          <p:cNvPr id="357" name="Google Shape;357;p52"/>
          <p:cNvSpPr/>
          <p:nvPr/>
        </p:nvSpPr>
        <p:spPr>
          <a:xfrm>
            <a:off x="5733650" y="4038725"/>
            <a:ext cx="3216900" cy="1621200"/>
          </a:xfrm>
          <a:prstGeom prst="rect">
            <a:avLst/>
          </a:prstGeom>
          <a:solidFill>
            <a:schemeClr val="accent3"/>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Font typeface="Arial"/>
              <a:buNone/>
            </a:pPr>
            <a:r>
              <a:rPr lang="en-US" sz="2000" b="1" i="1" u="sng">
                <a:solidFill>
                  <a:srgbClr val="FFFFFF"/>
                </a:solidFill>
                <a:latin typeface="Twentieth Century"/>
                <a:ea typeface="Twentieth Century"/>
                <a:cs typeface="Twentieth Century"/>
                <a:sym typeface="Twentieth Century"/>
              </a:rPr>
              <a:t>Communication</a:t>
            </a:r>
            <a:endParaRPr sz="2000" b="1" i="1" u="sng">
              <a:solidFill>
                <a:srgbClr val="FFFFFF"/>
              </a:solidFill>
              <a:latin typeface="Twentieth Century"/>
              <a:ea typeface="Twentieth Century"/>
              <a:cs typeface="Twentieth Century"/>
              <a:sym typeface="Twentieth Century"/>
            </a:endParaRPr>
          </a:p>
          <a:p>
            <a:pPr marL="0" lvl="0" indent="0" algn="l" rtl="0">
              <a:lnSpc>
                <a:spcPct val="80000"/>
              </a:lnSpc>
              <a:spcBef>
                <a:spcPts val="444"/>
              </a:spcBef>
              <a:spcAft>
                <a:spcPts val="0"/>
              </a:spcAft>
              <a:buClr>
                <a:schemeClr val="dk1"/>
              </a:buClr>
              <a:buSzPts val="2220"/>
              <a:buFont typeface="Arial"/>
              <a:buNone/>
            </a:pPr>
            <a:r>
              <a:rPr lang="en-US" sz="1600" b="1">
                <a:solidFill>
                  <a:srgbClr val="FFFFFF"/>
                </a:solidFill>
                <a:latin typeface="Twentieth Century"/>
                <a:ea typeface="Twentieth Century"/>
                <a:cs typeface="Twentieth Century"/>
                <a:sym typeface="Twentieth Century"/>
              </a:rPr>
              <a:t>Facilitates communication </a:t>
            </a:r>
            <a:r>
              <a:rPr lang="en-US" sz="1600">
                <a:solidFill>
                  <a:srgbClr val="FFFFFF"/>
                </a:solidFill>
                <a:latin typeface="Twentieth Century"/>
                <a:ea typeface="Twentieth Century"/>
                <a:cs typeface="Twentieth Century"/>
                <a:sym typeface="Twentieth Century"/>
              </a:rPr>
              <a:t>between staff, students, parents, community members, district administration, board of education, etc.  Informs stakeholders of important data, PBIS activities, celebrations, etc.</a:t>
            </a:r>
            <a:endParaRPr sz="1600">
              <a:solidFill>
                <a:srgbClr val="FFFFFF"/>
              </a:solidFill>
              <a:latin typeface="Twentieth Century"/>
              <a:ea typeface="Twentieth Century"/>
              <a:cs typeface="Twentieth Century"/>
              <a:sym typeface="Twentieth Century"/>
            </a:endParaRPr>
          </a:p>
        </p:txBody>
      </p:sp>
      <p:cxnSp>
        <p:nvCxnSpPr>
          <p:cNvPr id="358" name="Google Shape;358;p52">
            <a:extLst>
              <a:ext uri="{C183D7F6-B498-43B3-948B-1728B52AA6E4}">
                <adec:decorative xmlns:adec="http://schemas.microsoft.com/office/drawing/2017/decorative" val="1"/>
              </a:ext>
            </a:extLst>
          </p:cNvPr>
          <p:cNvCxnSpPr/>
          <p:nvPr/>
        </p:nvCxnSpPr>
        <p:spPr>
          <a:xfrm>
            <a:off x="5190400" y="3999125"/>
            <a:ext cx="671400" cy="651300"/>
          </a:xfrm>
          <a:prstGeom prst="straightConnector1">
            <a:avLst/>
          </a:prstGeom>
          <a:noFill/>
          <a:ln w="9525" cap="flat" cmpd="sng">
            <a:solidFill>
              <a:schemeClr val="dk2"/>
            </a:solidFill>
            <a:prstDash val="solid"/>
            <a:round/>
            <a:headEnd type="triangle" w="med" len="med"/>
            <a:tailEnd type="triangle" w="med" len="med"/>
          </a:ln>
        </p:spPr>
      </p:cxnSp>
      <p:cxnSp>
        <p:nvCxnSpPr>
          <p:cNvPr id="359" name="Google Shape;359;p52">
            <a:extLst>
              <a:ext uri="{C183D7F6-B498-43B3-948B-1728B52AA6E4}">
                <adec:decorative xmlns:adec="http://schemas.microsoft.com/office/drawing/2017/decorative" val="1"/>
              </a:ext>
            </a:extLst>
          </p:cNvPr>
          <p:cNvCxnSpPr/>
          <p:nvPr/>
        </p:nvCxnSpPr>
        <p:spPr>
          <a:xfrm>
            <a:off x="3152175" y="2590800"/>
            <a:ext cx="671400" cy="651300"/>
          </a:xfrm>
          <a:prstGeom prst="straightConnector1">
            <a:avLst/>
          </a:prstGeom>
          <a:noFill/>
          <a:ln w="9525" cap="flat" cmpd="sng">
            <a:solidFill>
              <a:schemeClr val="dk2"/>
            </a:solidFill>
            <a:prstDash val="solid"/>
            <a:round/>
            <a:headEnd type="triangle" w="med" len="med"/>
            <a:tailEnd type="triangle" w="med" len="med"/>
          </a:ln>
        </p:spPr>
      </p:cxnSp>
      <p:cxnSp>
        <p:nvCxnSpPr>
          <p:cNvPr id="360" name="Google Shape;360;p52">
            <a:extLst>
              <a:ext uri="{C183D7F6-B498-43B3-948B-1728B52AA6E4}">
                <adec:decorative xmlns:adec="http://schemas.microsoft.com/office/drawing/2017/decorative" val="1"/>
              </a:ext>
            </a:extLst>
          </p:cNvPr>
          <p:cNvCxnSpPr/>
          <p:nvPr/>
        </p:nvCxnSpPr>
        <p:spPr>
          <a:xfrm flipH="1">
            <a:off x="3201675" y="4038725"/>
            <a:ext cx="621900" cy="651300"/>
          </a:xfrm>
          <a:prstGeom prst="straightConnector1">
            <a:avLst/>
          </a:prstGeom>
          <a:noFill/>
          <a:ln w="9525" cap="flat" cmpd="sng">
            <a:solidFill>
              <a:schemeClr val="dk2"/>
            </a:solidFill>
            <a:prstDash val="solid"/>
            <a:round/>
            <a:headEnd type="triangle" w="med" len="med"/>
            <a:tailEnd type="triangle" w="med" len="med"/>
          </a:ln>
        </p:spPr>
      </p:cxnSp>
      <p:cxnSp>
        <p:nvCxnSpPr>
          <p:cNvPr id="361" name="Google Shape;361;p52">
            <a:extLst>
              <a:ext uri="{C183D7F6-B498-43B3-948B-1728B52AA6E4}">
                <adec:decorative xmlns:adec="http://schemas.microsoft.com/office/drawing/2017/decorative" val="1"/>
              </a:ext>
            </a:extLst>
          </p:cNvPr>
          <p:cNvCxnSpPr/>
          <p:nvPr/>
        </p:nvCxnSpPr>
        <p:spPr>
          <a:xfrm flipH="1">
            <a:off x="5132025" y="2586900"/>
            <a:ext cx="650400" cy="659100"/>
          </a:xfrm>
          <a:prstGeom prst="straightConnector1">
            <a:avLst/>
          </a:prstGeom>
          <a:noFill/>
          <a:ln w="9525" cap="flat" cmpd="sng">
            <a:solidFill>
              <a:schemeClr val="dk2"/>
            </a:solidFill>
            <a:prstDash val="solid"/>
            <a:round/>
            <a:headEnd type="triangl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3"/>
          <p:cNvSpPr txBox="1"/>
          <p:nvPr/>
        </p:nvSpPr>
        <p:spPr>
          <a:xfrm rot="-1337692">
            <a:off x="2523408" y="4374966"/>
            <a:ext cx="3934453" cy="646331"/>
          </a:xfrm>
          <a:prstGeom prst="rect">
            <a:avLst/>
          </a:prstGeom>
          <a:solidFill>
            <a:srgbClr val="EAB2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Activity 3 </a:t>
            </a:r>
            <a:endParaRPr/>
          </a:p>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Effective Meetings: Team Composition</a:t>
            </a:r>
            <a:r>
              <a:rPr lang="en-US" sz="1800" b="1">
                <a:solidFill>
                  <a:schemeClr val="dk1"/>
                </a:solidFill>
                <a:latin typeface="Calibri"/>
                <a:ea typeface="Calibri"/>
                <a:cs typeface="Calibri"/>
                <a:sym typeface="Calibri"/>
              </a:rPr>
              <a:t>  </a:t>
            </a:r>
            <a:endParaRPr/>
          </a:p>
        </p:txBody>
      </p:sp>
      <p:pic>
        <p:nvPicPr>
          <p:cNvPr id="368" name="Google Shape;368;p53" descr="The table has the following column headings: name, role, back-up, email, and phone number.  There is also space to enter the following information: day to meet, time, location, dates to present to faculty." title="Picture of workbook activity 3"/>
          <p:cNvPicPr preferRelativeResize="0"/>
          <p:nvPr/>
        </p:nvPicPr>
        <p:blipFill rotWithShape="1">
          <a:blip r:embed="rId3">
            <a:alphaModFix/>
          </a:blip>
          <a:srcRect/>
          <a:stretch/>
        </p:blipFill>
        <p:spPr>
          <a:xfrm>
            <a:off x="734976" y="1257710"/>
            <a:ext cx="7442300" cy="2360487"/>
          </a:xfrm>
          <a:prstGeom prst="rect">
            <a:avLst/>
          </a:prstGeom>
          <a:noFill/>
          <a:ln>
            <a:noFill/>
          </a:ln>
        </p:spPr>
      </p:pic>
      <p:pic>
        <p:nvPicPr>
          <p:cNvPr id="369" name="Google Shape;369;p53" title="Practice Icon"/>
          <p:cNvPicPr preferRelativeResize="0"/>
          <p:nvPr/>
        </p:nvPicPr>
        <p:blipFill rotWithShape="1">
          <a:blip r:embed="rId4">
            <a:alphaModFix/>
          </a:blip>
          <a:srcRect/>
          <a:stretch/>
        </p:blipFill>
        <p:spPr>
          <a:xfrm>
            <a:off x="296485" y="307097"/>
            <a:ext cx="713232" cy="713232"/>
          </a:xfrm>
          <a:prstGeom prst="rect">
            <a:avLst/>
          </a:prstGeom>
          <a:noFill/>
          <a:ln>
            <a:noFill/>
          </a:ln>
          <a:effectLst>
            <a:outerShdw blurRad="50800" dist="38100" dir="2700000" algn="tl" rotWithShape="0">
              <a:srgbClr val="000000">
                <a:alpha val="40000"/>
              </a:srgbClr>
            </a:outerShdw>
          </a:effectLst>
        </p:spPr>
      </p:pic>
      <p:sp>
        <p:nvSpPr>
          <p:cNvPr id="370" name="Google Shape;370;p53"/>
          <p:cNvSpPr txBox="1">
            <a:spLocks noGrp="1"/>
          </p:cNvSpPr>
          <p:nvPr>
            <p:ph type="title"/>
          </p:nvPr>
        </p:nvSpPr>
        <p:spPr>
          <a:xfrm>
            <a:off x="1393666" y="20643"/>
            <a:ext cx="7293134"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4400"/>
              <a:buFont typeface="Twentieth Century"/>
              <a:buNone/>
            </a:pPr>
            <a:r>
              <a:rPr lang="en-US" b="1">
                <a:solidFill>
                  <a:srgbClr val="1D2A53"/>
                </a:solidFill>
              </a:rPr>
              <a:t>PBIS – Tier 1 Team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7" descr="This picture shows part of an action plan document.  There are four columns labeled: What needs to be completed? Resources needed? Who? When?" title="Action plan"/>
          <p:cNvPicPr preferRelativeResize="0"/>
          <p:nvPr/>
        </p:nvPicPr>
        <p:blipFill rotWithShape="1">
          <a:blip r:embed="rId3">
            <a:alphaModFix/>
          </a:blip>
          <a:srcRect/>
          <a:stretch/>
        </p:blipFill>
        <p:spPr>
          <a:xfrm>
            <a:off x="5667651" y="5268410"/>
            <a:ext cx="1924800" cy="738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39" name="Google Shape;139;p27"/>
          <p:cNvSpPr txBox="1"/>
          <p:nvPr/>
        </p:nvSpPr>
        <p:spPr>
          <a:xfrm>
            <a:off x="2172042" y="5145269"/>
            <a:ext cx="3392400" cy="98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a:solidFill>
                <a:srgbClr val="1D2A53"/>
              </a:solidFill>
              <a:latin typeface="Calibri"/>
              <a:ea typeface="Calibri"/>
              <a:cs typeface="Calibri"/>
              <a:sym typeface="Calibri"/>
            </a:endParaRPr>
          </a:p>
        </p:txBody>
      </p:sp>
      <p:pic>
        <p:nvPicPr>
          <p:cNvPr id="140" name="Google Shape;140;p27" descr="This blue and white icon shows an arrow pointing up and to the right.  There is no text. " title="Action Planning Icon"/>
          <p:cNvPicPr preferRelativeResize="0"/>
          <p:nvPr/>
        </p:nvPicPr>
        <p:blipFill rotWithShape="1">
          <a:blip r:embed="rId4">
            <a:alphaModFix/>
          </a:blip>
          <a:srcRect/>
          <a:stretch/>
        </p:blipFill>
        <p:spPr>
          <a:xfrm>
            <a:off x="1087198" y="5261808"/>
            <a:ext cx="751825" cy="751806"/>
          </a:xfrm>
          <a:prstGeom prst="rect">
            <a:avLst/>
          </a:prstGeom>
          <a:noFill/>
          <a:ln>
            <a:noFill/>
          </a:ln>
          <a:effectLst>
            <a:outerShdw blurRad="50800" dist="38100" dir="2700000" algn="tl" rotWithShape="0">
              <a:srgbClr val="000000">
                <a:alpha val="40000"/>
              </a:srgbClr>
            </a:outerShdw>
          </a:effectLst>
        </p:spPr>
      </p:pic>
      <p:pic>
        <p:nvPicPr>
          <p:cNvPr id="141" name="Google Shape;141;p27" descr="This picture shows the School-wide PBIS Tiered Fidelity Inventory version 2.1 logo." title="TFI logo"/>
          <p:cNvPicPr preferRelativeResize="0"/>
          <p:nvPr/>
        </p:nvPicPr>
        <p:blipFill rotWithShape="1">
          <a:blip r:embed="rId5">
            <a:alphaModFix/>
          </a:blip>
          <a:srcRect/>
          <a:stretch/>
        </p:blipFill>
        <p:spPr>
          <a:xfrm>
            <a:off x="5616052" y="3968571"/>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42" name="Google Shape;142;p27"/>
          <p:cNvSpPr txBox="1"/>
          <p:nvPr/>
        </p:nvSpPr>
        <p:spPr>
          <a:xfrm>
            <a:off x="2111199" y="2873751"/>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Culturally Responsive:</a:t>
            </a:r>
            <a:r>
              <a:rPr lang="en-US" sz="2200" b="1">
                <a:solidFill>
                  <a:srgbClr val="1D2A53"/>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a:solidFill>
                  <a:srgbClr val="1D2A53"/>
                </a:solidFill>
                <a:latin typeface="Twentieth Century"/>
                <a:ea typeface="Twentieth Century"/>
                <a:cs typeface="Twentieth Century"/>
                <a:sym typeface="Twentieth Century"/>
              </a:rPr>
              <a:t>Aligning culturally responsive practices to the core components of SWPBIS</a:t>
            </a:r>
            <a:endParaRPr>
              <a:solidFill>
                <a:srgbClr val="1D2A53"/>
              </a:solidFill>
              <a:latin typeface="Calibri"/>
              <a:ea typeface="Calibri"/>
              <a:cs typeface="Calibri"/>
              <a:sym typeface="Calibri"/>
            </a:endParaRPr>
          </a:p>
        </p:txBody>
      </p:sp>
      <p:pic>
        <p:nvPicPr>
          <p:cNvPr id="143" name="Google Shape;143;p27" descr="This blue and white icon shows a vertical bar graph.  There are three bars of different heights.  There is no text." title="Self-Assessment Icon"/>
          <p:cNvPicPr preferRelativeResize="0"/>
          <p:nvPr/>
        </p:nvPicPr>
        <p:blipFill rotWithShape="1">
          <a:blip r:embed="rId6">
            <a:alphaModFix/>
          </a:blip>
          <a:srcRect/>
          <a:stretch/>
        </p:blipFill>
        <p:spPr>
          <a:xfrm>
            <a:off x="1106534" y="4030026"/>
            <a:ext cx="713150" cy="713150"/>
          </a:xfrm>
          <a:prstGeom prst="rect">
            <a:avLst/>
          </a:prstGeom>
          <a:noFill/>
          <a:ln>
            <a:noFill/>
          </a:ln>
          <a:effectLst>
            <a:outerShdw blurRad="50800" dist="38100" dir="2700000" algn="tl" rotWithShape="0">
              <a:srgbClr val="000000">
                <a:alpha val="40000"/>
              </a:srgbClr>
            </a:outerShdw>
          </a:effectLst>
        </p:spPr>
      </p:pic>
      <p:pic>
        <p:nvPicPr>
          <p:cNvPr id="144" name="Google Shape;144;p27" descr="This is a picture of two women and two men seated and looking at the materials in front of them.  " title="Team picture"/>
          <p:cNvPicPr preferRelativeResize="0"/>
          <p:nvPr/>
        </p:nvPicPr>
        <p:blipFill rotWithShape="1">
          <a:blip r:embed="rId7">
            <a:alphaModFix/>
          </a:blip>
          <a:srcRect r="-230"/>
          <a:stretch/>
        </p:blipFill>
        <p:spPr>
          <a:xfrm>
            <a:off x="5616059" y="2003525"/>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45" name="Google Shape;145;p27"/>
          <p:cNvSpPr txBox="1"/>
          <p:nvPr/>
        </p:nvSpPr>
        <p:spPr>
          <a:xfrm>
            <a:off x="2172042" y="2040885"/>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Activities/Team Time: </a:t>
            </a:r>
            <a:br>
              <a:rPr lang="en-US" sz="2000" b="1">
                <a:solidFill>
                  <a:srgbClr val="1D2A53"/>
                </a:solidFill>
                <a:latin typeface="Twentieth Century"/>
                <a:ea typeface="Twentieth Century"/>
                <a:cs typeface="Twentieth Century"/>
                <a:sym typeface="Twentieth Century"/>
              </a:rPr>
            </a:br>
            <a:r>
              <a:rPr lang="en-US" sz="1800">
                <a:solidFill>
                  <a:srgbClr val="1D2A53"/>
                </a:solidFill>
                <a:latin typeface="Twentieth Century"/>
                <a:ea typeface="Twentieth Century"/>
                <a:cs typeface="Twentieth Century"/>
                <a:sym typeface="Twentieth Century"/>
              </a:rPr>
              <a:t>Activities for Fluency</a:t>
            </a:r>
            <a:endParaRPr sz="1800">
              <a:solidFill>
                <a:srgbClr val="3A54A5"/>
              </a:solidFill>
              <a:latin typeface="Calibri"/>
              <a:ea typeface="Calibri"/>
              <a:cs typeface="Calibri"/>
              <a:sym typeface="Calibri"/>
            </a:endParaRPr>
          </a:p>
        </p:txBody>
      </p:sp>
      <p:pic>
        <p:nvPicPr>
          <p:cNvPr id="146" name="Google Shape;146;p27" descr="This blue and white icon shows a pencil.  There is no text." title="Practice Icon"/>
          <p:cNvPicPr preferRelativeResize="0"/>
          <p:nvPr/>
        </p:nvPicPr>
        <p:blipFill rotWithShape="1">
          <a:blip r:embed="rId8">
            <a:alphaModFix/>
          </a:blip>
          <a:srcRect/>
          <a:stretch/>
        </p:blipFill>
        <p:spPr>
          <a:xfrm>
            <a:off x="1087197" y="2055498"/>
            <a:ext cx="751825" cy="751806"/>
          </a:xfrm>
          <a:prstGeom prst="rect">
            <a:avLst/>
          </a:prstGeom>
          <a:noFill/>
          <a:ln>
            <a:noFill/>
          </a:ln>
          <a:effectLst>
            <a:outerShdw blurRad="50800" dist="38100" dir="2700000" algn="tl" rotWithShape="0">
              <a:srgbClr val="000000">
                <a:alpha val="40000"/>
              </a:srgbClr>
            </a:outerShdw>
          </a:effectLst>
        </p:spPr>
      </p:pic>
      <p:pic>
        <p:nvPicPr>
          <p:cNvPr id="147" name="Google Shape;147;p27" descr="This picture shows a street map.  Specific roads and cities are not distinguishable." title="Map "/>
          <p:cNvPicPr preferRelativeResize="0">
            <a:picLocks noGrp="1"/>
          </p:cNvPicPr>
          <p:nvPr>
            <p:ph type="body" idx="1"/>
          </p:nvPr>
        </p:nvPicPr>
        <p:blipFill rotWithShape="1">
          <a:blip r:embed="rId9">
            <a:alphaModFix/>
          </a:blip>
          <a:srcRect/>
          <a:stretch/>
        </p:blipFill>
        <p:spPr>
          <a:xfrm>
            <a:off x="5564455" y="874837"/>
            <a:ext cx="2028000" cy="765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48" name="Google Shape;148;p27"/>
          <p:cNvSpPr txBox="1"/>
          <p:nvPr/>
        </p:nvSpPr>
        <p:spPr>
          <a:xfrm>
            <a:off x="2172042" y="792854"/>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Aligned to TFI Items 1.1 – 1.15</a:t>
            </a:r>
            <a:endParaRPr sz="1600">
              <a:solidFill>
                <a:srgbClr val="3A54A5"/>
              </a:solidFill>
              <a:latin typeface="Calibri"/>
              <a:ea typeface="Calibri"/>
              <a:cs typeface="Calibri"/>
              <a:sym typeface="Calibri"/>
            </a:endParaRPr>
          </a:p>
        </p:txBody>
      </p:sp>
      <p:pic>
        <p:nvPicPr>
          <p:cNvPr id="149" name="Google Shape;149;p27" descr="This blue and white icon shows a book.  There is no text. " title="Core Content Icon"/>
          <p:cNvPicPr preferRelativeResize="0"/>
          <p:nvPr/>
        </p:nvPicPr>
        <p:blipFill rotWithShape="1">
          <a:blip r:embed="rId10">
            <a:alphaModFix/>
          </a:blip>
          <a:srcRect/>
          <a:stretch/>
        </p:blipFill>
        <p:spPr>
          <a:xfrm>
            <a:off x="1087199" y="881725"/>
            <a:ext cx="751825" cy="751825"/>
          </a:xfrm>
          <a:prstGeom prst="rect">
            <a:avLst/>
          </a:prstGeom>
          <a:noFill/>
          <a:ln>
            <a:noFill/>
          </a:ln>
          <a:effectLst>
            <a:outerShdw blurRad="50800" dist="38100" dir="2700000" algn="tl" rotWithShape="0">
              <a:srgbClr val="000000">
                <a:alpha val="40000"/>
              </a:srgbClr>
            </a:outerShdw>
          </a:effectLst>
        </p:spPr>
      </p:pic>
      <p:sp>
        <p:nvSpPr>
          <p:cNvPr id="150" name="Google Shape;150;p27"/>
          <p:cNvSpPr txBox="1">
            <a:spLocks noGrp="1"/>
          </p:cNvSpPr>
          <p:nvPr>
            <p:ph type="title"/>
          </p:nvPr>
        </p:nvSpPr>
        <p:spPr>
          <a:xfrm>
            <a:off x="820769" y="56311"/>
            <a:ext cx="7776300" cy="669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Twentieth Century"/>
              <a:buNone/>
            </a:pPr>
            <a:r>
              <a:rPr lang="en-US">
                <a:solidFill>
                  <a:schemeClr val="accent6"/>
                </a:solidFill>
              </a:rPr>
              <a:t>Organization of Modules</a:t>
            </a:r>
            <a:endParaRPr/>
          </a:p>
        </p:txBody>
      </p:sp>
      <p:pic>
        <p:nvPicPr>
          <p:cNvPr id="151" name="Google Shape;151;p27">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1106533" y="2988438"/>
            <a:ext cx="713150" cy="707900"/>
          </a:xfrm>
          <a:prstGeom prst="rect">
            <a:avLst/>
          </a:prstGeom>
          <a:noFill/>
          <a:ln>
            <a:noFill/>
          </a:ln>
        </p:spPr>
      </p:pic>
      <p:sp>
        <p:nvSpPr>
          <p:cNvPr id="152" name="Google Shape;152;p27"/>
          <p:cNvSpPr txBox="1"/>
          <p:nvPr/>
        </p:nvSpPr>
        <p:spPr>
          <a:xfrm>
            <a:off x="2236349" y="4009514"/>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Tiered Fidelity Inventory</a:t>
            </a:r>
            <a:endParaRPr sz="1800">
              <a:solidFill>
                <a:srgbClr val="1D2A53"/>
              </a:solidFill>
              <a:latin typeface="Calibri"/>
              <a:ea typeface="Calibri"/>
              <a:cs typeface="Calibri"/>
              <a:sym typeface="Calibri"/>
            </a:endParaRPr>
          </a:p>
        </p:txBody>
      </p:sp>
      <p:pic>
        <p:nvPicPr>
          <p:cNvPr id="153" name="Google Shape;153;p27" descr="PBIS cultural responsiveness field guide: resources for trainers and coaches"/>
          <p:cNvPicPr preferRelativeResize="0"/>
          <p:nvPr/>
        </p:nvPicPr>
        <p:blipFill>
          <a:blip r:embed="rId12">
            <a:alphaModFix/>
          </a:blip>
          <a:stretch>
            <a:fillRect/>
          </a:stretch>
        </p:blipFill>
        <p:spPr>
          <a:xfrm>
            <a:off x="5564450" y="2869434"/>
            <a:ext cx="2027999" cy="9850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4"/>
          <p:cNvSpPr txBox="1">
            <a:spLocks noGrp="1"/>
          </p:cNvSpPr>
          <p:nvPr>
            <p:ph type="body" idx="2"/>
          </p:nvPr>
        </p:nvSpPr>
        <p:spPr>
          <a:xfrm>
            <a:off x="4555604" y="2423824"/>
            <a:ext cx="4038600" cy="3746158"/>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040"/>
              <a:buFont typeface="Noto Sans Symbols"/>
              <a:buChar char="✔"/>
            </a:pPr>
            <a:r>
              <a:rPr lang="en-US" sz="2040">
                <a:solidFill>
                  <a:srgbClr val="1D2A53"/>
                </a:solidFill>
              </a:rPr>
              <a:t>Status of previous solutions is reviewed</a:t>
            </a:r>
            <a:endParaRPr/>
          </a:p>
          <a:p>
            <a:pPr marL="342900" lvl="0" indent="-342900" algn="l" rtl="0">
              <a:lnSpc>
                <a:spcPct val="80000"/>
              </a:lnSpc>
              <a:spcBef>
                <a:spcPts val="408"/>
              </a:spcBef>
              <a:spcAft>
                <a:spcPts val="0"/>
              </a:spcAft>
              <a:buSzPts val="2040"/>
              <a:buFont typeface="Noto Sans Symbols"/>
              <a:buChar char="✔"/>
            </a:pPr>
            <a:r>
              <a:rPr lang="en-US" sz="2040">
                <a:solidFill>
                  <a:srgbClr val="1D2A53"/>
                </a:solidFill>
              </a:rPr>
              <a:t>Data is available and reviewed</a:t>
            </a:r>
            <a:endParaRPr/>
          </a:p>
          <a:p>
            <a:pPr marL="342900" lvl="0" indent="-342900" algn="l" rtl="0">
              <a:lnSpc>
                <a:spcPct val="80000"/>
              </a:lnSpc>
              <a:spcBef>
                <a:spcPts val="408"/>
              </a:spcBef>
              <a:spcAft>
                <a:spcPts val="0"/>
              </a:spcAft>
              <a:buSzPts val="2040"/>
              <a:buFont typeface="Noto Sans Symbols"/>
              <a:buChar char="✔"/>
            </a:pPr>
            <a:r>
              <a:rPr lang="en-US" sz="2040">
                <a:solidFill>
                  <a:srgbClr val="1D2A53"/>
                </a:solidFill>
              </a:rPr>
              <a:t>Problems are defined with precision</a:t>
            </a:r>
            <a:endParaRPr/>
          </a:p>
          <a:p>
            <a:pPr marL="342900" lvl="0" indent="-342900" algn="l" rtl="0">
              <a:lnSpc>
                <a:spcPct val="80000"/>
              </a:lnSpc>
              <a:spcBef>
                <a:spcPts val="408"/>
              </a:spcBef>
              <a:spcAft>
                <a:spcPts val="0"/>
              </a:spcAft>
              <a:buSzPts val="2040"/>
              <a:buFont typeface="Noto Sans Symbols"/>
              <a:buChar char="✔"/>
            </a:pPr>
            <a:r>
              <a:rPr lang="en-US" sz="2040">
                <a:solidFill>
                  <a:srgbClr val="1D2A53"/>
                </a:solidFill>
              </a:rPr>
              <a:t>Solutions are documented, and include:</a:t>
            </a:r>
            <a:endParaRPr sz="2040">
              <a:solidFill>
                <a:srgbClr val="1D2A53"/>
              </a:solidFill>
            </a:endParaRPr>
          </a:p>
          <a:p>
            <a:pPr marL="742950" lvl="1" indent="-285750" algn="l" rtl="0">
              <a:lnSpc>
                <a:spcPct val="80000"/>
              </a:lnSpc>
              <a:spcBef>
                <a:spcPts val="340"/>
              </a:spcBef>
              <a:spcAft>
                <a:spcPts val="0"/>
              </a:spcAft>
              <a:buSzPts val="1700"/>
              <a:buFont typeface="Noto Sans Symbols"/>
              <a:buChar char="✔"/>
            </a:pPr>
            <a:r>
              <a:rPr lang="en-US" sz="1700">
                <a:solidFill>
                  <a:srgbClr val="1D2A53"/>
                </a:solidFill>
              </a:rPr>
              <a:t>goal defined, including a student outcome measure</a:t>
            </a:r>
            <a:endParaRPr/>
          </a:p>
          <a:p>
            <a:pPr marL="742950" lvl="1" indent="-285750" algn="l" rtl="0">
              <a:lnSpc>
                <a:spcPct val="80000"/>
              </a:lnSpc>
              <a:spcBef>
                <a:spcPts val="340"/>
              </a:spcBef>
              <a:spcAft>
                <a:spcPts val="0"/>
              </a:spcAft>
              <a:buSzPts val="1700"/>
              <a:buFont typeface="Noto Sans Symbols"/>
              <a:buChar char="✔"/>
            </a:pPr>
            <a:r>
              <a:rPr lang="en-US" sz="1700">
                <a:solidFill>
                  <a:srgbClr val="1D2A53"/>
                </a:solidFill>
              </a:rPr>
              <a:t>action plan</a:t>
            </a:r>
            <a:endParaRPr/>
          </a:p>
          <a:p>
            <a:pPr marL="742950" lvl="1" indent="-285750" algn="l" rtl="0">
              <a:lnSpc>
                <a:spcPct val="80000"/>
              </a:lnSpc>
              <a:spcBef>
                <a:spcPts val="340"/>
              </a:spcBef>
              <a:spcAft>
                <a:spcPts val="0"/>
              </a:spcAft>
              <a:buSzPts val="1700"/>
              <a:buFont typeface="Noto Sans Symbols"/>
              <a:buChar char="✔"/>
            </a:pPr>
            <a:r>
              <a:rPr lang="en-US" sz="1700">
                <a:solidFill>
                  <a:srgbClr val="1D2A53"/>
                </a:solidFill>
              </a:rPr>
              <a:t>fidelity measure for the solution</a:t>
            </a:r>
            <a:endParaRPr/>
          </a:p>
          <a:p>
            <a:pPr marL="742950" lvl="1" indent="-285750" algn="l" rtl="0">
              <a:lnSpc>
                <a:spcPct val="80000"/>
              </a:lnSpc>
              <a:spcBef>
                <a:spcPts val="340"/>
              </a:spcBef>
              <a:spcAft>
                <a:spcPts val="0"/>
              </a:spcAft>
              <a:buSzPts val="1700"/>
              <a:buFont typeface="Noto Sans Symbols"/>
              <a:buChar char="✔"/>
            </a:pPr>
            <a:r>
              <a:rPr lang="en-US" sz="1700">
                <a:solidFill>
                  <a:srgbClr val="1D2A53"/>
                </a:solidFill>
              </a:rPr>
              <a:t>schedule to gather fidelity and outcome data</a:t>
            </a:r>
            <a:endParaRPr/>
          </a:p>
          <a:p>
            <a:pPr marL="742950" lvl="1" indent="-177800" algn="l" rtl="0">
              <a:lnSpc>
                <a:spcPct val="80000"/>
              </a:lnSpc>
              <a:spcBef>
                <a:spcPts val="340"/>
              </a:spcBef>
              <a:spcAft>
                <a:spcPts val="0"/>
              </a:spcAft>
              <a:buSzPts val="1700"/>
              <a:buFont typeface="Noto Sans Symbols"/>
              <a:buNone/>
            </a:pPr>
            <a:endParaRPr sz="1700">
              <a:solidFill>
                <a:srgbClr val="1D2A53"/>
              </a:solidFill>
            </a:endParaRPr>
          </a:p>
          <a:p>
            <a:pPr marL="342900" lvl="0" indent="-191770" algn="l" rtl="0">
              <a:lnSpc>
                <a:spcPct val="80000"/>
              </a:lnSpc>
              <a:spcBef>
                <a:spcPts val="476"/>
              </a:spcBef>
              <a:spcAft>
                <a:spcPts val="0"/>
              </a:spcAft>
              <a:buSzPts val="2380"/>
              <a:buFont typeface="Noto Sans Symbols"/>
              <a:buNone/>
            </a:pPr>
            <a:endParaRPr sz="2380"/>
          </a:p>
        </p:txBody>
      </p:sp>
      <p:sp>
        <p:nvSpPr>
          <p:cNvPr id="376" name="Google Shape;376;p54"/>
          <p:cNvSpPr txBox="1">
            <a:spLocks noGrp="1"/>
          </p:cNvSpPr>
          <p:nvPr>
            <p:ph type="body" idx="1"/>
          </p:nvPr>
        </p:nvSpPr>
        <p:spPr>
          <a:xfrm>
            <a:off x="364604" y="2423824"/>
            <a:ext cx="4038600" cy="3746158"/>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040"/>
              <a:buFont typeface="Noto Sans Symbols"/>
              <a:buChar char="✔"/>
            </a:pPr>
            <a:r>
              <a:rPr lang="en-US" sz="2040">
                <a:solidFill>
                  <a:srgbClr val="1D2A53"/>
                </a:solidFill>
              </a:rPr>
              <a:t>Honor working agreements</a:t>
            </a:r>
            <a:endParaRPr/>
          </a:p>
          <a:p>
            <a:pPr marL="342900" lvl="0" indent="-342900" algn="l" rtl="0">
              <a:lnSpc>
                <a:spcPct val="80000"/>
              </a:lnSpc>
              <a:spcBef>
                <a:spcPts val="408"/>
              </a:spcBef>
              <a:spcAft>
                <a:spcPts val="0"/>
              </a:spcAft>
              <a:buSzPts val="2040"/>
              <a:buFont typeface="Noto Sans Symbols"/>
              <a:buChar char="✔"/>
            </a:pPr>
            <a:r>
              <a:rPr lang="en-US" sz="2040">
                <a:solidFill>
                  <a:srgbClr val="1D2A53"/>
                </a:solidFill>
              </a:rPr>
              <a:t>Roles and responsibilities are: </a:t>
            </a:r>
            <a:endParaRPr/>
          </a:p>
          <a:p>
            <a:pPr marL="742950" lvl="1" indent="-285750" algn="l" rtl="0">
              <a:lnSpc>
                <a:spcPct val="80000"/>
              </a:lnSpc>
              <a:spcBef>
                <a:spcPts val="340"/>
              </a:spcBef>
              <a:spcAft>
                <a:spcPts val="0"/>
              </a:spcAft>
              <a:buSzPts val="1700"/>
              <a:buFont typeface="Noto Sans Symbols"/>
              <a:buChar char="✔"/>
            </a:pPr>
            <a:r>
              <a:rPr lang="en-US" sz="1700">
                <a:solidFill>
                  <a:srgbClr val="1D2A53"/>
                </a:solidFill>
              </a:rPr>
              <a:t>defined</a:t>
            </a:r>
            <a:endParaRPr/>
          </a:p>
          <a:p>
            <a:pPr marL="742950" lvl="1" indent="-285750" algn="l" rtl="0">
              <a:lnSpc>
                <a:spcPct val="80000"/>
              </a:lnSpc>
              <a:spcBef>
                <a:spcPts val="340"/>
              </a:spcBef>
              <a:spcAft>
                <a:spcPts val="0"/>
              </a:spcAft>
              <a:buSzPts val="1700"/>
              <a:buFont typeface="Noto Sans Symbols"/>
              <a:buChar char="✔"/>
            </a:pPr>
            <a:r>
              <a:rPr lang="en-US" sz="1700">
                <a:solidFill>
                  <a:srgbClr val="1D2A53"/>
                </a:solidFill>
              </a:rPr>
              <a:t>assigned</a:t>
            </a:r>
            <a:endParaRPr/>
          </a:p>
          <a:p>
            <a:pPr marL="742950" lvl="1" indent="-285750" algn="l" rtl="0">
              <a:lnSpc>
                <a:spcPct val="80000"/>
              </a:lnSpc>
              <a:spcBef>
                <a:spcPts val="340"/>
              </a:spcBef>
              <a:spcAft>
                <a:spcPts val="0"/>
              </a:spcAft>
              <a:buSzPts val="1700"/>
              <a:buFont typeface="Noto Sans Symbols"/>
              <a:buChar char="✔"/>
            </a:pPr>
            <a:r>
              <a:rPr lang="en-US" sz="1700">
                <a:solidFill>
                  <a:srgbClr val="1D2A53"/>
                </a:solidFill>
              </a:rPr>
              <a:t>backup personnel are in place</a:t>
            </a:r>
            <a:endParaRPr/>
          </a:p>
          <a:p>
            <a:pPr marL="342900" lvl="0" indent="-342900" algn="l" rtl="0">
              <a:lnSpc>
                <a:spcPct val="80000"/>
              </a:lnSpc>
              <a:spcBef>
                <a:spcPts val="408"/>
              </a:spcBef>
              <a:spcAft>
                <a:spcPts val="0"/>
              </a:spcAft>
              <a:buSzPts val="2040"/>
              <a:buFont typeface="Noto Sans Symbols"/>
              <a:buChar char="✔"/>
            </a:pPr>
            <a:r>
              <a:rPr lang="en-US" sz="2040">
                <a:solidFill>
                  <a:srgbClr val="1D2A53"/>
                </a:solidFill>
              </a:rPr>
              <a:t>Participants have authority to implement solutions</a:t>
            </a:r>
            <a:endParaRPr/>
          </a:p>
          <a:p>
            <a:pPr marL="342900" lvl="0" indent="-342900" algn="l" rtl="0">
              <a:lnSpc>
                <a:spcPct val="80000"/>
              </a:lnSpc>
              <a:spcBef>
                <a:spcPts val="408"/>
              </a:spcBef>
              <a:spcAft>
                <a:spcPts val="0"/>
              </a:spcAft>
              <a:buSzPts val="2040"/>
              <a:buFont typeface="Noto Sans Symbols"/>
              <a:buChar char="✔"/>
            </a:pPr>
            <a:r>
              <a:rPr lang="en-US" sz="2040">
                <a:solidFill>
                  <a:srgbClr val="1D2A53"/>
                </a:solidFill>
              </a:rPr>
              <a:t>Team members present and on time</a:t>
            </a:r>
            <a:endParaRPr/>
          </a:p>
          <a:p>
            <a:pPr marL="342900" lvl="0" indent="-342900" algn="l" rtl="0">
              <a:lnSpc>
                <a:spcPct val="80000"/>
              </a:lnSpc>
              <a:spcBef>
                <a:spcPts val="408"/>
              </a:spcBef>
              <a:spcAft>
                <a:spcPts val="0"/>
              </a:spcAft>
              <a:buSzPts val="2040"/>
              <a:buFont typeface="Noto Sans Symbols"/>
              <a:buChar char="✔"/>
            </a:pPr>
            <a:r>
              <a:rPr lang="en-US" sz="2040">
                <a:solidFill>
                  <a:srgbClr val="1D2A53"/>
                </a:solidFill>
              </a:rPr>
              <a:t>Agenda/Minutes are reviewed, visible during meeting (projector/computer), and distributed afterward</a:t>
            </a:r>
            <a:endParaRPr/>
          </a:p>
        </p:txBody>
      </p:sp>
      <p:sp>
        <p:nvSpPr>
          <p:cNvPr id="377" name="Google Shape;377;p54"/>
          <p:cNvSpPr/>
          <p:nvPr/>
        </p:nvSpPr>
        <p:spPr>
          <a:xfrm>
            <a:off x="1908699" y="1159138"/>
            <a:ext cx="5912528" cy="8925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rgbClr val="1D2A53"/>
                </a:solidFill>
                <a:latin typeface="Calibri"/>
                <a:ea typeface="Calibri"/>
                <a:cs typeface="Calibri"/>
                <a:sym typeface="Calibri"/>
              </a:rPr>
              <a:t>Team-Initiated Problem-Solving (TIPS) Foundations</a:t>
            </a:r>
            <a:endParaRPr/>
          </a:p>
          <a:p>
            <a:pPr marL="457200" marR="0" lvl="1" indent="0" algn="l" rtl="0">
              <a:spcBef>
                <a:spcPts val="0"/>
              </a:spcBef>
              <a:spcAft>
                <a:spcPts val="0"/>
              </a:spcAft>
              <a:buNone/>
            </a:pPr>
            <a:r>
              <a:rPr lang="en-US" sz="1400" b="0" i="1" u="none" strike="noStrike" cap="none">
                <a:solidFill>
                  <a:schemeClr val="accent6"/>
                </a:solidFill>
                <a:latin typeface="Calibri"/>
                <a:ea typeface="Calibri"/>
                <a:cs typeface="Calibri"/>
                <a:sym typeface="Calibri"/>
              </a:rPr>
              <a:t>(Rob Horner, Steve Newton, &amp; Anne Todd: University of Oregon; Bob Algozzine &amp; Kate Algozzine: University of North Carolina at Charlotte</a:t>
            </a:r>
            <a:r>
              <a:rPr lang="en-US" sz="1800" b="0" i="1" u="none" strike="noStrike" cap="none">
                <a:solidFill>
                  <a:schemeClr val="accent6"/>
                </a:solidFill>
                <a:latin typeface="Calibri"/>
                <a:ea typeface="Calibri"/>
                <a:cs typeface="Calibri"/>
                <a:sym typeface="Calibri"/>
              </a:rPr>
              <a:t>)</a:t>
            </a:r>
            <a:endParaRPr/>
          </a:p>
        </p:txBody>
      </p:sp>
      <p:pic>
        <p:nvPicPr>
          <p:cNvPr id="378" name="Google Shape;378;p54"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79" name="Google Shape;379;p54"/>
          <p:cNvSpPr txBox="1">
            <a:spLocks noGrp="1"/>
          </p:cNvSpPr>
          <p:nvPr>
            <p:ph type="title"/>
          </p:nvPr>
        </p:nvSpPr>
        <p:spPr>
          <a:xfrm>
            <a:off x="1138610" y="324973"/>
            <a:ext cx="7028845" cy="6505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Effective Team Meetings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55" descr="This is a screen shot of a formal team agenda form from the workbook." title="Workbook activity 4"/>
          <p:cNvPicPr preferRelativeResize="0">
            <a:picLocks noGrp="1"/>
          </p:cNvPicPr>
          <p:nvPr>
            <p:ph type="body" idx="2"/>
          </p:nvPr>
        </p:nvPicPr>
        <p:blipFill rotWithShape="1">
          <a:blip r:embed="rId3">
            <a:alphaModFix/>
          </a:blip>
          <a:srcRect t="-2451" b="-2451"/>
          <a:stretch/>
        </p:blipFill>
        <p:spPr>
          <a:xfrm>
            <a:off x="4238296" y="591421"/>
            <a:ext cx="4905704" cy="570596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85" name="Google Shape;385;p55"/>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a:t>Format Includes:</a:t>
            </a:r>
            <a:endParaRPr/>
          </a:p>
          <a:p>
            <a:pPr marL="742950" lvl="1" indent="-285750" algn="l" rtl="0">
              <a:spcBef>
                <a:spcPts val="480"/>
              </a:spcBef>
              <a:spcAft>
                <a:spcPts val="0"/>
              </a:spcAft>
              <a:buSzPts val="2400"/>
              <a:buChar char="▪"/>
            </a:pPr>
            <a:r>
              <a:rPr lang="en-US"/>
              <a:t>Member Names</a:t>
            </a:r>
            <a:endParaRPr/>
          </a:p>
          <a:p>
            <a:pPr marL="742950" lvl="1" indent="-285750" algn="l" rtl="0">
              <a:spcBef>
                <a:spcPts val="480"/>
              </a:spcBef>
              <a:spcAft>
                <a:spcPts val="0"/>
              </a:spcAft>
              <a:buSzPts val="2400"/>
              <a:buChar char="▪"/>
            </a:pPr>
            <a:r>
              <a:rPr lang="en-US"/>
              <a:t>Agenda Items</a:t>
            </a:r>
            <a:endParaRPr/>
          </a:p>
          <a:p>
            <a:pPr marL="742950" lvl="1" indent="-285750" algn="l" rtl="0">
              <a:spcBef>
                <a:spcPts val="480"/>
              </a:spcBef>
              <a:spcAft>
                <a:spcPts val="0"/>
              </a:spcAft>
              <a:buSzPts val="2400"/>
              <a:buChar char="▪"/>
            </a:pPr>
            <a:r>
              <a:rPr lang="en-US"/>
              <a:t>Previous Precision Problem Statement</a:t>
            </a:r>
            <a:endParaRPr/>
          </a:p>
          <a:p>
            <a:pPr marL="742950" lvl="1" indent="-285750" algn="l" rtl="0">
              <a:spcBef>
                <a:spcPts val="480"/>
              </a:spcBef>
              <a:spcAft>
                <a:spcPts val="0"/>
              </a:spcAft>
              <a:buSzPts val="2400"/>
              <a:buChar char="▪"/>
            </a:pPr>
            <a:r>
              <a:rPr lang="en-US"/>
              <a:t>New Precision Problem Statement</a:t>
            </a:r>
            <a:endParaRPr/>
          </a:p>
          <a:p>
            <a:pPr marL="742950" lvl="1" indent="-285750" algn="l" rtl="0">
              <a:spcBef>
                <a:spcPts val="480"/>
              </a:spcBef>
              <a:spcAft>
                <a:spcPts val="0"/>
              </a:spcAft>
              <a:buSzPts val="2400"/>
              <a:buChar char="▪"/>
            </a:pPr>
            <a:r>
              <a:rPr lang="en-US"/>
              <a:t>General Issues</a:t>
            </a:r>
            <a:endParaRPr/>
          </a:p>
          <a:p>
            <a:pPr marL="742950" lvl="1" indent="-285750" algn="l" rtl="0">
              <a:spcBef>
                <a:spcPts val="480"/>
              </a:spcBef>
              <a:spcAft>
                <a:spcPts val="0"/>
              </a:spcAft>
              <a:buSzPts val="2400"/>
              <a:buChar char="▪"/>
            </a:pPr>
            <a:r>
              <a:rPr lang="en-US"/>
              <a:t>Evaluation of Meeting</a:t>
            </a:r>
            <a:endParaRPr/>
          </a:p>
        </p:txBody>
      </p:sp>
      <p:sp>
        <p:nvSpPr>
          <p:cNvPr id="386" name="Google Shape;386;p55"/>
          <p:cNvSpPr/>
          <p:nvPr/>
        </p:nvSpPr>
        <p:spPr>
          <a:xfrm>
            <a:off x="5745897" y="103452"/>
            <a:ext cx="218619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Activity 4 </a:t>
            </a:r>
            <a:endParaRPr sz="1800" b="1">
              <a:solidFill>
                <a:schemeClr val="dk1"/>
              </a:solidFill>
              <a:latin typeface="Calibri"/>
              <a:ea typeface="Calibri"/>
              <a:cs typeface="Calibri"/>
              <a:sym typeface="Calibri"/>
            </a:endParaRPr>
          </a:p>
        </p:txBody>
      </p:sp>
      <p:pic>
        <p:nvPicPr>
          <p:cNvPr id="387" name="Google Shape;387;p55"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88" name="Google Shape;388;p55"/>
          <p:cNvSpPr txBox="1">
            <a:spLocks noGrp="1"/>
          </p:cNvSpPr>
          <p:nvPr>
            <p:ph type="title"/>
          </p:nvPr>
        </p:nvSpPr>
        <p:spPr>
          <a:xfrm>
            <a:off x="1202267" y="204776"/>
            <a:ext cx="3353858"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sz="3200"/>
              <a:t>Effective Team Meetings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6"/>
          <p:cNvSpPr txBox="1">
            <a:spLocks noGrp="1"/>
          </p:cNvSpPr>
          <p:nvPr>
            <p:ph type="body" idx="1"/>
          </p:nvPr>
        </p:nvSpPr>
        <p:spPr>
          <a:xfrm>
            <a:off x="365298" y="2032986"/>
            <a:ext cx="8257568" cy="425828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u="sng">
                <a:solidFill>
                  <a:schemeClr val="hlink"/>
                </a:solidFill>
                <a:hlinkClick r:id="rId3"/>
              </a:rPr>
              <a:t>https://youtu.be/udDQx5oJW9k</a:t>
            </a:r>
            <a:endParaRPr/>
          </a:p>
        </p:txBody>
      </p:sp>
      <p:pic>
        <p:nvPicPr>
          <p:cNvPr id="395" name="Google Shape;395;p56"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96" name="Google Shape;396;p56"/>
          <p:cNvSpPr txBox="1">
            <a:spLocks noGrp="1"/>
          </p:cNvSpPr>
          <p:nvPr>
            <p:ph type="title"/>
          </p:nvPr>
        </p:nvSpPr>
        <p:spPr>
          <a:xfrm>
            <a:off x="1195494" y="317200"/>
            <a:ext cx="6987106" cy="6505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sz="3200"/>
              <a:t>Tier 1 Team Meeting Demonstration </a:t>
            </a:r>
            <a:r>
              <a:rPr lang="en-US" sz="1800"/>
              <a:t>(12 min)</a:t>
            </a:r>
            <a:endParaRPr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p:nvPr/>
        </p:nvSpPr>
        <p:spPr>
          <a:xfrm>
            <a:off x="4874767" y="1931494"/>
            <a:ext cx="4101885" cy="3170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Twentieth Century"/>
                <a:ea typeface="Twentieth Century"/>
                <a:cs typeface="Twentieth Century"/>
                <a:sym typeface="Twentieth Century"/>
              </a:rPr>
              <a:t>Workbook: Activity 5 </a:t>
            </a:r>
            <a:endParaRPr sz="2000" b="1">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Noto Sans Symbols"/>
              <a:buNone/>
            </a:pPr>
            <a:endParaRPr sz="2000">
              <a:solidFill>
                <a:srgbClr val="1D2A53"/>
              </a:solidFill>
              <a:latin typeface="Calibri"/>
              <a:ea typeface="Calibri"/>
              <a:cs typeface="Calibri"/>
              <a:sym typeface="Calibri"/>
            </a:endParaRPr>
          </a:p>
          <a:p>
            <a:pPr marL="342900" marR="0" lvl="0" indent="-342900" algn="l" rtl="0">
              <a:spcBef>
                <a:spcPts val="0"/>
              </a:spcBef>
              <a:spcAft>
                <a:spcPts val="0"/>
              </a:spcAft>
              <a:buClr>
                <a:srgbClr val="DD8047"/>
              </a:buClr>
              <a:buSzPts val="2000"/>
              <a:buFont typeface="Noto Sans Symbols"/>
              <a:buChar char="❑"/>
            </a:pPr>
            <a:r>
              <a:rPr lang="en-US" sz="2000">
                <a:solidFill>
                  <a:srgbClr val="DD8047"/>
                </a:solidFill>
                <a:latin typeface="Calibri"/>
                <a:ea typeface="Calibri"/>
                <a:cs typeface="Calibri"/>
                <a:sym typeface="Calibri"/>
              </a:rPr>
              <a:t>Reflect on the professional behaviors that characterize efficient and effective meetings you have attended.</a:t>
            </a:r>
            <a:endParaRPr/>
          </a:p>
          <a:p>
            <a:pPr marL="342900" marR="0" lvl="0" indent="-215900" algn="l" rtl="0">
              <a:spcBef>
                <a:spcPts val="0"/>
              </a:spcBef>
              <a:spcAft>
                <a:spcPts val="0"/>
              </a:spcAft>
              <a:buClr>
                <a:schemeClr val="dk1"/>
              </a:buClr>
              <a:buSzPts val="2000"/>
              <a:buFont typeface="Noto Sans Symbols"/>
              <a:buNone/>
            </a:pPr>
            <a:endParaRPr sz="2000">
              <a:solidFill>
                <a:srgbClr val="DD8047"/>
              </a:solidFill>
              <a:latin typeface="Calibri"/>
              <a:ea typeface="Calibri"/>
              <a:cs typeface="Calibri"/>
              <a:sym typeface="Calibri"/>
            </a:endParaRPr>
          </a:p>
          <a:p>
            <a:pPr marL="342900" marR="0" lvl="0" indent="-342900" algn="l" rtl="0">
              <a:spcBef>
                <a:spcPts val="0"/>
              </a:spcBef>
              <a:spcAft>
                <a:spcPts val="0"/>
              </a:spcAft>
              <a:buClr>
                <a:srgbClr val="DD8047"/>
              </a:buClr>
              <a:buSzPts val="2000"/>
              <a:buFont typeface="Noto Sans Symbols"/>
              <a:buChar char="❑"/>
            </a:pPr>
            <a:r>
              <a:rPr lang="en-US" sz="2000">
                <a:solidFill>
                  <a:srgbClr val="DD8047"/>
                </a:solidFill>
                <a:latin typeface="Calibri"/>
                <a:ea typeface="Calibri"/>
                <a:cs typeface="Calibri"/>
                <a:sym typeface="Calibri"/>
              </a:rPr>
              <a:t>What working agreements will support your team’s work and heighten your productivity?</a:t>
            </a:r>
            <a:endParaRPr/>
          </a:p>
        </p:txBody>
      </p:sp>
      <p:sp>
        <p:nvSpPr>
          <p:cNvPr id="402" name="Google Shape;402;p57"/>
          <p:cNvSpPr txBox="1">
            <a:spLocks noGrp="1"/>
          </p:cNvSpPr>
          <p:nvPr>
            <p:ph type="body" idx="1"/>
          </p:nvPr>
        </p:nvSpPr>
        <p:spPr>
          <a:xfrm>
            <a:off x="296485" y="1905547"/>
            <a:ext cx="4578283" cy="440266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sz="2400">
                <a:solidFill>
                  <a:srgbClr val="1D2A53"/>
                </a:solidFill>
              </a:rPr>
              <a:t>Sample Agreements/Norms:</a:t>
            </a:r>
            <a:endParaRPr/>
          </a:p>
          <a:p>
            <a:pPr marL="342900" lvl="0" indent="-342900" algn="l" rtl="0">
              <a:spcBef>
                <a:spcPts val="480"/>
              </a:spcBef>
              <a:spcAft>
                <a:spcPts val="0"/>
              </a:spcAft>
              <a:buSzPts val="2400"/>
              <a:buChar char="▪"/>
            </a:pPr>
            <a:r>
              <a:rPr lang="en-US" sz="2400">
                <a:solidFill>
                  <a:srgbClr val="1D2A53"/>
                </a:solidFill>
              </a:rPr>
              <a:t>Start on time, end on time</a:t>
            </a:r>
            <a:endParaRPr/>
          </a:p>
          <a:p>
            <a:pPr marL="342900" lvl="0" indent="-342900" algn="l" rtl="0">
              <a:spcBef>
                <a:spcPts val="480"/>
              </a:spcBef>
              <a:spcAft>
                <a:spcPts val="0"/>
              </a:spcAft>
              <a:buSzPts val="2400"/>
              <a:buChar char="▪"/>
            </a:pPr>
            <a:r>
              <a:rPr lang="en-US" sz="2400">
                <a:solidFill>
                  <a:srgbClr val="1D2A53"/>
                </a:solidFill>
              </a:rPr>
              <a:t>Listen to understand, not reply</a:t>
            </a:r>
            <a:endParaRPr/>
          </a:p>
          <a:p>
            <a:pPr marL="342900" lvl="0" indent="-342900" algn="l" rtl="0">
              <a:spcBef>
                <a:spcPts val="480"/>
              </a:spcBef>
              <a:spcAft>
                <a:spcPts val="0"/>
              </a:spcAft>
              <a:buSzPts val="2400"/>
              <a:buChar char="▪"/>
            </a:pPr>
            <a:r>
              <a:rPr lang="en-US" sz="2400">
                <a:solidFill>
                  <a:srgbClr val="1D2A53"/>
                </a:solidFill>
              </a:rPr>
              <a:t>Use the team meeting process</a:t>
            </a:r>
            <a:endParaRPr/>
          </a:p>
          <a:p>
            <a:pPr marL="342900" lvl="0" indent="-342900" algn="l" rtl="0">
              <a:spcBef>
                <a:spcPts val="480"/>
              </a:spcBef>
              <a:spcAft>
                <a:spcPts val="0"/>
              </a:spcAft>
              <a:buSzPts val="2400"/>
              <a:buChar char="▪"/>
            </a:pPr>
            <a:r>
              <a:rPr lang="en-US" sz="2400">
                <a:solidFill>
                  <a:srgbClr val="1D2A53"/>
                </a:solidFill>
              </a:rPr>
              <a:t>Actively participate</a:t>
            </a:r>
            <a:endParaRPr/>
          </a:p>
          <a:p>
            <a:pPr marL="342900" lvl="0" indent="-342900" algn="l" rtl="0">
              <a:spcBef>
                <a:spcPts val="480"/>
              </a:spcBef>
              <a:spcAft>
                <a:spcPts val="0"/>
              </a:spcAft>
              <a:buSzPts val="2400"/>
              <a:buChar char="▪"/>
            </a:pPr>
            <a:r>
              <a:rPr lang="en-US" sz="2400">
                <a:solidFill>
                  <a:srgbClr val="1D2A53"/>
                </a:solidFill>
              </a:rPr>
              <a:t>Assume best intentions</a:t>
            </a:r>
            <a:endParaRPr/>
          </a:p>
        </p:txBody>
      </p:sp>
      <p:pic>
        <p:nvPicPr>
          <p:cNvPr id="403" name="Google Shape;403;p57" title="Practice Icon"/>
          <p:cNvPicPr preferRelativeResize="0"/>
          <p:nvPr/>
        </p:nvPicPr>
        <p:blipFill rotWithShape="1">
          <a:blip r:embed="rId3">
            <a:alphaModFix/>
          </a:blip>
          <a:srcRect/>
          <a:stretch/>
        </p:blipFill>
        <p:spPr>
          <a:xfrm>
            <a:off x="296485" y="307097"/>
            <a:ext cx="713232" cy="713232"/>
          </a:xfrm>
          <a:prstGeom prst="rect">
            <a:avLst/>
          </a:prstGeom>
          <a:noFill/>
          <a:ln>
            <a:noFill/>
          </a:ln>
          <a:effectLst>
            <a:outerShdw blurRad="50800" dist="38100" dir="2700000" algn="tl" rotWithShape="0">
              <a:srgbClr val="000000">
                <a:alpha val="40000"/>
              </a:srgbClr>
            </a:outerShdw>
          </a:effectLst>
        </p:spPr>
      </p:pic>
      <p:sp>
        <p:nvSpPr>
          <p:cNvPr id="404" name="Google Shape;404;p57"/>
          <p:cNvSpPr txBox="1">
            <a:spLocks noGrp="1"/>
          </p:cNvSpPr>
          <p:nvPr>
            <p:ph type="title"/>
          </p:nvPr>
        </p:nvSpPr>
        <p:spPr>
          <a:xfrm>
            <a:off x="1009717"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Creating Agreements/Norms for Team Meetings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graphicFrame>
        <p:nvGraphicFramePr>
          <p:cNvPr id="410" name="Google Shape;410;p58" descr="1.1 Team Composition:&#10;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10;programs, and for high schools, (e) student representation.&#10;Possible sources: School organizational chart, Tier I team meeting minutes&#10;Criteria: 0 = Tier I team does not exist or does not include coordinator, school administrator, or individuals with applied behavioral expertise&#10; 1 = Tier I team exists, but does not include all identified roles or attendance of these members is below 80%&#10; 2 = Tier I team exists with coordinator, administrator, and all identified roles represented, AND attendance&#10;1.2 Team Operating Procedures: &#10;Tier I team meets at least monthly and has (a) regular meeting format/agenda, (b) minutes, (c) defined meeting roles, and (d) a current action plan.&#10;Possible sources: Tier I team meeting agendas and minutes, Tier I meeting roles descriptions, Tier I action plan&#10;Criteria: 0 = Tier I team does not use regular meeting format/ agenda, minutes, defined roles, or a current action plan&#10;1= Tier I team has at least 2 but not all 4 features&#10;2 = Tier I team meets at least monthly and uses regular meeting format/agenda, minutes, defined roles, AND has a current action plan&#10;&#10;&#10;" title="TFI features 1.1  and 1.2"/>
          <p:cNvGraphicFramePr/>
          <p:nvPr/>
        </p:nvGraphicFramePr>
        <p:xfrm>
          <a:off x="284480" y="1356384"/>
          <a:ext cx="3000000" cy="3000000"/>
        </p:xfrm>
        <a:graphic>
          <a:graphicData uri="http://schemas.openxmlformats.org/drawingml/2006/table">
            <a:tbl>
              <a:tblPr firstRow="1" bandRow="1">
                <a:noFill/>
                <a:tableStyleId>{4D62FBBB-2410-4CB4-9E32-DC06ED99BB2A}</a:tableStyleId>
              </a:tblPr>
              <a:tblGrid>
                <a:gridCol w="3303975">
                  <a:extLst>
                    <a:ext uri="{9D8B030D-6E8A-4147-A177-3AD203B41FA5}">
                      <a16:colId xmlns:a16="http://schemas.microsoft.com/office/drawing/2014/main" val="20000"/>
                    </a:ext>
                  </a:extLst>
                </a:gridCol>
                <a:gridCol w="1744125">
                  <a:extLst>
                    <a:ext uri="{9D8B030D-6E8A-4147-A177-3AD203B41FA5}">
                      <a16:colId xmlns:a16="http://schemas.microsoft.com/office/drawing/2014/main" val="20001"/>
                    </a:ext>
                  </a:extLst>
                </a:gridCol>
                <a:gridCol w="3483275">
                  <a:extLst>
                    <a:ext uri="{9D8B030D-6E8A-4147-A177-3AD203B41FA5}">
                      <a16:colId xmlns:a16="http://schemas.microsoft.com/office/drawing/2014/main" val="20002"/>
                    </a:ext>
                  </a:extLst>
                </a:gridCol>
              </a:tblGrid>
              <a:tr h="349725">
                <a:tc>
                  <a:txBody>
                    <a:bodyPr/>
                    <a:lstStyle/>
                    <a:p>
                      <a:pPr marL="0" marR="0" lvl="0" indent="0" algn="l" rtl="0">
                        <a:spcBef>
                          <a:spcPts val="0"/>
                        </a:spcBef>
                        <a:spcAft>
                          <a:spcPts val="0"/>
                        </a:spcAft>
                        <a:buNone/>
                      </a:pPr>
                      <a:r>
                        <a:rPr lang="en-US" sz="1800"/>
                        <a:t>Features</a:t>
                      </a:r>
                      <a:endParaRPr sz="180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1800"/>
                        <a:t>Possible Sources</a:t>
                      </a:r>
                      <a:endParaRPr sz="180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1800"/>
                        <a:t>Criteria</a:t>
                      </a:r>
                      <a:endParaRPr sz="1800">
                        <a:solidFill>
                          <a:srgbClr val="000000"/>
                        </a:solidFill>
                      </a:endParaRPr>
                    </a:p>
                  </a:txBody>
                  <a:tcPr marL="91450" marR="91450" marT="45725" marB="45725"/>
                </a:tc>
                <a:extLst>
                  <a:ext uri="{0D108BD9-81ED-4DB2-BD59-A6C34878D82A}">
                    <a16:rowId xmlns:a16="http://schemas.microsoft.com/office/drawing/2014/main" val="10000"/>
                  </a:ext>
                </a:extLst>
              </a:tr>
              <a:tr h="2093400">
                <a:tc>
                  <a:txBody>
                    <a:bodyPr/>
                    <a:lstStyle/>
                    <a:p>
                      <a:pPr marL="0" marR="0" lvl="0" indent="0" algn="l" rtl="0">
                        <a:spcBef>
                          <a:spcPts val="0"/>
                        </a:spcBef>
                        <a:spcAft>
                          <a:spcPts val="0"/>
                        </a:spcAft>
                        <a:buNone/>
                      </a:pPr>
                      <a:r>
                        <a:rPr lang="en-US" sz="1300"/>
                        <a:t>1.1 Team Composition:</a:t>
                      </a:r>
                      <a:endParaRPr/>
                    </a:p>
                    <a:p>
                      <a:pPr marL="0" marR="0" lvl="0" indent="0" algn="l" rtl="0">
                        <a:spcBef>
                          <a:spcPts val="0"/>
                        </a:spcBef>
                        <a:spcAft>
                          <a:spcPts val="0"/>
                        </a:spcAft>
                        <a:buNone/>
                      </a:pPr>
                      <a:r>
                        <a:rPr lang="en-US" sz="1300"/>
                        <a:t>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a:t>
                      </a:r>
                      <a:endParaRPr/>
                    </a:p>
                    <a:p>
                      <a:pPr marL="0" marR="0" lvl="0" indent="0" algn="l" rtl="0">
                        <a:spcBef>
                          <a:spcPts val="0"/>
                        </a:spcBef>
                        <a:spcAft>
                          <a:spcPts val="0"/>
                        </a:spcAft>
                        <a:buNone/>
                      </a:pPr>
                      <a:r>
                        <a:rPr lang="en-US" sz="1300"/>
                        <a:t>programs, and for high schools, (e) student representation.</a:t>
                      </a:r>
                      <a:endParaRPr sz="1300" b="0">
                        <a:solidFill>
                          <a:srgbClr val="000000"/>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n-US" sz="1300"/>
                        <a:t>• School organizational chart</a:t>
                      </a:r>
                      <a:endParaRPr/>
                    </a:p>
                    <a:p>
                      <a:pPr marL="0" marR="0" lvl="0" indent="0" algn="l" rtl="0">
                        <a:spcBef>
                          <a:spcPts val="0"/>
                        </a:spcBef>
                        <a:spcAft>
                          <a:spcPts val="0"/>
                        </a:spcAft>
                        <a:buNone/>
                      </a:pPr>
                      <a:r>
                        <a:rPr lang="en-US" sz="1300"/>
                        <a:t>• Tier I team meeting minutes</a:t>
                      </a:r>
                      <a:endParaRPr sz="1300" b="0">
                        <a:solidFill>
                          <a:srgbClr val="000000"/>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n-US" sz="1300"/>
                        <a:t>0 = Tier I team does not exist or does not include coordinator, school administrator, or individuals with applied behavioral expertise</a:t>
                      </a:r>
                      <a:endParaRPr/>
                    </a:p>
                    <a:p>
                      <a:pPr marL="0" marR="0" lvl="0" indent="0" algn="l" rtl="0">
                        <a:spcBef>
                          <a:spcPts val="0"/>
                        </a:spcBef>
                        <a:spcAft>
                          <a:spcPts val="0"/>
                        </a:spcAft>
                        <a:buNone/>
                      </a:pPr>
                      <a:r>
                        <a:rPr lang="en-US" sz="1300"/>
                        <a:t> 1 = Tier I team exists, but does not include all identified roles or attendance of these members is below 80%</a:t>
                      </a:r>
                      <a:endParaRPr/>
                    </a:p>
                    <a:p>
                      <a:pPr marL="0" marR="0" lvl="0" indent="0" algn="l" rtl="0">
                        <a:spcBef>
                          <a:spcPts val="0"/>
                        </a:spcBef>
                        <a:spcAft>
                          <a:spcPts val="0"/>
                        </a:spcAft>
                        <a:buNone/>
                      </a:pPr>
                      <a:r>
                        <a:rPr lang="en-US" sz="1300"/>
                        <a:t> 2 = Tier I team exists with coordinator, administrator, and all identified roles represented, AND attendance</a:t>
                      </a:r>
                      <a:endParaRPr sz="1300" b="0">
                        <a:solidFill>
                          <a:srgbClr val="000000"/>
                        </a:solidFill>
                        <a:latin typeface="Twentieth Century"/>
                        <a:ea typeface="Twentieth Century"/>
                        <a:cs typeface="Twentieth Century"/>
                        <a:sym typeface="Twentieth Century"/>
                      </a:endParaRPr>
                    </a:p>
                  </a:txBody>
                  <a:tcPr marL="68575" marR="68575" marT="0" marB="0"/>
                </a:tc>
                <a:extLst>
                  <a:ext uri="{0D108BD9-81ED-4DB2-BD59-A6C34878D82A}">
                    <a16:rowId xmlns:a16="http://schemas.microsoft.com/office/drawing/2014/main" val="10001"/>
                  </a:ext>
                </a:extLst>
              </a:tr>
              <a:tr h="1574800">
                <a:tc>
                  <a:txBody>
                    <a:bodyPr/>
                    <a:lstStyle/>
                    <a:p>
                      <a:pPr marL="0" marR="0" lvl="0" indent="0" algn="l" rtl="0">
                        <a:spcBef>
                          <a:spcPts val="0"/>
                        </a:spcBef>
                        <a:spcAft>
                          <a:spcPts val="0"/>
                        </a:spcAft>
                        <a:buNone/>
                      </a:pPr>
                      <a:r>
                        <a:rPr lang="en-US" sz="1300"/>
                        <a:t>1.2 Team Operating Procedures: </a:t>
                      </a:r>
                      <a:endParaRPr/>
                    </a:p>
                    <a:p>
                      <a:pPr marL="0" marR="0" lvl="0" indent="0" algn="l" rtl="0">
                        <a:spcBef>
                          <a:spcPts val="0"/>
                        </a:spcBef>
                        <a:spcAft>
                          <a:spcPts val="0"/>
                        </a:spcAft>
                        <a:buNone/>
                      </a:pPr>
                      <a:r>
                        <a:rPr lang="en-US" sz="1300"/>
                        <a:t>Tier I team meets at least monthly and has (a) regular meeting format/agenda, (b) minutes, (c) defined meeting roles, and (d) a current action plan.</a:t>
                      </a:r>
                      <a:endParaRPr sz="1300">
                        <a:solidFill>
                          <a:srgbClr val="000000"/>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n-US" sz="1300"/>
                        <a:t>• Tier I team meeting agendas and  </a:t>
                      </a:r>
                      <a:endParaRPr/>
                    </a:p>
                    <a:p>
                      <a:pPr marL="0" marR="0" lvl="0" indent="0" algn="l" rtl="0">
                        <a:spcBef>
                          <a:spcPts val="0"/>
                        </a:spcBef>
                        <a:spcAft>
                          <a:spcPts val="0"/>
                        </a:spcAft>
                        <a:buNone/>
                      </a:pPr>
                      <a:r>
                        <a:rPr lang="en-US" sz="1300"/>
                        <a:t>   minutes</a:t>
                      </a:r>
                      <a:endParaRPr/>
                    </a:p>
                    <a:p>
                      <a:pPr marL="0" marR="0" lvl="0" indent="0" algn="l" rtl="0">
                        <a:spcBef>
                          <a:spcPts val="0"/>
                        </a:spcBef>
                        <a:spcAft>
                          <a:spcPts val="0"/>
                        </a:spcAft>
                        <a:buNone/>
                      </a:pPr>
                      <a:r>
                        <a:rPr lang="en-US" sz="1300"/>
                        <a:t>• Tier I meeting roles descriptions</a:t>
                      </a:r>
                      <a:endParaRPr/>
                    </a:p>
                    <a:p>
                      <a:pPr marL="0" marR="0" lvl="0" indent="0" algn="l" rtl="0">
                        <a:spcBef>
                          <a:spcPts val="0"/>
                        </a:spcBef>
                        <a:spcAft>
                          <a:spcPts val="0"/>
                        </a:spcAft>
                        <a:buNone/>
                      </a:pPr>
                      <a:r>
                        <a:rPr lang="en-US" sz="1300"/>
                        <a:t>• Tier I action plan</a:t>
                      </a:r>
                      <a:endParaRPr sz="1300">
                        <a:solidFill>
                          <a:srgbClr val="000000"/>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n-US" sz="1300"/>
                        <a:t>0 = Tier I team does not use regular meeting format/ agenda, minutes, defined roles, or a current action plan</a:t>
                      </a:r>
                      <a:endParaRPr/>
                    </a:p>
                    <a:p>
                      <a:pPr marL="0" marR="0" lvl="0" indent="0" algn="l" rtl="0">
                        <a:spcBef>
                          <a:spcPts val="0"/>
                        </a:spcBef>
                        <a:spcAft>
                          <a:spcPts val="0"/>
                        </a:spcAft>
                        <a:buNone/>
                      </a:pPr>
                      <a:r>
                        <a:rPr lang="en-US" sz="1300"/>
                        <a:t>1= Tier I team has at least 2 but not all 4 features</a:t>
                      </a:r>
                      <a:endParaRPr/>
                    </a:p>
                    <a:p>
                      <a:pPr marL="0" marR="0" lvl="0" indent="0" algn="l" rtl="0">
                        <a:spcBef>
                          <a:spcPts val="0"/>
                        </a:spcBef>
                        <a:spcAft>
                          <a:spcPts val="0"/>
                        </a:spcAft>
                        <a:buNone/>
                      </a:pPr>
                      <a:r>
                        <a:rPr lang="en-US" sz="1300"/>
                        <a:t>2 = Tier I team meets at least monthly and uses regular meeting format/agenda, minutes, defined roles, AND has a current action plan</a:t>
                      </a:r>
                      <a:endParaRPr sz="1300">
                        <a:solidFill>
                          <a:srgbClr val="000000"/>
                        </a:solidFill>
                        <a:latin typeface="Twentieth Century"/>
                        <a:ea typeface="Twentieth Century"/>
                        <a:cs typeface="Twentieth Century"/>
                        <a:sym typeface="Twentieth Century"/>
                      </a:endParaRPr>
                    </a:p>
                  </a:txBody>
                  <a:tcPr marL="68575" marR="68575" marT="0" marB="0"/>
                </a:tc>
                <a:extLst>
                  <a:ext uri="{0D108BD9-81ED-4DB2-BD59-A6C34878D82A}">
                    <a16:rowId xmlns:a16="http://schemas.microsoft.com/office/drawing/2014/main" val="10002"/>
                  </a:ext>
                </a:extLst>
              </a:tr>
            </a:tbl>
          </a:graphicData>
        </a:graphic>
      </p:graphicFrame>
      <p:pic>
        <p:nvPicPr>
          <p:cNvPr id="411" name="Google Shape;411;p58"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412" name="Google Shape;412;p58"/>
          <p:cNvSpPr txBox="1">
            <a:spLocks noGrp="1"/>
          </p:cNvSpPr>
          <p:nvPr>
            <p:ph type="title"/>
          </p:nvPr>
        </p:nvSpPr>
        <p:spPr>
          <a:xfrm>
            <a:off x="917267" y="290275"/>
            <a:ext cx="7461610"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aphicFrame>
        <p:nvGraphicFramePr>
          <p:cNvPr id="418" name="Google Shape;418;p59" descr="1.1 Team Composition:&#10;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10;programs, and for high schools, (e) student representation.&#10;Possible sources: School organizational chart, Tier I team meeting minutes&#10;Criteria: 0 = Tier I team does not exist or does not include coordinator, school administrator, or individuals with applied behavioral expertise&#10; 1 = Tier I team exists, but does not include all identified roles or attendance of these members is below 80%&#10; 2 = Tier I team exists with coordinator, administrator, and all identified roles represented, AND attendance&#10;1.2 Team Operating Procedures: &#10;Tier I team meets at least monthly and has (a) regular meeting format/agenda, (b) minutes, (c) defined meeting roles, and (d) a current action plan.&#10;Possible sources: Tier I team meeting agendas and minutes, Tier I meeting roles descriptions, Tier I action plan&#10;Criteria: 0 = Tier I team does not use regular meeting format/ agenda, minutes, defined roles, or a current action plan&#10;1= Tier I team has at least 2 but not all 4 features&#10;2 = Tier I team meets at least monthly and uses regular meeting format/agenda, minutes, defined roles, AND has a current action plan&#10;&#10;&#10;" title="TFI features 1.1  and 1.2"/>
          <p:cNvGraphicFramePr/>
          <p:nvPr/>
        </p:nvGraphicFramePr>
        <p:xfrm>
          <a:off x="284480" y="1356384"/>
          <a:ext cx="3000000" cy="3000000"/>
        </p:xfrm>
        <a:graphic>
          <a:graphicData uri="http://schemas.openxmlformats.org/drawingml/2006/table">
            <a:tbl>
              <a:tblPr firstRow="1" bandRow="1">
                <a:noFill/>
                <a:tableStyleId>{4D62FBBB-2410-4CB4-9E32-DC06ED99BB2A}</a:tableStyleId>
              </a:tblPr>
              <a:tblGrid>
                <a:gridCol w="3303975">
                  <a:extLst>
                    <a:ext uri="{9D8B030D-6E8A-4147-A177-3AD203B41FA5}">
                      <a16:colId xmlns:a16="http://schemas.microsoft.com/office/drawing/2014/main" val="20000"/>
                    </a:ext>
                  </a:extLst>
                </a:gridCol>
                <a:gridCol w="1744125">
                  <a:extLst>
                    <a:ext uri="{9D8B030D-6E8A-4147-A177-3AD203B41FA5}">
                      <a16:colId xmlns:a16="http://schemas.microsoft.com/office/drawing/2014/main" val="20001"/>
                    </a:ext>
                  </a:extLst>
                </a:gridCol>
                <a:gridCol w="3483275">
                  <a:extLst>
                    <a:ext uri="{9D8B030D-6E8A-4147-A177-3AD203B41FA5}">
                      <a16:colId xmlns:a16="http://schemas.microsoft.com/office/drawing/2014/main" val="20002"/>
                    </a:ext>
                  </a:extLst>
                </a:gridCol>
              </a:tblGrid>
              <a:tr h="349725">
                <a:tc>
                  <a:txBody>
                    <a:bodyPr/>
                    <a:lstStyle/>
                    <a:p>
                      <a:pPr marL="0" marR="0" lvl="0" indent="0" algn="l" rtl="0">
                        <a:spcBef>
                          <a:spcPts val="0"/>
                        </a:spcBef>
                        <a:spcAft>
                          <a:spcPts val="0"/>
                        </a:spcAft>
                        <a:buNone/>
                      </a:pPr>
                      <a:r>
                        <a:rPr lang="en-US" sz="1800"/>
                        <a:t>Features</a:t>
                      </a:r>
                      <a:endParaRPr sz="1800">
                        <a:solidFill>
                          <a:srgbClr val="000000"/>
                        </a:solidFill>
                      </a:endParaRPr>
                    </a:p>
                  </a:txBody>
                  <a:tcPr marL="91450" marR="91450" marT="45725" marB="45725"/>
                </a:tc>
                <a:tc gridSpan="2">
                  <a:txBody>
                    <a:bodyPr/>
                    <a:lstStyle/>
                    <a:p>
                      <a:pPr marL="0" lvl="0" indent="0" algn="l" rtl="0">
                        <a:spcBef>
                          <a:spcPts val="0"/>
                        </a:spcBef>
                        <a:spcAft>
                          <a:spcPts val="0"/>
                        </a:spcAft>
                        <a:buNone/>
                      </a:pPr>
                      <a:r>
                        <a:rPr lang="en-US" sz="1800"/>
                        <a:t>Cultural Responsiveness</a:t>
                      </a:r>
                      <a:endParaRPr sz="1800" b="1">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093400">
                <a:tc>
                  <a:txBody>
                    <a:bodyPr/>
                    <a:lstStyle/>
                    <a:p>
                      <a:pPr marL="0" marR="0" lvl="0" indent="0" algn="l" rtl="0">
                        <a:spcBef>
                          <a:spcPts val="0"/>
                        </a:spcBef>
                        <a:spcAft>
                          <a:spcPts val="0"/>
                        </a:spcAft>
                        <a:buNone/>
                      </a:pPr>
                      <a:r>
                        <a:rPr lang="en-US" sz="1300"/>
                        <a:t>1.1 Team Composition:</a:t>
                      </a:r>
                      <a:endParaRPr/>
                    </a:p>
                    <a:p>
                      <a:pPr marL="0" marR="0" lvl="0" indent="0" algn="l" rtl="0">
                        <a:spcBef>
                          <a:spcPts val="0"/>
                        </a:spcBef>
                        <a:spcAft>
                          <a:spcPts val="0"/>
                        </a:spcAft>
                        <a:buNone/>
                      </a:pPr>
                      <a:r>
                        <a:rPr lang="en-US" sz="1300"/>
                        <a:t>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a:t>
                      </a:r>
                      <a:endParaRPr/>
                    </a:p>
                    <a:p>
                      <a:pPr marL="0" marR="0" lvl="0" indent="0" algn="l" rtl="0">
                        <a:spcBef>
                          <a:spcPts val="0"/>
                        </a:spcBef>
                        <a:spcAft>
                          <a:spcPts val="0"/>
                        </a:spcAft>
                        <a:buNone/>
                      </a:pPr>
                      <a:r>
                        <a:rPr lang="en-US" sz="1300"/>
                        <a:t>programs, and for high schools, (e) student representation.</a:t>
                      </a:r>
                      <a:endParaRPr sz="1300" b="0">
                        <a:solidFill>
                          <a:srgbClr val="000000"/>
                        </a:solidFill>
                        <a:latin typeface="Twentieth Century"/>
                        <a:ea typeface="Twentieth Century"/>
                        <a:cs typeface="Twentieth Century"/>
                        <a:sym typeface="Twentieth Century"/>
                      </a:endParaRPr>
                    </a:p>
                  </a:txBody>
                  <a:tcPr marL="68575" marR="68575" marT="0" marB="0"/>
                </a:tc>
                <a:tc gridSpan="2">
                  <a:txBody>
                    <a:bodyPr/>
                    <a:lstStyle/>
                    <a:p>
                      <a:pPr marL="0" lvl="0" indent="0" algn="l" rtl="0">
                        <a:spcBef>
                          <a:spcPts val="0"/>
                        </a:spcBef>
                        <a:spcAft>
                          <a:spcPts val="0"/>
                        </a:spcAft>
                        <a:buClr>
                          <a:srgbClr val="44546A"/>
                        </a:buClr>
                        <a:buFont typeface="Questrial"/>
                        <a:buNone/>
                      </a:pPr>
                      <a:r>
                        <a:rPr lang="en-US" sz="1300"/>
                        <a:t>School SWPBIS leadership teams not only include stakeholders as team members but also actively elicit ownership, voice, and broad representation of their families and communities, especially underserved families and cultures. Although teams should be small enough to be efficient, family voice is critical. If team size is a concern, consider the use of subcommittee structures and have families represented on the subcommittees.</a:t>
                      </a:r>
                      <a:endParaRPr sz="1900">
                        <a:solidFill>
                          <a:srgbClr val="44546A"/>
                        </a:solidFill>
                        <a:latin typeface="Questrial"/>
                        <a:ea typeface="Questrial"/>
                        <a:cs typeface="Questrial"/>
                        <a:sym typeface="Questrial"/>
                      </a:endParaRPr>
                    </a:p>
                    <a:p>
                      <a:pPr marL="0" lvl="0" indent="0" algn="l" rtl="0">
                        <a:spcBef>
                          <a:spcPts val="0"/>
                        </a:spcBef>
                        <a:spcAft>
                          <a:spcPts val="0"/>
                        </a:spcAft>
                        <a:buNone/>
                      </a:pPr>
                      <a:endParaRPr/>
                    </a:p>
                  </a:txBody>
                  <a:tcPr marL="68575" marR="68575" marT="0" marB="0">
                    <a:solidFill>
                      <a:srgbClr val="CDCFE0"/>
                    </a:solidFill>
                  </a:tcPr>
                </a:tc>
                <a:tc hMerge="1">
                  <a:txBody>
                    <a:bodyPr/>
                    <a:lstStyle/>
                    <a:p>
                      <a:endParaRPr lang="en-US"/>
                    </a:p>
                  </a:txBody>
                  <a:tcPr/>
                </a:tc>
                <a:extLst>
                  <a:ext uri="{0D108BD9-81ED-4DB2-BD59-A6C34878D82A}">
                    <a16:rowId xmlns:a16="http://schemas.microsoft.com/office/drawing/2014/main" val="10001"/>
                  </a:ext>
                </a:extLst>
              </a:tr>
              <a:tr h="1574800">
                <a:tc>
                  <a:txBody>
                    <a:bodyPr/>
                    <a:lstStyle/>
                    <a:p>
                      <a:pPr marL="0" marR="0" lvl="0" indent="0" algn="l" rtl="0">
                        <a:spcBef>
                          <a:spcPts val="0"/>
                        </a:spcBef>
                        <a:spcAft>
                          <a:spcPts val="0"/>
                        </a:spcAft>
                        <a:buNone/>
                      </a:pPr>
                      <a:r>
                        <a:rPr lang="en-US" sz="1300"/>
                        <a:t>1.2 Team Operating Procedures: </a:t>
                      </a:r>
                      <a:endParaRPr/>
                    </a:p>
                    <a:p>
                      <a:pPr marL="0" marR="0" lvl="0" indent="0" algn="l" rtl="0">
                        <a:spcBef>
                          <a:spcPts val="0"/>
                        </a:spcBef>
                        <a:spcAft>
                          <a:spcPts val="0"/>
                        </a:spcAft>
                        <a:buNone/>
                      </a:pPr>
                      <a:r>
                        <a:rPr lang="en-US" sz="1300"/>
                        <a:t>Tier I team meets at least monthly and has (a) regular meeting format/agenda, (b) minutes, (c) defined meeting roles, and (d) a current action plan.</a:t>
                      </a:r>
                      <a:endParaRPr sz="1300">
                        <a:solidFill>
                          <a:srgbClr val="000000"/>
                        </a:solidFill>
                        <a:latin typeface="Twentieth Century"/>
                        <a:ea typeface="Twentieth Century"/>
                        <a:cs typeface="Twentieth Century"/>
                        <a:sym typeface="Twentieth Century"/>
                      </a:endParaRPr>
                    </a:p>
                  </a:txBody>
                  <a:tcPr marL="68575" marR="68575" marT="0" marB="0"/>
                </a:tc>
                <a:tc gridSpan="2">
                  <a:txBody>
                    <a:bodyPr/>
                    <a:lstStyle/>
                    <a:p>
                      <a:pPr marL="0" marR="0" lvl="0" indent="0" algn="l" rtl="0">
                        <a:lnSpc>
                          <a:spcPct val="100000"/>
                        </a:lnSpc>
                        <a:spcBef>
                          <a:spcPts val="0"/>
                        </a:spcBef>
                        <a:spcAft>
                          <a:spcPts val="0"/>
                        </a:spcAft>
                        <a:buNone/>
                      </a:pPr>
                      <a:r>
                        <a:rPr lang="en-US" sz="1300"/>
                        <a:t>Team procedures include structures and practices that prompt the use of data for decision making and communication to ensure transparency of the system and to enable all stakeholders to have a voice in the process and outcomes. During data analysis, team members examine the system and policies for potential changes, rather than placing the responsibility for change on families and students. Having a defined set of procedures holds the team responsible for ensuring equitable SWPBIS implementation and assessing student data for equitable impact.</a:t>
                      </a:r>
                      <a:endParaRPr sz="1300"/>
                    </a:p>
                    <a:p>
                      <a:pPr marL="0" marR="0" lvl="0" indent="0" algn="l" rtl="0">
                        <a:lnSpc>
                          <a:spcPct val="100000"/>
                        </a:lnSpc>
                        <a:spcBef>
                          <a:spcPts val="0"/>
                        </a:spcBef>
                        <a:spcAft>
                          <a:spcPts val="0"/>
                        </a:spcAft>
                        <a:buNone/>
                      </a:pPr>
                      <a:endParaRPr sz="1300"/>
                    </a:p>
                  </a:txBody>
                  <a:tcPr marL="68575" marR="68575" marT="0" marB="0">
                    <a:solidFill>
                      <a:srgbClr val="CDCFE0"/>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419" name="Google Shape;419;p59"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420" name="Google Shape;420;p59"/>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&amp; Cultural Responsiveness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graphicFrame>
        <p:nvGraphicFramePr>
          <p:cNvPr id="426" name="Google Shape;426;p60" descr="This is a picture of the eight  TFI action items to be completed in the workbook.  Each item is to be rated not in place, partially or fully in place." title="TFI Action items"/>
          <p:cNvGraphicFramePr/>
          <p:nvPr/>
        </p:nvGraphicFramePr>
        <p:xfrm>
          <a:off x="131694" y="1307905"/>
          <a:ext cx="3000000" cy="3000000"/>
        </p:xfrm>
        <a:graphic>
          <a:graphicData uri="http://schemas.openxmlformats.org/drawingml/2006/table">
            <a:tbl>
              <a:tblPr firstRow="1" bandRow="1">
                <a:noFill/>
                <a:tableStyleId>{AD59E7A1-D216-44A3-AB3A-BA1769725262}</a:tableStyleId>
              </a:tblPr>
              <a:tblGrid>
                <a:gridCol w="678375">
                  <a:extLst>
                    <a:ext uri="{9D8B030D-6E8A-4147-A177-3AD203B41FA5}">
                      <a16:colId xmlns:a16="http://schemas.microsoft.com/office/drawing/2014/main" val="20000"/>
                    </a:ext>
                  </a:extLst>
                </a:gridCol>
                <a:gridCol w="6575300">
                  <a:extLst>
                    <a:ext uri="{9D8B030D-6E8A-4147-A177-3AD203B41FA5}">
                      <a16:colId xmlns:a16="http://schemas.microsoft.com/office/drawing/2014/main" val="20001"/>
                    </a:ext>
                  </a:extLst>
                </a:gridCol>
                <a:gridCol w="519350">
                  <a:extLst>
                    <a:ext uri="{9D8B030D-6E8A-4147-A177-3AD203B41FA5}">
                      <a16:colId xmlns:a16="http://schemas.microsoft.com/office/drawing/2014/main" val="20002"/>
                    </a:ext>
                  </a:extLst>
                </a:gridCol>
                <a:gridCol w="519350">
                  <a:extLst>
                    <a:ext uri="{9D8B030D-6E8A-4147-A177-3AD203B41FA5}">
                      <a16:colId xmlns:a16="http://schemas.microsoft.com/office/drawing/2014/main" val="20003"/>
                    </a:ext>
                  </a:extLst>
                </a:gridCol>
                <a:gridCol w="465425">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t>TFI</a:t>
                      </a:r>
                      <a:endParaRPr/>
                    </a:p>
                  </a:txBody>
                  <a:tcPr marL="91450" marR="91450" marT="45725" marB="45725"/>
                </a:tc>
                <a:tc>
                  <a:txBody>
                    <a:bodyPr/>
                    <a:lstStyle/>
                    <a:p>
                      <a:pPr marL="0" marR="0" lvl="0" indent="0" algn="l" rtl="0">
                        <a:spcBef>
                          <a:spcPts val="0"/>
                        </a:spcBef>
                        <a:spcAft>
                          <a:spcPts val="0"/>
                        </a:spcAft>
                        <a:buNone/>
                      </a:pPr>
                      <a:r>
                        <a:rPr lang="en-US" sz="1600"/>
                        <a:t>Action Item</a:t>
                      </a:r>
                      <a:endParaRPr/>
                    </a:p>
                    <a:p>
                      <a:pPr marL="0" marR="0" lvl="0" indent="0" algn="r" rtl="0">
                        <a:spcBef>
                          <a:spcPts val="0"/>
                        </a:spcBef>
                        <a:spcAft>
                          <a:spcPts val="0"/>
                        </a:spcAft>
                        <a:buNone/>
                      </a:pPr>
                      <a:r>
                        <a:rPr lang="en-US" sz="1600" b="0" i="1"/>
                        <a:t>(Not In Place; Partially; Fully In Place -&gt;)</a:t>
                      </a:r>
                      <a:endParaRPr/>
                    </a:p>
                  </a:txBody>
                  <a:tcPr marL="91450" marR="91450" marT="45725" marB="45725"/>
                </a:tc>
                <a:tc>
                  <a:txBody>
                    <a:bodyPr/>
                    <a:lstStyle/>
                    <a:p>
                      <a:pPr marL="0" marR="0" lvl="0" indent="0" algn="l" rtl="0">
                        <a:spcBef>
                          <a:spcPts val="0"/>
                        </a:spcBef>
                        <a:spcAft>
                          <a:spcPts val="0"/>
                        </a:spcAft>
                        <a:buNone/>
                      </a:pPr>
                      <a:r>
                        <a:rPr lang="en-US" sz="1600"/>
                        <a:t>NI</a:t>
                      </a:r>
                      <a:endParaRPr/>
                    </a:p>
                  </a:txBody>
                  <a:tcPr marL="91450" marR="91450" marT="45725" marB="45725"/>
                </a:tc>
                <a:tc>
                  <a:txBody>
                    <a:bodyPr/>
                    <a:lstStyle/>
                    <a:p>
                      <a:pPr marL="0" marR="0" lvl="0" indent="0" algn="l" rtl="0">
                        <a:spcBef>
                          <a:spcPts val="0"/>
                        </a:spcBef>
                        <a:spcAft>
                          <a:spcPts val="0"/>
                        </a:spcAft>
                        <a:buNone/>
                      </a:pPr>
                      <a:r>
                        <a:rPr lang="en-US" sz="1600"/>
                        <a:t>PI</a:t>
                      </a:r>
                      <a:endParaRPr/>
                    </a:p>
                  </a:txBody>
                  <a:tcPr marL="91450" marR="91450" marT="45725" marB="45725"/>
                </a:tc>
                <a:tc>
                  <a:txBody>
                    <a:bodyPr/>
                    <a:lstStyle/>
                    <a:p>
                      <a:pPr marL="0" marR="0" lvl="0" indent="0" algn="l" rtl="0">
                        <a:spcBef>
                          <a:spcPts val="0"/>
                        </a:spcBef>
                        <a:spcAft>
                          <a:spcPts val="0"/>
                        </a:spcAft>
                        <a:buNone/>
                      </a:pPr>
                      <a:r>
                        <a:rPr lang="en-US" sz="1600"/>
                        <a:t>FI</a:t>
                      </a:r>
                      <a:endParaRPr/>
                    </a:p>
                  </a:txBody>
                  <a:tcPr marL="91450" marR="91450" marT="45725" marB="45725"/>
                </a:tc>
                <a:extLst>
                  <a:ext uri="{0D108BD9-81ED-4DB2-BD59-A6C34878D82A}">
                    <a16:rowId xmlns:a16="http://schemas.microsoft.com/office/drawing/2014/main" val="10000"/>
                  </a:ext>
                </a:extLst>
              </a:tr>
              <a:tr h="372075">
                <a:tc>
                  <a:txBody>
                    <a:bodyPr/>
                    <a:lstStyle/>
                    <a:p>
                      <a:pPr marL="0" marR="0" lvl="0" indent="0" algn="l" rtl="0">
                        <a:spcBef>
                          <a:spcPts val="0"/>
                        </a:spcBef>
                        <a:spcAft>
                          <a:spcPts val="0"/>
                        </a:spcAft>
                        <a:buNone/>
                      </a:pPr>
                      <a:r>
                        <a:rPr lang="en-US" sz="1600"/>
                        <a:t>1.1</a:t>
                      </a:r>
                      <a:endParaRPr/>
                    </a:p>
                  </a:txBody>
                  <a:tcPr marL="91450" marR="91450" marT="45725" marB="45725"/>
                </a:tc>
                <a:tc>
                  <a:txBody>
                    <a:bodyPr/>
                    <a:lstStyle/>
                    <a:p>
                      <a:pPr marL="0" marR="0" lvl="0" indent="0" algn="l" rtl="0">
                        <a:spcBef>
                          <a:spcPts val="0"/>
                        </a:spcBef>
                        <a:spcAft>
                          <a:spcPts val="0"/>
                        </a:spcAft>
                        <a:buNone/>
                      </a:pPr>
                      <a:r>
                        <a:rPr lang="en-US" sz="1400" b="0">
                          <a:latin typeface="Calibri"/>
                          <a:ea typeface="Calibri"/>
                          <a:cs typeface="Calibri"/>
                          <a:sym typeface="Calibri"/>
                        </a:rPr>
                        <a:t>Team has administrative support and represents school community </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1"/>
                  </a:ext>
                </a:extLst>
              </a:tr>
              <a:tr h="423350">
                <a:tc>
                  <a:txBody>
                    <a:bodyPr/>
                    <a:lstStyle/>
                    <a:p>
                      <a:pPr marL="0" marR="0" lvl="0" indent="0" algn="l" rtl="0">
                        <a:spcBef>
                          <a:spcPts val="0"/>
                        </a:spcBef>
                        <a:spcAft>
                          <a:spcPts val="0"/>
                        </a:spcAft>
                        <a:buNone/>
                      </a:pPr>
                      <a:r>
                        <a:rPr lang="en-US" sz="1600"/>
                        <a:t>1.1</a:t>
                      </a:r>
                      <a:endParaRPr/>
                    </a:p>
                  </a:txBody>
                  <a:tcPr marL="91450" marR="91450" marT="45725" marB="45725"/>
                </a:tc>
                <a:tc>
                  <a:txBody>
                    <a:bodyPr/>
                    <a:lstStyle/>
                    <a:p>
                      <a:pPr marL="0" marR="0" lvl="0" indent="0" algn="l" rtl="0">
                        <a:spcBef>
                          <a:spcPts val="0"/>
                        </a:spcBef>
                        <a:spcAft>
                          <a:spcPts val="0"/>
                        </a:spcAft>
                        <a:buNone/>
                      </a:pPr>
                      <a:r>
                        <a:rPr lang="en-US" sz="1400" b="0">
                          <a:latin typeface="Calibri"/>
                          <a:ea typeface="Calibri"/>
                          <a:cs typeface="Calibri"/>
                          <a:sym typeface="Calibri"/>
                        </a:rPr>
                        <a:t>Back-up members are identified for all team functions (coach, data-analyst, recorder, data-entry, etc.)</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2"/>
                  </a:ext>
                </a:extLst>
              </a:tr>
              <a:tr h="203200">
                <a:tc>
                  <a:txBody>
                    <a:bodyPr/>
                    <a:lstStyle/>
                    <a:p>
                      <a:pPr marL="0" marR="0" lvl="0" indent="0" algn="l" rtl="0">
                        <a:lnSpc>
                          <a:spcPct val="100000"/>
                        </a:lnSpc>
                        <a:spcBef>
                          <a:spcPts val="0"/>
                        </a:spcBef>
                        <a:spcAft>
                          <a:spcPts val="0"/>
                        </a:spcAft>
                        <a:buClr>
                          <a:srgbClr val="000000"/>
                        </a:buClr>
                        <a:buFont typeface="Arial"/>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School teams include family/student subcommittees or access to grade-level family subcommittees.</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3"/>
                  </a:ext>
                </a:extLst>
              </a:tr>
              <a:tr h="203200">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Family/student participation and role is clearly outlined, defined, and understood by the family/ student representatives and the team. </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4"/>
                  </a:ext>
                </a:extLst>
              </a:tr>
              <a:tr h="335300">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Families have ownership of system components (e.g., celebrations, acknowledgments).</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5"/>
                  </a:ext>
                </a:extLst>
              </a:tr>
              <a:tr h="335300">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Families assist in reporting team meeting discussions and data to stakeholders.</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6"/>
                  </a:ext>
                </a:extLst>
              </a:tr>
              <a:tr h="335300">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Family feedback is sought regarding school processes such as hiring and policies</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7"/>
                  </a:ext>
                </a:extLst>
              </a:tr>
            </a:tbl>
          </a:graphicData>
        </a:graphic>
      </p:graphicFrame>
      <p:pic>
        <p:nvPicPr>
          <p:cNvPr id="427" name="Google Shape;427;p60" descr=" "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45"/>
              </a:srgbClr>
            </a:outerShdw>
          </a:effectLst>
        </p:spPr>
      </p:pic>
      <p:sp>
        <p:nvSpPr>
          <p:cNvPr id="428" name="Google Shape;428;p60"/>
          <p:cNvSpPr txBox="1">
            <a:spLocks noGrp="1"/>
          </p:cNvSpPr>
          <p:nvPr>
            <p:ph type="title"/>
          </p:nvPr>
        </p:nvSpPr>
        <p:spPr>
          <a:xfrm>
            <a:off x="1205371" y="274320"/>
            <a:ext cx="6987106" cy="6367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Reflections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aphicFrame>
        <p:nvGraphicFramePr>
          <p:cNvPr id="434" name="Google Shape;434;p61" descr="This is a picture of the eight  TFI action items to be completed in the workbook.  Each item is to be rated not in place, partially or fully in place." title="TFI Action items"/>
          <p:cNvGraphicFramePr/>
          <p:nvPr/>
        </p:nvGraphicFramePr>
        <p:xfrm>
          <a:off x="131694" y="1307905"/>
          <a:ext cx="3000000" cy="3000000"/>
        </p:xfrm>
        <a:graphic>
          <a:graphicData uri="http://schemas.openxmlformats.org/drawingml/2006/table">
            <a:tbl>
              <a:tblPr firstRow="1" bandRow="1">
                <a:noFill/>
                <a:tableStyleId>{AD59E7A1-D216-44A3-AB3A-BA1769725262}</a:tableStyleId>
              </a:tblPr>
              <a:tblGrid>
                <a:gridCol w="678375">
                  <a:extLst>
                    <a:ext uri="{9D8B030D-6E8A-4147-A177-3AD203B41FA5}">
                      <a16:colId xmlns:a16="http://schemas.microsoft.com/office/drawing/2014/main" val="20000"/>
                    </a:ext>
                  </a:extLst>
                </a:gridCol>
                <a:gridCol w="6575300">
                  <a:extLst>
                    <a:ext uri="{9D8B030D-6E8A-4147-A177-3AD203B41FA5}">
                      <a16:colId xmlns:a16="http://schemas.microsoft.com/office/drawing/2014/main" val="20001"/>
                    </a:ext>
                  </a:extLst>
                </a:gridCol>
                <a:gridCol w="519350">
                  <a:extLst>
                    <a:ext uri="{9D8B030D-6E8A-4147-A177-3AD203B41FA5}">
                      <a16:colId xmlns:a16="http://schemas.microsoft.com/office/drawing/2014/main" val="20002"/>
                    </a:ext>
                  </a:extLst>
                </a:gridCol>
                <a:gridCol w="519350">
                  <a:extLst>
                    <a:ext uri="{9D8B030D-6E8A-4147-A177-3AD203B41FA5}">
                      <a16:colId xmlns:a16="http://schemas.microsoft.com/office/drawing/2014/main" val="20003"/>
                    </a:ext>
                  </a:extLst>
                </a:gridCol>
                <a:gridCol w="465425">
                  <a:extLst>
                    <a:ext uri="{9D8B030D-6E8A-4147-A177-3AD203B41FA5}">
                      <a16:colId xmlns:a16="http://schemas.microsoft.com/office/drawing/2014/main" val="20004"/>
                    </a:ext>
                  </a:extLst>
                </a:gridCol>
              </a:tblGrid>
              <a:tr h="603200">
                <a:tc>
                  <a:txBody>
                    <a:bodyPr/>
                    <a:lstStyle/>
                    <a:p>
                      <a:pPr marL="0" marR="0" lvl="0" indent="0" algn="l" rtl="0">
                        <a:spcBef>
                          <a:spcPts val="0"/>
                        </a:spcBef>
                        <a:spcAft>
                          <a:spcPts val="0"/>
                        </a:spcAft>
                        <a:buNone/>
                      </a:pPr>
                      <a:r>
                        <a:rPr lang="en-US" sz="1600"/>
                        <a:t>TFI</a:t>
                      </a:r>
                      <a:endParaRPr/>
                    </a:p>
                  </a:txBody>
                  <a:tcPr marL="91450" marR="91450" marT="45725" marB="45725"/>
                </a:tc>
                <a:tc>
                  <a:txBody>
                    <a:bodyPr/>
                    <a:lstStyle/>
                    <a:p>
                      <a:pPr marL="0" marR="0" lvl="0" indent="0" algn="l" rtl="0">
                        <a:spcBef>
                          <a:spcPts val="0"/>
                        </a:spcBef>
                        <a:spcAft>
                          <a:spcPts val="0"/>
                        </a:spcAft>
                        <a:buNone/>
                      </a:pPr>
                      <a:r>
                        <a:rPr lang="en-US" sz="1600"/>
                        <a:t>Action Item</a:t>
                      </a:r>
                      <a:endParaRPr/>
                    </a:p>
                    <a:p>
                      <a:pPr marL="0" marR="0" lvl="0" indent="0" algn="r" rtl="0">
                        <a:spcBef>
                          <a:spcPts val="0"/>
                        </a:spcBef>
                        <a:spcAft>
                          <a:spcPts val="0"/>
                        </a:spcAft>
                        <a:buNone/>
                      </a:pPr>
                      <a:r>
                        <a:rPr lang="en-US" sz="1600" b="0" i="1"/>
                        <a:t>(Not In Place; Partially; Fully In Place -&gt;)</a:t>
                      </a:r>
                      <a:endParaRPr/>
                    </a:p>
                  </a:txBody>
                  <a:tcPr marL="91450" marR="91450" marT="45725" marB="45725"/>
                </a:tc>
                <a:tc>
                  <a:txBody>
                    <a:bodyPr/>
                    <a:lstStyle/>
                    <a:p>
                      <a:pPr marL="0" marR="0" lvl="0" indent="0" algn="l" rtl="0">
                        <a:spcBef>
                          <a:spcPts val="0"/>
                        </a:spcBef>
                        <a:spcAft>
                          <a:spcPts val="0"/>
                        </a:spcAft>
                        <a:buNone/>
                      </a:pPr>
                      <a:r>
                        <a:rPr lang="en-US" sz="1600"/>
                        <a:t>NI</a:t>
                      </a:r>
                      <a:endParaRPr/>
                    </a:p>
                  </a:txBody>
                  <a:tcPr marL="91450" marR="91450" marT="45725" marB="45725"/>
                </a:tc>
                <a:tc>
                  <a:txBody>
                    <a:bodyPr/>
                    <a:lstStyle/>
                    <a:p>
                      <a:pPr marL="0" marR="0" lvl="0" indent="0" algn="l" rtl="0">
                        <a:spcBef>
                          <a:spcPts val="0"/>
                        </a:spcBef>
                        <a:spcAft>
                          <a:spcPts val="0"/>
                        </a:spcAft>
                        <a:buNone/>
                      </a:pPr>
                      <a:r>
                        <a:rPr lang="en-US" sz="1600"/>
                        <a:t>PI</a:t>
                      </a:r>
                      <a:endParaRPr/>
                    </a:p>
                  </a:txBody>
                  <a:tcPr marL="91450" marR="91450" marT="45725" marB="45725"/>
                </a:tc>
                <a:tc>
                  <a:txBody>
                    <a:bodyPr/>
                    <a:lstStyle/>
                    <a:p>
                      <a:pPr marL="0" marR="0" lvl="0" indent="0" algn="l" rtl="0">
                        <a:spcBef>
                          <a:spcPts val="0"/>
                        </a:spcBef>
                        <a:spcAft>
                          <a:spcPts val="0"/>
                        </a:spcAft>
                        <a:buNone/>
                      </a:pPr>
                      <a:r>
                        <a:rPr lang="en-US" sz="1600"/>
                        <a:t>FI</a:t>
                      </a:r>
                      <a:endParaRPr/>
                    </a:p>
                  </a:txBody>
                  <a:tcPr marL="91450" marR="91450" marT="45725" marB="45725"/>
                </a:tc>
                <a:extLst>
                  <a:ext uri="{0D108BD9-81ED-4DB2-BD59-A6C34878D82A}">
                    <a16:rowId xmlns:a16="http://schemas.microsoft.com/office/drawing/2014/main" val="10000"/>
                  </a:ext>
                </a:extLst>
              </a:tr>
              <a:tr h="348600">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a:latin typeface="Calibri"/>
                          <a:ea typeface="Calibri"/>
                          <a:cs typeface="Calibri"/>
                          <a:sym typeface="Calibri"/>
                        </a:rPr>
                        <a:t>Team has established a clear mission/purpose and current action plan.</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1"/>
                  </a:ext>
                </a:extLst>
              </a:tr>
              <a:tr h="430850">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a:latin typeface="Calibri"/>
                          <a:ea typeface="Calibri"/>
                          <a:cs typeface="Calibri"/>
                          <a:sym typeface="Calibri"/>
                        </a:rPr>
                        <a:t>Team runs efficient and effective regular meetings (at least monthly) with agenda and meeting minutes</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2"/>
                  </a:ext>
                </a:extLst>
              </a:tr>
              <a:tr h="646275">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i="1">
                          <a:latin typeface="Calibri"/>
                          <a:ea typeface="Calibri"/>
                          <a:cs typeface="Calibri"/>
                          <a:sym typeface="Calibri"/>
                        </a:rPr>
                        <a:t>School administrator is an active participant in 90% of meetings, protects meeting time, disseminates information during grade level/department meetings, faculty meetings, and parent/family meetings.</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3"/>
                  </a:ext>
                </a:extLst>
              </a:tr>
              <a:tr h="348600">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i="1">
                          <a:latin typeface="Calibri"/>
                          <a:ea typeface="Calibri"/>
                          <a:cs typeface="Calibri"/>
                          <a:sym typeface="Calibri"/>
                        </a:rPr>
                        <a:t>Working Smarter Teaming Alignment document is completed</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4"/>
                  </a:ext>
                </a:extLst>
              </a:tr>
              <a:tr h="512775">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i="1">
                          <a:latin typeface="Calibri"/>
                          <a:ea typeface="Calibri"/>
                          <a:cs typeface="Calibri"/>
                          <a:sym typeface="Calibri"/>
                        </a:rPr>
                        <a:t>Quick “Audit” or Resource Map of current practices, programs, initiatives is completed</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5"/>
                  </a:ext>
                </a:extLst>
              </a:tr>
              <a:tr h="348600">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i="1">
                          <a:latin typeface="Calibri"/>
                          <a:ea typeface="Calibri"/>
                          <a:cs typeface="Calibri"/>
                          <a:sym typeface="Calibri"/>
                        </a:rPr>
                        <a:t>TIPS meeting procedure checklist complete</a:t>
                      </a:r>
                      <a:endParaRPr sz="1600" b="0">
                        <a:latin typeface="Cambria"/>
                        <a:ea typeface="Cambria"/>
                        <a:cs typeface="Cambria"/>
                        <a:sym typeface="Cambria"/>
                      </a:endParaRPr>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6"/>
                  </a:ext>
                </a:extLst>
              </a:tr>
              <a:tr h="646275">
                <a:tc>
                  <a:txBody>
                    <a:bodyPr/>
                    <a:lstStyle/>
                    <a:p>
                      <a:pPr marL="0" marR="0" lvl="0" indent="0" algn="l" rtl="0">
                        <a:lnSpc>
                          <a:spcPct val="100000"/>
                        </a:lnSpc>
                        <a:spcBef>
                          <a:spcPts val="0"/>
                        </a:spcBef>
                        <a:spcAft>
                          <a:spcPts val="0"/>
                        </a:spcAft>
                        <a:buNone/>
                      </a:pPr>
                      <a:r>
                        <a:rPr lang="en-US" i="1"/>
                        <a:t>1.2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Teams focus on changing the system rather than the students and engage in explicit conversations around ethnicity/race and effects of practices on all student enrollment groups. </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7"/>
                  </a:ext>
                </a:extLst>
              </a:tr>
              <a:tr h="430850">
                <a:tc>
                  <a:txBody>
                    <a:bodyPr/>
                    <a:lstStyle/>
                    <a:p>
                      <a:pPr marL="0" lvl="0" indent="0" algn="l" rtl="0">
                        <a:spcBef>
                          <a:spcPts val="0"/>
                        </a:spcBef>
                        <a:spcAft>
                          <a:spcPts val="0"/>
                        </a:spcAft>
                        <a:buNone/>
                      </a:pPr>
                      <a:r>
                        <a:rPr lang="en-US" i="1"/>
                        <a:t>1.2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Teams ensure that meeting minutes, goals, data, and decisions are shared with stakeholders and are readily accessible. </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8"/>
                  </a:ext>
                </a:extLst>
              </a:tr>
              <a:tr h="430850">
                <a:tc>
                  <a:txBody>
                    <a:bodyPr/>
                    <a:lstStyle/>
                    <a:p>
                      <a:pPr marL="0" lvl="0" indent="0" algn="l" rtl="0">
                        <a:spcBef>
                          <a:spcPts val="0"/>
                        </a:spcBef>
                        <a:spcAft>
                          <a:spcPts val="0"/>
                        </a:spcAft>
                        <a:buNone/>
                      </a:pPr>
                      <a:r>
                        <a:rPr lang="en-US" i="1"/>
                        <a:t>1.2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Teams have ongoing, timely procedures for families, students, and community members to communicate questions, concerns, or needs. </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9"/>
                  </a:ext>
                </a:extLst>
              </a:tr>
              <a:tr h="344700">
                <a:tc>
                  <a:txBody>
                    <a:bodyPr/>
                    <a:lstStyle/>
                    <a:p>
                      <a:pPr marL="0" lvl="0" indent="0" algn="l" rtl="0">
                        <a:spcBef>
                          <a:spcPts val="0"/>
                        </a:spcBef>
                        <a:spcAft>
                          <a:spcPts val="0"/>
                        </a:spcAft>
                        <a:buNone/>
                      </a:pPr>
                      <a:r>
                        <a:rPr lang="en-US" i="1"/>
                        <a:t>1.2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Teams regularly review procedures for utilization and effectiveness with stakeholders.</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10"/>
                  </a:ext>
                </a:extLst>
              </a:tr>
            </a:tbl>
          </a:graphicData>
        </a:graphic>
      </p:graphicFrame>
      <p:pic>
        <p:nvPicPr>
          <p:cNvPr id="435" name="Google Shape;435;p61" descr=" "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436" name="Google Shape;436;p61"/>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Reflections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2"/>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1" indent="-342900" algn="l" rtl="0">
              <a:lnSpc>
                <a:spcPct val="90000"/>
              </a:lnSpc>
              <a:spcBef>
                <a:spcPts val="0"/>
              </a:spcBef>
              <a:spcAft>
                <a:spcPts val="0"/>
              </a:spcAft>
              <a:buClr>
                <a:schemeClr val="dk1"/>
              </a:buClr>
              <a:buSzPts val="2400"/>
              <a:buChar char="▪"/>
            </a:pPr>
            <a:r>
              <a:rPr lang="en-US" sz="2400">
                <a:solidFill>
                  <a:srgbClr val="000000"/>
                </a:solidFill>
              </a:rPr>
              <a:t>Colvin, G. (2007). 7 Steps for developing a proactive school-wide discipline plan</a:t>
            </a:r>
            <a:endParaRPr/>
          </a:p>
          <a:p>
            <a:pPr marL="342900" lvl="1" indent="-342900" algn="l" rtl="0">
              <a:lnSpc>
                <a:spcPct val="90000"/>
              </a:lnSpc>
              <a:spcBef>
                <a:spcPts val="480"/>
              </a:spcBef>
              <a:spcAft>
                <a:spcPts val="0"/>
              </a:spcAft>
              <a:buClr>
                <a:schemeClr val="dk1"/>
              </a:buClr>
              <a:buSzPts val="2400"/>
              <a:buChar char="▪"/>
            </a:pPr>
            <a:r>
              <a:rPr lang="en-US" sz="2400">
                <a:solidFill>
                  <a:srgbClr val="000000"/>
                </a:solidFill>
              </a:rPr>
              <a:t>Newton, J.S., Horner, R., Algozzine, B., Todd, A., &amp; Algozzine, K.M. (2009). Using a problem-solving model for data-based decision-making in schools. In W. Sailor, G. Dunlap, G. Sugai, &amp; R. Horner (eds.). </a:t>
            </a:r>
            <a:r>
              <a:rPr lang="en-US" sz="2400" i="1">
                <a:solidFill>
                  <a:srgbClr val="000000"/>
                </a:solidFill>
              </a:rPr>
              <a:t>Handbook of positive behavior support. </a:t>
            </a:r>
            <a:r>
              <a:rPr lang="en-US" sz="2400">
                <a:solidFill>
                  <a:srgbClr val="000000"/>
                </a:solidFill>
              </a:rPr>
              <a:t>New York: Springer</a:t>
            </a:r>
            <a:endParaRPr/>
          </a:p>
          <a:p>
            <a:pPr marL="342900" lvl="0" indent="-342900" algn="l" rtl="0">
              <a:lnSpc>
                <a:spcPct val="90000"/>
              </a:lnSpc>
              <a:spcBef>
                <a:spcPts val="480"/>
              </a:spcBef>
              <a:spcAft>
                <a:spcPts val="0"/>
              </a:spcAft>
              <a:buSzPts val="2400"/>
              <a:buChar char="▪"/>
            </a:pPr>
            <a:r>
              <a:rPr lang="en-US" sz="2400">
                <a:solidFill>
                  <a:srgbClr val="000000"/>
                </a:solidFill>
              </a:rPr>
              <a:t>TIPS Training Manual (2013).</a:t>
            </a:r>
            <a:endParaRPr/>
          </a:p>
          <a:p>
            <a:pPr marL="342900" lvl="1" indent="-342900" algn="l" rtl="0">
              <a:lnSpc>
                <a:spcPct val="90000"/>
              </a:lnSpc>
              <a:spcBef>
                <a:spcPts val="480"/>
              </a:spcBef>
              <a:spcAft>
                <a:spcPts val="0"/>
              </a:spcAft>
              <a:buClr>
                <a:schemeClr val="dk1"/>
              </a:buClr>
              <a:buSzPts val="2400"/>
              <a:buChar char="▪"/>
            </a:pPr>
            <a:r>
              <a:rPr lang="en-US" sz="2400">
                <a:solidFill>
                  <a:srgbClr val="000000"/>
                </a:solidFill>
              </a:rPr>
              <a:t>Todd, A., Horner, R., Newton, J.S., Algozzine, B, &amp; Algozzine, K. (in press). Effects of Team-Initiated Problem-solving on Practices of School-wide Behavior Support Teams. </a:t>
            </a:r>
            <a:r>
              <a:rPr lang="en-US" sz="2400" i="1">
                <a:solidFill>
                  <a:srgbClr val="000000"/>
                </a:solidFill>
              </a:rPr>
              <a:t>Journal of Applied School Psychology.</a:t>
            </a:r>
            <a:endParaRPr sz="2400">
              <a:solidFill>
                <a:srgbClr val="000000"/>
              </a:solidFill>
            </a:endParaRPr>
          </a:p>
          <a:p>
            <a:pPr marL="342900" lvl="0" indent="-241300" algn="l" rtl="0">
              <a:lnSpc>
                <a:spcPct val="90000"/>
              </a:lnSpc>
              <a:spcBef>
                <a:spcPts val="320"/>
              </a:spcBef>
              <a:spcAft>
                <a:spcPts val="0"/>
              </a:spcAft>
              <a:buSzPts val="1600"/>
              <a:buNone/>
            </a:pPr>
            <a:endParaRPr sz="1600">
              <a:solidFill>
                <a:srgbClr val="000000"/>
              </a:solidFill>
            </a:endParaRPr>
          </a:p>
          <a:p>
            <a:pPr marL="342900" lvl="0" indent="-139700" algn="l" rtl="0">
              <a:lnSpc>
                <a:spcPct val="90000"/>
              </a:lnSpc>
              <a:spcBef>
                <a:spcPts val="640"/>
              </a:spcBef>
              <a:spcAft>
                <a:spcPts val="0"/>
              </a:spcAft>
              <a:buSzPts val="3200"/>
              <a:buNone/>
            </a:pPr>
            <a:endParaRPr/>
          </a:p>
          <a:p>
            <a:pPr marL="342900" lvl="0" indent="-139700" algn="l" rtl="0">
              <a:lnSpc>
                <a:spcPct val="90000"/>
              </a:lnSpc>
              <a:spcBef>
                <a:spcPts val="640"/>
              </a:spcBef>
              <a:spcAft>
                <a:spcPts val="0"/>
              </a:spcAft>
              <a:buSzPts val="3200"/>
              <a:buNone/>
            </a:pPr>
            <a:endParaRPr/>
          </a:p>
        </p:txBody>
      </p:sp>
      <p:sp>
        <p:nvSpPr>
          <p:cNvPr id="443" name="Google Shape;443;p6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References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63" descr="Effective Schoolwide Interventions" title="Logo for OSEP Center on Positive Behavioral Interventions and Support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450" name="Google Shape;450;p63" title="Logo for Illinois PBI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451" name="Google Shape;451;p63" descr="info@wisconsinPBISnetwork.org; www.wisconsinPBISnetwork.org" title="Logo for Wisconsin PBIS Network"/>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452" name="Google Shape;452;p63" descr="RTI for behavior" title="Logo for Florida's Positive Behavior Support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453" name="Google Shape;453;p63" title="Logo for Virginia Tiered Systems of Supports, VTSS"/>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454" name="Google Shape;454;p63" descr="The logo shows the state of Missori and there is a three-tiered triangle insdie the state outline." title="Logo for 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455" name="Google Shape;455;p63" title="Logo for 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456" name="Google Shape;456;p63" descr="This box contains two blue and white logos. " title="Logos for Midwest PBIS Network and Mid-Atlantic PBIS Network"/>
          <p:cNvGrpSpPr/>
          <p:nvPr/>
        </p:nvGrpSpPr>
        <p:grpSpPr>
          <a:xfrm>
            <a:off x="3293533" y="2202848"/>
            <a:ext cx="2556934" cy="1177310"/>
            <a:chOff x="2834308" y="2395711"/>
            <a:chExt cx="3475384" cy="1600200"/>
          </a:xfrm>
        </p:grpSpPr>
        <p:pic>
          <p:nvPicPr>
            <p:cNvPr id="457" name="Google Shape;457;p63" title="Logo for Mid-Atlantic PBIS Network"/>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458" name="Google Shape;458;p63" title="Logo for Midwest PBIS Network"/>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459" name="Google Shape;459;p63" descr="This graphic says Thank you!" title="Thank you!"/>
          <p:cNvPicPr preferRelativeResize="0"/>
          <p:nvPr/>
        </p:nvPicPr>
        <p:blipFill rotWithShape="1">
          <a:blip r:embed="rId12">
            <a:alphaModFix/>
          </a:blip>
          <a:srcRect/>
          <a:stretch/>
        </p:blipFill>
        <p:spPr>
          <a:xfrm rot="-771825">
            <a:off x="6679519" y="311189"/>
            <a:ext cx="2345339" cy="1334694"/>
          </a:xfrm>
          <a:prstGeom prst="rect">
            <a:avLst/>
          </a:prstGeom>
          <a:noFill/>
          <a:ln>
            <a:noFill/>
          </a:ln>
        </p:spPr>
      </p:pic>
      <p:sp>
        <p:nvSpPr>
          <p:cNvPr id="460" name="Google Shape;460;p63"/>
          <p:cNvSpPr txBox="1">
            <a:spLocks noGrp="1"/>
          </p:cNvSpPr>
          <p:nvPr>
            <p:ph type="title"/>
          </p:nvPr>
        </p:nvSpPr>
        <p:spPr>
          <a:xfrm>
            <a:off x="0" y="350815"/>
            <a:ext cx="6694509"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br>
              <a:rPr lang="en-US" sz="3600" b="1" i="1"/>
            </a:br>
            <a:br>
              <a:rPr lang="en-US" sz="3600" b="1" i="1"/>
            </a:br>
            <a:r>
              <a:rPr lang="en-US" sz="3240" b="1" i="1"/>
              <a:t>Appreciation</a:t>
            </a:r>
            <a:r>
              <a:rPr lang="en-US" sz="3240" b="1"/>
              <a:t> </a:t>
            </a:r>
            <a:r>
              <a:rPr lang="en-US" sz="3240">
                <a:solidFill>
                  <a:srgbClr val="000000"/>
                </a:solidFill>
              </a:rPr>
              <a:t>is given to the following</a:t>
            </a:r>
            <a:br>
              <a:rPr lang="en-US" sz="3240">
                <a:solidFill>
                  <a:srgbClr val="000000"/>
                </a:solidFill>
              </a:rPr>
            </a:br>
            <a:r>
              <a:rPr lang="en-US" sz="3240">
                <a:solidFill>
                  <a:srgbClr val="000000"/>
                </a:solidFill>
              </a:rPr>
              <a:t>for their contributions to this Professional Learning:</a:t>
            </a:r>
            <a:br>
              <a:rPr lang="en-US" sz="3959">
                <a:solidFill>
                  <a:srgbClr val="000000"/>
                </a:solidFill>
              </a:rPr>
            </a:br>
            <a:endParaRPr sz="3959"/>
          </a:p>
        </p:txBody>
      </p:sp>
      <p:pic>
        <p:nvPicPr>
          <p:cNvPr id="461" name="Google Shape;461;p63" descr="Minnesota Department of Education "/>
          <p:cNvPicPr preferRelativeResize="0"/>
          <p:nvPr/>
        </p:nvPicPr>
        <p:blipFill>
          <a:blip r:embed="rId13">
            <a:alphaModFix/>
          </a:blip>
          <a:stretch>
            <a:fillRect/>
          </a:stretch>
        </p:blipFill>
        <p:spPr>
          <a:xfrm>
            <a:off x="177600" y="1487675"/>
            <a:ext cx="1782731" cy="117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20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59" name="Google Shape;159;p28" descr="Following items listed: discipline data, data-based decision making, fidelity data, annual evaluation." title="TFI Sub-scale: Evaluation"/>
          <p:cNvGraphicFramePr/>
          <p:nvPr/>
        </p:nvGraphicFramePr>
        <p:xfrm>
          <a:off x="4460241" y="1229597"/>
          <a:ext cx="3000000" cy="3000000"/>
        </p:xfrm>
        <a:graphic>
          <a:graphicData uri="http://schemas.openxmlformats.org/drawingml/2006/table">
            <a:tbl>
              <a:tblPr firstRow="1" bandRow="1">
                <a:noFill/>
                <a:tableStyleId>{AD59E7A1-D216-44A3-AB3A-BA1769725262}</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solidFill>
                            <a:schemeClr val="dk2"/>
                          </a:solidFill>
                        </a:rPr>
                        <a:t>TFI Sub-Scale: </a:t>
                      </a:r>
                      <a:r>
                        <a:rPr lang="en-US" sz="2000" u="none" strike="noStrike" cap="none">
                          <a:solidFill>
                            <a:schemeClr val="dk2"/>
                          </a:solidFill>
                        </a:rPr>
                        <a:t>Evaluation </a:t>
                      </a:r>
                      <a:endParaRPr sz="2000" b="0" u="none" strike="noStrike" cap="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u="none" strike="noStrike" cap="none">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60" name="Google Shape;160;p28"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000000" cy="3000000"/>
        </p:xfrm>
        <a:graphic>
          <a:graphicData uri="http://schemas.openxmlformats.org/drawingml/2006/table">
            <a:tbl>
              <a:tblPr firstRow="1" bandRow="1">
                <a:noFill/>
                <a:tableStyleId>{AD59E7A1-D216-44A3-AB3A-BA1769725262}</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61" name="Google Shape;161;p28" descr="Two items listed: team composition and team operating procedures.  These items are highlighted on this slide." title="TFI Sub-scale: Team"/>
          <p:cNvGraphicFramePr/>
          <p:nvPr/>
        </p:nvGraphicFramePr>
        <p:xfrm>
          <a:off x="724108" y="1229597"/>
          <a:ext cx="3000000" cy="3000000"/>
        </p:xfrm>
        <a:graphic>
          <a:graphicData uri="http://schemas.openxmlformats.org/drawingml/2006/table">
            <a:tbl>
              <a:tblPr firstRow="1" bandRow="1">
                <a:noFill/>
                <a:tableStyleId>{AD59E7A1-D216-44A3-AB3A-BA1769725262}</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b="1">
                          <a:solidFill>
                            <a:schemeClr val="accent6"/>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b="1">
                          <a:solidFill>
                            <a:schemeClr val="accent6"/>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162" name="Google Shape;162;p28"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63" name="Google Shape;163;p28"/>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aphicFrame>
        <p:nvGraphicFramePr>
          <p:cNvPr id="169" name="Google Shape;169;p29" descr="1.1 Team Composition:&#10;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10;programs, and for high schools, (e) student representation.&#10;Possible sources: School organizational chart, Tier I team meeting minutes&#10;Criteria: 0 = Tier I team does not exist or does not include coordinator, school administrator, or individuals with applied behavioral expertise&#10; 1 = Tier I team exists, but does not include all identified roles or attendance of these members is below 80%&#10; 2 = Tier I team exists with coordinator, administrator, and all identified roles represented, AND attendance&#10;1.2 Team Operating Procedures: &#10;Tier I team meets at least monthly and has (a) regular meeting format/agenda, (b) minutes, (c) defined meeting roles, and (d) a current action plan.&#10;Possible sources: Tier I team meeting agendas and minutes, Tier I meeting roles descriptions, Tier I action plan&#10;Criteria: 0 = Tier I team does not use regular meeting format/ agenda, minutes, defined roles, or a current action plan&#10;1= Tier I team has at least 2 but not all 4 features&#10;2 = Tier I team meets at least monthly and uses regular meeting format/agenda, minutes, defined roles, AND has a current action plan&#10;&#10;&#10;" title="TFI features 1.1  and 1.2"/>
          <p:cNvGraphicFramePr/>
          <p:nvPr/>
        </p:nvGraphicFramePr>
        <p:xfrm>
          <a:off x="284480" y="1356384"/>
          <a:ext cx="3000000" cy="3000000"/>
        </p:xfrm>
        <a:graphic>
          <a:graphicData uri="http://schemas.openxmlformats.org/drawingml/2006/table">
            <a:tbl>
              <a:tblPr firstRow="1" bandRow="1">
                <a:noFill/>
                <a:tableStyleId>{4D62FBBB-2410-4CB4-9E32-DC06ED99BB2A}</a:tableStyleId>
              </a:tblPr>
              <a:tblGrid>
                <a:gridCol w="3303975">
                  <a:extLst>
                    <a:ext uri="{9D8B030D-6E8A-4147-A177-3AD203B41FA5}">
                      <a16:colId xmlns:a16="http://schemas.microsoft.com/office/drawing/2014/main" val="20000"/>
                    </a:ext>
                  </a:extLst>
                </a:gridCol>
                <a:gridCol w="1744125">
                  <a:extLst>
                    <a:ext uri="{9D8B030D-6E8A-4147-A177-3AD203B41FA5}">
                      <a16:colId xmlns:a16="http://schemas.microsoft.com/office/drawing/2014/main" val="20001"/>
                    </a:ext>
                  </a:extLst>
                </a:gridCol>
                <a:gridCol w="3483275">
                  <a:extLst>
                    <a:ext uri="{9D8B030D-6E8A-4147-A177-3AD203B41FA5}">
                      <a16:colId xmlns:a16="http://schemas.microsoft.com/office/drawing/2014/main" val="20002"/>
                    </a:ext>
                  </a:extLst>
                </a:gridCol>
              </a:tblGrid>
              <a:tr h="349725">
                <a:tc>
                  <a:txBody>
                    <a:bodyPr/>
                    <a:lstStyle/>
                    <a:p>
                      <a:pPr marL="0" marR="0" lvl="0" indent="0" algn="l" rtl="0">
                        <a:spcBef>
                          <a:spcPts val="0"/>
                        </a:spcBef>
                        <a:spcAft>
                          <a:spcPts val="0"/>
                        </a:spcAft>
                        <a:buNone/>
                      </a:pPr>
                      <a:r>
                        <a:rPr lang="en-US" sz="1800"/>
                        <a:t>Features</a:t>
                      </a:r>
                      <a:endParaRPr sz="180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1800"/>
                        <a:t>Possible Sources</a:t>
                      </a:r>
                      <a:endParaRPr sz="180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1800"/>
                        <a:t>Criteria</a:t>
                      </a:r>
                      <a:endParaRPr sz="1800">
                        <a:solidFill>
                          <a:srgbClr val="000000"/>
                        </a:solidFill>
                      </a:endParaRPr>
                    </a:p>
                  </a:txBody>
                  <a:tcPr marL="91450" marR="91450" marT="45725" marB="45725"/>
                </a:tc>
                <a:extLst>
                  <a:ext uri="{0D108BD9-81ED-4DB2-BD59-A6C34878D82A}">
                    <a16:rowId xmlns:a16="http://schemas.microsoft.com/office/drawing/2014/main" val="10000"/>
                  </a:ext>
                </a:extLst>
              </a:tr>
              <a:tr h="2093400">
                <a:tc>
                  <a:txBody>
                    <a:bodyPr/>
                    <a:lstStyle/>
                    <a:p>
                      <a:pPr marL="0" marR="0" lvl="0" indent="0" algn="l" rtl="0">
                        <a:spcBef>
                          <a:spcPts val="0"/>
                        </a:spcBef>
                        <a:spcAft>
                          <a:spcPts val="0"/>
                        </a:spcAft>
                        <a:buNone/>
                      </a:pPr>
                      <a:r>
                        <a:rPr lang="en-US" sz="1300"/>
                        <a:t>1.1 Team Composition:</a:t>
                      </a:r>
                      <a:endParaRPr/>
                    </a:p>
                    <a:p>
                      <a:pPr marL="0" marR="0" lvl="0" indent="0" algn="l" rtl="0">
                        <a:spcBef>
                          <a:spcPts val="0"/>
                        </a:spcBef>
                        <a:spcAft>
                          <a:spcPts val="0"/>
                        </a:spcAft>
                        <a:buNone/>
                      </a:pPr>
                      <a:r>
                        <a:rPr lang="en-US" sz="1300"/>
                        <a:t>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a:t>
                      </a:r>
                      <a:endParaRPr/>
                    </a:p>
                    <a:p>
                      <a:pPr marL="0" marR="0" lvl="0" indent="0" algn="l" rtl="0">
                        <a:spcBef>
                          <a:spcPts val="0"/>
                        </a:spcBef>
                        <a:spcAft>
                          <a:spcPts val="0"/>
                        </a:spcAft>
                        <a:buNone/>
                      </a:pPr>
                      <a:r>
                        <a:rPr lang="en-US" sz="1300"/>
                        <a:t>programs, and for high schools, (e) student representation.</a:t>
                      </a:r>
                      <a:endParaRPr sz="1300" b="0">
                        <a:solidFill>
                          <a:srgbClr val="000000"/>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n-US" sz="1300"/>
                        <a:t>• School organizational chart</a:t>
                      </a:r>
                      <a:endParaRPr/>
                    </a:p>
                    <a:p>
                      <a:pPr marL="0" marR="0" lvl="0" indent="0" algn="l" rtl="0">
                        <a:spcBef>
                          <a:spcPts val="0"/>
                        </a:spcBef>
                        <a:spcAft>
                          <a:spcPts val="0"/>
                        </a:spcAft>
                        <a:buNone/>
                      </a:pPr>
                      <a:r>
                        <a:rPr lang="en-US" sz="1300"/>
                        <a:t>• Tier I team meeting minutes</a:t>
                      </a:r>
                      <a:endParaRPr sz="1300" b="0">
                        <a:solidFill>
                          <a:srgbClr val="000000"/>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n-US" sz="1300"/>
                        <a:t>0 = Tier I team does not exist or does not include coordinator, school administrator, or individuals with applied behavioral expertise</a:t>
                      </a:r>
                      <a:endParaRPr/>
                    </a:p>
                    <a:p>
                      <a:pPr marL="0" marR="0" lvl="0" indent="0" algn="l" rtl="0">
                        <a:spcBef>
                          <a:spcPts val="0"/>
                        </a:spcBef>
                        <a:spcAft>
                          <a:spcPts val="0"/>
                        </a:spcAft>
                        <a:buNone/>
                      </a:pPr>
                      <a:r>
                        <a:rPr lang="en-US" sz="1300"/>
                        <a:t> 1 = Tier I team exists, but does not include all identified roles or attendance of these members is below 80%</a:t>
                      </a:r>
                      <a:endParaRPr/>
                    </a:p>
                    <a:p>
                      <a:pPr marL="0" marR="0" lvl="0" indent="0" algn="l" rtl="0">
                        <a:spcBef>
                          <a:spcPts val="0"/>
                        </a:spcBef>
                        <a:spcAft>
                          <a:spcPts val="0"/>
                        </a:spcAft>
                        <a:buNone/>
                      </a:pPr>
                      <a:r>
                        <a:rPr lang="en-US" sz="1300"/>
                        <a:t> 2 = Tier I team exists with coordinator, administrator, and all identified roles represented, AND attendance</a:t>
                      </a:r>
                      <a:endParaRPr sz="1300" b="0">
                        <a:solidFill>
                          <a:srgbClr val="000000"/>
                        </a:solidFill>
                        <a:latin typeface="Twentieth Century"/>
                        <a:ea typeface="Twentieth Century"/>
                        <a:cs typeface="Twentieth Century"/>
                        <a:sym typeface="Twentieth Century"/>
                      </a:endParaRPr>
                    </a:p>
                  </a:txBody>
                  <a:tcPr marL="68575" marR="68575" marT="0" marB="0"/>
                </a:tc>
                <a:extLst>
                  <a:ext uri="{0D108BD9-81ED-4DB2-BD59-A6C34878D82A}">
                    <a16:rowId xmlns:a16="http://schemas.microsoft.com/office/drawing/2014/main" val="10001"/>
                  </a:ext>
                </a:extLst>
              </a:tr>
              <a:tr h="1574800">
                <a:tc>
                  <a:txBody>
                    <a:bodyPr/>
                    <a:lstStyle/>
                    <a:p>
                      <a:pPr marL="0" marR="0" lvl="0" indent="0" algn="l" rtl="0">
                        <a:spcBef>
                          <a:spcPts val="0"/>
                        </a:spcBef>
                        <a:spcAft>
                          <a:spcPts val="0"/>
                        </a:spcAft>
                        <a:buNone/>
                      </a:pPr>
                      <a:r>
                        <a:rPr lang="en-US" sz="1300"/>
                        <a:t>1.2 Team Operating Procedures: </a:t>
                      </a:r>
                      <a:endParaRPr/>
                    </a:p>
                    <a:p>
                      <a:pPr marL="0" marR="0" lvl="0" indent="0" algn="l" rtl="0">
                        <a:spcBef>
                          <a:spcPts val="0"/>
                        </a:spcBef>
                        <a:spcAft>
                          <a:spcPts val="0"/>
                        </a:spcAft>
                        <a:buNone/>
                      </a:pPr>
                      <a:r>
                        <a:rPr lang="en-US" sz="1300"/>
                        <a:t>Tier I team meets at least monthly and has (a) regular meeting format/agenda, (b) minutes, (c) defined meeting roles, and (d) a current action plan.</a:t>
                      </a:r>
                      <a:endParaRPr sz="1300">
                        <a:solidFill>
                          <a:srgbClr val="000000"/>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n-US" sz="1300"/>
                        <a:t>• Tier I team meeting agendas and  </a:t>
                      </a:r>
                      <a:endParaRPr/>
                    </a:p>
                    <a:p>
                      <a:pPr marL="0" marR="0" lvl="0" indent="0" algn="l" rtl="0">
                        <a:spcBef>
                          <a:spcPts val="0"/>
                        </a:spcBef>
                        <a:spcAft>
                          <a:spcPts val="0"/>
                        </a:spcAft>
                        <a:buNone/>
                      </a:pPr>
                      <a:r>
                        <a:rPr lang="en-US" sz="1300"/>
                        <a:t>   minutes</a:t>
                      </a:r>
                      <a:endParaRPr/>
                    </a:p>
                    <a:p>
                      <a:pPr marL="0" marR="0" lvl="0" indent="0" algn="l" rtl="0">
                        <a:spcBef>
                          <a:spcPts val="0"/>
                        </a:spcBef>
                        <a:spcAft>
                          <a:spcPts val="0"/>
                        </a:spcAft>
                        <a:buNone/>
                      </a:pPr>
                      <a:r>
                        <a:rPr lang="en-US" sz="1300"/>
                        <a:t>• Tier I meeting roles descriptions</a:t>
                      </a:r>
                      <a:endParaRPr/>
                    </a:p>
                    <a:p>
                      <a:pPr marL="0" marR="0" lvl="0" indent="0" algn="l" rtl="0">
                        <a:spcBef>
                          <a:spcPts val="0"/>
                        </a:spcBef>
                        <a:spcAft>
                          <a:spcPts val="0"/>
                        </a:spcAft>
                        <a:buNone/>
                      </a:pPr>
                      <a:r>
                        <a:rPr lang="en-US" sz="1300"/>
                        <a:t>• Tier I action plan</a:t>
                      </a:r>
                      <a:endParaRPr sz="1300">
                        <a:solidFill>
                          <a:srgbClr val="000000"/>
                        </a:solidFill>
                        <a:latin typeface="Twentieth Century"/>
                        <a:ea typeface="Twentieth Century"/>
                        <a:cs typeface="Twentieth Century"/>
                        <a:sym typeface="Twentieth Century"/>
                      </a:endParaRPr>
                    </a:p>
                  </a:txBody>
                  <a:tcPr marL="68575" marR="68575" marT="0" marB="0"/>
                </a:tc>
                <a:tc>
                  <a:txBody>
                    <a:bodyPr/>
                    <a:lstStyle/>
                    <a:p>
                      <a:pPr marL="0" marR="0" lvl="0" indent="0" algn="l" rtl="0">
                        <a:spcBef>
                          <a:spcPts val="0"/>
                        </a:spcBef>
                        <a:spcAft>
                          <a:spcPts val="0"/>
                        </a:spcAft>
                        <a:buNone/>
                      </a:pPr>
                      <a:r>
                        <a:rPr lang="en-US" sz="1300"/>
                        <a:t>0 = Tier I team does not use regular meeting format/ agenda, minutes, defined roles, or a current action plan</a:t>
                      </a:r>
                      <a:endParaRPr/>
                    </a:p>
                    <a:p>
                      <a:pPr marL="0" marR="0" lvl="0" indent="0" algn="l" rtl="0">
                        <a:spcBef>
                          <a:spcPts val="0"/>
                        </a:spcBef>
                        <a:spcAft>
                          <a:spcPts val="0"/>
                        </a:spcAft>
                        <a:buNone/>
                      </a:pPr>
                      <a:r>
                        <a:rPr lang="en-US" sz="1300"/>
                        <a:t>1= Tier I team has at least 2 but not all 4 features</a:t>
                      </a:r>
                      <a:endParaRPr/>
                    </a:p>
                    <a:p>
                      <a:pPr marL="0" marR="0" lvl="0" indent="0" algn="l" rtl="0">
                        <a:spcBef>
                          <a:spcPts val="0"/>
                        </a:spcBef>
                        <a:spcAft>
                          <a:spcPts val="0"/>
                        </a:spcAft>
                        <a:buNone/>
                      </a:pPr>
                      <a:r>
                        <a:rPr lang="en-US" sz="1300"/>
                        <a:t>2 = Tier I team meets at least monthly and uses regular meeting format/agenda, minutes, defined roles, AND has a current action plan</a:t>
                      </a:r>
                      <a:endParaRPr sz="1300">
                        <a:solidFill>
                          <a:srgbClr val="000000"/>
                        </a:solidFill>
                        <a:latin typeface="Twentieth Century"/>
                        <a:ea typeface="Twentieth Century"/>
                        <a:cs typeface="Twentieth Century"/>
                        <a:sym typeface="Twentieth Century"/>
                      </a:endParaRPr>
                    </a:p>
                  </a:txBody>
                  <a:tcPr marL="68575" marR="68575" marT="0" marB="0"/>
                </a:tc>
                <a:extLst>
                  <a:ext uri="{0D108BD9-81ED-4DB2-BD59-A6C34878D82A}">
                    <a16:rowId xmlns:a16="http://schemas.microsoft.com/office/drawing/2014/main" val="10002"/>
                  </a:ext>
                </a:extLst>
              </a:tr>
            </a:tbl>
          </a:graphicData>
        </a:graphic>
      </p:graphicFrame>
      <p:pic>
        <p:nvPicPr>
          <p:cNvPr id="170" name="Google Shape;170;p29"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171" name="Google Shape;171;p29"/>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aphicFrame>
        <p:nvGraphicFramePr>
          <p:cNvPr id="177" name="Google Shape;177;p30" descr="1.1 Team Composition:&#10;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10;programs, and for high schools, (e) student representation.&#10;Possible sources: School organizational chart, Tier I team meeting minutes&#10;Criteria: 0 = Tier I team does not exist or does not include coordinator, school administrator, or individuals with applied behavioral expertise&#10; 1 = Tier I team exists, but does not include all identified roles or attendance of these members is below 80%&#10; 2 = Tier I team exists with coordinator, administrator, and all identified roles represented, AND attendance&#10;1.2 Team Operating Procedures: &#10;Tier I team meets at least monthly and has (a) regular meeting format/agenda, (b) minutes, (c) defined meeting roles, and (d) a current action plan.&#10;Possible sources: Tier I team meeting agendas and minutes, Tier I meeting roles descriptions, Tier I action plan&#10;Criteria: 0 = Tier I team does not use regular meeting format/ agenda, minutes, defined roles, or a current action plan&#10;1= Tier I team has at least 2 but not all 4 features&#10;2 = Tier I team meets at least monthly and uses regular meeting format/agenda, minutes, defined roles, AND has a current action plan&#10;&#10;&#10;" title="TFI features 1.1  and 1.2"/>
          <p:cNvGraphicFramePr/>
          <p:nvPr/>
        </p:nvGraphicFramePr>
        <p:xfrm>
          <a:off x="284480" y="1356384"/>
          <a:ext cx="8531375" cy="4328170"/>
        </p:xfrm>
        <a:graphic>
          <a:graphicData uri="http://schemas.openxmlformats.org/drawingml/2006/table">
            <a:tbl>
              <a:tblPr firstRow="1" bandRow="1">
                <a:noFill/>
                <a:tableStyleId>{4D62FBBB-2410-4CB4-9E32-DC06ED99BB2A}</a:tableStyleId>
              </a:tblPr>
              <a:tblGrid>
                <a:gridCol w="3303975">
                  <a:extLst>
                    <a:ext uri="{9D8B030D-6E8A-4147-A177-3AD203B41FA5}">
                      <a16:colId xmlns:a16="http://schemas.microsoft.com/office/drawing/2014/main" val="20000"/>
                    </a:ext>
                  </a:extLst>
                </a:gridCol>
                <a:gridCol w="1744125">
                  <a:extLst>
                    <a:ext uri="{9D8B030D-6E8A-4147-A177-3AD203B41FA5}">
                      <a16:colId xmlns:a16="http://schemas.microsoft.com/office/drawing/2014/main" val="20001"/>
                    </a:ext>
                  </a:extLst>
                </a:gridCol>
                <a:gridCol w="3483275">
                  <a:extLst>
                    <a:ext uri="{9D8B030D-6E8A-4147-A177-3AD203B41FA5}">
                      <a16:colId xmlns:a16="http://schemas.microsoft.com/office/drawing/2014/main" val="20002"/>
                    </a:ext>
                  </a:extLst>
                </a:gridCol>
              </a:tblGrid>
              <a:tr h="349725">
                <a:tc>
                  <a:txBody>
                    <a:bodyPr/>
                    <a:lstStyle/>
                    <a:p>
                      <a:pPr marL="0" marR="0" lvl="0" indent="0" algn="l" rtl="0">
                        <a:spcBef>
                          <a:spcPts val="0"/>
                        </a:spcBef>
                        <a:spcAft>
                          <a:spcPts val="0"/>
                        </a:spcAft>
                        <a:buNone/>
                      </a:pPr>
                      <a:r>
                        <a:rPr lang="en-US" sz="1800"/>
                        <a:t>Features</a:t>
                      </a:r>
                      <a:endParaRPr sz="1800">
                        <a:solidFill>
                          <a:srgbClr val="000000"/>
                        </a:solidFill>
                      </a:endParaRPr>
                    </a:p>
                  </a:txBody>
                  <a:tcPr marL="91450" marR="91450" marT="45725" marB="45725"/>
                </a:tc>
                <a:tc gridSpan="2">
                  <a:txBody>
                    <a:bodyPr/>
                    <a:lstStyle/>
                    <a:p>
                      <a:pPr marL="0" lvl="0" indent="0" algn="l" rtl="0">
                        <a:spcBef>
                          <a:spcPts val="0"/>
                        </a:spcBef>
                        <a:spcAft>
                          <a:spcPts val="0"/>
                        </a:spcAft>
                        <a:buNone/>
                      </a:pPr>
                      <a:r>
                        <a:rPr lang="en-US" sz="1800"/>
                        <a:t>Cultural Responsiveness</a:t>
                      </a:r>
                      <a:endParaRPr sz="1800" b="1">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093400">
                <a:tc>
                  <a:txBody>
                    <a:bodyPr/>
                    <a:lstStyle/>
                    <a:p>
                      <a:pPr marL="0" marR="0" lvl="0" indent="0" algn="l" rtl="0">
                        <a:spcBef>
                          <a:spcPts val="0"/>
                        </a:spcBef>
                        <a:spcAft>
                          <a:spcPts val="0"/>
                        </a:spcAft>
                        <a:buNone/>
                      </a:pPr>
                      <a:r>
                        <a:rPr lang="en-US" sz="1300"/>
                        <a:t>1.1 Team Composition:</a:t>
                      </a:r>
                      <a:endParaRPr/>
                    </a:p>
                    <a:p>
                      <a:pPr marL="0" marR="0" lvl="0" indent="0" algn="l" rtl="0">
                        <a:spcBef>
                          <a:spcPts val="0"/>
                        </a:spcBef>
                        <a:spcAft>
                          <a:spcPts val="0"/>
                        </a:spcAft>
                        <a:buNone/>
                      </a:pPr>
                      <a:r>
                        <a:rPr lang="en-US" sz="1300"/>
                        <a:t>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a:t>
                      </a:r>
                      <a:endParaRPr/>
                    </a:p>
                    <a:p>
                      <a:pPr marL="0" marR="0" lvl="0" indent="0" algn="l" rtl="0">
                        <a:spcBef>
                          <a:spcPts val="0"/>
                        </a:spcBef>
                        <a:spcAft>
                          <a:spcPts val="0"/>
                        </a:spcAft>
                        <a:buNone/>
                      </a:pPr>
                      <a:r>
                        <a:rPr lang="en-US" sz="1300"/>
                        <a:t>programs, and for high schools, (e) student representation.</a:t>
                      </a:r>
                      <a:endParaRPr sz="1300" b="0">
                        <a:solidFill>
                          <a:srgbClr val="000000"/>
                        </a:solidFill>
                        <a:latin typeface="Twentieth Century"/>
                        <a:ea typeface="Twentieth Century"/>
                        <a:cs typeface="Twentieth Century"/>
                        <a:sym typeface="Twentieth Century"/>
                      </a:endParaRPr>
                    </a:p>
                  </a:txBody>
                  <a:tcPr marL="68575" marR="68575" marT="0" marB="0"/>
                </a:tc>
                <a:tc gridSpan="2">
                  <a:txBody>
                    <a:bodyPr/>
                    <a:lstStyle/>
                    <a:p>
                      <a:pPr marL="0" lvl="0" indent="0" algn="l" rtl="0">
                        <a:spcBef>
                          <a:spcPts val="0"/>
                        </a:spcBef>
                        <a:spcAft>
                          <a:spcPts val="0"/>
                        </a:spcAft>
                        <a:buNone/>
                      </a:pPr>
                      <a:r>
                        <a:rPr lang="en-US" sz="1300"/>
                        <a:t>School SWPBIS leadership teams not only include stakeholders as team members but also actively elicit ownership, voice, and broad representation of their families and communities, especially underserved families and cultures. Although teams should be small enough to be efficient, family voice is critical. If team size is a concern, consider the use of subcommittee structures and have families represented on the subcommittees.</a:t>
                      </a:r>
                      <a:endParaRPr sz="1900">
                        <a:solidFill>
                          <a:srgbClr val="44546A"/>
                        </a:solidFill>
                        <a:latin typeface="Questrial"/>
                        <a:ea typeface="Questrial"/>
                        <a:cs typeface="Questrial"/>
                        <a:sym typeface="Questrial"/>
                      </a:endParaRPr>
                    </a:p>
                    <a:p>
                      <a:pPr marL="0" lvl="0" indent="0" algn="l" rtl="0">
                        <a:spcBef>
                          <a:spcPts val="0"/>
                        </a:spcBef>
                        <a:spcAft>
                          <a:spcPts val="0"/>
                        </a:spcAft>
                        <a:buNone/>
                      </a:pPr>
                      <a:endParaRPr/>
                    </a:p>
                  </a:txBody>
                  <a:tcPr marL="68575" marR="68575" marT="0" marB="0">
                    <a:solidFill>
                      <a:srgbClr val="CDCFE0"/>
                    </a:solidFill>
                  </a:tcPr>
                </a:tc>
                <a:tc hMerge="1">
                  <a:txBody>
                    <a:bodyPr/>
                    <a:lstStyle/>
                    <a:p>
                      <a:endParaRPr lang="en-US"/>
                    </a:p>
                  </a:txBody>
                  <a:tcPr/>
                </a:tc>
                <a:extLst>
                  <a:ext uri="{0D108BD9-81ED-4DB2-BD59-A6C34878D82A}">
                    <a16:rowId xmlns:a16="http://schemas.microsoft.com/office/drawing/2014/main" val="10001"/>
                  </a:ext>
                </a:extLst>
              </a:tr>
              <a:tr h="1574800">
                <a:tc>
                  <a:txBody>
                    <a:bodyPr/>
                    <a:lstStyle/>
                    <a:p>
                      <a:pPr marL="0" marR="0" lvl="0" indent="0" algn="l" rtl="0">
                        <a:spcBef>
                          <a:spcPts val="0"/>
                        </a:spcBef>
                        <a:spcAft>
                          <a:spcPts val="0"/>
                        </a:spcAft>
                        <a:buNone/>
                      </a:pPr>
                      <a:r>
                        <a:rPr lang="en-US" sz="1300"/>
                        <a:t>1.2 Team Operating Procedures: </a:t>
                      </a:r>
                      <a:endParaRPr/>
                    </a:p>
                    <a:p>
                      <a:pPr marL="0" marR="0" lvl="0" indent="0" algn="l" rtl="0">
                        <a:spcBef>
                          <a:spcPts val="0"/>
                        </a:spcBef>
                        <a:spcAft>
                          <a:spcPts val="0"/>
                        </a:spcAft>
                        <a:buNone/>
                      </a:pPr>
                      <a:r>
                        <a:rPr lang="en-US" sz="1300"/>
                        <a:t>Tier I team meets at least monthly and has (a) regular meeting format/agenda, (b) minutes, (c) defined meeting roles, and (d) a current action plan.</a:t>
                      </a:r>
                      <a:endParaRPr sz="1300">
                        <a:solidFill>
                          <a:srgbClr val="000000"/>
                        </a:solidFill>
                        <a:latin typeface="Twentieth Century"/>
                        <a:ea typeface="Twentieth Century"/>
                        <a:cs typeface="Twentieth Century"/>
                        <a:sym typeface="Twentieth Century"/>
                      </a:endParaRPr>
                    </a:p>
                  </a:txBody>
                  <a:tcPr marL="68575" marR="68575" marT="0" marB="0"/>
                </a:tc>
                <a:tc gridSpan="2">
                  <a:txBody>
                    <a:bodyPr/>
                    <a:lstStyle/>
                    <a:p>
                      <a:pPr marL="0" marR="0" lvl="0" indent="0" algn="l" rtl="0">
                        <a:lnSpc>
                          <a:spcPct val="100000"/>
                        </a:lnSpc>
                        <a:spcBef>
                          <a:spcPts val="0"/>
                        </a:spcBef>
                        <a:spcAft>
                          <a:spcPts val="0"/>
                        </a:spcAft>
                        <a:buNone/>
                      </a:pPr>
                      <a:r>
                        <a:rPr lang="en-US" sz="1300"/>
                        <a:t>Team procedures include structures and practices that prompt the use of data for decision making and communication to ensure transparency of the system and to enable all stakeholders to have a voice in the process and outcomes. During data analysis, team members examine the system and policies for potential changes, rather than placing the responsibility for change on families and students. Having a defined set of procedures holds the team responsible for ensuring equitable SWPBIS implementation and assessing student data for equitable impact.</a:t>
                      </a:r>
                      <a:endParaRPr sz="1300"/>
                    </a:p>
                    <a:p>
                      <a:pPr marL="0" marR="0" lvl="0" indent="0" algn="l" rtl="0">
                        <a:lnSpc>
                          <a:spcPct val="100000"/>
                        </a:lnSpc>
                        <a:spcBef>
                          <a:spcPts val="0"/>
                        </a:spcBef>
                        <a:spcAft>
                          <a:spcPts val="0"/>
                        </a:spcAft>
                        <a:buNone/>
                      </a:pPr>
                      <a:endParaRPr sz="1300"/>
                    </a:p>
                  </a:txBody>
                  <a:tcPr marL="68575" marR="68575" marT="0" marB="0">
                    <a:solidFill>
                      <a:srgbClr val="CDCFE0"/>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78" name="Google Shape;178;p30"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179" name="Google Shape;179;p30"/>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&amp; Cultural Responsiveness</a:t>
            </a:r>
            <a:endParaRPr/>
          </a:p>
        </p:txBody>
      </p:sp>
      <p:pic>
        <p:nvPicPr>
          <p:cNvPr id="180" name="Google Shape;180;p30">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753295" y="137093"/>
            <a:ext cx="1312549" cy="64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aphicFrame>
        <p:nvGraphicFramePr>
          <p:cNvPr id="186" name="Google Shape;186;p31" descr="This is a picture of the eight  TFI action items to be completed in the workbook.  Each item is to be rated not in place, partially or fully in place." title="TFI Action items"/>
          <p:cNvGraphicFramePr/>
          <p:nvPr/>
        </p:nvGraphicFramePr>
        <p:xfrm>
          <a:off x="131694" y="1307905"/>
          <a:ext cx="3000000" cy="3000000"/>
        </p:xfrm>
        <a:graphic>
          <a:graphicData uri="http://schemas.openxmlformats.org/drawingml/2006/table">
            <a:tbl>
              <a:tblPr firstRow="1" bandRow="1">
                <a:noFill/>
                <a:tableStyleId>{AD59E7A1-D216-44A3-AB3A-BA1769725262}</a:tableStyleId>
              </a:tblPr>
              <a:tblGrid>
                <a:gridCol w="678375">
                  <a:extLst>
                    <a:ext uri="{9D8B030D-6E8A-4147-A177-3AD203B41FA5}">
                      <a16:colId xmlns:a16="http://schemas.microsoft.com/office/drawing/2014/main" val="20000"/>
                    </a:ext>
                  </a:extLst>
                </a:gridCol>
                <a:gridCol w="6575300">
                  <a:extLst>
                    <a:ext uri="{9D8B030D-6E8A-4147-A177-3AD203B41FA5}">
                      <a16:colId xmlns:a16="http://schemas.microsoft.com/office/drawing/2014/main" val="20001"/>
                    </a:ext>
                  </a:extLst>
                </a:gridCol>
                <a:gridCol w="519350">
                  <a:extLst>
                    <a:ext uri="{9D8B030D-6E8A-4147-A177-3AD203B41FA5}">
                      <a16:colId xmlns:a16="http://schemas.microsoft.com/office/drawing/2014/main" val="20002"/>
                    </a:ext>
                  </a:extLst>
                </a:gridCol>
                <a:gridCol w="519350">
                  <a:extLst>
                    <a:ext uri="{9D8B030D-6E8A-4147-A177-3AD203B41FA5}">
                      <a16:colId xmlns:a16="http://schemas.microsoft.com/office/drawing/2014/main" val="20003"/>
                    </a:ext>
                  </a:extLst>
                </a:gridCol>
                <a:gridCol w="465425">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solidFill>
                            <a:schemeClr val="dk1"/>
                          </a:solidFill>
                        </a:rPr>
                        <a:t>TFI</a:t>
                      </a:r>
                      <a:endParaRPr b="0">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Action Item</a:t>
                      </a:r>
                      <a:endParaRPr>
                        <a:solidFill>
                          <a:schemeClr val="dk1"/>
                        </a:solidFill>
                      </a:endParaRPr>
                    </a:p>
                    <a:p>
                      <a:pPr marL="0" marR="0" lvl="0" indent="0" algn="r" rtl="0">
                        <a:spcBef>
                          <a:spcPts val="0"/>
                        </a:spcBef>
                        <a:spcAft>
                          <a:spcPts val="0"/>
                        </a:spcAft>
                        <a:buNone/>
                      </a:pPr>
                      <a:r>
                        <a:rPr lang="en-US" sz="1600" b="0" i="1">
                          <a:solidFill>
                            <a:schemeClr val="dk1"/>
                          </a:solidFill>
                        </a:rPr>
                        <a:t>(Not In Place; Partially; Fully In Place -&gt;)</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NI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PI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FI</a:t>
                      </a:r>
                      <a:endParaRPr>
                        <a:solidFill>
                          <a:schemeClr val="dk1"/>
                        </a:solidFill>
                      </a:endParaRPr>
                    </a:p>
                  </a:txBody>
                  <a:tcPr marL="91450" marR="91450" marT="45725" marB="45725"/>
                </a:tc>
                <a:extLst>
                  <a:ext uri="{0D108BD9-81ED-4DB2-BD59-A6C34878D82A}">
                    <a16:rowId xmlns:a16="http://schemas.microsoft.com/office/drawing/2014/main" val="10000"/>
                  </a:ext>
                </a:extLst>
              </a:tr>
              <a:tr h="372075">
                <a:tc>
                  <a:txBody>
                    <a:bodyPr/>
                    <a:lstStyle/>
                    <a:p>
                      <a:pPr marL="0" marR="0" lvl="0" indent="0" algn="l" rtl="0">
                        <a:spcBef>
                          <a:spcPts val="0"/>
                        </a:spcBef>
                        <a:spcAft>
                          <a:spcPts val="0"/>
                        </a:spcAft>
                        <a:buNone/>
                      </a:pPr>
                      <a:r>
                        <a:rPr lang="en-US" sz="1600"/>
                        <a:t>1.1</a:t>
                      </a:r>
                      <a:endParaRPr/>
                    </a:p>
                  </a:txBody>
                  <a:tcPr marL="91450" marR="91450" marT="45725" marB="45725"/>
                </a:tc>
                <a:tc>
                  <a:txBody>
                    <a:bodyPr/>
                    <a:lstStyle/>
                    <a:p>
                      <a:pPr marL="0" marR="0" lvl="0" indent="0" algn="l" rtl="0">
                        <a:lnSpc>
                          <a:spcPct val="100000"/>
                        </a:lnSpc>
                        <a:spcBef>
                          <a:spcPts val="0"/>
                        </a:spcBef>
                        <a:spcAft>
                          <a:spcPts val="0"/>
                        </a:spcAft>
                        <a:buNone/>
                      </a:pPr>
                      <a:r>
                        <a:rPr lang="en-US"/>
                        <a:t>Team</a:t>
                      </a:r>
                      <a:r>
                        <a:rPr lang="en-US" sz="1400" b="0">
                          <a:latin typeface="Calibri"/>
                          <a:ea typeface="Calibri"/>
                          <a:cs typeface="Calibri"/>
                          <a:sym typeface="Calibri"/>
                        </a:rPr>
                        <a:t> has administrative support and represents school community </a:t>
                      </a:r>
                      <a:endParaRPr sz="1600" b="0">
                        <a:latin typeface="Cambria"/>
                        <a:ea typeface="Cambria"/>
                        <a:cs typeface="Cambria"/>
                        <a:sym typeface="Cambria"/>
                      </a:endParaRPr>
                    </a:p>
                  </a:txBody>
                  <a:tcPr marL="68575" marR="68575" marT="0" marB="0" anchor="ctr">
                    <a:solidFill>
                      <a:srgbClr val="E2E5F4"/>
                    </a:solidFill>
                  </a:tcP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1"/>
                  </a:ext>
                </a:extLst>
              </a:tr>
              <a:tr h="423350">
                <a:tc>
                  <a:txBody>
                    <a:bodyPr/>
                    <a:lstStyle/>
                    <a:p>
                      <a:pPr marL="0" marR="0" lvl="0" indent="0" algn="l" rtl="0">
                        <a:spcBef>
                          <a:spcPts val="0"/>
                        </a:spcBef>
                        <a:spcAft>
                          <a:spcPts val="0"/>
                        </a:spcAft>
                        <a:buNone/>
                      </a:pPr>
                      <a:r>
                        <a:rPr lang="en-US" sz="1600"/>
                        <a:t>1.1</a:t>
                      </a:r>
                      <a:endParaRPr/>
                    </a:p>
                  </a:txBody>
                  <a:tcPr marL="91450" marR="91450" marT="45725" marB="45725"/>
                </a:tc>
                <a:tc>
                  <a:txBody>
                    <a:bodyPr/>
                    <a:lstStyle/>
                    <a:p>
                      <a:pPr marL="0" marR="0" lvl="0" indent="0" algn="l" rtl="0">
                        <a:spcBef>
                          <a:spcPts val="0"/>
                        </a:spcBef>
                        <a:spcAft>
                          <a:spcPts val="0"/>
                        </a:spcAft>
                        <a:buNone/>
                      </a:pPr>
                      <a:r>
                        <a:rPr lang="en-US" sz="1400" b="0">
                          <a:latin typeface="Calibri"/>
                          <a:ea typeface="Calibri"/>
                          <a:cs typeface="Calibri"/>
                          <a:sym typeface="Calibri"/>
                        </a:rPr>
                        <a:t>Back-up members are identified for all team functions (coach, data-analyst, recorder, data-entry, etc.)</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2"/>
                  </a:ext>
                </a:extLst>
              </a:tr>
              <a:tr h="203200">
                <a:tc>
                  <a:txBody>
                    <a:bodyPr/>
                    <a:lstStyle/>
                    <a:p>
                      <a:pPr marL="0" marR="0" lvl="0" indent="0" algn="l" rtl="0">
                        <a:lnSpc>
                          <a:spcPct val="100000"/>
                        </a:lnSpc>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School teams include family/student subcommittees or access to grade-level family subcommittees.</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3"/>
                  </a:ext>
                </a:extLst>
              </a:tr>
              <a:tr h="203200">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Family/student participation and role is clearly outlined, defined, and understood by the family/ student representatives and the team. </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4"/>
                  </a:ext>
                </a:extLst>
              </a:tr>
              <a:tr h="335300">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Families have ownership of system components (e.g., celebrations, acknowledgments).</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5"/>
                  </a:ext>
                </a:extLst>
              </a:tr>
              <a:tr h="335300">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Families assist in reporting team meeting discussions and data to stakeholders.</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6"/>
                  </a:ext>
                </a:extLst>
              </a:tr>
              <a:tr h="335300">
                <a:tc>
                  <a:txBody>
                    <a:bodyPr/>
                    <a:lstStyle/>
                    <a:p>
                      <a:pPr marL="0" lvl="0" indent="0" algn="l" rtl="0">
                        <a:spcBef>
                          <a:spcPts val="0"/>
                        </a:spcBef>
                        <a:spcAft>
                          <a:spcPts val="0"/>
                        </a:spcAft>
                        <a:buNone/>
                      </a:pPr>
                      <a:r>
                        <a:rPr lang="en-US" i="1"/>
                        <a:t>1.1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Family feedback is sought regarding school processes such as hiring and policies</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7"/>
                  </a:ext>
                </a:extLst>
              </a:tr>
            </a:tbl>
          </a:graphicData>
        </a:graphic>
      </p:graphicFrame>
      <p:pic>
        <p:nvPicPr>
          <p:cNvPr id="187" name="Google Shape;187;p31" descr=" "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188" name="Google Shape;188;p31"/>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Considerations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aphicFrame>
        <p:nvGraphicFramePr>
          <p:cNvPr id="194" name="Google Shape;194;p32" descr="This is a picture of the eight  TFI action items to be completed in the workbook.  Each item is to be rated not in place, partially or fully in place." title="TFI Action items"/>
          <p:cNvGraphicFramePr/>
          <p:nvPr/>
        </p:nvGraphicFramePr>
        <p:xfrm>
          <a:off x="131694" y="1307905"/>
          <a:ext cx="3000000" cy="3000000"/>
        </p:xfrm>
        <a:graphic>
          <a:graphicData uri="http://schemas.openxmlformats.org/drawingml/2006/table">
            <a:tbl>
              <a:tblPr firstRow="1" bandRow="1">
                <a:noFill/>
                <a:tableStyleId>{AD59E7A1-D216-44A3-AB3A-BA1769725262}</a:tableStyleId>
              </a:tblPr>
              <a:tblGrid>
                <a:gridCol w="678375">
                  <a:extLst>
                    <a:ext uri="{9D8B030D-6E8A-4147-A177-3AD203B41FA5}">
                      <a16:colId xmlns:a16="http://schemas.microsoft.com/office/drawing/2014/main" val="20000"/>
                    </a:ext>
                  </a:extLst>
                </a:gridCol>
                <a:gridCol w="6575300">
                  <a:extLst>
                    <a:ext uri="{9D8B030D-6E8A-4147-A177-3AD203B41FA5}">
                      <a16:colId xmlns:a16="http://schemas.microsoft.com/office/drawing/2014/main" val="20001"/>
                    </a:ext>
                  </a:extLst>
                </a:gridCol>
                <a:gridCol w="519350">
                  <a:extLst>
                    <a:ext uri="{9D8B030D-6E8A-4147-A177-3AD203B41FA5}">
                      <a16:colId xmlns:a16="http://schemas.microsoft.com/office/drawing/2014/main" val="20002"/>
                    </a:ext>
                  </a:extLst>
                </a:gridCol>
                <a:gridCol w="519350">
                  <a:extLst>
                    <a:ext uri="{9D8B030D-6E8A-4147-A177-3AD203B41FA5}">
                      <a16:colId xmlns:a16="http://schemas.microsoft.com/office/drawing/2014/main" val="20003"/>
                    </a:ext>
                  </a:extLst>
                </a:gridCol>
                <a:gridCol w="465425">
                  <a:extLst>
                    <a:ext uri="{9D8B030D-6E8A-4147-A177-3AD203B41FA5}">
                      <a16:colId xmlns:a16="http://schemas.microsoft.com/office/drawing/2014/main" val="20004"/>
                    </a:ext>
                  </a:extLst>
                </a:gridCol>
              </a:tblGrid>
              <a:tr h="603200">
                <a:tc>
                  <a:txBody>
                    <a:bodyPr/>
                    <a:lstStyle/>
                    <a:p>
                      <a:pPr marL="0" marR="0" lvl="0" indent="0" algn="l" rtl="0">
                        <a:spcBef>
                          <a:spcPts val="0"/>
                        </a:spcBef>
                        <a:spcAft>
                          <a:spcPts val="0"/>
                        </a:spcAft>
                        <a:buNone/>
                      </a:pPr>
                      <a:r>
                        <a:rPr lang="en-US" sz="1600">
                          <a:solidFill>
                            <a:schemeClr val="dk1"/>
                          </a:solidFill>
                        </a:rPr>
                        <a:t>TFI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Action Item</a:t>
                      </a:r>
                      <a:endParaRPr>
                        <a:solidFill>
                          <a:schemeClr val="dk1"/>
                        </a:solidFill>
                      </a:endParaRPr>
                    </a:p>
                    <a:p>
                      <a:pPr marL="0" marR="0" lvl="0" indent="0" algn="r" rtl="0">
                        <a:spcBef>
                          <a:spcPts val="0"/>
                        </a:spcBef>
                        <a:spcAft>
                          <a:spcPts val="0"/>
                        </a:spcAft>
                        <a:buNone/>
                      </a:pPr>
                      <a:r>
                        <a:rPr lang="en-US" sz="1600" b="0" i="1">
                          <a:solidFill>
                            <a:schemeClr val="dk1"/>
                          </a:solidFill>
                        </a:rPr>
                        <a:t>(Not In Place; Partially; Fully In Place -&gt;)</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NI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PI</a:t>
                      </a:r>
                      <a:endParaRPr>
                        <a:solidFill>
                          <a:schemeClr val="dk1"/>
                        </a:solidFill>
                      </a:endParaRPr>
                    </a:p>
                  </a:txBody>
                  <a:tcPr marL="91450" marR="91450" marT="45725" marB="45725"/>
                </a:tc>
                <a:tc>
                  <a:txBody>
                    <a:bodyPr/>
                    <a:lstStyle/>
                    <a:p>
                      <a:pPr marL="0" marR="0" lvl="0" indent="0" algn="l" rtl="0">
                        <a:spcBef>
                          <a:spcPts val="0"/>
                        </a:spcBef>
                        <a:spcAft>
                          <a:spcPts val="0"/>
                        </a:spcAft>
                        <a:buNone/>
                      </a:pPr>
                      <a:r>
                        <a:rPr lang="en-US" sz="1600">
                          <a:solidFill>
                            <a:schemeClr val="dk1"/>
                          </a:solidFill>
                        </a:rPr>
                        <a:t>FI</a:t>
                      </a:r>
                      <a:endParaRPr>
                        <a:solidFill>
                          <a:schemeClr val="dk1"/>
                        </a:solidFill>
                      </a:endParaRPr>
                    </a:p>
                  </a:txBody>
                  <a:tcPr marL="91450" marR="91450" marT="45725" marB="45725"/>
                </a:tc>
                <a:extLst>
                  <a:ext uri="{0D108BD9-81ED-4DB2-BD59-A6C34878D82A}">
                    <a16:rowId xmlns:a16="http://schemas.microsoft.com/office/drawing/2014/main" val="10000"/>
                  </a:ext>
                </a:extLst>
              </a:tr>
              <a:tr h="348600">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a:latin typeface="Calibri"/>
                          <a:ea typeface="Calibri"/>
                          <a:cs typeface="Calibri"/>
                          <a:sym typeface="Calibri"/>
                        </a:rPr>
                        <a:t>Team has established a clear mission/purpose and current action plan.</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1"/>
                  </a:ext>
                </a:extLst>
              </a:tr>
              <a:tr h="430850">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a:latin typeface="Calibri"/>
                          <a:ea typeface="Calibri"/>
                          <a:cs typeface="Calibri"/>
                          <a:sym typeface="Calibri"/>
                        </a:rPr>
                        <a:t>Team runs efficient and effective regular meetings (at least monthly) with agenda and meeting minutes</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2"/>
                  </a:ext>
                </a:extLst>
              </a:tr>
              <a:tr h="646275">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i="1">
                          <a:latin typeface="Calibri"/>
                          <a:ea typeface="Calibri"/>
                          <a:cs typeface="Calibri"/>
                          <a:sym typeface="Calibri"/>
                        </a:rPr>
                        <a:t>School administrator is an active participant in 90% of meetings, protects meeting time, disseminates information during grade level/department meetings, faculty meetings, and parent/family meetings.</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3"/>
                  </a:ext>
                </a:extLst>
              </a:tr>
              <a:tr h="348600">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i="1">
                          <a:latin typeface="Calibri"/>
                          <a:ea typeface="Calibri"/>
                          <a:cs typeface="Calibri"/>
                          <a:sym typeface="Calibri"/>
                        </a:rPr>
                        <a:t>Working Smarter Teaming Alignment document is completed</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4"/>
                  </a:ext>
                </a:extLst>
              </a:tr>
              <a:tr h="512775">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i="1">
                          <a:latin typeface="Calibri"/>
                          <a:ea typeface="Calibri"/>
                          <a:cs typeface="Calibri"/>
                          <a:sym typeface="Calibri"/>
                        </a:rPr>
                        <a:t>Quick “Audit” or Resource Map of current practices, programs, initiatives is completed</a:t>
                      </a:r>
                      <a:endParaRPr sz="1600" b="0">
                        <a:latin typeface="Cambria"/>
                        <a:ea typeface="Cambria"/>
                        <a:cs typeface="Cambria"/>
                        <a:sym typeface="Cambria"/>
                      </a:endParaRPr>
                    </a:p>
                  </a:txBody>
                  <a:tcPr marL="68575" marR="68575" marT="0" marB="0"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tc>
                  <a:txBody>
                    <a:bodyPr/>
                    <a:lstStyle/>
                    <a:p>
                      <a:pPr marL="0" marR="0" lvl="0" indent="0" algn="l" rtl="0">
                        <a:spcBef>
                          <a:spcPts val="0"/>
                        </a:spcBef>
                        <a:spcAft>
                          <a:spcPts val="0"/>
                        </a:spcAft>
                        <a:buNone/>
                      </a:pPr>
                      <a:endParaRPr sz="1600"/>
                    </a:p>
                  </a:txBody>
                  <a:tcPr marL="91450" marR="91450" marT="45725" marB="45725" anchor="ctr"/>
                </a:tc>
                <a:extLst>
                  <a:ext uri="{0D108BD9-81ED-4DB2-BD59-A6C34878D82A}">
                    <a16:rowId xmlns:a16="http://schemas.microsoft.com/office/drawing/2014/main" val="10005"/>
                  </a:ext>
                </a:extLst>
              </a:tr>
              <a:tr h="348600">
                <a:tc>
                  <a:txBody>
                    <a:bodyPr/>
                    <a:lstStyle/>
                    <a:p>
                      <a:pPr marL="0" marR="0" lvl="0" indent="0" algn="l" rtl="0">
                        <a:spcBef>
                          <a:spcPts val="0"/>
                        </a:spcBef>
                        <a:spcAft>
                          <a:spcPts val="0"/>
                        </a:spcAft>
                        <a:buNone/>
                      </a:pPr>
                      <a:r>
                        <a:rPr lang="en-US" sz="1600"/>
                        <a:t>1.2</a:t>
                      </a:r>
                      <a:endParaRPr/>
                    </a:p>
                  </a:txBody>
                  <a:tcPr marL="91450" marR="91450" marT="45725" marB="45725"/>
                </a:tc>
                <a:tc>
                  <a:txBody>
                    <a:bodyPr/>
                    <a:lstStyle/>
                    <a:p>
                      <a:pPr marL="0" marR="0" lvl="0" indent="0" algn="l" rtl="0">
                        <a:spcBef>
                          <a:spcPts val="0"/>
                        </a:spcBef>
                        <a:spcAft>
                          <a:spcPts val="0"/>
                        </a:spcAft>
                        <a:buNone/>
                      </a:pPr>
                      <a:r>
                        <a:rPr lang="en-US" sz="1400" b="0" i="1">
                          <a:latin typeface="Calibri"/>
                          <a:ea typeface="Calibri"/>
                          <a:cs typeface="Calibri"/>
                          <a:sym typeface="Calibri"/>
                        </a:rPr>
                        <a:t>TIPS meeting procedure checklist complete</a:t>
                      </a:r>
                      <a:endParaRPr sz="1600" b="0">
                        <a:latin typeface="Cambria"/>
                        <a:ea typeface="Cambria"/>
                        <a:cs typeface="Cambria"/>
                        <a:sym typeface="Cambria"/>
                      </a:endParaRPr>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6"/>
                  </a:ext>
                </a:extLst>
              </a:tr>
              <a:tr h="646275">
                <a:tc>
                  <a:txBody>
                    <a:bodyPr/>
                    <a:lstStyle/>
                    <a:p>
                      <a:pPr marL="0" marR="0" lvl="0" indent="0" algn="l" rtl="0">
                        <a:lnSpc>
                          <a:spcPct val="100000"/>
                        </a:lnSpc>
                        <a:spcBef>
                          <a:spcPts val="0"/>
                        </a:spcBef>
                        <a:spcAft>
                          <a:spcPts val="0"/>
                        </a:spcAft>
                        <a:buNone/>
                      </a:pPr>
                      <a:r>
                        <a:rPr lang="en-US" i="1"/>
                        <a:t>1.2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Teams focus on changing the system rather than the students and engage in explicit conversations around ethnicity/race and effects of practices on all student enrollment groups. </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7"/>
                  </a:ext>
                </a:extLst>
              </a:tr>
              <a:tr h="430850">
                <a:tc>
                  <a:txBody>
                    <a:bodyPr/>
                    <a:lstStyle/>
                    <a:p>
                      <a:pPr marL="0" lvl="0" indent="0" algn="l" rtl="0">
                        <a:spcBef>
                          <a:spcPts val="0"/>
                        </a:spcBef>
                        <a:spcAft>
                          <a:spcPts val="0"/>
                        </a:spcAft>
                        <a:buNone/>
                      </a:pPr>
                      <a:r>
                        <a:rPr lang="en-US" i="1"/>
                        <a:t>1.2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Teams ensure that meeting minutes, goals, data, and decisions are shared with stakeholders and are readily accessible. </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8"/>
                  </a:ext>
                </a:extLst>
              </a:tr>
              <a:tr h="430850">
                <a:tc>
                  <a:txBody>
                    <a:bodyPr/>
                    <a:lstStyle/>
                    <a:p>
                      <a:pPr marL="0" lvl="0" indent="0" algn="l" rtl="0">
                        <a:spcBef>
                          <a:spcPts val="0"/>
                        </a:spcBef>
                        <a:spcAft>
                          <a:spcPts val="0"/>
                        </a:spcAft>
                        <a:buNone/>
                      </a:pPr>
                      <a:r>
                        <a:rPr lang="en-US" i="1"/>
                        <a:t>1.2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Teams have ongoing, timely procedures for families, students, and community members to communicate questions, concerns, or needs. </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09"/>
                  </a:ext>
                </a:extLst>
              </a:tr>
              <a:tr h="344700">
                <a:tc>
                  <a:txBody>
                    <a:bodyPr/>
                    <a:lstStyle/>
                    <a:p>
                      <a:pPr marL="0" lvl="0" indent="0" algn="l" rtl="0">
                        <a:spcBef>
                          <a:spcPts val="0"/>
                        </a:spcBef>
                        <a:spcAft>
                          <a:spcPts val="0"/>
                        </a:spcAft>
                        <a:buNone/>
                      </a:pPr>
                      <a:r>
                        <a:rPr lang="en-US" i="1"/>
                        <a:t>1.2 CR</a:t>
                      </a:r>
                      <a:endParaRPr i="1"/>
                    </a:p>
                  </a:txBody>
                  <a:tcPr marL="91450" marR="91450" marT="45725" marB="45725" anchor="ctr">
                    <a:solidFill>
                      <a:srgbClr val="FFFFFF"/>
                    </a:solidFill>
                  </a:tcPr>
                </a:tc>
                <a:tc>
                  <a:txBody>
                    <a:bodyPr/>
                    <a:lstStyle/>
                    <a:p>
                      <a:pPr marL="0" marR="0" lvl="0" indent="0" algn="l" rtl="0">
                        <a:lnSpc>
                          <a:spcPct val="100000"/>
                        </a:lnSpc>
                        <a:spcBef>
                          <a:spcPts val="0"/>
                        </a:spcBef>
                        <a:spcAft>
                          <a:spcPts val="0"/>
                        </a:spcAft>
                        <a:buClr>
                          <a:srgbClr val="000000"/>
                        </a:buClr>
                        <a:buFont typeface="Arial"/>
                        <a:buNone/>
                      </a:pPr>
                      <a:r>
                        <a:rPr lang="en-US" i="1"/>
                        <a:t>Teams regularly review procedures for utilization and effectiveness with stakeholders.</a:t>
                      </a:r>
                      <a:endParaRPr i="1"/>
                    </a:p>
                  </a:txBody>
                  <a:tcPr marL="68575" marR="68575" marT="0" marB="0"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tc>
                  <a:txBody>
                    <a:bodyPr/>
                    <a:lstStyle/>
                    <a:p>
                      <a:pPr marL="0" marR="0" lvl="0" indent="0" algn="l" rtl="0">
                        <a:spcBef>
                          <a:spcPts val="0"/>
                        </a:spcBef>
                        <a:spcAft>
                          <a:spcPts val="0"/>
                        </a:spcAft>
                        <a:buNone/>
                      </a:pPr>
                      <a:endParaRPr sz="1600"/>
                    </a:p>
                  </a:txBody>
                  <a:tcPr marL="91450" marR="91450" marT="45725" marB="45725" anchor="ctr">
                    <a:solidFill>
                      <a:srgbClr val="FFFFFF"/>
                    </a:solidFill>
                  </a:tcPr>
                </a:tc>
                <a:extLst>
                  <a:ext uri="{0D108BD9-81ED-4DB2-BD59-A6C34878D82A}">
                    <a16:rowId xmlns:a16="http://schemas.microsoft.com/office/drawing/2014/main" val="10010"/>
                  </a:ext>
                </a:extLst>
              </a:tr>
            </a:tbl>
          </a:graphicData>
        </a:graphic>
      </p:graphicFrame>
      <p:pic>
        <p:nvPicPr>
          <p:cNvPr id="195" name="Google Shape;195;p32" descr=" "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196" name="Google Shape;196;p32"/>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Considerations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body" idx="1"/>
          </p:nvPr>
        </p:nvSpPr>
        <p:spPr>
          <a:xfrm>
            <a:off x="365298" y="1388534"/>
            <a:ext cx="8257500" cy="4902600"/>
          </a:xfrm>
          <a:prstGeom prst="rect">
            <a:avLst/>
          </a:prstGeom>
          <a:noFill/>
          <a:ln>
            <a:noFill/>
          </a:ln>
        </p:spPr>
        <p:txBody>
          <a:bodyPr spcFirstLastPara="1" wrap="square" lIns="91425" tIns="45700" rIns="91425" bIns="45700" anchor="t" anchorCtr="0">
            <a:noAutofit/>
          </a:bodyPr>
          <a:lstStyle/>
          <a:p>
            <a:pPr marL="57150" lvl="0" indent="0" algn="l" rtl="0">
              <a:lnSpc>
                <a:spcPct val="80000"/>
              </a:lnSpc>
              <a:spcBef>
                <a:spcPts val="0"/>
              </a:spcBef>
              <a:spcAft>
                <a:spcPts val="0"/>
              </a:spcAft>
              <a:buSzPts val="2220"/>
              <a:buNone/>
            </a:pPr>
            <a:r>
              <a:rPr lang="en-US" sz="2220" b="1"/>
              <a:t>Purpose: </a:t>
            </a:r>
            <a:endParaRPr/>
          </a:p>
          <a:p>
            <a:pPr marL="57150" lvl="0" indent="0" algn="l" rtl="0">
              <a:lnSpc>
                <a:spcPct val="80000"/>
              </a:lnSpc>
              <a:spcBef>
                <a:spcPts val="600"/>
              </a:spcBef>
              <a:spcAft>
                <a:spcPts val="0"/>
              </a:spcAft>
              <a:buSzPts val="2220"/>
              <a:buNone/>
            </a:pPr>
            <a:r>
              <a:rPr lang="en-US" sz="2220"/>
              <a:t>Develop an effective and efficient leadership team that is representative of your staff and stakeholders. </a:t>
            </a:r>
            <a:endParaRPr/>
          </a:p>
          <a:p>
            <a:pPr marL="57150" lvl="0" indent="0" algn="l" rtl="0">
              <a:lnSpc>
                <a:spcPct val="80000"/>
              </a:lnSpc>
              <a:spcBef>
                <a:spcPts val="600"/>
              </a:spcBef>
              <a:spcAft>
                <a:spcPts val="0"/>
              </a:spcAft>
              <a:buSzPts val="2220"/>
              <a:buNone/>
            </a:pPr>
            <a:endParaRPr sz="2220"/>
          </a:p>
          <a:p>
            <a:pPr marL="57150" lvl="0" indent="0" algn="l" rtl="0">
              <a:lnSpc>
                <a:spcPct val="80000"/>
              </a:lnSpc>
              <a:spcBef>
                <a:spcPts val="600"/>
              </a:spcBef>
              <a:spcAft>
                <a:spcPts val="0"/>
              </a:spcAft>
              <a:buSzPts val="2220"/>
              <a:buNone/>
            </a:pPr>
            <a:r>
              <a:rPr lang="en-US" sz="2220" b="1"/>
              <a:t>Outcomes:</a:t>
            </a:r>
            <a:endParaRPr/>
          </a:p>
          <a:p>
            <a:pPr marL="57150" lvl="0" indent="0" algn="l" rtl="0">
              <a:lnSpc>
                <a:spcPct val="80000"/>
              </a:lnSpc>
              <a:spcBef>
                <a:spcPts val="600"/>
              </a:spcBef>
              <a:spcAft>
                <a:spcPts val="0"/>
              </a:spcAft>
              <a:buSzPts val="2220"/>
              <a:buNone/>
            </a:pPr>
            <a:r>
              <a:rPr lang="en-US" sz="2220"/>
              <a:t>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 (</a:t>
            </a:r>
            <a:r>
              <a:rPr lang="en-US" sz="2220" b="1"/>
              <a:t>TFI 1.1)</a:t>
            </a:r>
            <a:endParaRPr sz="2220"/>
          </a:p>
          <a:p>
            <a:pPr marL="57150" lvl="0" indent="0" algn="l" rtl="0">
              <a:lnSpc>
                <a:spcPct val="80000"/>
              </a:lnSpc>
              <a:spcBef>
                <a:spcPts val="600"/>
              </a:spcBef>
              <a:spcAft>
                <a:spcPts val="0"/>
              </a:spcAft>
              <a:buSzPts val="2220"/>
              <a:buNone/>
            </a:pPr>
            <a:endParaRPr sz="2220"/>
          </a:p>
          <a:p>
            <a:pPr marL="57150" lvl="0" indent="0" algn="l" rtl="0">
              <a:lnSpc>
                <a:spcPct val="80000"/>
              </a:lnSpc>
              <a:spcBef>
                <a:spcPts val="600"/>
              </a:spcBef>
              <a:spcAft>
                <a:spcPts val="0"/>
              </a:spcAft>
              <a:buSzPts val="2220"/>
              <a:buNone/>
            </a:pPr>
            <a:r>
              <a:rPr lang="en-US" sz="2220"/>
              <a:t>Tier I team meets at least monthly and has (a) regular meeting format/agenda, (b) minutes, (c) defined meeting roles, and (d) a current action plan (</a:t>
            </a:r>
            <a:r>
              <a:rPr lang="en-US" sz="2220" b="1"/>
              <a:t>TFI 1.2)</a:t>
            </a:r>
            <a:endParaRPr/>
          </a:p>
          <a:p>
            <a:pPr marL="342900" lvl="0" indent="-154940" algn="l" rtl="0">
              <a:lnSpc>
                <a:spcPct val="80000"/>
              </a:lnSpc>
              <a:spcBef>
                <a:spcPts val="1192"/>
              </a:spcBef>
              <a:spcAft>
                <a:spcPts val="0"/>
              </a:spcAft>
              <a:buSzPts val="2960"/>
              <a:buNone/>
            </a:pPr>
            <a:endParaRPr sz="2960"/>
          </a:p>
        </p:txBody>
      </p:sp>
      <p:pic>
        <p:nvPicPr>
          <p:cNvPr id="203" name="Google Shape;203;p33" title="Core Content Icon"/>
          <p:cNvPicPr preferRelativeResize="0"/>
          <p:nvPr/>
        </p:nvPicPr>
        <p:blipFill rotWithShape="1">
          <a:blip r:embed="rId3">
            <a:alphaModFix/>
          </a:blip>
          <a:srcRect/>
          <a:stretch/>
        </p:blipFill>
        <p:spPr>
          <a:xfrm>
            <a:off x="296485" y="297189"/>
            <a:ext cx="713232" cy="713232"/>
          </a:xfrm>
          <a:prstGeom prst="rect">
            <a:avLst/>
          </a:prstGeom>
          <a:noFill/>
          <a:ln>
            <a:noFill/>
          </a:ln>
          <a:effectLst>
            <a:outerShdw blurRad="50800" dist="38100" dir="2700000" algn="tl" rotWithShape="0">
              <a:srgbClr val="000000">
                <a:alpha val="42750"/>
              </a:srgbClr>
            </a:outerShdw>
          </a:effectLst>
        </p:spPr>
      </p:pic>
      <p:sp>
        <p:nvSpPr>
          <p:cNvPr id="204" name="Google Shape;204;p33"/>
          <p:cNvSpPr txBox="1">
            <a:spLocks noGrp="1"/>
          </p:cNvSpPr>
          <p:nvPr>
            <p:ph type="title"/>
          </p:nvPr>
        </p:nvSpPr>
        <p:spPr>
          <a:xfrm>
            <a:off x="1300893" y="297189"/>
            <a:ext cx="73221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6"/>
              </a:buClr>
              <a:buSzPts val="4000"/>
              <a:buFont typeface="Twentieth Century"/>
              <a:buNone/>
            </a:pPr>
            <a:r>
              <a:rPr lang="en-US" sz="4000">
                <a:solidFill>
                  <a:schemeClr val="accent6"/>
                </a:solidFill>
              </a:rPr>
              <a:t>Team - Purpose &amp; Outcomes </a:t>
            </a:r>
            <a:endParaRPr sz="4000">
              <a:solidFill>
                <a:srgbClr val="DD8047"/>
              </a:solidFill>
            </a:endParaRPr>
          </a:p>
        </p:txBody>
      </p:sp>
    </p:spTree>
  </p:cSld>
  <p:clrMapOvr>
    <a:masterClrMapping/>
  </p:clrMapOvr>
</p:sld>
</file>

<file path=ppt/theme/theme1.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WPBIS PP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4625</Words>
  <Application>Microsoft Office PowerPoint</Application>
  <PresentationFormat>On-screen Show (4:3)</PresentationFormat>
  <Paragraphs>535</Paragraphs>
  <Slides>39</Slides>
  <Notes>39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Twentieth Century</vt:lpstr>
      <vt:lpstr>Arial</vt:lpstr>
      <vt:lpstr>Times New Roman</vt:lpstr>
      <vt:lpstr>Cambria</vt:lpstr>
      <vt:lpstr>Noto Sans Symbols</vt:lpstr>
      <vt:lpstr>Gill Sans</vt:lpstr>
      <vt:lpstr>Calibri</vt:lpstr>
      <vt:lpstr>Libre Baskerville</vt:lpstr>
      <vt:lpstr>Questrial</vt:lpstr>
      <vt:lpstr>1_Final_MWBIS 4</vt:lpstr>
      <vt:lpstr>Final_MWBIS 4</vt:lpstr>
      <vt:lpstr>MWPBIS PPT Theme</vt:lpstr>
      <vt:lpstr>Team Training – 1C</vt:lpstr>
      <vt:lpstr>Learning Expectations</vt:lpstr>
      <vt:lpstr>Organization of Modules</vt:lpstr>
      <vt:lpstr> Tier 1: Professional Learning Roadmap</vt:lpstr>
      <vt:lpstr>TFI Self-Assessment</vt:lpstr>
      <vt:lpstr>TFI &amp; Cultural Responsiveness</vt:lpstr>
      <vt:lpstr>Considerations</vt:lpstr>
      <vt:lpstr>Considerations</vt:lpstr>
      <vt:lpstr>Team - Purpose &amp; Outcomes </vt:lpstr>
      <vt:lpstr>Rationale </vt:lpstr>
      <vt:lpstr>Change is Good; You Go First!</vt:lpstr>
      <vt:lpstr>What do you already do?</vt:lpstr>
      <vt:lpstr>     The Challenge</vt:lpstr>
      <vt:lpstr>Addressing the Challenge</vt:lpstr>
      <vt:lpstr>Creating A Behavior Purpose Statement</vt:lpstr>
      <vt:lpstr>Behavior Purpose Statement Example #1 </vt:lpstr>
      <vt:lpstr>Behavior Purpose Statement Example #2 </vt:lpstr>
      <vt:lpstr>Behavior Purpose Statement Example #3 </vt:lpstr>
      <vt:lpstr>Your Turn: Create A Behavior Purpose Statement</vt:lpstr>
      <vt:lpstr>Who should be on the team?</vt:lpstr>
      <vt:lpstr>Possible Team Roles/Responsibilities</vt:lpstr>
      <vt:lpstr>Responsibilities Before the Meeting</vt:lpstr>
      <vt:lpstr>Responsibilities During the Meeting</vt:lpstr>
      <vt:lpstr>Responsibilities After the Meeting</vt:lpstr>
      <vt:lpstr>Key Roles/Factors for Administrator Involvement</vt:lpstr>
      <vt:lpstr>The Role of a PBIS Coach is Crucial</vt:lpstr>
      <vt:lpstr>The Role of a PBIS Coach is Crucial</vt:lpstr>
      <vt:lpstr>School Team Development/Functions  (sub committee example)</vt:lpstr>
      <vt:lpstr>PBIS – Tier 1 Team</vt:lpstr>
      <vt:lpstr>Effective Team Meetings</vt:lpstr>
      <vt:lpstr>Effective Team Meetings</vt:lpstr>
      <vt:lpstr>Tier 1 Team Meeting Demonstration (12 min)</vt:lpstr>
      <vt:lpstr>Creating Agreements/Norms for Team Meetings</vt:lpstr>
      <vt:lpstr>TFI Self-Assessment</vt:lpstr>
      <vt:lpstr>TFI &amp; Cultural Responsiveness</vt:lpstr>
      <vt:lpstr>Reflections</vt:lpstr>
      <vt:lpstr>Reflections</vt:lpstr>
      <vt:lpstr>References</vt:lpstr>
      <vt:lpstr>  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Training – 1C</dc:title>
  <dc:creator>Garrett Petrie</dc:creator>
  <cp:lastModifiedBy>Petrie, Garrett (MDE)</cp:lastModifiedBy>
  <cp:revision>4</cp:revision>
  <dcterms:modified xsi:type="dcterms:W3CDTF">2021-11-02T11:42:03Z</dcterms:modified>
</cp:coreProperties>
</file>