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4"/>
    <p:sldMasterId id="2147483789" r:id="rId5"/>
  </p:sldMasterIdLst>
  <p:notesMasterIdLst>
    <p:notesMasterId r:id="rId40"/>
  </p:notesMasterIdLst>
  <p:sldIdLst>
    <p:sldId id="428" r:id="rId6"/>
    <p:sldId id="571" r:id="rId7"/>
    <p:sldId id="675" r:id="rId8"/>
    <p:sldId id="473" r:id="rId9"/>
    <p:sldId id="640" r:id="rId10"/>
    <p:sldId id="657" r:id="rId11"/>
    <p:sldId id="614" r:id="rId12"/>
    <p:sldId id="616" r:id="rId13"/>
    <p:sldId id="658" r:id="rId14"/>
    <p:sldId id="659" r:id="rId15"/>
    <p:sldId id="569" r:id="rId16"/>
    <p:sldId id="660" r:id="rId17"/>
    <p:sldId id="661" r:id="rId18"/>
    <p:sldId id="662" r:id="rId19"/>
    <p:sldId id="663" r:id="rId20"/>
    <p:sldId id="664" r:id="rId21"/>
    <p:sldId id="652" r:id="rId22"/>
    <p:sldId id="665" r:id="rId23"/>
    <p:sldId id="666" r:id="rId24"/>
    <p:sldId id="667" r:id="rId25"/>
    <p:sldId id="545" r:id="rId26"/>
    <p:sldId id="669" r:id="rId27"/>
    <p:sldId id="670" r:id="rId28"/>
    <p:sldId id="671" r:id="rId29"/>
    <p:sldId id="644" r:id="rId30"/>
    <p:sldId id="668" r:id="rId31"/>
    <p:sldId id="638" r:id="rId32"/>
    <p:sldId id="639" r:id="rId33"/>
    <p:sldId id="634" r:id="rId34"/>
    <p:sldId id="579" r:id="rId35"/>
    <p:sldId id="672" r:id="rId36"/>
    <p:sldId id="673" r:id="rId37"/>
    <p:sldId id="674" r:id="rId38"/>
    <p:sldId id="45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EE8D9F48-5A31-4484-9F80-FF1DEB9CADD2}">
          <p14:sldIdLst>
            <p14:sldId id="428"/>
            <p14:sldId id="571"/>
            <p14:sldId id="675"/>
            <p14:sldId id="473"/>
          </p14:sldIdLst>
        </p14:section>
        <p14:section name="2020 in Review" id="{DCAF2DC1-6437-4A45-B805-FD57E080841B}">
          <p14:sldIdLst>
            <p14:sldId id="640"/>
            <p14:sldId id="657"/>
            <p14:sldId id="614"/>
            <p14:sldId id="616"/>
            <p14:sldId id="658"/>
            <p14:sldId id="659"/>
          </p14:sldIdLst>
        </p14:section>
        <p14:section name="PBIS Growth" id="{7A214FC8-623E-4B2F-95CA-2BA80C85CF97}">
          <p14:sldIdLst>
            <p14:sldId id="569"/>
            <p14:sldId id="660"/>
            <p14:sldId id="661"/>
            <p14:sldId id="662"/>
            <p14:sldId id="663"/>
            <p14:sldId id="664"/>
            <p14:sldId id="652"/>
            <p14:sldId id="665"/>
            <p14:sldId id="666"/>
            <p14:sldId id="667"/>
          </p14:sldIdLst>
        </p14:section>
        <p14:section name="Supports in Minnesota" id="{F44AC071-DD0B-4A6B-A29D-BDE7653BAE37}">
          <p14:sldIdLst>
            <p14:sldId id="545"/>
            <p14:sldId id="669"/>
            <p14:sldId id="670"/>
            <p14:sldId id="671"/>
            <p14:sldId id="644"/>
            <p14:sldId id="668"/>
            <p14:sldId id="638"/>
            <p14:sldId id="639"/>
            <p14:sldId id="634"/>
            <p14:sldId id="579"/>
            <p14:sldId id="672"/>
            <p14:sldId id="673"/>
            <p14:sldId id="674"/>
            <p14:sldId id="45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cik, Ellen (MDE)" initials="NE(" lastIdx="5" clrIdx="0">
    <p:extLst>
      <p:ext uri="{19B8F6BF-5375-455C-9EA6-DF929625EA0E}">
        <p15:presenceInfo xmlns:p15="http://schemas.microsoft.com/office/powerpoint/2012/main" userId="S-1-5-21-2432509816-4247194023-3791653442-43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7300"/>
    <a:srgbClr val="98E600"/>
    <a:srgbClr val="8EB4E3"/>
    <a:srgbClr val="003865"/>
    <a:srgbClr val="2962A7"/>
    <a:srgbClr val="558ED5"/>
    <a:srgbClr val="78BE21"/>
    <a:srgbClr val="EEA0B3"/>
    <a:srgbClr val="F232C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869B7C-9439-EF77-C8D2-DD5B8D6B37CF}" v="12" dt="2021-07-27T20:46:51.6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4" autoAdjust="0"/>
    <p:restoredTop sz="92518" autoAdjust="0"/>
  </p:normalViewPr>
  <p:slideViewPr>
    <p:cSldViewPr snapToGrid="0" snapToObjects="1">
      <p:cViewPr>
        <p:scale>
          <a:sx n="33" d="100"/>
          <a:sy n="33" d="100"/>
        </p:scale>
        <p:origin x="1602" y="1512"/>
      </p:cViewPr>
      <p:guideLst>
        <p:guide orient="horz" pos="2160"/>
        <p:guide pos="3840"/>
      </p:guideLst>
    </p:cSldViewPr>
  </p:slideViewPr>
  <p:notesTextViewPr>
    <p:cViewPr>
      <p:scale>
        <a:sx n="1" d="1"/>
        <a:sy n="1" d="1"/>
      </p:scale>
      <p:origin x="0" y="0"/>
    </p:cViewPr>
  </p:notesTextViewPr>
  <p:sorterViewPr>
    <p:cViewPr>
      <p:scale>
        <a:sx n="78" d="100"/>
        <a:sy n="78" d="100"/>
      </p:scale>
      <p:origin x="0" y="-22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elen, Tamarah (MDE)" userId="S::tamarah.jackelen@state.mn.us::ec235fa5-f529-4420-b630-5d45981cb4fd" providerId="AD" clId="Web-{25869B7C-9439-EF77-C8D2-DD5B8D6B37CF}"/>
    <pc:docChg chg="modSld">
      <pc:chgData name="Jackelen, Tamarah (MDE)" userId="S::tamarah.jackelen@state.mn.us::ec235fa5-f529-4420-b630-5d45981cb4fd" providerId="AD" clId="Web-{25869B7C-9439-EF77-C8D2-DD5B8D6B37CF}" dt="2021-07-27T20:54:24.262" v="146"/>
      <pc:docMkLst>
        <pc:docMk/>
      </pc:docMkLst>
      <pc:sldChg chg="modSp modNotes">
        <pc:chgData name="Jackelen, Tamarah (MDE)" userId="S::tamarah.jackelen@state.mn.us::ec235fa5-f529-4420-b630-5d45981cb4fd" providerId="AD" clId="Web-{25869B7C-9439-EF77-C8D2-DD5B8D6B37CF}" dt="2021-07-27T20:54:18.621" v="144"/>
        <pc:sldMkLst>
          <pc:docMk/>
          <pc:sldMk cId="971720269" sldId="428"/>
        </pc:sldMkLst>
        <pc:spChg chg="mod">
          <ac:chgData name="Jackelen, Tamarah (MDE)" userId="S::tamarah.jackelen@state.mn.us::ec235fa5-f529-4420-b630-5d45981cb4fd" providerId="AD" clId="Web-{25869B7C-9439-EF77-C8D2-DD5B8D6B37CF}" dt="2021-07-27T20:46:50.476" v="3" actId="20577"/>
          <ac:spMkLst>
            <pc:docMk/>
            <pc:sldMk cId="971720269" sldId="428"/>
            <ac:spMk id="3" creationId="{00000000-0000-0000-0000-000000000000}"/>
          </ac:spMkLst>
        </pc:spChg>
      </pc:sldChg>
      <pc:sldChg chg="modNotes">
        <pc:chgData name="Jackelen, Tamarah (MDE)" userId="S::tamarah.jackelen@state.mn.us::ec235fa5-f529-4420-b630-5d45981cb4fd" providerId="AD" clId="Web-{25869B7C-9439-EF77-C8D2-DD5B8D6B37CF}" dt="2021-07-27T20:54:24.262" v="146"/>
        <pc:sldMkLst>
          <pc:docMk/>
          <pc:sldMk cId="3201528774" sldId="67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157158540278626E-2"/>
          <c:y val="3.7796710958005249E-2"/>
          <c:w val="0.92581042306152406"/>
          <c:h val="0.87554163383402761"/>
        </c:manualLayout>
      </c:layout>
      <c:barChart>
        <c:barDir val="col"/>
        <c:grouping val="stacked"/>
        <c:varyColors val="0"/>
        <c:ser>
          <c:idx val="0"/>
          <c:order val="0"/>
          <c:tx>
            <c:strRef>
              <c:f>Sheet1!$B$1</c:f>
              <c:strCache>
                <c:ptCount val="1"/>
                <c:pt idx="0">
                  <c:v>Sustaining</c:v>
                </c:pt>
              </c:strCache>
            </c:strRef>
          </c:tx>
          <c:spPr>
            <a:solidFill>
              <a:schemeClr val="tx1"/>
            </a:solidFill>
            <a:ln>
              <a:noFill/>
            </a:ln>
            <a:effectLst/>
          </c:spPr>
          <c:invertIfNegative val="0"/>
          <c:cat>
            <c:strRef>
              <c:f>Sheet1!$A$2:$A$17</c:f>
              <c:strCache>
                <c:ptCount val="16"/>
                <c:pt idx="0">
                  <c:v>05-06</c:v>
                </c:pt>
                <c:pt idx="1">
                  <c:v>06-07</c:v>
                </c:pt>
                <c:pt idx="2">
                  <c:v>07-08</c:v>
                </c:pt>
                <c:pt idx="3">
                  <c:v>08-09</c:v>
                </c:pt>
                <c:pt idx="4">
                  <c:v>09-10</c:v>
                </c:pt>
                <c:pt idx="5">
                  <c:v>10-11</c:v>
                </c:pt>
                <c:pt idx="6">
                  <c:v>11-12</c:v>
                </c:pt>
                <c:pt idx="7">
                  <c:v>12-13</c:v>
                </c:pt>
                <c:pt idx="8">
                  <c:v>13-14</c:v>
                </c:pt>
                <c:pt idx="9">
                  <c:v>14-15</c:v>
                </c:pt>
                <c:pt idx="10">
                  <c:v>15-16</c:v>
                </c:pt>
                <c:pt idx="11">
                  <c:v>16-17</c:v>
                </c:pt>
                <c:pt idx="12">
                  <c:v>17-18</c:v>
                </c:pt>
                <c:pt idx="13">
                  <c:v>18-19</c:v>
                </c:pt>
                <c:pt idx="14">
                  <c:v>19-20</c:v>
                </c:pt>
                <c:pt idx="15">
                  <c:v>20-21</c:v>
                </c:pt>
              </c:strCache>
            </c:strRef>
          </c:cat>
          <c:val>
            <c:numRef>
              <c:f>Sheet1!$B$2:$B$17</c:f>
              <c:numCache>
                <c:formatCode>General</c:formatCode>
                <c:ptCount val="16"/>
                <c:pt idx="2">
                  <c:v>9</c:v>
                </c:pt>
                <c:pt idx="3">
                  <c:v>19</c:v>
                </c:pt>
                <c:pt idx="4">
                  <c:v>60</c:v>
                </c:pt>
                <c:pt idx="5">
                  <c:v>92</c:v>
                </c:pt>
                <c:pt idx="6">
                  <c:v>138</c:v>
                </c:pt>
                <c:pt idx="7">
                  <c:v>214</c:v>
                </c:pt>
                <c:pt idx="8">
                  <c:v>290</c:v>
                </c:pt>
                <c:pt idx="9">
                  <c:v>367</c:v>
                </c:pt>
                <c:pt idx="10">
                  <c:v>424</c:v>
                </c:pt>
                <c:pt idx="11">
                  <c:v>480</c:v>
                </c:pt>
                <c:pt idx="12">
                  <c:v>533</c:v>
                </c:pt>
                <c:pt idx="13">
                  <c:v>585</c:v>
                </c:pt>
                <c:pt idx="14">
                  <c:v>645</c:v>
                </c:pt>
                <c:pt idx="15">
                  <c:v>680</c:v>
                </c:pt>
              </c:numCache>
            </c:numRef>
          </c:val>
          <c:extLst>
            <c:ext xmlns:c16="http://schemas.microsoft.com/office/drawing/2014/chart" uri="{C3380CC4-5D6E-409C-BE32-E72D297353CC}">
              <c16:uniqueId val="{00000000-B7F8-4909-A888-7C2CED4D5E44}"/>
            </c:ext>
          </c:extLst>
        </c:ser>
        <c:ser>
          <c:idx val="1"/>
          <c:order val="1"/>
          <c:tx>
            <c:strRef>
              <c:f>Sheet1!$C$1</c:f>
              <c:strCache>
                <c:ptCount val="1"/>
                <c:pt idx="0">
                  <c:v>Second Year</c:v>
                </c:pt>
              </c:strCache>
            </c:strRef>
          </c:tx>
          <c:spPr>
            <a:solidFill>
              <a:schemeClr val="accent3"/>
            </a:solidFill>
            <a:ln>
              <a:noFill/>
            </a:ln>
            <a:effectLst/>
          </c:spPr>
          <c:invertIfNegative val="0"/>
          <c:cat>
            <c:strRef>
              <c:f>Sheet1!$A$2:$A$17</c:f>
              <c:strCache>
                <c:ptCount val="16"/>
                <c:pt idx="0">
                  <c:v>05-06</c:v>
                </c:pt>
                <c:pt idx="1">
                  <c:v>06-07</c:v>
                </c:pt>
                <c:pt idx="2">
                  <c:v>07-08</c:v>
                </c:pt>
                <c:pt idx="3">
                  <c:v>08-09</c:v>
                </c:pt>
                <c:pt idx="4">
                  <c:v>09-10</c:v>
                </c:pt>
                <c:pt idx="5">
                  <c:v>10-11</c:v>
                </c:pt>
                <c:pt idx="6">
                  <c:v>11-12</c:v>
                </c:pt>
                <c:pt idx="7">
                  <c:v>12-13</c:v>
                </c:pt>
                <c:pt idx="8">
                  <c:v>13-14</c:v>
                </c:pt>
                <c:pt idx="9">
                  <c:v>14-15</c:v>
                </c:pt>
                <c:pt idx="10">
                  <c:v>15-16</c:v>
                </c:pt>
                <c:pt idx="11">
                  <c:v>16-17</c:v>
                </c:pt>
                <c:pt idx="12">
                  <c:v>17-18</c:v>
                </c:pt>
                <c:pt idx="13">
                  <c:v>18-19</c:v>
                </c:pt>
                <c:pt idx="14">
                  <c:v>19-20</c:v>
                </c:pt>
                <c:pt idx="15">
                  <c:v>20-21</c:v>
                </c:pt>
              </c:strCache>
            </c:strRef>
          </c:cat>
          <c:val>
            <c:numRef>
              <c:f>Sheet1!$C$2:$C$17</c:f>
              <c:numCache>
                <c:formatCode>General</c:formatCode>
                <c:ptCount val="16"/>
                <c:pt idx="1">
                  <c:v>9</c:v>
                </c:pt>
                <c:pt idx="2">
                  <c:v>10</c:v>
                </c:pt>
                <c:pt idx="3">
                  <c:v>41</c:v>
                </c:pt>
                <c:pt idx="4">
                  <c:v>32</c:v>
                </c:pt>
                <c:pt idx="5">
                  <c:v>46</c:v>
                </c:pt>
                <c:pt idx="6">
                  <c:v>76</c:v>
                </c:pt>
                <c:pt idx="7">
                  <c:v>76</c:v>
                </c:pt>
                <c:pt idx="8">
                  <c:v>77</c:v>
                </c:pt>
                <c:pt idx="9">
                  <c:v>57</c:v>
                </c:pt>
                <c:pt idx="10">
                  <c:v>56</c:v>
                </c:pt>
                <c:pt idx="11">
                  <c:v>53</c:v>
                </c:pt>
                <c:pt idx="12">
                  <c:v>52</c:v>
                </c:pt>
                <c:pt idx="13">
                  <c:v>60</c:v>
                </c:pt>
                <c:pt idx="14">
                  <c:v>43</c:v>
                </c:pt>
                <c:pt idx="15">
                  <c:v>72</c:v>
                </c:pt>
              </c:numCache>
            </c:numRef>
          </c:val>
          <c:extLst>
            <c:ext xmlns:c16="http://schemas.microsoft.com/office/drawing/2014/chart" uri="{C3380CC4-5D6E-409C-BE32-E72D297353CC}">
              <c16:uniqueId val="{00000001-B7F8-4909-A888-7C2CED4D5E44}"/>
            </c:ext>
          </c:extLst>
        </c:ser>
        <c:ser>
          <c:idx val="2"/>
          <c:order val="2"/>
          <c:tx>
            <c:strRef>
              <c:f>Sheet1!$D$1</c:f>
              <c:strCache>
                <c:ptCount val="1"/>
                <c:pt idx="0">
                  <c:v>First Year</c:v>
                </c:pt>
              </c:strCache>
            </c:strRef>
          </c:tx>
          <c:spPr>
            <a:solidFill>
              <a:schemeClr val="accent2"/>
            </a:solidFill>
            <a:ln>
              <a:noFill/>
            </a:ln>
            <a:effectLst/>
          </c:spPr>
          <c:invertIfNegative val="0"/>
          <c:cat>
            <c:strRef>
              <c:f>Sheet1!$A$2:$A$17</c:f>
              <c:strCache>
                <c:ptCount val="16"/>
                <c:pt idx="0">
                  <c:v>05-06</c:v>
                </c:pt>
                <c:pt idx="1">
                  <c:v>06-07</c:v>
                </c:pt>
                <c:pt idx="2">
                  <c:v>07-08</c:v>
                </c:pt>
                <c:pt idx="3">
                  <c:v>08-09</c:v>
                </c:pt>
                <c:pt idx="4">
                  <c:v>09-10</c:v>
                </c:pt>
                <c:pt idx="5">
                  <c:v>10-11</c:v>
                </c:pt>
                <c:pt idx="6">
                  <c:v>11-12</c:v>
                </c:pt>
                <c:pt idx="7">
                  <c:v>12-13</c:v>
                </c:pt>
                <c:pt idx="8">
                  <c:v>13-14</c:v>
                </c:pt>
                <c:pt idx="9">
                  <c:v>14-15</c:v>
                </c:pt>
                <c:pt idx="10">
                  <c:v>15-16</c:v>
                </c:pt>
                <c:pt idx="11">
                  <c:v>16-17</c:v>
                </c:pt>
                <c:pt idx="12">
                  <c:v>17-18</c:v>
                </c:pt>
                <c:pt idx="13">
                  <c:v>18-19</c:v>
                </c:pt>
                <c:pt idx="14">
                  <c:v>19-20</c:v>
                </c:pt>
                <c:pt idx="15">
                  <c:v>20-21</c:v>
                </c:pt>
              </c:strCache>
            </c:strRef>
          </c:cat>
          <c:val>
            <c:numRef>
              <c:f>Sheet1!$D$2:$D$17</c:f>
              <c:numCache>
                <c:formatCode>General</c:formatCode>
                <c:ptCount val="16"/>
                <c:pt idx="0">
                  <c:v>9</c:v>
                </c:pt>
                <c:pt idx="1">
                  <c:v>10</c:v>
                </c:pt>
                <c:pt idx="2">
                  <c:v>41</c:v>
                </c:pt>
                <c:pt idx="3">
                  <c:v>32</c:v>
                </c:pt>
                <c:pt idx="4">
                  <c:v>46</c:v>
                </c:pt>
                <c:pt idx="5">
                  <c:v>76</c:v>
                </c:pt>
                <c:pt idx="6">
                  <c:v>76</c:v>
                </c:pt>
                <c:pt idx="7">
                  <c:v>77</c:v>
                </c:pt>
                <c:pt idx="8">
                  <c:v>57</c:v>
                </c:pt>
                <c:pt idx="9">
                  <c:v>56</c:v>
                </c:pt>
                <c:pt idx="10">
                  <c:v>53</c:v>
                </c:pt>
                <c:pt idx="11">
                  <c:v>46</c:v>
                </c:pt>
                <c:pt idx="12">
                  <c:v>60</c:v>
                </c:pt>
                <c:pt idx="13">
                  <c:v>43</c:v>
                </c:pt>
                <c:pt idx="14">
                  <c:v>72</c:v>
                </c:pt>
                <c:pt idx="15">
                  <c:v>49</c:v>
                </c:pt>
              </c:numCache>
            </c:numRef>
          </c:val>
          <c:extLst>
            <c:ext xmlns:c16="http://schemas.microsoft.com/office/drawing/2014/chart" uri="{C3380CC4-5D6E-409C-BE32-E72D297353CC}">
              <c16:uniqueId val="{00000002-B7F8-4909-A888-7C2CED4D5E44}"/>
            </c:ext>
          </c:extLst>
        </c:ser>
        <c:dLbls>
          <c:showLegendKey val="0"/>
          <c:showVal val="0"/>
          <c:showCatName val="0"/>
          <c:showSerName val="0"/>
          <c:showPercent val="0"/>
          <c:showBubbleSize val="0"/>
        </c:dLbls>
        <c:gapWidth val="150"/>
        <c:overlap val="100"/>
        <c:axId val="416916960"/>
        <c:axId val="416917352"/>
      </c:barChart>
      <c:catAx>
        <c:axId val="41691696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en-US" sz="1800" b="1" i="0" u="none" strike="noStrike" kern="1200" baseline="0">
                <a:solidFill>
                  <a:schemeClr val="tx1"/>
                </a:solidFill>
                <a:latin typeface="+mn-lt"/>
                <a:ea typeface="+mn-ea"/>
                <a:cs typeface="+mn-cs"/>
              </a:defRPr>
            </a:pPr>
            <a:endParaRPr lang="en-US"/>
          </a:p>
        </c:txPr>
        <c:crossAx val="416917352"/>
        <c:crosses val="autoZero"/>
        <c:auto val="1"/>
        <c:lblAlgn val="ctr"/>
        <c:lblOffset val="100"/>
        <c:noMultiLvlLbl val="0"/>
      </c:catAx>
      <c:valAx>
        <c:axId val="416917352"/>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lang="en-US" sz="1600" b="1" i="0" u="none" strike="noStrike" kern="1200" baseline="0">
                <a:solidFill>
                  <a:schemeClr val="tx1"/>
                </a:solidFill>
                <a:latin typeface="+mn-lt"/>
                <a:ea typeface="+mn-ea"/>
                <a:cs typeface="+mn-cs"/>
              </a:defRPr>
            </a:pPr>
            <a:endParaRPr lang="en-US"/>
          </a:p>
        </c:txPr>
        <c:crossAx val="416916960"/>
        <c:crosses val="autoZero"/>
        <c:crossBetween val="between"/>
      </c:valAx>
      <c:spPr>
        <a:noFill/>
        <a:ln w="25400">
          <a:noFill/>
        </a:ln>
        <a:effectLst/>
      </c:spPr>
    </c:plotArea>
    <c:legend>
      <c:legendPos val="b"/>
      <c:layout>
        <c:manualLayout>
          <c:xMode val="edge"/>
          <c:yMode val="edge"/>
          <c:x val="9.1300401326226438E-2"/>
          <c:y val="0.18960965844584082"/>
          <c:w val="0.13742036108580152"/>
          <c:h val="0.30964733852635612"/>
        </c:manualLayout>
      </c:layout>
      <c:overlay val="0"/>
      <c:spPr>
        <a:noFill/>
        <a:ln>
          <a:noFill/>
        </a:ln>
        <a:effectLst/>
      </c:spPr>
      <c:txPr>
        <a:bodyPr rot="0" spcFirstLastPara="1" vertOverflow="ellipsis" vert="horz" wrap="square" anchor="ctr" anchorCtr="1"/>
        <a:lstStyle/>
        <a:p>
          <a:pPr>
            <a:defRPr lang="en-US"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lgn="ctr">
        <a:defRPr lang="en-US" sz="1800" b="1" i="0" u="none" strike="noStrike" kern="1200" baseline="0">
          <a:solidFill>
            <a:schemeClr val="tx1">
              <a:lumMod val="65000"/>
              <a:lumOff val="35000"/>
            </a:schemeClr>
          </a:solidFill>
          <a:latin typeface="+mn-lt"/>
          <a:ea typeface="+mn-ea"/>
          <a:cs typeface="+mn-cs"/>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0.3021</cdr:x>
      <cdr:y>0.23666</cdr:y>
    </cdr:from>
    <cdr:to>
      <cdr:x>0.3021</cdr:x>
      <cdr:y>0.91508</cdr:y>
    </cdr:to>
    <cdr:cxnSp macro="">
      <cdr:nvCxnSpPr>
        <cdr:cNvPr id="6" name="Straight Connector 5" descr="Bar between 08-09 and 09-10 to show when cohort training was regionalized." title="Bar">
          <a:extLst xmlns:a="http://schemas.openxmlformats.org/drawingml/2006/main">
            <a:ext uri="{FF2B5EF4-FFF2-40B4-BE49-F238E27FC236}">
              <a16:creationId xmlns:a16="http://schemas.microsoft.com/office/drawing/2014/main" id="{4139471A-BB3D-4814-A6AC-BF9591A6E1F5}"/>
            </a:ext>
          </a:extLst>
        </cdr:cNvPr>
        <cdr:cNvCxnSpPr/>
      </cdr:nvCxnSpPr>
      <cdr:spPr>
        <a:xfrm xmlns:a="http://schemas.openxmlformats.org/drawingml/2006/main" flipV="1">
          <a:off x="3683248" y="1282075"/>
          <a:ext cx="0" cy="3675225"/>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0.23333</cdr:x>
      <cdr:y>0.15906</cdr:y>
    </cdr:from>
    <cdr:to>
      <cdr:x>0.37069</cdr:x>
      <cdr:y>0.29968</cdr:y>
    </cdr:to>
    <cdr:sp macro="" textlink="">
      <cdr:nvSpPr>
        <cdr:cNvPr id="2" name="TextBox 1"/>
        <cdr:cNvSpPr txBox="1"/>
      </cdr:nvSpPr>
      <cdr:spPr>
        <a:xfrm xmlns:a="http://schemas.openxmlformats.org/drawingml/2006/main">
          <a:off x="2844780" y="861687"/>
          <a:ext cx="1674693" cy="7617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b="1" dirty="0"/>
            <a:t>Regionalized Support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B05BAA-AF77-4545-9F42-624EC3ED3BAB}" type="datetimeFigureOut">
              <a:rPr lang="en-US" smtClean="0"/>
              <a:t>7/27/2021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D1FAB9-208E-3A48-B1C1-D6BB7AB548FA}" type="slidenum">
              <a:rPr lang="en-US" smtClean="0"/>
              <a:t>‹#›</a:t>
            </a:fld>
            <a:endParaRPr lang="en-US" dirty="0"/>
          </a:p>
        </p:txBody>
      </p:sp>
    </p:spTree>
    <p:extLst>
      <p:ext uri="{BB962C8B-B14F-4D97-AF65-F5344CB8AC3E}">
        <p14:creationId xmlns:p14="http://schemas.microsoft.com/office/powerpoint/2010/main" val="3786143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E4D1FAB9-208E-3A48-B1C1-D6BB7AB548FA}" type="slidenum">
              <a:rPr lang="en-US" smtClean="0"/>
              <a:t>1</a:t>
            </a:fld>
            <a:endParaRPr lang="en-US" dirty="0"/>
          </a:p>
        </p:txBody>
      </p:sp>
    </p:spTree>
    <p:extLst>
      <p:ext uri="{BB962C8B-B14F-4D97-AF65-F5344CB8AC3E}">
        <p14:creationId xmlns:p14="http://schemas.microsoft.com/office/powerpoint/2010/main" val="1629947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1FAB9-208E-3A48-B1C1-D6BB7AB548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3233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1FAB9-208E-3A48-B1C1-D6BB7AB548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6968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1FAB9-208E-3A48-B1C1-D6BB7AB548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4882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1FAB9-208E-3A48-B1C1-D6BB7AB548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1202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549434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25493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2369822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771257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5972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1000"/>
              </a:spcBef>
              <a:spcAft>
                <a:spcPts val="1000"/>
              </a:spcAft>
              <a:buClr>
                <a:srgbClr val="003865"/>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3865"/>
                </a:solidFill>
                <a:effectLst/>
                <a:uLnTx/>
                <a:uFillTx/>
                <a:latin typeface="+mn-lt"/>
                <a:ea typeface="+mn-ea"/>
                <a:cs typeface="+mn-cs"/>
              </a:rPr>
              <a:t>Use the same language. If your school already had a PBIS framework in place, your teachers should continue using the same consistent language and expectations. This will help students and teachers feel connected to familiar practices. For example, if your school had a motto that was displayed around the school building, put that motto on the banner of your online learning portal or at the bottom of email messages.</a:t>
            </a:r>
          </a:p>
          <a:p>
            <a:pPr marL="228600" marR="0" lvl="0" indent="-228600" algn="l" defTabSz="914400" rtl="0" eaLnBrk="1" fontAlgn="auto" latinLnBrk="0" hangingPunct="1">
              <a:lnSpc>
                <a:spcPct val="100000"/>
              </a:lnSpc>
              <a:spcBef>
                <a:spcPts val="1000"/>
              </a:spcBef>
              <a:spcAft>
                <a:spcPts val="1000"/>
              </a:spcAft>
              <a:buClr>
                <a:srgbClr val="003865"/>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3865"/>
                </a:solidFill>
                <a:effectLst/>
                <a:uLnTx/>
                <a:uFillTx/>
                <a:latin typeface="+mn-lt"/>
                <a:ea typeface="+mn-ea"/>
                <a:cs typeface="+mn-cs"/>
              </a:rPr>
              <a:t>Define online expectations. Teachers will need to demonstrate what expected behaviors look and sound like in the virtual classroom with large-group and small-group online live classes, as well as independent work. "Many of us make assumptions that students know how to act in an online school environment," McIntosh said. Specific online practices, such as the use of chat boxes and raising a virtual hand to be acknowledged, should be taught.</a:t>
            </a:r>
          </a:p>
          <a:p>
            <a:pPr marL="228600" marR="0" lvl="0" indent="-228600" algn="l" defTabSz="914400" rtl="0" eaLnBrk="1" fontAlgn="auto" latinLnBrk="0" hangingPunct="1">
              <a:lnSpc>
                <a:spcPct val="100000"/>
              </a:lnSpc>
              <a:spcBef>
                <a:spcPts val="1000"/>
              </a:spcBef>
              <a:spcAft>
                <a:spcPts val="1000"/>
              </a:spcAft>
              <a:buClr>
                <a:srgbClr val="003865"/>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3865"/>
                </a:solidFill>
                <a:effectLst/>
                <a:uLnTx/>
                <a:uFillTx/>
                <a:latin typeface="+mn-lt"/>
                <a:ea typeface="+mn-ea"/>
                <a:cs typeface="+mn-cs"/>
              </a:rPr>
              <a:t>Practice expected behaviors. Give students a chance to practice the online expectations you've taught. For example, set aside time to have students send positive notes to classmates in the chat box or to practice muting and unmuting their audio. Teachers should connect individually with students to see if they have any questions or concerns about videoconferencing.</a:t>
            </a:r>
          </a:p>
          <a:p>
            <a:pPr marL="228600" marR="0" lvl="0" indent="-228600" algn="l" defTabSz="914400" rtl="0" eaLnBrk="1" fontAlgn="auto" latinLnBrk="0" hangingPunct="1">
              <a:lnSpc>
                <a:spcPct val="100000"/>
              </a:lnSpc>
              <a:spcBef>
                <a:spcPts val="1000"/>
              </a:spcBef>
              <a:spcAft>
                <a:spcPts val="1000"/>
              </a:spcAft>
              <a:buClr>
                <a:srgbClr val="003865"/>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3865"/>
                </a:solidFill>
                <a:effectLst/>
                <a:uLnTx/>
                <a:uFillTx/>
                <a:latin typeface="+mn-lt"/>
                <a:ea typeface="+mn-ea"/>
                <a:cs typeface="+mn-cs"/>
              </a:rPr>
              <a:t>Continue positive, familiar routines. Do your teachers individually greet students at the door before classes began? They can still individually greet students as they are welcomed into videoconferencing sessions. Teachers should also continue looking for opportunities to praise students who are working on task and who demonstrate positive behaviors.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1FAB9-208E-3A48-B1C1-D6BB7AB548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0366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2</a:t>
            </a:fld>
            <a:endParaRPr lang="en-US" dirty="0"/>
          </a:p>
        </p:txBody>
      </p:sp>
    </p:spTree>
    <p:extLst>
      <p:ext uri="{BB962C8B-B14F-4D97-AF65-F5344CB8AC3E}">
        <p14:creationId xmlns:p14="http://schemas.microsoft.com/office/powerpoint/2010/main" val="1203815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25</a:t>
            </a:fld>
            <a:endParaRPr lang="en-US"/>
          </a:p>
        </p:txBody>
      </p:sp>
    </p:spTree>
    <p:extLst>
      <p:ext uri="{BB962C8B-B14F-4D97-AF65-F5344CB8AC3E}">
        <p14:creationId xmlns:p14="http://schemas.microsoft.com/office/powerpoint/2010/main" val="1130874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27</a:t>
            </a:fld>
            <a:endParaRPr lang="en-US" dirty="0"/>
          </a:p>
        </p:txBody>
      </p:sp>
    </p:spTree>
    <p:extLst>
      <p:ext uri="{BB962C8B-B14F-4D97-AF65-F5344CB8AC3E}">
        <p14:creationId xmlns:p14="http://schemas.microsoft.com/office/powerpoint/2010/main" val="2142872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28</a:t>
            </a:fld>
            <a:endParaRPr lang="en-US" dirty="0"/>
          </a:p>
        </p:txBody>
      </p:sp>
    </p:spTree>
    <p:extLst>
      <p:ext uri="{BB962C8B-B14F-4D97-AF65-F5344CB8AC3E}">
        <p14:creationId xmlns:p14="http://schemas.microsoft.com/office/powerpoint/2010/main" val="1064833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31</a:t>
            </a:fld>
            <a:endParaRPr lang="en-US" dirty="0"/>
          </a:p>
        </p:txBody>
      </p:sp>
    </p:spTree>
    <p:extLst>
      <p:ext uri="{BB962C8B-B14F-4D97-AF65-F5344CB8AC3E}">
        <p14:creationId xmlns:p14="http://schemas.microsoft.com/office/powerpoint/2010/main" val="11296292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 the ADIS man</a:t>
            </a:r>
          </a:p>
        </p:txBody>
      </p:sp>
      <p:sp>
        <p:nvSpPr>
          <p:cNvPr id="4" name="Slide Number Placeholder 3"/>
          <p:cNvSpPr>
            <a:spLocks noGrp="1"/>
          </p:cNvSpPr>
          <p:nvPr>
            <p:ph type="sldNum" sz="quarter" idx="10"/>
          </p:nvPr>
        </p:nvSpPr>
        <p:spPr/>
        <p:txBody>
          <a:bodyPr/>
          <a:lstStyle/>
          <a:p>
            <a:fld id="{F9F08466-AEA7-4FC0-9459-6A32F61DA297}" type="slidenum">
              <a:rPr lang="en-US" smtClean="0"/>
              <a:pPr/>
              <a:t>32</a:t>
            </a:fld>
            <a:endParaRPr lang="en-US" dirty="0"/>
          </a:p>
        </p:txBody>
      </p:sp>
    </p:spTree>
    <p:extLst>
      <p:ext uri="{BB962C8B-B14F-4D97-AF65-F5344CB8AC3E}">
        <p14:creationId xmlns:p14="http://schemas.microsoft.com/office/powerpoint/2010/main" val="18121074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33</a:t>
            </a:fld>
            <a:endParaRPr lang="en-US" dirty="0"/>
          </a:p>
        </p:txBody>
      </p:sp>
    </p:spTree>
    <p:extLst>
      <p:ext uri="{BB962C8B-B14F-4D97-AF65-F5344CB8AC3E}">
        <p14:creationId xmlns:p14="http://schemas.microsoft.com/office/powerpoint/2010/main" val="21841357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34</a:t>
            </a:fld>
            <a:endParaRPr lang="en-US" dirty="0"/>
          </a:p>
        </p:txBody>
      </p:sp>
    </p:spTree>
    <p:extLst>
      <p:ext uri="{BB962C8B-B14F-4D97-AF65-F5344CB8AC3E}">
        <p14:creationId xmlns:p14="http://schemas.microsoft.com/office/powerpoint/2010/main" val="177537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Value people-George Floyd and others that have gone before him, schools, districts and the collective community that impact student lives. </a:t>
            </a:r>
          </a:p>
          <a:p>
            <a:endParaRPr lang="en-US" dirty="0"/>
          </a:p>
          <a:p>
            <a:r>
              <a:rPr lang="en-US" dirty="0"/>
              <a:t>Conditions for learning-not in building just yet but making ways for students, staff and families to received better educational circumstances. </a:t>
            </a:r>
            <a:endParaRPr lang="en-US" dirty="0">
              <a:cs typeface="Calibri"/>
            </a:endParaRPr>
          </a:p>
        </p:txBody>
      </p:sp>
      <p:sp>
        <p:nvSpPr>
          <p:cNvPr id="4" name="Slide Number Placeholder 3"/>
          <p:cNvSpPr>
            <a:spLocks noGrp="1"/>
          </p:cNvSpPr>
          <p:nvPr>
            <p:ph type="sldNum" sz="quarter" idx="5"/>
          </p:nvPr>
        </p:nvSpPr>
        <p:spPr/>
        <p:txBody>
          <a:bodyPr/>
          <a:lstStyle/>
          <a:p>
            <a:fld id="{E4D1FAB9-208E-3A48-B1C1-D6BB7AB548FA}" type="slidenum">
              <a:rPr lang="en-US" smtClean="0"/>
              <a:t>‹#›</a:t>
            </a:fld>
            <a:endParaRPr lang="en-US" dirty="0"/>
          </a:p>
        </p:txBody>
      </p:sp>
    </p:spTree>
    <p:extLst>
      <p:ext uri="{BB962C8B-B14F-4D97-AF65-F5344CB8AC3E}">
        <p14:creationId xmlns:p14="http://schemas.microsoft.com/office/powerpoint/2010/main" val="2419178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4</a:t>
            </a:fld>
            <a:endParaRPr lang="en-US" dirty="0"/>
          </a:p>
        </p:txBody>
      </p:sp>
    </p:spTree>
    <p:extLst>
      <p:ext uri="{BB962C8B-B14F-4D97-AF65-F5344CB8AC3E}">
        <p14:creationId xmlns:p14="http://schemas.microsoft.com/office/powerpoint/2010/main" val="900781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1FAB9-208E-3A48-B1C1-D6BB7AB548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9812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7</a:t>
            </a:fld>
            <a:endParaRPr lang="en-US"/>
          </a:p>
        </p:txBody>
      </p:sp>
    </p:spTree>
    <p:extLst>
      <p:ext uri="{BB962C8B-B14F-4D97-AF65-F5344CB8AC3E}">
        <p14:creationId xmlns:p14="http://schemas.microsoft.com/office/powerpoint/2010/main" val="717281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8</a:t>
            </a:fld>
            <a:endParaRPr lang="en-US"/>
          </a:p>
        </p:txBody>
      </p:sp>
    </p:spTree>
    <p:extLst>
      <p:ext uri="{BB962C8B-B14F-4D97-AF65-F5344CB8AC3E}">
        <p14:creationId xmlns:p14="http://schemas.microsoft.com/office/powerpoint/2010/main" val="3580333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1FAB9-208E-3A48-B1C1-D6BB7AB548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4849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4004479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solidFill>
                  <a:srgbClr val="000000"/>
                </a:solidFill>
              </a:rPr>
              <a:pPr/>
              <a:t>7/27/2021</a:t>
            </a:fld>
            <a:endParaRPr lang="en-US" dirty="0">
              <a:solidFill>
                <a:srgbClr val="000000"/>
              </a:solidFill>
            </a:endParaRPr>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education.mn.gov</a:t>
            </a: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4"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803811"/>
            <a:ext cx="5447246" cy="723760"/>
          </a:xfrm>
          <a:prstGeom prst="rect">
            <a:avLst/>
          </a:prstGeom>
        </p:spPr>
      </p:pic>
      <p:pic>
        <p:nvPicPr>
          <p:cNvPr id="10" name="08E63123-0EA5-48C1-AA21-28EADA3137E5" descr="08E63123-0EA5-48C1-AA21-28EADA3137E5"/>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703809" y="2722866"/>
            <a:ext cx="2784382" cy="1292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7836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787"/>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7/27/2021</a:t>
            </a:fld>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9118" y="1436952"/>
            <a:ext cx="5834253" cy="1348440"/>
          </a:xfrm>
          <a:prstGeom prst="rect">
            <a:avLst/>
          </a:prstGeom>
        </p:spPr>
      </p:pic>
    </p:spTree>
    <p:extLst>
      <p:ext uri="{BB962C8B-B14F-4D97-AF65-F5344CB8AC3E}">
        <p14:creationId xmlns:p14="http://schemas.microsoft.com/office/powerpoint/2010/main" val="247626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7/27/2021</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803811"/>
            <a:ext cx="5447246" cy="723760"/>
          </a:xfrm>
          <a:prstGeom prst="rect">
            <a:avLst/>
          </a:prstGeom>
        </p:spPr>
      </p:pic>
    </p:spTree>
    <p:extLst>
      <p:ext uri="{BB962C8B-B14F-4D97-AF65-F5344CB8AC3E}">
        <p14:creationId xmlns:p14="http://schemas.microsoft.com/office/powerpoint/2010/main" val="2317800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marL="0" indent="0">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7/27/2021</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t> </a:t>
            </a:r>
            <a:r>
              <a:rPr lang="en-US" dirty="0">
                <a:solidFill>
                  <a:schemeClr val="accent2"/>
                </a:solidFill>
              </a:rPr>
              <a:t>|</a:t>
            </a:r>
            <a:r>
              <a:rPr lang="en-US" dirty="0"/>
              <a:t> </a:t>
            </a:r>
            <a:r>
              <a:rPr lang="en-US" dirty="0">
                <a:solidFill>
                  <a:srgbClr val="003865"/>
                </a:solidFill>
              </a:rPr>
              <a:t>education.mn.gov</a:t>
            </a:r>
          </a:p>
        </p:txBody>
      </p:sp>
    </p:spTree>
    <p:extLst>
      <p:ext uri="{BB962C8B-B14F-4D97-AF65-F5344CB8AC3E}">
        <p14:creationId xmlns:p14="http://schemas.microsoft.com/office/powerpoint/2010/main" val="311204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7/27/2021</a:t>
            </a:fld>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
        <p:nvSpPr>
          <p:cNvPr id="9"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t> </a:t>
            </a:r>
            <a:r>
              <a:rPr lang="en-US" dirty="0">
                <a:solidFill>
                  <a:schemeClr val="accent2"/>
                </a:solidFill>
              </a:rPr>
              <a:t>|</a:t>
            </a:r>
            <a:r>
              <a:rPr lang="en-US" dirty="0"/>
              <a:t> </a:t>
            </a:r>
            <a:r>
              <a:rPr lang="en-US" dirty="0">
                <a:solidFill>
                  <a:srgbClr val="003865"/>
                </a:solidFill>
              </a:rPr>
              <a:t>education.mn.gov</a:t>
            </a:r>
          </a:p>
        </p:txBody>
      </p:sp>
    </p:spTree>
    <p:extLst>
      <p:ext uri="{BB962C8B-B14F-4D97-AF65-F5344CB8AC3E}">
        <p14:creationId xmlns:p14="http://schemas.microsoft.com/office/powerpoint/2010/main" val="3917842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0" indent="0">
              <a:lnSpc>
                <a:spcPct val="100000"/>
              </a:lnSpc>
              <a:spcAft>
                <a:spcPts val="1000"/>
              </a:spcAft>
              <a:buClr>
                <a:schemeClr val="accent1"/>
              </a:buClr>
              <a:buFont typeface="Arial" panose="020B0604020202020204" pitchFamily="34" charset="0"/>
              <a:buNone/>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t>7/27/2021</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t> </a:t>
            </a:r>
            <a:r>
              <a:rPr lang="en-US" dirty="0">
                <a:solidFill>
                  <a:schemeClr val="accent2"/>
                </a:solidFill>
              </a:rPr>
              <a:t>|</a:t>
            </a:r>
            <a:r>
              <a:rPr lang="en-US" dirty="0"/>
              <a:t> </a:t>
            </a:r>
            <a:r>
              <a:rPr lang="en-US" dirty="0">
                <a:solidFill>
                  <a:srgbClr val="003865"/>
                </a:solidFill>
              </a:rPr>
              <a:t>education.mn.gov</a:t>
            </a:r>
          </a:p>
        </p:txBody>
      </p:sp>
    </p:spTree>
    <p:extLst>
      <p:ext uri="{BB962C8B-B14F-4D97-AF65-F5344CB8AC3E}">
        <p14:creationId xmlns:p14="http://schemas.microsoft.com/office/powerpoint/2010/main" val="3610595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7/27/2021</a:t>
            </a:fld>
            <a:endParaRPr lang="en-US" dirty="0"/>
          </a:p>
        </p:txBody>
      </p:sp>
      <p:sp>
        <p:nvSpPr>
          <p:cNvPr id="5" name="Footer Placeholder 4"/>
          <p:cNvSpPr>
            <a:spLocks noGrp="1"/>
          </p:cNvSpPr>
          <p:nvPr>
            <p:ph type="ftr" sz="quarter" idx="12"/>
          </p:nvPr>
        </p:nvSpPr>
        <p:spPr>
          <a:xfrm>
            <a:off x="2885256" y="6356350"/>
            <a:ext cx="6421487" cy="365125"/>
          </a:xfrm>
        </p:spPr>
        <p:txBody>
          <a:bodyPr/>
          <a:lstStyle>
            <a:lvl1pPr>
              <a:defRPr>
                <a:solidFill>
                  <a:schemeClr val="bg1"/>
                </a:solidFill>
              </a:defRPr>
            </a:lvl1pPr>
          </a:lstStyle>
          <a:p>
            <a:r>
              <a:rPr lang="en-US" dirty="0"/>
              <a:t>Leading for educational excellence and equity, every day for every one. </a:t>
            </a:r>
            <a:r>
              <a:rPr lang="en-US" dirty="0">
                <a:solidFill>
                  <a:schemeClr val="accent2"/>
                </a:solidFill>
              </a:rPr>
              <a:t>|</a:t>
            </a:r>
            <a:r>
              <a:rPr lang="en-US" dirty="0"/>
              <a:t> education.mn.gov</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7176" y="594061"/>
            <a:ext cx="3486624" cy="463258"/>
          </a:xfrm>
          <a:prstGeom prst="rect">
            <a:avLst/>
          </a:prstGeom>
        </p:spPr>
      </p:pic>
    </p:spTree>
    <p:extLst>
      <p:ext uri="{BB962C8B-B14F-4D97-AF65-F5344CB8AC3E}">
        <p14:creationId xmlns:p14="http://schemas.microsoft.com/office/powerpoint/2010/main" val="1862020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2363996" y="152400"/>
            <a:ext cx="8989803"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7/27/2021</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education.mn.gov</a:t>
            </a:r>
          </a:p>
        </p:txBody>
      </p:sp>
      <p:pic>
        <p:nvPicPr>
          <p:cNvPr id="10" name="08E63123-0EA5-48C1-AA21-28EADA3137E5" descr="08E63123-0EA5-48C1-AA21-28EADA3137E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4946" y="155960"/>
            <a:ext cx="2034105" cy="943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2190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2363996" y="152400"/>
            <a:ext cx="8989803"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A198C9B-0587-4A1E-9E03-E4C9FE222F08}" type="datetime1">
              <a:rPr lang="en-US" smtClean="0">
                <a:solidFill>
                  <a:srgbClr val="000000"/>
                </a:solidFill>
              </a:rPr>
              <a:pPr/>
              <a:t>7/27/2021</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education.mn.gov</a:t>
            </a:r>
          </a:p>
        </p:txBody>
      </p:sp>
      <p:pic>
        <p:nvPicPr>
          <p:cNvPr id="10" name="08E63123-0EA5-48C1-AA21-28EADA3137E5" descr="08E63123-0EA5-48C1-AA21-28EADA3137E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4946" y="155960"/>
            <a:ext cx="2034105" cy="943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8961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838200" y="1335281"/>
            <a:ext cx="10515600" cy="4841682"/>
          </a:xfrm>
          <a:solidFill>
            <a:schemeClr val="bg1"/>
          </a:solidFill>
        </p:spPr>
        <p:txBody>
          <a:bodyPr lIns="182880" tIns="91440" rIns="182880" bIns="274320" anchor="b">
            <a:normAutofit/>
          </a:bodyPr>
          <a:lstStyle>
            <a:lvl1pPr algn="l">
              <a:defRPr sz="7200" b="1">
                <a:solidFill>
                  <a:schemeClr val="tx1"/>
                </a:solidFill>
              </a:defRPr>
            </a:lvl1pPr>
          </a:lstStyle>
          <a:p>
            <a:r>
              <a:rPr lang="en-US" dirty="0"/>
              <a:t>Click to edit title</a:t>
            </a:r>
          </a:p>
        </p:txBody>
      </p:sp>
      <p:sp>
        <p:nvSpPr>
          <p:cNvPr id="4" name="Date Placeholder 3"/>
          <p:cNvSpPr>
            <a:spLocks noGrp="1"/>
          </p:cNvSpPr>
          <p:nvPr>
            <p:ph type="dt" sz="half" idx="10"/>
          </p:nvPr>
        </p:nvSpPr>
        <p:spPr/>
        <p:txBody>
          <a:bodyPr/>
          <a:lstStyle/>
          <a:p>
            <a:fld id="{9A198C9B-0587-4A1E-9E03-E4C9FE222F08}" type="datetime1">
              <a:rPr lang="en-US" smtClean="0">
                <a:solidFill>
                  <a:srgbClr val="000000"/>
                </a:solidFill>
              </a:rPr>
              <a:pPr/>
              <a:t>7/27/2021</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education.mn.gov</a:t>
            </a:r>
          </a:p>
        </p:txBody>
      </p:sp>
      <p:pic>
        <p:nvPicPr>
          <p:cNvPr id="10" name="08E63123-0EA5-48C1-AA21-28EADA3137E5" descr="08E63123-0EA5-48C1-AA21-28EADA3137E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4946" y="155960"/>
            <a:ext cx="2034105" cy="943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9621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r="45807"/>
          <a:stretch/>
        </p:blipFill>
        <p:spPr>
          <a:xfrm>
            <a:off x="193178" y="224482"/>
            <a:ext cx="1776888" cy="770235"/>
          </a:xfrm>
          <a:prstGeom prst="rect">
            <a:avLst/>
          </a:prstGeom>
        </p:spPr>
      </p:pic>
      <p:sp>
        <p:nvSpPr>
          <p:cNvPr id="2" name="Title 1"/>
          <p:cNvSpPr>
            <a:spLocks noGrp="1"/>
          </p:cNvSpPr>
          <p:nvPr>
            <p:ph type="title" hasCustomPrompt="1"/>
          </p:nvPr>
        </p:nvSpPr>
        <p:spPr>
          <a:xfrm>
            <a:off x="2484583" y="152400"/>
            <a:ext cx="8869216"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7/27/2021</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9" name="Footer Placeholder 4"/>
          <p:cNvSpPr>
            <a:spLocks noGrp="1"/>
          </p:cNvSpPr>
          <p:nvPr>
            <p:ph type="ftr" sz="quarter" idx="13"/>
          </p:nvPr>
        </p:nvSpPr>
        <p:spPr>
          <a:xfrm>
            <a:off x="2885258" y="6356352"/>
            <a:ext cx="6421487" cy="365125"/>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solidFill>
                  <a:srgbClr val="000000"/>
                </a:solidFill>
              </a:defRPr>
            </a:lvl1pPr>
          </a:lstStyle>
          <a:p>
            <a:r>
              <a:rPr lang="en-US" sz="1600" b="1" dirty="0"/>
              <a:t>pbis.org</a:t>
            </a:r>
          </a:p>
        </p:txBody>
      </p:sp>
    </p:spTree>
    <p:extLst>
      <p:ext uri="{BB962C8B-B14F-4D97-AF65-F5344CB8AC3E}">
        <p14:creationId xmlns:p14="http://schemas.microsoft.com/office/powerpoint/2010/main" val="3765524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87168" y="155448"/>
            <a:ext cx="8869680" cy="914400"/>
          </a:xfrm>
        </p:spPr>
        <p:txBody>
          <a:bodyPr/>
          <a:lstStyle>
            <a:lvl1pPr algn="l">
              <a:defRPr>
                <a:solidFill>
                  <a:srgbClr val="3E65AF"/>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lvl1pPr>
              <a:defRPr sz="1200">
                <a:solidFill>
                  <a:schemeClr val="bg1"/>
                </a:solidFill>
              </a:defRPr>
            </a:lvl1pPr>
          </a:lstStyle>
          <a:p>
            <a:r>
              <a:rPr lang="en-US" sz="1600" b="1" dirty="0">
                <a:solidFill>
                  <a:srgbClr val="000000"/>
                </a:solidFill>
              </a:rPr>
              <a:t>pbis.org</a:t>
            </a:r>
            <a:endParaRPr lang="en-US" b="1" dirty="0">
              <a:solidFill>
                <a:srgbClr val="FFFFFF"/>
              </a:solidFill>
            </a:endParaRPr>
          </a:p>
        </p:txBody>
      </p:sp>
      <p:sp>
        <p:nvSpPr>
          <p:cNvPr id="5" name="Slide Number Placeholder 4"/>
          <p:cNvSpPr>
            <a:spLocks noGrp="1"/>
          </p:cNvSpPr>
          <p:nvPr>
            <p:ph type="sldNum" sz="quarter" idx="12"/>
          </p:nvPr>
        </p:nvSpPr>
        <p:spPr/>
        <p:txBody>
          <a:bodyPr/>
          <a:lstStyle>
            <a:lvl1pPr>
              <a:defRPr b="1">
                <a:solidFill>
                  <a:schemeClr val="bg1"/>
                </a:solidFill>
              </a:defRPr>
            </a:lvl1pPr>
          </a:lstStyle>
          <a:p>
            <a:fld id="{91C7252B-4A3A-443E-82EA-92A5BCCF2336}" type="slidenum">
              <a:rPr lang="en-US" smtClean="0">
                <a:solidFill>
                  <a:srgbClr val="FFFFFF"/>
                </a:solidFill>
              </a:rPr>
              <a:pPr/>
              <a:t>‹#›</a:t>
            </a:fld>
            <a:endParaRPr lang="en-US" dirty="0">
              <a:solidFill>
                <a:srgbClr val="FFFFFF"/>
              </a:solidFill>
            </a:endParaRPr>
          </a:p>
        </p:txBody>
      </p:sp>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r="45807"/>
          <a:stretch/>
        </p:blipFill>
        <p:spPr>
          <a:xfrm>
            <a:off x="193178" y="224482"/>
            <a:ext cx="1776888" cy="770235"/>
          </a:xfrm>
          <a:prstGeom prst="rect">
            <a:avLst/>
          </a:prstGeom>
        </p:spPr>
      </p:pic>
    </p:spTree>
    <p:extLst>
      <p:ext uri="{BB962C8B-B14F-4D97-AF65-F5344CB8AC3E}">
        <p14:creationId xmlns:p14="http://schemas.microsoft.com/office/powerpoint/2010/main" val="947129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solidFill>
                  <a:srgbClr val="FFFFFF"/>
                </a:solidFill>
              </a:rPr>
              <a:pPr/>
              <a:t>7/27/2021</a:t>
            </a:fld>
            <a:endParaRPr lang="en-US" dirty="0">
              <a:solidFill>
                <a:srgbClr val="FFFFFF"/>
              </a:solidFill>
            </a:endParaRPr>
          </a:p>
        </p:txBody>
      </p:sp>
      <p:sp>
        <p:nvSpPr>
          <p:cNvPr id="5" name="Footer Placeholder 4"/>
          <p:cNvSpPr>
            <a:spLocks noGrp="1"/>
          </p:cNvSpPr>
          <p:nvPr>
            <p:ph type="ftr" sz="quarter" idx="12"/>
          </p:nvPr>
        </p:nvSpPr>
        <p:spPr>
          <a:xfrm>
            <a:off x="2885256" y="6356350"/>
            <a:ext cx="6421487" cy="365125"/>
          </a:xfrm>
        </p:spPr>
        <p:txBody>
          <a:bodyPr/>
          <a:lstStyle>
            <a:lvl1pPr>
              <a:defRPr>
                <a:solidFill>
                  <a:schemeClr val="bg1"/>
                </a:solidFill>
              </a:defRPr>
            </a:lvl1pPr>
          </a:lstStyle>
          <a:p>
            <a:r>
              <a:rPr lang="en-US" dirty="0">
                <a:solidFill>
                  <a:srgbClr val="FFFFFF"/>
                </a:solidFill>
              </a:rPr>
              <a:t>Leading for educational excellence and equity, every day for every one. </a:t>
            </a:r>
            <a:r>
              <a:rPr lang="en-US" dirty="0">
                <a:solidFill>
                  <a:srgbClr val="78BE21"/>
                </a:solidFill>
              </a:rPr>
              <a:t>|</a:t>
            </a:r>
            <a:r>
              <a:rPr lang="en-US" dirty="0">
                <a:solidFill>
                  <a:srgbClr val="FFFFFF"/>
                </a:solidFill>
              </a:rPr>
              <a:t> education.mn.gov</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7176" y="594061"/>
            <a:ext cx="3486624" cy="463258"/>
          </a:xfrm>
          <a:prstGeom prst="rect">
            <a:avLst/>
          </a:prstGeom>
        </p:spPr>
      </p:pic>
      <p:pic>
        <p:nvPicPr>
          <p:cNvPr id="9" name="08E63123-0EA5-48C1-AA21-28EADA3137E5" descr="08E63123-0EA5-48C1-AA21-28EADA3137E5"/>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00443" y="353698"/>
            <a:ext cx="1696348" cy="787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9099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7"/>
        <p:cNvGrpSpPr/>
        <p:nvPr/>
      </p:nvGrpSpPr>
      <p:grpSpPr>
        <a:xfrm>
          <a:off x="0" y="0"/>
          <a:ext cx="0" cy="0"/>
          <a:chOff x="0" y="0"/>
          <a:chExt cx="0" cy="0"/>
        </a:xfrm>
      </p:grpSpPr>
      <p:sp>
        <p:nvSpPr>
          <p:cNvPr id="78" name="Google Shape;78;p11"/>
          <p:cNvSpPr txBox="1">
            <a:spLocks noGrp="1"/>
          </p:cNvSpPr>
          <p:nvPr>
            <p:ph type="title"/>
          </p:nvPr>
        </p:nvSpPr>
        <p:spPr>
          <a:xfrm>
            <a:off x="2368296" y="155448"/>
            <a:ext cx="8988552" cy="914400"/>
          </a:xfrm>
          <a:prstGeom prst="rect">
            <a:avLst/>
          </a:prstGeom>
          <a:noFill/>
          <a:ln>
            <a:noFill/>
          </a:ln>
        </p:spPr>
        <p:txBody>
          <a:bodyPr spcFirstLastPara="1" wrap="square" lIns="91425" tIns="45700" rIns="91425" bIns="45700" anchor="ctr" anchorCtr="0"/>
          <a:lstStyle>
            <a:lvl1pPr lvl="0" algn="r">
              <a:spcBef>
                <a:spcPts val="0"/>
              </a:spcBef>
              <a:spcAft>
                <a:spcPts val="0"/>
              </a:spcAft>
              <a:buClr>
                <a:schemeClr val="lt1"/>
              </a:buClr>
              <a:buSzPts val="3600"/>
              <a:buFont typeface="Calibri"/>
              <a:buNone/>
              <a:defRPr>
                <a:solidFill>
                  <a:schemeClr val="tx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9" name="Google Shape;79;p11"/>
          <p:cNvSpPr txBox="1">
            <a:spLocks noGrp="1"/>
          </p:cNvSpPr>
          <p:nvPr>
            <p:ph type="ftr" idx="11"/>
          </p:nvPr>
        </p:nvSpPr>
        <p:spPr>
          <a:xfrm>
            <a:off x="4165600" y="6583680"/>
            <a:ext cx="3860800" cy="27432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9296400" y="6583681"/>
            <a:ext cx="2844800" cy="2743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600" b="1">
                <a:solidFill>
                  <a:schemeClr val="lt1"/>
                </a:solidFill>
                <a:latin typeface="Calibri"/>
                <a:ea typeface="Calibri"/>
                <a:cs typeface="Calibri"/>
                <a:sym typeface="Calibri"/>
              </a:defRPr>
            </a:lvl1pPr>
            <a:lvl2pPr marL="0" lvl="1" indent="0" algn="r">
              <a:spcBef>
                <a:spcPts val="0"/>
              </a:spcBef>
              <a:buNone/>
              <a:defRPr sz="1600" b="1">
                <a:solidFill>
                  <a:schemeClr val="lt1"/>
                </a:solidFill>
                <a:latin typeface="Calibri"/>
                <a:ea typeface="Calibri"/>
                <a:cs typeface="Calibri"/>
                <a:sym typeface="Calibri"/>
              </a:defRPr>
            </a:lvl2pPr>
            <a:lvl3pPr marL="0" lvl="2" indent="0" algn="r">
              <a:spcBef>
                <a:spcPts val="0"/>
              </a:spcBef>
              <a:buNone/>
              <a:defRPr sz="1600" b="1">
                <a:solidFill>
                  <a:schemeClr val="lt1"/>
                </a:solidFill>
                <a:latin typeface="Calibri"/>
                <a:ea typeface="Calibri"/>
                <a:cs typeface="Calibri"/>
                <a:sym typeface="Calibri"/>
              </a:defRPr>
            </a:lvl3pPr>
            <a:lvl4pPr marL="0" lvl="3" indent="0" algn="r">
              <a:spcBef>
                <a:spcPts val="0"/>
              </a:spcBef>
              <a:buNone/>
              <a:defRPr sz="1600" b="1">
                <a:solidFill>
                  <a:schemeClr val="lt1"/>
                </a:solidFill>
                <a:latin typeface="Calibri"/>
                <a:ea typeface="Calibri"/>
                <a:cs typeface="Calibri"/>
                <a:sym typeface="Calibri"/>
              </a:defRPr>
            </a:lvl4pPr>
            <a:lvl5pPr marL="0" lvl="4" indent="0" algn="r">
              <a:spcBef>
                <a:spcPts val="0"/>
              </a:spcBef>
              <a:buNone/>
              <a:defRPr sz="1600" b="1">
                <a:solidFill>
                  <a:schemeClr val="lt1"/>
                </a:solidFill>
                <a:latin typeface="Calibri"/>
                <a:ea typeface="Calibri"/>
                <a:cs typeface="Calibri"/>
                <a:sym typeface="Calibri"/>
              </a:defRPr>
            </a:lvl5pPr>
            <a:lvl6pPr marL="0" lvl="5" indent="0" algn="r">
              <a:spcBef>
                <a:spcPts val="0"/>
              </a:spcBef>
              <a:buNone/>
              <a:defRPr sz="1600" b="1">
                <a:solidFill>
                  <a:schemeClr val="lt1"/>
                </a:solidFill>
                <a:latin typeface="Calibri"/>
                <a:ea typeface="Calibri"/>
                <a:cs typeface="Calibri"/>
                <a:sym typeface="Calibri"/>
              </a:defRPr>
            </a:lvl6pPr>
            <a:lvl7pPr marL="0" lvl="6" indent="0" algn="r">
              <a:spcBef>
                <a:spcPts val="0"/>
              </a:spcBef>
              <a:buNone/>
              <a:defRPr sz="1600" b="1">
                <a:solidFill>
                  <a:schemeClr val="lt1"/>
                </a:solidFill>
                <a:latin typeface="Calibri"/>
                <a:ea typeface="Calibri"/>
                <a:cs typeface="Calibri"/>
                <a:sym typeface="Calibri"/>
              </a:defRPr>
            </a:lvl7pPr>
            <a:lvl8pPr marL="0" lvl="7" indent="0" algn="r">
              <a:spcBef>
                <a:spcPts val="0"/>
              </a:spcBef>
              <a:buNone/>
              <a:defRPr sz="1600" b="1">
                <a:solidFill>
                  <a:schemeClr val="lt1"/>
                </a:solidFill>
                <a:latin typeface="Calibri"/>
                <a:ea typeface="Calibri"/>
                <a:cs typeface="Calibri"/>
                <a:sym typeface="Calibri"/>
              </a:defRPr>
            </a:lvl8pPr>
            <a:lvl9pPr marL="0" lvl="8" indent="0" algn="r">
              <a:spcBef>
                <a:spcPts val="0"/>
              </a:spcBef>
              <a:buNone/>
              <a:defRPr sz="1600" b="1">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68760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5EABF4A-6ECB-41A1-8646-C4FC452A8EBB}" type="datetimeFigureOut">
              <a:rPr lang="en-US" smtClean="0"/>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EAEA5-98DC-475C-B552-603466A0ECB7}" type="slidenum">
              <a:rPr lang="en-US" smtClean="0"/>
              <a:t>‹#›</a:t>
            </a:fld>
            <a:endParaRPr lang="en-US"/>
          </a:p>
        </p:txBody>
      </p:sp>
    </p:spTree>
    <p:extLst>
      <p:ext uri="{BB962C8B-B14F-4D97-AF65-F5344CB8AC3E}">
        <p14:creationId xmlns:p14="http://schemas.microsoft.com/office/powerpoint/2010/main" val="3091219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solidFill>
                  <a:srgbClr val="000000"/>
                </a:solidFill>
              </a:rPr>
              <a:pPr/>
              <a:t>7/27/2021</a:t>
            </a:fld>
            <a:endParaRPr lang="en-US" dirty="0">
              <a:solidFill>
                <a:srgbClr val="000000"/>
              </a:solidFill>
            </a:endParaRPr>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 mn.gov/websiteurl</a:t>
            </a:r>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0845033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5" r:id="rId3"/>
    <p:sldLayoutId id="2147483766" r:id="rId4"/>
    <p:sldLayoutId id="2147483796" r:id="rId5"/>
    <p:sldLayoutId id="2147483797" r:id="rId6"/>
    <p:sldLayoutId id="2147483756" r:id="rId7"/>
    <p:sldLayoutId id="2147483788" r:id="rId8"/>
    <p:sldLayoutId id="2147483798" r:id="rId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7/27/2021</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78708666"/>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DE.PBIS@state.mn.u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assets-global.website-files.com/5d3725188825e071f1670246/5efccc1e108e76ed845f860d_SCHOOL%20Returning%20to%20School%20During%20and%20After%20Crisis.pdf" TargetMode="External"/><Relationship Id="rId7" Type="http://schemas.openxmlformats.org/officeDocument/2006/relationships/hyperlink" Target="https://www.pbis.org/current/returning-to-school-during-and-after-crisis"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pbisforum.org/" TargetMode="External"/><Relationship Id="rId2" Type="http://schemas.openxmlformats.org/officeDocument/2006/relationships/hyperlink" Target="http://www.pbisforum.org/sessions"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pbismn.org/summer-institute/index.php"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gcc01.safelinks.protection.outlook.com/?url=http%3A%2F%2Fsgiz.mobi%2Fs3%2F5-Practically-Good-Ideas-for-Any-Reality&amp;data=02%7C01%7Cmary.hunt%40state.mn.us%7C255e2f89c5784482cc9c08d8358bc7f4%7Ceb14b04624c445198f26b89c2159828c%7C0%7C0%7C637318221764857208&amp;sdata=wo8%2FZ1DG19hyHf4S%2BHFVLs9UTvAL%2FkKHQUrqkMjboK0%3D&amp;reserved=0"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https://twitter.com/pbisMN" TargetMode="External"/><Relationship Id="rId2" Type="http://schemas.openxmlformats.org/officeDocument/2006/relationships/hyperlink" Target="https://www.facebook.com/pbisMN/" TargetMode="External"/><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8" Type="http://schemas.openxmlformats.org/officeDocument/2006/relationships/hyperlink" Target="http://pbismn.org/contact-us.php" TargetMode="External"/><Relationship Id="rId3" Type="http://schemas.openxmlformats.org/officeDocument/2006/relationships/hyperlink" Target="mailto:pbis.erin@gmail.com" TargetMode="External"/><Relationship Id="rId7" Type="http://schemas.openxmlformats.org/officeDocument/2006/relationships/hyperlink" Target="mailto:pbisevalmn@wilder.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mailto:Eric.Kloos@state.mn.us" TargetMode="External"/><Relationship Id="rId5" Type="http://schemas.openxmlformats.org/officeDocument/2006/relationships/hyperlink" Target="mailto:Mary.Hunt@state.mn.us" TargetMode="External"/><Relationship Id="rId4" Type="http://schemas.openxmlformats.org/officeDocument/2006/relationships/hyperlink" Target="mailto:Erin.Farrell@state.mn.us"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pbismn.org/contact-us.php" TargetMode="External"/><Relationship Id="rId3" Type="http://schemas.openxmlformats.org/officeDocument/2006/relationships/hyperlink" Target="mailto:lauren.sparr@metroecsu.org" TargetMode="External"/><Relationship Id="rId7" Type="http://schemas.openxmlformats.org/officeDocument/2006/relationships/hyperlink" Target="mailto:pbisevalmn@wilder.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mailto:Eric.Kloos@state.mn.us" TargetMode="External"/><Relationship Id="rId5" Type="http://schemas.openxmlformats.org/officeDocument/2006/relationships/hyperlink" Target="mailto:Daniel.Torrez@state.mn.us" TargetMode="External"/><Relationship Id="rId4" Type="http://schemas.openxmlformats.org/officeDocument/2006/relationships/hyperlink" Target="mailto:Ellen.Nacik@state.mn.us"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mailto:Janet.Christensen@state.mn.us" TargetMode="External"/><Relationship Id="rId3" Type="http://schemas.openxmlformats.org/officeDocument/2006/relationships/hyperlink" Target="mailto:Liz.Deen@swwc.org" TargetMode="External"/><Relationship Id="rId7" Type="http://schemas.openxmlformats.org/officeDocument/2006/relationships/hyperlink" Target="mailto:garrett.petrie@state.mn.u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mailto:Amber.Bruns@swwc.org" TargetMode="External"/><Relationship Id="rId11" Type="http://schemas.openxmlformats.org/officeDocument/2006/relationships/hyperlink" Target="http://pbismn.org/contact-us.php" TargetMode="External"/><Relationship Id="rId5" Type="http://schemas.openxmlformats.org/officeDocument/2006/relationships/hyperlink" Target="mailto:EToninato@mnscsc.org" TargetMode="External"/><Relationship Id="rId10" Type="http://schemas.openxmlformats.org/officeDocument/2006/relationships/hyperlink" Target="mailto:pbisevalmn@wilder.org" TargetMode="External"/><Relationship Id="rId4" Type="http://schemas.openxmlformats.org/officeDocument/2006/relationships/hyperlink" Target="mailto:Hazel.Ashbeck@swwc.org" TargetMode="External"/><Relationship Id="rId9" Type="http://schemas.openxmlformats.org/officeDocument/2006/relationships/hyperlink" Target="mailto:Eric.Kloos@state.mn.us"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mn.gov/governor/assets/EO%2020-02%20Final_tcm1055-423084.pdf"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hyperlink" Target="https://www.leg.state.mn.us/archive/execorders/20-41.pdf" TargetMode="External"/><Relationship Id="rId4" Type="http://schemas.openxmlformats.org/officeDocument/2006/relationships/hyperlink" Target="https://www.leg.state.mn.us/archive/execorders/20-19.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education.mn.gov/mdeprod/idcplg?IdcService=GET_FILE&amp;dDocName=MDE033418&amp;RevisionSelectionMethod=latestReleased&amp;Rendition=primary" TargetMode="External"/><Relationship Id="rId2" Type="http://schemas.openxmlformats.org/officeDocument/2006/relationships/hyperlink" Target="https://mn.gov/governor/assets/EO%2020-82%20Final%20Signed%20and%20Filed_tcm1055-442391.pdf" TargetMode="External"/><Relationship Id="rId1" Type="http://schemas.openxmlformats.org/officeDocument/2006/relationships/slideLayout" Target="../slideLayouts/slideLayout12.xml"/><Relationship Id="rId4" Type="http://schemas.openxmlformats.org/officeDocument/2006/relationships/hyperlink" Target="https://mn.gov/covid19/safelearn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Welcome New Teams!</a:t>
            </a:r>
          </a:p>
        </p:txBody>
      </p:sp>
      <p:sp>
        <p:nvSpPr>
          <p:cNvPr id="3" name="Text Placeholder 2"/>
          <p:cNvSpPr>
            <a:spLocks noGrp="1"/>
          </p:cNvSpPr>
          <p:nvPr>
            <p:ph type="body" sz="quarter" idx="14"/>
          </p:nvPr>
        </p:nvSpPr>
        <p:spPr>
          <a:xfrm>
            <a:off x="2802466" y="5578193"/>
            <a:ext cx="6587067" cy="903062"/>
          </a:xfrm>
        </p:spPr>
        <p:txBody>
          <a:bodyPr vert="horz" lIns="91440" tIns="45720" rIns="91440" bIns="45720" rtlCol="0" anchor="t">
            <a:normAutofit fontScale="62500" lnSpcReduction="20000"/>
          </a:bodyPr>
          <a:lstStyle/>
          <a:p>
            <a:r>
              <a:rPr lang="en-US" sz="3200" dirty="0"/>
              <a:t>Minnesota PBIS Cohort 17 Fall Training – Days 1&amp;2</a:t>
            </a:r>
          </a:p>
          <a:p>
            <a:r>
              <a:rPr lang="en-US" dirty="0"/>
              <a:t>MDE PBIS Management Team</a:t>
            </a:r>
          </a:p>
          <a:p>
            <a:r>
              <a:rPr lang="en-US" dirty="0">
                <a:hlinkClick r:id="rId3"/>
              </a:rPr>
              <a:t>MDE.PBIS@state.mn.us</a:t>
            </a:r>
            <a:r>
              <a:rPr lang="en-US" dirty="0"/>
              <a:t> </a:t>
            </a:r>
          </a:p>
        </p:txBody>
      </p:sp>
      <p:sp>
        <p:nvSpPr>
          <p:cNvPr id="6" name="Footer Placeholder 5"/>
          <p:cNvSpPr>
            <a:spLocks noGrp="1"/>
          </p:cNvSpPr>
          <p:nvPr>
            <p:ph type="ftr" sz="quarter" idx="4294967295"/>
          </p:nvPr>
        </p:nvSpPr>
        <p:spPr>
          <a:xfrm>
            <a:off x="2885256" y="6475716"/>
            <a:ext cx="6421487" cy="365125"/>
          </a:xfrm>
          <a:prstGeom prst="rect">
            <a:avLst/>
          </a:prstGeom>
        </p:spPr>
        <p:txBody>
          <a:bodyPr/>
          <a:lstStyle/>
          <a:p>
            <a:pPr algn="ctr"/>
            <a:r>
              <a:rPr lang="en-US" sz="1200" dirty="0">
                <a:solidFill>
                  <a:srgbClr val="FFFFFF"/>
                </a:solidFill>
                <a:latin typeface="Calibri" panose="020F0502020204030204" pitchFamily="34" charset="0"/>
                <a:ea typeface="Calibri" panose="020F0502020204030204" pitchFamily="34" charset="0"/>
              </a:rPr>
              <a:t> </a:t>
            </a:r>
            <a:r>
              <a:rPr lang="en-US" sz="1200" dirty="0">
                <a:solidFill>
                  <a:srgbClr val="003865"/>
                </a:solidFill>
                <a:latin typeface="Calibri" panose="020F0502020204030204" pitchFamily="34" charset="0"/>
                <a:ea typeface="Calibri" panose="020F0502020204030204" pitchFamily="34" charset="0"/>
              </a:rPr>
              <a:t>education.mn.gov</a:t>
            </a:r>
            <a:endParaRPr lang="en-US" sz="12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971720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Education in 2020 </a:t>
            </a:r>
            <a:endParaRPr lang="en-US" dirty="0"/>
          </a:p>
        </p:txBody>
      </p:sp>
      <p:sp>
        <p:nvSpPr>
          <p:cNvPr id="3" name="Content Placeholder 2"/>
          <p:cNvSpPr>
            <a:spLocks noGrp="1"/>
          </p:cNvSpPr>
          <p:nvPr>
            <p:ph idx="1"/>
          </p:nvPr>
        </p:nvSpPr>
        <p:spPr/>
        <p:txBody>
          <a:bodyPr>
            <a:normAutofit/>
          </a:bodyPr>
          <a:lstStyle/>
          <a:p>
            <a:pPr marL="0" lvl="0" indent="0">
              <a:buNone/>
            </a:pPr>
            <a:r>
              <a:rPr lang="en-US" sz="2800" dirty="0"/>
              <a:t>As educators you are being asked to do the impossible under unprecedented circumstances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AF38D6-CE05-4AC7-841C-BC00BF1D83ED}"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7/27/2021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Picture 7" descr="Open book with its pages folded to read the word INSPIRE" title="Inspire"/>
          <p:cNvPicPr>
            <a:picLocks noChangeAspect="1"/>
          </p:cNvPicPr>
          <p:nvPr/>
        </p:nvPicPr>
        <p:blipFill>
          <a:blip r:embed="rId3"/>
          <a:stretch>
            <a:fillRect/>
          </a:stretch>
        </p:blipFill>
        <p:spPr>
          <a:xfrm>
            <a:off x="659456" y="3125963"/>
            <a:ext cx="3920068" cy="2584928"/>
          </a:xfrm>
          <a:prstGeom prst="rect">
            <a:avLst/>
          </a:prstGeom>
        </p:spPr>
      </p:pic>
      <p:pic>
        <p:nvPicPr>
          <p:cNvPr id="9" name="Picture 8" descr="A stell fence with the words Thank You written on it" title="Than you"/>
          <p:cNvPicPr>
            <a:picLocks noChangeAspect="1"/>
          </p:cNvPicPr>
          <p:nvPr/>
        </p:nvPicPr>
        <p:blipFill>
          <a:blip r:embed="rId4"/>
          <a:stretch>
            <a:fillRect/>
          </a:stretch>
        </p:blipFill>
        <p:spPr>
          <a:xfrm>
            <a:off x="6682939" y="2531706"/>
            <a:ext cx="4944285" cy="3304318"/>
          </a:xfrm>
          <a:prstGeom prst="rect">
            <a:avLst/>
          </a:prstGeom>
        </p:spPr>
      </p:pic>
      <p:sp>
        <p:nvSpPr>
          <p:cNvPr id="10" name="Footer Placeholder 5"/>
          <p:cNvSpPr>
            <a:spLocks noGrp="1"/>
          </p:cNvSpPr>
          <p:nvPr>
            <p:ph type="ftr" sz="quarter" idx="13"/>
          </p:nvPr>
        </p:nvSpPr>
        <p:spPr>
          <a:xfrm>
            <a:off x="2885256" y="6356350"/>
            <a:ext cx="6421487" cy="365125"/>
          </a:xfrm>
        </p:spPr>
        <p:txBody>
          <a:bodyPr/>
          <a:lstStyle/>
          <a:p>
            <a:r>
              <a:rPr lang="en-US" dirty="0">
                <a:solidFill>
                  <a:srgbClr val="003865"/>
                </a:solidFill>
                <a:latin typeface="Calibri" panose="020F0502020204030204" pitchFamily="34" charset="0"/>
                <a:ea typeface="Calibri" panose="020F0502020204030204" pitchFamily="34" charset="0"/>
              </a:rPr>
              <a:t>Minnesota Department of Education</a:t>
            </a:r>
            <a:r>
              <a:rPr lang="en-US" dirty="0">
                <a:solidFill>
                  <a:srgbClr val="FFFFFF"/>
                </a:solidFill>
                <a:latin typeface="Calibri" panose="020F0502020204030204" pitchFamily="34" charset="0"/>
                <a:ea typeface="Calibri" panose="020F0502020204030204" pitchFamily="34" charset="0"/>
              </a:rPr>
              <a:t> </a:t>
            </a:r>
            <a:r>
              <a:rPr lang="en-US" dirty="0">
                <a:solidFill>
                  <a:srgbClr val="78BE21"/>
                </a:solidFill>
                <a:latin typeface="Calibri" panose="020F0502020204030204" pitchFamily="34" charset="0"/>
                <a:ea typeface="Calibri" panose="020F0502020204030204" pitchFamily="34" charset="0"/>
              </a:rPr>
              <a:t>|</a:t>
            </a:r>
            <a:r>
              <a:rPr lang="en-US" dirty="0">
                <a:solidFill>
                  <a:srgbClr val="FFFFFF"/>
                </a:solidFill>
                <a:latin typeface="Calibri" panose="020F0502020204030204" pitchFamily="34" charset="0"/>
                <a:ea typeface="Calibri" panose="020F0502020204030204" pitchFamily="34" charset="0"/>
              </a:rPr>
              <a:t> </a:t>
            </a:r>
            <a:r>
              <a:rPr lang="en-US" dirty="0">
                <a:solidFill>
                  <a:srgbClr val="003865"/>
                </a:solidFill>
                <a:latin typeface="Calibri" panose="020F0502020204030204" pitchFamily="34" charset="0"/>
                <a:ea typeface="Calibri" panose="020F0502020204030204" pitchFamily="34" charset="0"/>
              </a:rPr>
              <a:t>education.mn.gov</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09588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PBIS Growth in Minnesota</a:t>
            </a:r>
          </a:p>
        </p:txBody>
      </p:sp>
      <p:sp>
        <p:nvSpPr>
          <p:cNvPr id="3" name="Date Placeholder 2"/>
          <p:cNvSpPr>
            <a:spLocks noGrp="1"/>
          </p:cNvSpPr>
          <p:nvPr>
            <p:ph type="dt" sz="half" idx="10"/>
          </p:nvPr>
        </p:nvSpPr>
        <p:spPr/>
        <p:txBody>
          <a:bodyPr/>
          <a:lstStyle/>
          <a:p>
            <a:fld id="{9A198C9B-0587-4A1E-9E03-E4C9FE222F08}" type="datetime1">
              <a:rPr lang="en-US" smtClean="0">
                <a:solidFill>
                  <a:srgbClr val="000000"/>
                </a:solidFill>
              </a:rPr>
              <a:pPr/>
              <a:t>7/27/2021</a:t>
            </a:fld>
            <a:endParaRPr lang="en-US" dirty="0">
              <a:solidFill>
                <a:srgbClr val="000000"/>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000000"/>
                </a:solidFill>
              </a:rPr>
              <a:pPr/>
              <a:t>11</a:t>
            </a:fld>
            <a:endParaRPr lang="en-US" dirty="0">
              <a:solidFill>
                <a:srgbClr val="000000"/>
              </a:solidFill>
            </a:endParaRPr>
          </a:p>
        </p:txBody>
      </p:sp>
      <p:sp>
        <p:nvSpPr>
          <p:cNvPr id="6" name="Footer Placeholder 5"/>
          <p:cNvSpPr>
            <a:spLocks noGrp="1"/>
          </p:cNvSpPr>
          <p:nvPr>
            <p:ph type="ftr" sz="quarter" idx="13"/>
          </p:nvPr>
        </p:nvSpPr>
        <p:spPr>
          <a:xfrm>
            <a:off x="2885256" y="6356350"/>
            <a:ext cx="6421487" cy="365125"/>
          </a:xfrm>
        </p:spPr>
        <p:txBody>
          <a:bodyPr/>
          <a:lstStyle/>
          <a:p>
            <a:r>
              <a:rPr lang="en-US" dirty="0">
                <a:solidFill>
                  <a:srgbClr val="003865"/>
                </a:solidFill>
                <a:latin typeface="Calibri" panose="020F0502020204030204" pitchFamily="34" charset="0"/>
                <a:ea typeface="Calibri" panose="020F0502020204030204" pitchFamily="34" charset="0"/>
              </a:rPr>
              <a:t>Minnesota Department of Education</a:t>
            </a:r>
            <a:r>
              <a:rPr lang="en-US" dirty="0">
                <a:solidFill>
                  <a:srgbClr val="FFFFFF"/>
                </a:solidFill>
                <a:latin typeface="Calibri" panose="020F0502020204030204" pitchFamily="34" charset="0"/>
                <a:ea typeface="Calibri" panose="020F0502020204030204" pitchFamily="34" charset="0"/>
              </a:rPr>
              <a:t> </a:t>
            </a:r>
            <a:r>
              <a:rPr lang="en-US" dirty="0">
                <a:solidFill>
                  <a:srgbClr val="78BE21"/>
                </a:solidFill>
                <a:latin typeface="Calibri" panose="020F0502020204030204" pitchFamily="34" charset="0"/>
                <a:ea typeface="Calibri" panose="020F0502020204030204" pitchFamily="34" charset="0"/>
              </a:rPr>
              <a:t>|</a:t>
            </a:r>
            <a:r>
              <a:rPr lang="en-US" dirty="0">
                <a:solidFill>
                  <a:srgbClr val="FFFFFF"/>
                </a:solidFill>
                <a:latin typeface="Calibri" panose="020F0502020204030204" pitchFamily="34" charset="0"/>
                <a:ea typeface="Calibri" panose="020F0502020204030204" pitchFamily="34" charset="0"/>
              </a:rPr>
              <a:t> </a:t>
            </a:r>
            <a:r>
              <a:rPr lang="en-US" dirty="0">
                <a:solidFill>
                  <a:srgbClr val="003865"/>
                </a:solidFill>
                <a:latin typeface="Calibri" panose="020F0502020204030204" pitchFamily="34" charset="0"/>
                <a:ea typeface="Calibri" panose="020F0502020204030204" pitchFamily="34" charset="0"/>
              </a:rPr>
              <a:t>education.mn.gov</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810219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Growth of PBIS in Minnesota</a:t>
            </a:r>
            <a:br>
              <a:rPr lang="en-US" dirty="0">
                <a:solidFill>
                  <a:srgbClr val="FFFFFF"/>
                </a:solidFill>
              </a:rPr>
            </a:br>
            <a:r>
              <a:rPr lang="en-US" sz="2000" dirty="0">
                <a:solidFill>
                  <a:srgbClr val="FFFFFF"/>
                </a:solidFill>
              </a:rPr>
              <a:t>2005-2020</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12</a:t>
            </a:fld>
            <a:endParaRPr lang="en-US" dirty="0"/>
          </a:p>
        </p:txBody>
      </p:sp>
      <p:sp>
        <p:nvSpPr>
          <p:cNvPr id="8" name="TextBox 7"/>
          <p:cNvSpPr txBox="1"/>
          <p:nvPr/>
        </p:nvSpPr>
        <p:spPr>
          <a:xfrm>
            <a:off x="6068291" y="1702638"/>
            <a:ext cx="1708727" cy="769441"/>
          </a:xfrm>
          <a:prstGeom prst="rect">
            <a:avLst/>
          </a:prstGeom>
          <a:solidFill>
            <a:schemeClr val="tx1"/>
          </a:solidFill>
          <a:ln>
            <a:solidFill>
              <a:schemeClr val="tx1"/>
            </a:solidFill>
          </a:ln>
        </p:spPr>
        <p:txBody>
          <a:bodyPr wrap="square" rtlCol="0" anchor="ctr">
            <a:spAutoFit/>
          </a:bodyPr>
          <a:lstStyle/>
          <a:p>
            <a:pPr algn="ctr"/>
            <a:r>
              <a:rPr lang="en-US" sz="4400" b="1" dirty="0">
                <a:solidFill>
                  <a:srgbClr val="FFFFFF"/>
                </a:solidFill>
              </a:rPr>
              <a:t>803</a:t>
            </a:r>
            <a:endParaRPr lang="en-US" sz="2400" b="1" dirty="0">
              <a:solidFill>
                <a:srgbClr val="FFFFFF"/>
              </a:solidFill>
            </a:endParaRPr>
          </a:p>
        </p:txBody>
      </p:sp>
      <p:sp>
        <p:nvSpPr>
          <p:cNvPr id="10" name="Right Arrow 9" descr="Red Arrow pointing to Cohort 12 in the second year of PBIS implementation for 2017-2018" title="Red Arrow"/>
          <p:cNvSpPr/>
          <p:nvPr/>
        </p:nvSpPr>
        <p:spPr>
          <a:xfrm rot="807210">
            <a:off x="9342141" y="1296134"/>
            <a:ext cx="2266712" cy="1005840"/>
          </a:xfrm>
          <a:prstGeom prst="rightArrow">
            <a:avLst>
              <a:gd name="adj1" fmla="val 70690"/>
              <a:gd name="adj2" fmla="val 82450"/>
            </a:avLst>
          </a:prstGeom>
          <a:solidFill>
            <a:srgbClr val="78BE2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FF"/>
                </a:solidFill>
              </a:rPr>
              <a:t>Cohort 15</a:t>
            </a:r>
          </a:p>
          <a:p>
            <a:pPr algn="ctr"/>
            <a:r>
              <a:rPr lang="en-US" sz="1600" b="1" dirty="0">
                <a:solidFill>
                  <a:srgbClr val="FFFFFF"/>
                </a:solidFill>
              </a:rPr>
              <a:t>You are here!</a:t>
            </a:r>
          </a:p>
        </p:txBody>
      </p:sp>
      <p:graphicFrame>
        <p:nvGraphicFramePr>
          <p:cNvPr id="12" name="Chart 11" descr="First year schools are in blue at bottom bar, next stack is Second Year schools in Maroon, then at the top of stacked bar are First Year schools in green." title="Growth of PBIS in Minnesota Chart"/>
          <p:cNvGraphicFramePr/>
          <p:nvPr>
            <p:extLst>
              <p:ext uri="{D42A27DB-BD31-4B8C-83A1-F6EECF244321}">
                <p14:modId xmlns:p14="http://schemas.microsoft.com/office/powerpoint/2010/main" val="1138156096"/>
              </p:ext>
            </p:extLst>
          </p:nvPr>
        </p:nvGraphicFramePr>
        <p:xfrm>
          <a:off x="0" y="1304144"/>
          <a:ext cx="12192000" cy="54173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5181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PBIS Scale-Up in Minnesota</a:t>
            </a:r>
            <a:br>
              <a:rPr lang="en-US" dirty="0">
                <a:solidFill>
                  <a:srgbClr val="FFFFFF"/>
                </a:solidFill>
              </a:rPr>
            </a:br>
            <a:r>
              <a:rPr lang="en-US" sz="2400" dirty="0">
                <a:solidFill>
                  <a:srgbClr val="FFFFFF"/>
                </a:solidFill>
              </a:rPr>
              <a:t>As of 2020</a:t>
            </a:r>
            <a:endParaRPr lang="en-US" dirty="0"/>
          </a:p>
        </p:txBody>
      </p:sp>
      <p:sp>
        <p:nvSpPr>
          <p:cNvPr id="3" name="Content Placeholder 2"/>
          <p:cNvSpPr>
            <a:spLocks noGrp="1"/>
          </p:cNvSpPr>
          <p:nvPr>
            <p:ph idx="1"/>
          </p:nvPr>
        </p:nvSpPr>
        <p:spPr>
          <a:xfrm>
            <a:off x="295422" y="1340242"/>
            <a:ext cx="5846500" cy="4836721"/>
          </a:xfrm>
        </p:spPr>
        <p:txBody>
          <a:bodyPr>
            <a:normAutofit/>
          </a:bodyPr>
          <a:lstStyle/>
          <a:p>
            <a:pPr lvl="0">
              <a:lnSpc>
                <a:spcPct val="150000"/>
              </a:lnSpc>
              <a:spcBef>
                <a:spcPct val="20000"/>
              </a:spcBef>
              <a:spcAft>
                <a:spcPts val="0"/>
              </a:spcAft>
              <a:buClrTx/>
              <a:defRPr/>
            </a:pPr>
            <a:r>
              <a:rPr lang="en-US" altLang="en-US" sz="3300" b="1" dirty="0">
                <a:solidFill>
                  <a:srgbClr val="003865"/>
                </a:solidFill>
                <a:cs typeface="Arial" pitchFamily="34" charset="0"/>
              </a:rPr>
              <a:t> </a:t>
            </a:r>
            <a:r>
              <a:rPr lang="en-US" altLang="en-US" sz="3300" b="1" dirty="0">
                <a:solidFill>
                  <a:srgbClr val="267300"/>
                </a:solidFill>
                <a:cs typeface="Arial" pitchFamily="34" charset="0"/>
              </a:rPr>
              <a:t>274</a:t>
            </a:r>
            <a:r>
              <a:rPr lang="en-US" altLang="en-US" sz="3300" b="1" dirty="0">
                <a:solidFill>
                  <a:srgbClr val="78BE21">
                    <a:lumMod val="75000"/>
                  </a:srgbClr>
                </a:solidFill>
                <a:cs typeface="Arial" pitchFamily="34" charset="0"/>
              </a:rPr>
              <a:t> </a:t>
            </a:r>
            <a:r>
              <a:rPr lang="en-US" altLang="en-US" sz="3300" dirty="0">
                <a:solidFill>
                  <a:srgbClr val="003865"/>
                </a:solidFill>
                <a:cs typeface="Arial" pitchFamily="34" charset="0"/>
              </a:rPr>
              <a:t>districts/charters</a:t>
            </a:r>
          </a:p>
          <a:p>
            <a:pPr lvl="1">
              <a:lnSpc>
                <a:spcPct val="150000"/>
              </a:lnSpc>
              <a:spcBef>
                <a:spcPct val="20000"/>
              </a:spcBef>
              <a:spcAft>
                <a:spcPts val="0"/>
              </a:spcAft>
              <a:buClrTx/>
              <a:defRPr/>
            </a:pPr>
            <a:r>
              <a:rPr lang="en-US" altLang="en-US" sz="2900" b="1" dirty="0">
                <a:solidFill>
                  <a:srgbClr val="267300"/>
                </a:solidFill>
                <a:cs typeface="Arial" pitchFamily="34" charset="0"/>
              </a:rPr>
              <a:t>55%</a:t>
            </a:r>
            <a:r>
              <a:rPr lang="en-US" altLang="en-US" sz="2900" b="1" dirty="0">
                <a:solidFill>
                  <a:schemeClr val="accent2">
                    <a:lumMod val="75000"/>
                  </a:schemeClr>
                </a:solidFill>
                <a:cs typeface="Arial" pitchFamily="34" charset="0"/>
              </a:rPr>
              <a:t> </a:t>
            </a:r>
            <a:r>
              <a:rPr lang="en-US" altLang="en-US" sz="2900" dirty="0">
                <a:solidFill>
                  <a:srgbClr val="003865"/>
                </a:solidFill>
                <a:cs typeface="Arial" pitchFamily="34" charset="0"/>
              </a:rPr>
              <a:t>of districts/charters in MN </a:t>
            </a:r>
          </a:p>
          <a:p>
            <a:pPr lvl="0">
              <a:lnSpc>
                <a:spcPct val="150000"/>
              </a:lnSpc>
              <a:spcBef>
                <a:spcPct val="20000"/>
              </a:spcBef>
              <a:spcAft>
                <a:spcPts val="0"/>
              </a:spcAft>
              <a:buClrTx/>
              <a:defRPr/>
            </a:pPr>
            <a:r>
              <a:rPr lang="en-US" altLang="en-US" sz="3300" b="1" dirty="0">
                <a:solidFill>
                  <a:srgbClr val="003865"/>
                </a:solidFill>
                <a:cs typeface="Arial" pitchFamily="34" charset="0"/>
              </a:rPr>
              <a:t> </a:t>
            </a:r>
            <a:r>
              <a:rPr lang="en-US" altLang="en-US" sz="3300" b="1" dirty="0">
                <a:solidFill>
                  <a:srgbClr val="267300"/>
                </a:solidFill>
                <a:cs typeface="Arial" pitchFamily="34" charset="0"/>
              </a:rPr>
              <a:t>803</a:t>
            </a:r>
            <a:r>
              <a:rPr lang="en-US" altLang="en-US" sz="3300" b="1" dirty="0">
                <a:solidFill>
                  <a:srgbClr val="78BE21">
                    <a:lumMod val="75000"/>
                  </a:srgbClr>
                </a:solidFill>
                <a:cs typeface="Arial" pitchFamily="34" charset="0"/>
              </a:rPr>
              <a:t> </a:t>
            </a:r>
            <a:r>
              <a:rPr lang="en-US" altLang="en-US" sz="3300" dirty="0">
                <a:solidFill>
                  <a:srgbClr val="003865"/>
                </a:solidFill>
                <a:cs typeface="Arial" pitchFamily="34" charset="0"/>
              </a:rPr>
              <a:t>schools</a:t>
            </a:r>
          </a:p>
          <a:p>
            <a:pPr lvl="1">
              <a:lnSpc>
                <a:spcPct val="150000"/>
              </a:lnSpc>
              <a:spcBef>
                <a:spcPct val="20000"/>
              </a:spcBef>
              <a:spcAft>
                <a:spcPts val="0"/>
              </a:spcAft>
              <a:buClrTx/>
              <a:defRPr/>
            </a:pPr>
            <a:r>
              <a:rPr lang="en-US" altLang="en-US" sz="2900" b="1" dirty="0">
                <a:solidFill>
                  <a:srgbClr val="267300"/>
                </a:solidFill>
                <a:cs typeface="Arial" pitchFamily="34" charset="0"/>
              </a:rPr>
              <a:t>39%</a:t>
            </a:r>
            <a:r>
              <a:rPr lang="en-US" altLang="en-US" sz="2900" b="1" dirty="0">
                <a:solidFill>
                  <a:srgbClr val="003865"/>
                </a:solidFill>
                <a:cs typeface="Arial" pitchFamily="34" charset="0"/>
              </a:rPr>
              <a:t> </a:t>
            </a:r>
            <a:r>
              <a:rPr lang="en-US" altLang="en-US" sz="2900" dirty="0">
                <a:solidFill>
                  <a:srgbClr val="003865"/>
                </a:solidFill>
                <a:cs typeface="Arial" pitchFamily="34" charset="0"/>
              </a:rPr>
              <a:t>of schools in Minnesota</a:t>
            </a:r>
          </a:p>
          <a:p>
            <a:pPr>
              <a:lnSpc>
                <a:spcPct val="150000"/>
              </a:lnSpc>
              <a:spcBef>
                <a:spcPct val="20000"/>
              </a:spcBef>
              <a:spcAft>
                <a:spcPts val="0"/>
              </a:spcAft>
              <a:buClrTx/>
              <a:defRPr/>
            </a:pPr>
            <a:r>
              <a:rPr lang="en-US" altLang="en-US" sz="3400" dirty="0">
                <a:solidFill>
                  <a:srgbClr val="003865"/>
                </a:solidFill>
                <a:cs typeface="Arial" pitchFamily="34" charset="0"/>
              </a:rPr>
              <a:t> </a:t>
            </a:r>
            <a:r>
              <a:rPr lang="en-US" altLang="en-US" sz="3300" b="1" dirty="0">
                <a:solidFill>
                  <a:srgbClr val="267300"/>
                </a:solidFill>
                <a:cs typeface="Arial" pitchFamily="34" charset="0"/>
              </a:rPr>
              <a:t>378,097</a:t>
            </a:r>
            <a:r>
              <a:rPr lang="en-US" altLang="en-US" sz="3300" dirty="0">
                <a:solidFill>
                  <a:srgbClr val="003865"/>
                </a:solidFill>
                <a:cs typeface="Arial" pitchFamily="34" charset="0"/>
              </a:rPr>
              <a:t> of students </a:t>
            </a:r>
          </a:p>
          <a:p>
            <a:pPr lvl="1">
              <a:lnSpc>
                <a:spcPct val="150000"/>
              </a:lnSpc>
              <a:spcBef>
                <a:spcPct val="20000"/>
              </a:spcBef>
              <a:spcAft>
                <a:spcPts val="0"/>
              </a:spcAft>
              <a:buClrTx/>
              <a:defRPr/>
            </a:pPr>
            <a:r>
              <a:rPr lang="en-US" altLang="en-US" sz="2900" b="1" dirty="0">
                <a:solidFill>
                  <a:srgbClr val="267300"/>
                </a:solidFill>
                <a:cs typeface="Arial" pitchFamily="34" charset="0"/>
              </a:rPr>
              <a:t>43%</a:t>
            </a:r>
            <a:r>
              <a:rPr lang="en-US" altLang="en-US" sz="2900" b="1" dirty="0">
                <a:solidFill>
                  <a:srgbClr val="003865"/>
                </a:solidFill>
                <a:cs typeface="Arial" pitchFamily="34" charset="0"/>
              </a:rPr>
              <a:t> </a:t>
            </a:r>
            <a:r>
              <a:rPr lang="en-US" altLang="en-US" sz="2900" dirty="0">
                <a:solidFill>
                  <a:srgbClr val="003865"/>
                </a:solidFill>
                <a:cs typeface="Arial" pitchFamily="34" charset="0"/>
              </a:rPr>
              <a:t>of students in Minnesota</a:t>
            </a:r>
            <a:endParaRPr lang="en-US" sz="700" dirty="0">
              <a:solidFill>
                <a:srgbClr val="78BE21">
                  <a:lumMod val="75000"/>
                </a:srgbClr>
              </a:solidFill>
            </a:endParaRPr>
          </a:p>
        </p:txBody>
      </p:sp>
      <p:pic>
        <p:nvPicPr>
          <p:cNvPr id="8" name="Picture 7" descr="This is an image of a Minnesota map, divided according to school district. The map is color coded to show the level of PBIS implementation throughout the state. &#10;School districts that have 1% to 59% of schools implementing PBIS are indicated in light green."/>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41922" y="1340242"/>
            <a:ext cx="4392727" cy="5119259"/>
          </a:xfrm>
          <a:prstGeom prst="rect">
            <a:avLst/>
          </a:prstGeom>
        </p:spPr>
      </p:pic>
      <p:pic>
        <p:nvPicPr>
          <p:cNvPr id="9" name="Picture 8" descr="Color Guided Key to Minnesota Regional Implementation Project Map for PBIS Cohorts 1 - 10. Dark green oval indicates the color that will show districts with 60% or more of schools implementing PBIS. Light green shows districts with 1% - 59% of schools implementing, and white shows no participating schools to dat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4159" y="3944152"/>
            <a:ext cx="2786987" cy="1772749"/>
          </a:xfrm>
          <a:prstGeom prst="rect">
            <a:avLst/>
          </a:prstGeom>
        </p:spPr>
      </p:pic>
    </p:spTree>
    <p:extLst>
      <p:ext uri="{BB962C8B-B14F-4D97-AF65-F5344CB8AC3E}">
        <p14:creationId xmlns:p14="http://schemas.microsoft.com/office/powerpoint/2010/main" val="1660182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his is an image of a Minnesota map, divided according to school district. The map is color coded to show the level of PBIS implementation throughout the state. &#10;School districts that have less than 60% of schools implementing PBIS are indicated in light green."/>
          <p:cNvPicPr>
            <a:picLocks noChangeAspect="1"/>
          </p:cNvPicPr>
          <p:nvPr/>
        </p:nvPicPr>
        <p:blipFill>
          <a:blip r:embed="rId3"/>
          <a:stretch>
            <a:fillRect/>
          </a:stretch>
        </p:blipFill>
        <p:spPr>
          <a:xfrm>
            <a:off x="5279862" y="1542113"/>
            <a:ext cx="6157494" cy="5121084"/>
          </a:xfrm>
          <a:prstGeom prst="rect">
            <a:avLst/>
          </a:prstGeom>
        </p:spPr>
      </p:pic>
      <p:sp>
        <p:nvSpPr>
          <p:cNvPr id="8" name="Content Placeholder 2"/>
          <p:cNvSpPr>
            <a:spLocks noGrp="1"/>
          </p:cNvSpPr>
          <p:nvPr>
            <p:ph idx="1"/>
          </p:nvPr>
        </p:nvSpPr>
        <p:spPr>
          <a:xfrm>
            <a:off x="838200" y="1825625"/>
            <a:ext cx="5008448" cy="4351338"/>
          </a:xfrm>
        </p:spPr>
        <p:txBody>
          <a:bodyPr>
            <a:normAutofit/>
          </a:bodyPr>
          <a:lstStyle/>
          <a:p>
            <a:pPr marL="0" indent="0">
              <a:lnSpc>
                <a:spcPct val="90000"/>
              </a:lnSpc>
              <a:spcAft>
                <a:spcPts val="0"/>
              </a:spcAft>
              <a:buNone/>
            </a:pPr>
            <a:r>
              <a:rPr lang="en-US" sz="2400" b="1" dirty="0"/>
              <a:t>The impact of schools from</a:t>
            </a:r>
          </a:p>
          <a:p>
            <a:pPr marL="0" indent="0">
              <a:lnSpc>
                <a:spcPct val="90000"/>
              </a:lnSpc>
              <a:spcAft>
                <a:spcPts val="0"/>
              </a:spcAft>
              <a:buNone/>
            </a:pPr>
            <a:r>
              <a:rPr lang="en-US" sz="2400" b="1" dirty="0"/>
              <a:t>NRIP Cohorts 1-16:</a:t>
            </a:r>
          </a:p>
          <a:p>
            <a:pPr marL="342900" indent="-342900"/>
            <a:r>
              <a:rPr lang="en-US" sz="2400" b="1" dirty="0"/>
              <a:t> </a:t>
            </a:r>
            <a:r>
              <a:rPr lang="en-US" sz="2400" b="1" dirty="0">
                <a:solidFill>
                  <a:srgbClr val="267300"/>
                </a:solidFill>
              </a:rPr>
              <a:t>105</a:t>
            </a:r>
            <a:r>
              <a:rPr lang="en-US" sz="2400" dirty="0"/>
              <a:t> districts / charters</a:t>
            </a:r>
          </a:p>
          <a:p>
            <a:pPr marL="800100" lvl="1" indent="-342900"/>
            <a:r>
              <a:rPr lang="en-US" sz="2000" b="1" dirty="0">
                <a:solidFill>
                  <a:srgbClr val="267300"/>
                </a:solidFill>
              </a:rPr>
              <a:t>47%</a:t>
            </a:r>
            <a:r>
              <a:rPr lang="en-US" sz="2000" dirty="0"/>
              <a:t> of NRIP districts</a:t>
            </a:r>
          </a:p>
          <a:p>
            <a:pPr marL="342900" indent="-342900"/>
            <a:r>
              <a:rPr lang="en-US" sz="2400" b="1" dirty="0"/>
              <a:t> </a:t>
            </a:r>
            <a:r>
              <a:rPr lang="en-US" sz="2400" b="1" dirty="0">
                <a:solidFill>
                  <a:srgbClr val="267300"/>
                </a:solidFill>
              </a:rPr>
              <a:t>254</a:t>
            </a:r>
            <a:r>
              <a:rPr lang="en-US" sz="2400" dirty="0"/>
              <a:t> schools</a:t>
            </a:r>
          </a:p>
          <a:p>
            <a:pPr marL="800100" lvl="1" indent="-342900"/>
            <a:r>
              <a:rPr lang="en-US" sz="2000" b="1" dirty="0">
                <a:solidFill>
                  <a:srgbClr val="267300"/>
                </a:solidFill>
              </a:rPr>
              <a:t>28%</a:t>
            </a:r>
            <a:r>
              <a:rPr lang="en-US" sz="2000" dirty="0">
                <a:solidFill>
                  <a:schemeClr val="accent2">
                    <a:lumMod val="75000"/>
                  </a:schemeClr>
                </a:solidFill>
              </a:rPr>
              <a:t> </a:t>
            </a:r>
            <a:r>
              <a:rPr lang="en-US" sz="2000" dirty="0"/>
              <a:t>of NRIP schools</a:t>
            </a:r>
          </a:p>
          <a:p>
            <a:pPr marL="342900" indent="-342900"/>
            <a:r>
              <a:rPr lang="en-US" sz="2400" b="1" dirty="0"/>
              <a:t> </a:t>
            </a:r>
            <a:r>
              <a:rPr lang="en-US" sz="2400" b="1" dirty="0">
                <a:solidFill>
                  <a:srgbClr val="267300"/>
                </a:solidFill>
              </a:rPr>
              <a:t>≈ 113,221</a:t>
            </a:r>
            <a:r>
              <a:rPr lang="en-US" sz="2400" dirty="0">
                <a:solidFill>
                  <a:srgbClr val="FF0000"/>
                </a:solidFill>
              </a:rPr>
              <a:t> </a:t>
            </a:r>
            <a:r>
              <a:rPr lang="en-US" sz="2400" dirty="0"/>
              <a:t>students</a:t>
            </a:r>
          </a:p>
        </p:txBody>
      </p:sp>
      <p:sp>
        <p:nvSpPr>
          <p:cNvPr id="2" name="Title 1"/>
          <p:cNvSpPr>
            <a:spLocks noGrp="1"/>
          </p:cNvSpPr>
          <p:nvPr>
            <p:ph type="title"/>
          </p:nvPr>
        </p:nvSpPr>
        <p:spPr/>
        <p:txBody>
          <a:bodyPr>
            <a:normAutofit/>
          </a:bodyPr>
          <a:lstStyle/>
          <a:p>
            <a:r>
              <a:rPr lang="en-US" sz="3200" dirty="0"/>
              <a:t>North Regional Implementation Project</a:t>
            </a:r>
            <a:br>
              <a:rPr lang="en-US" sz="3200" dirty="0"/>
            </a:br>
            <a:r>
              <a:rPr lang="en-US" sz="2000" dirty="0">
                <a:solidFill>
                  <a:srgbClr val="FFFFFF"/>
                </a:solidFill>
              </a:rPr>
              <a:t>As of 2020</a:t>
            </a:r>
            <a:endParaRPr lang="en-US" sz="3200" dirty="0"/>
          </a:p>
        </p:txBody>
      </p:sp>
      <p:pic>
        <p:nvPicPr>
          <p:cNvPr id="11" name="Picture 10" descr="Color Guided Key to Minnesota Regional Implementation Project Map for PBIS Cohorts 1 - 10. Dark green oval indicates the color that will show districts with 60% or more of schools implementing PBIS. Light green shows districts with 1% - 59% of schools implementing, and white shows no participating schools to dat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53550" y="4918300"/>
            <a:ext cx="2743200" cy="1744897"/>
          </a:xfrm>
          <a:prstGeom prst="rect">
            <a:avLst/>
          </a:prstGeom>
        </p:spPr>
      </p:pic>
    </p:spTree>
    <p:extLst>
      <p:ext uri="{BB962C8B-B14F-4D97-AF65-F5344CB8AC3E}">
        <p14:creationId xmlns:p14="http://schemas.microsoft.com/office/powerpoint/2010/main" val="2182552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is is an image of a Minnesota map, divided according to school district. The map is color coded to show the level of PBIS implementation throughout the state. &#10;School districts that have less than 60% of schools implementing PBIS are indicated in light green."/>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97960" y="1523197"/>
            <a:ext cx="4693715" cy="5230821"/>
          </a:xfrm>
          <a:prstGeom prst="rect">
            <a:avLst/>
          </a:prstGeom>
        </p:spPr>
      </p:pic>
      <p:sp>
        <p:nvSpPr>
          <p:cNvPr id="8" name="Content Placeholder 2"/>
          <p:cNvSpPr>
            <a:spLocks noGrp="1"/>
          </p:cNvSpPr>
          <p:nvPr>
            <p:ph idx="1"/>
          </p:nvPr>
        </p:nvSpPr>
        <p:spPr>
          <a:xfrm>
            <a:off x="838200" y="1825625"/>
            <a:ext cx="5008448" cy="4351338"/>
          </a:xfrm>
        </p:spPr>
        <p:txBody>
          <a:bodyPr>
            <a:normAutofit/>
          </a:bodyPr>
          <a:lstStyle/>
          <a:p>
            <a:pPr marL="0" indent="0">
              <a:lnSpc>
                <a:spcPct val="90000"/>
              </a:lnSpc>
              <a:spcAft>
                <a:spcPts val="0"/>
              </a:spcAft>
              <a:buNone/>
            </a:pPr>
            <a:r>
              <a:rPr lang="en-US" sz="2400" b="1" dirty="0"/>
              <a:t>The impact of schools from</a:t>
            </a:r>
          </a:p>
          <a:p>
            <a:pPr marL="0" indent="0">
              <a:lnSpc>
                <a:spcPct val="90000"/>
              </a:lnSpc>
              <a:spcAft>
                <a:spcPts val="0"/>
              </a:spcAft>
              <a:buNone/>
            </a:pPr>
            <a:r>
              <a:rPr lang="en-US" sz="2400" b="1" dirty="0"/>
              <a:t>MRIP Cohorts 1-16:</a:t>
            </a:r>
          </a:p>
          <a:p>
            <a:pPr marL="342900" indent="-342900"/>
            <a:r>
              <a:rPr lang="en-US" sz="2400" b="1" dirty="0"/>
              <a:t> </a:t>
            </a:r>
            <a:r>
              <a:rPr lang="en-US" sz="2400" b="1" dirty="0">
                <a:solidFill>
                  <a:srgbClr val="267300"/>
                </a:solidFill>
              </a:rPr>
              <a:t>78</a:t>
            </a:r>
            <a:r>
              <a:rPr lang="en-US" sz="2400" dirty="0"/>
              <a:t> districts / charters</a:t>
            </a:r>
          </a:p>
          <a:p>
            <a:pPr marL="800100" lvl="1" indent="-342900"/>
            <a:r>
              <a:rPr lang="en-US" sz="2000" b="1" dirty="0">
                <a:solidFill>
                  <a:srgbClr val="267300"/>
                </a:solidFill>
              </a:rPr>
              <a:t>45%</a:t>
            </a:r>
            <a:r>
              <a:rPr lang="en-US" sz="2000" dirty="0"/>
              <a:t> of MRIP districts</a:t>
            </a:r>
          </a:p>
          <a:p>
            <a:pPr marL="342900" indent="-342900"/>
            <a:r>
              <a:rPr lang="en-US" sz="2400" b="1" dirty="0"/>
              <a:t> </a:t>
            </a:r>
            <a:r>
              <a:rPr lang="en-US" sz="2400" b="1" dirty="0">
                <a:solidFill>
                  <a:srgbClr val="267300"/>
                </a:solidFill>
              </a:rPr>
              <a:t>343</a:t>
            </a:r>
            <a:r>
              <a:rPr lang="en-US" sz="2400" dirty="0"/>
              <a:t> schools</a:t>
            </a:r>
          </a:p>
          <a:p>
            <a:pPr marL="800100" lvl="1" indent="-342900"/>
            <a:r>
              <a:rPr lang="en-US" sz="2000" b="1" dirty="0">
                <a:solidFill>
                  <a:srgbClr val="267300"/>
                </a:solidFill>
              </a:rPr>
              <a:t>25%</a:t>
            </a:r>
            <a:r>
              <a:rPr lang="en-US" sz="2000" b="1" dirty="0">
                <a:solidFill>
                  <a:schemeClr val="accent2">
                    <a:lumMod val="75000"/>
                  </a:schemeClr>
                </a:solidFill>
              </a:rPr>
              <a:t> </a:t>
            </a:r>
            <a:r>
              <a:rPr lang="en-US" sz="2000" dirty="0"/>
              <a:t>of MRIP schools</a:t>
            </a:r>
          </a:p>
          <a:p>
            <a:pPr marL="342900" indent="-342900"/>
            <a:r>
              <a:rPr lang="en-US" sz="2400" b="1" dirty="0"/>
              <a:t> </a:t>
            </a:r>
            <a:r>
              <a:rPr lang="en-US" sz="2400" b="1" dirty="0">
                <a:solidFill>
                  <a:srgbClr val="267300"/>
                </a:solidFill>
              </a:rPr>
              <a:t>≈ 196,271</a:t>
            </a:r>
            <a:r>
              <a:rPr lang="en-US" sz="2400" b="1" dirty="0">
                <a:solidFill>
                  <a:schemeClr val="accent2">
                    <a:lumMod val="50000"/>
                  </a:schemeClr>
                </a:solidFill>
              </a:rPr>
              <a:t> </a:t>
            </a:r>
            <a:r>
              <a:rPr lang="en-US" sz="2400" dirty="0"/>
              <a:t>students </a:t>
            </a:r>
          </a:p>
        </p:txBody>
      </p:sp>
      <p:sp>
        <p:nvSpPr>
          <p:cNvPr id="2" name="Title 1"/>
          <p:cNvSpPr>
            <a:spLocks noGrp="1"/>
          </p:cNvSpPr>
          <p:nvPr>
            <p:ph type="title"/>
          </p:nvPr>
        </p:nvSpPr>
        <p:spPr/>
        <p:txBody>
          <a:bodyPr>
            <a:normAutofit/>
          </a:bodyPr>
          <a:lstStyle/>
          <a:p>
            <a:r>
              <a:rPr lang="en-US" sz="3200" dirty="0"/>
              <a:t>Metro Regional Implementation Project</a:t>
            </a:r>
            <a:br>
              <a:rPr lang="en-US" sz="3200" dirty="0"/>
            </a:br>
            <a:r>
              <a:rPr lang="en-US" sz="2000" dirty="0">
                <a:solidFill>
                  <a:srgbClr val="FFFFFF"/>
                </a:solidFill>
              </a:rPr>
              <a:t>As of 2020</a:t>
            </a:r>
            <a:endParaRPr lang="en-US" sz="3200" dirty="0"/>
          </a:p>
        </p:txBody>
      </p:sp>
      <p:pic>
        <p:nvPicPr>
          <p:cNvPr id="6" name="Picture 5" descr="Color Guided Key to Minnesota Regional Implementation Project Map for PBIS Cohorts 1 - 10. Dark green oval indicates the color that will show districts with 60% or more of schools implementing PBIS. Light green shows districts with 1% - 59% of schools implementing, and white shows no participating schools to date."/>
          <p:cNvPicPr>
            <a:picLocks noChangeAspect="1"/>
          </p:cNvPicPr>
          <p:nvPr/>
        </p:nvPicPr>
        <p:blipFill rotWithShape="1">
          <a:blip r:embed="rId4" cstate="screen">
            <a:extLst>
              <a:ext uri="{28A0092B-C50C-407E-A947-70E740481C1C}">
                <a14:useLocalDpi xmlns:a14="http://schemas.microsoft.com/office/drawing/2010/main"/>
              </a:ext>
            </a:extLst>
          </a:blip>
          <a:srcRect l="2281" r="5285"/>
          <a:stretch/>
        </p:blipFill>
        <p:spPr>
          <a:xfrm>
            <a:off x="9591675" y="3598627"/>
            <a:ext cx="2535655" cy="1744897"/>
          </a:xfrm>
          <a:prstGeom prst="rect">
            <a:avLst/>
          </a:prstGeom>
        </p:spPr>
      </p:pic>
    </p:spTree>
    <p:extLst>
      <p:ext uri="{BB962C8B-B14F-4D97-AF65-F5344CB8AC3E}">
        <p14:creationId xmlns:p14="http://schemas.microsoft.com/office/powerpoint/2010/main" val="211838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his is an image of a Minnesota map, divided according to school district. The map is color coded to show the level of PBIS implementation throughout the state. &#10;School districts that have less than 60% of schools implementing PBIS are indicated in light gre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25408" y="1825625"/>
            <a:ext cx="8032431" cy="5021262"/>
          </a:xfrm>
          <a:prstGeom prst="rect">
            <a:avLst/>
          </a:prstGeom>
        </p:spPr>
      </p:pic>
      <p:sp>
        <p:nvSpPr>
          <p:cNvPr id="8" name="Content Placeholder 2"/>
          <p:cNvSpPr>
            <a:spLocks noGrp="1"/>
          </p:cNvSpPr>
          <p:nvPr>
            <p:ph idx="1"/>
          </p:nvPr>
        </p:nvSpPr>
        <p:spPr>
          <a:xfrm>
            <a:off x="838200" y="1825625"/>
            <a:ext cx="5008448" cy="4351338"/>
          </a:xfrm>
        </p:spPr>
        <p:txBody>
          <a:bodyPr>
            <a:normAutofit/>
          </a:bodyPr>
          <a:lstStyle/>
          <a:p>
            <a:pPr marL="0" indent="0">
              <a:lnSpc>
                <a:spcPct val="90000"/>
              </a:lnSpc>
              <a:spcAft>
                <a:spcPts val="0"/>
              </a:spcAft>
              <a:buNone/>
            </a:pPr>
            <a:r>
              <a:rPr lang="en-US" sz="2400" b="1" dirty="0"/>
              <a:t>The impact of schools from</a:t>
            </a:r>
          </a:p>
          <a:p>
            <a:pPr marL="0" indent="0">
              <a:lnSpc>
                <a:spcPct val="90000"/>
              </a:lnSpc>
              <a:spcAft>
                <a:spcPts val="0"/>
              </a:spcAft>
              <a:buNone/>
            </a:pPr>
            <a:r>
              <a:rPr lang="en-US" sz="2400" b="1" dirty="0"/>
              <a:t>SRIP Cohorts 1-16:</a:t>
            </a:r>
          </a:p>
          <a:p>
            <a:pPr marL="342900" indent="-342900"/>
            <a:r>
              <a:rPr lang="en-US" sz="2400" b="1" dirty="0"/>
              <a:t> </a:t>
            </a:r>
            <a:r>
              <a:rPr lang="en-US" sz="2400" b="1" dirty="0">
                <a:solidFill>
                  <a:srgbClr val="267300"/>
                </a:solidFill>
              </a:rPr>
              <a:t>93</a:t>
            </a:r>
            <a:r>
              <a:rPr lang="en-US" sz="2400" dirty="0"/>
              <a:t> districts / charters</a:t>
            </a:r>
          </a:p>
          <a:p>
            <a:pPr marL="800100" lvl="1" indent="-342900"/>
            <a:r>
              <a:rPr lang="en-US" sz="2000" b="1" dirty="0">
                <a:solidFill>
                  <a:srgbClr val="267300"/>
                </a:solidFill>
              </a:rPr>
              <a:t>58%</a:t>
            </a:r>
            <a:r>
              <a:rPr lang="en-US" sz="2000" dirty="0"/>
              <a:t> of SRIP districts</a:t>
            </a:r>
          </a:p>
          <a:p>
            <a:pPr marL="342900" indent="-342900"/>
            <a:r>
              <a:rPr lang="en-US" sz="2400" b="1" dirty="0"/>
              <a:t> </a:t>
            </a:r>
            <a:r>
              <a:rPr lang="en-US" sz="2400" b="1" dirty="0">
                <a:solidFill>
                  <a:srgbClr val="267300"/>
                </a:solidFill>
              </a:rPr>
              <a:t>201</a:t>
            </a:r>
            <a:r>
              <a:rPr lang="en-US" sz="2400" dirty="0"/>
              <a:t> schools</a:t>
            </a:r>
          </a:p>
          <a:p>
            <a:pPr marL="800100" lvl="1" indent="-342900"/>
            <a:r>
              <a:rPr lang="en-US" sz="2000" b="1" dirty="0">
                <a:solidFill>
                  <a:srgbClr val="267300"/>
                </a:solidFill>
              </a:rPr>
              <a:t>30%</a:t>
            </a:r>
            <a:r>
              <a:rPr lang="en-US" sz="2000" b="1" dirty="0">
                <a:solidFill>
                  <a:schemeClr val="accent2">
                    <a:lumMod val="75000"/>
                  </a:schemeClr>
                </a:solidFill>
              </a:rPr>
              <a:t> </a:t>
            </a:r>
            <a:r>
              <a:rPr lang="en-US" sz="2000" dirty="0"/>
              <a:t>of SRIP schools</a:t>
            </a:r>
          </a:p>
          <a:p>
            <a:pPr marL="342900" indent="-342900"/>
            <a:r>
              <a:rPr lang="en-US" sz="2400" b="1" dirty="0"/>
              <a:t> </a:t>
            </a:r>
            <a:r>
              <a:rPr lang="en-US" sz="2400" b="1" dirty="0">
                <a:solidFill>
                  <a:srgbClr val="267300"/>
                </a:solidFill>
              </a:rPr>
              <a:t>≈ 68,615</a:t>
            </a:r>
            <a:r>
              <a:rPr lang="en-US" sz="2400" b="1" dirty="0">
                <a:solidFill>
                  <a:schemeClr val="accent2">
                    <a:lumMod val="50000"/>
                  </a:schemeClr>
                </a:solidFill>
              </a:rPr>
              <a:t> </a:t>
            </a:r>
            <a:r>
              <a:rPr lang="en-US" sz="2400" dirty="0"/>
              <a:t>students </a:t>
            </a:r>
          </a:p>
        </p:txBody>
      </p:sp>
      <p:sp>
        <p:nvSpPr>
          <p:cNvPr id="2" name="Title 1"/>
          <p:cNvSpPr>
            <a:spLocks noGrp="1"/>
          </p:cNvSpPr>
          <p:nvPr>
            <p:ph type="title"/>
          </p:nvPr>
        </p:nvSpPr>
        <p:spPr/>
        <p:txBody>
          <a:bodyPr>
            <a:normAutofit/>
          </a:bodyPr>
          <a:lstStyle/>
          <a:p>
            <a:r>
              <a:rPr lang="en-US" sz="3200" dirty="0"/>
              <a:t>South Regional Implementation Project</a:t>
            </a:r>
            <a:br>
              <a:rPr lang="en-US" sz="3200" dirty="0"/>
            </a:br>
            <a:r>
              <a:rPr lang="en-US" sz="2000" dirty="0">
                <a:solidFill>
                  <a:srgbClr val="FFFFFF"/>
                </a:solidFill>
              </a:rPr>
              <a:t>As of 2020</a:t>
            </a:r>
            <a:endParaRPr lang="en-US" sz="3200" dirty="0"/>
          </a:p>
        </p:txBody>
      </p:sp>
      <p:pic>
        <p:nvPicPr>
          <p:cNvPr id="7" name="Picture 6" descr="Color Guided Key to Minnesota Regional Implementation Project Map for PBIS Cohorts 1 - 15. Dark green oval indicates the color that will show districts with 60% or more of schools implementing PBIS. Light green shows districts with 1% - 59% of schools implementing, and white shows no participating schools to date.">
            <a:extLst>
              <a:ext uri="{FF2B5EF4-FFF2-40B4-BE49-F238E27FC236}">
                <a16:creationId xmlns:a16="http://schemas.microsoft.com/office/drawing/2014/main" id="{0C3B2F70-06A4-4033-8B48-F5AE14B4E0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39250" y="2467988"/>
            <a:ext cx="2743200" cy="1744898"/>
          </a:xfrm>
          <a:prstGeom prst="rect">
            <a:avLst/>
          </a:prstGeom>
        </p:spPr>
      </p:pic>
    </p:spTree>
    <p:extLst>
      <p:ext uri="{BB962C8B-B14F-4D97-AF65-F5344CB8AC3E}">
        <p14:creationId xmlns:p14="http://schemas.microsoft.com/office/powerpoint/2010/main" val="2531299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op 10 Aligned Initiatives Implemented in Statewide C16&#10;ENVoy 17%&#10;Check and Connect 17%&#10;ADSIS Behavior 17%&#10;CICO19%&#10;Culturally Responsive 27%&#10;Restoratve Practices 31%&#10;Responsive Classroom 35%&#10;ADSIS Academic 36%&#10;SLMH 58%&#10;SEL 60%&#10;" title="Statewide Aligned Intitives"/>
          <p:cNvSpPr>
            <a:spLocks noGrp="1"/>
          </p:cNvSpPr>
          <p:nvPr>
            <p:ph type="title"/>
          </p:nvPr>
        </p:nvSpPr>
        <p:spPr/>
        <p:txBody>
          <a:bodyPr>
            <a:noAutofit/>
          </a:bodyPr>
          <a:lstStyle/>
          <a:p>
            <a:r>
              <a:rPr lang="en-US" sz="3200" dirty="0"/>
              <a:t>Top 10 Aligned Initiatives Implemented:</a:t>
            </a:r>
            <a:br>
              <a:rPr lang="en-US" sz="3200" dirty="0"/>
            </a:br>
            <a:r>
              <a:rPr lang="en-US" sz="2800" b="1" i="1" dirty="0"/>
              <a:t>Statewide</a:t>
            </a:r>
            <a:r>
              <a:rPr lang="en-US" sz="2800" dirty="0"/>
              <a:t> Cohort 16</a:t>
            </a:r>
          </a:p>
        </p:txBody>
      </p:sp>
      <p:pic>
        <p:nvPicPr>
          <p:cNvPr id="6" name="Content Placeholder 5" title="Statewide"/>
          <p:cNvPicPr>
            <a:picLocks noGrp="1" noChangeAspect="1"/>
          </p:cNvPicPr>
          <p:nvPr>
            <p:ph idx="1"/>
          </p:nvPr>
        </p:nvPicPr>
        <p:blipFill rotWithShape="1">
          <a:blip r:embed="rId3"/>
          <a:stretch/>
        </p:blipFill>
        <p:spPr>
          <a:xfrm>
            <a:off x="790635" y="1536087"/>
            <a:ext cx="10563164" cy="5195802"/>
          </a:xfrm>
          <a:prstGeom prst="rect">
            <a:avLst/>
          </a:prstGeom>
        </p:spPr>
      </p:pic>
    </p:spTree>
    <p:extLst>
      <p:ext uri="{BB962C8B-B14F-4D97-AF65-F5344CB8AC3E}">
        <p14:creationId xmlns:p14="http://schemas.microsoft.com/office/powerpoint/2010/main" val="2620152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op 10 Aligned Initiatives Implemented in Statewide C16&#10;ENVoy 17%&#10;Check and Connect 17%&#10;ADSIS Behavior 17%&#10;CICO19%&#10;Culturally Responsive 27%&#10;Restoratve Practices 31%&#10;Responsive Classroom 35%&#10;ADSIS Academic 36%&#10;SLMH 58%&#10;SEL 60%&#10;" title="Statewide Aligned Intitives"/>
          <p:cNvSpPr>
            <a:spLocks noGrp="1"/>
          </p:cNvSpPr>
          <p:nvPr>
            <p:ph type="title"/>
          </p:nvPr>
        </p:nvSpPr>
        <p:spPr/>
        <p:txBody>
          <a:bodyPr>
            <a:noAutofit/>
          </a:bodyPr>
          <a:lstStyle/>
          <a:p>
            <a:r>
              <a:rPr lang="en-US" sz="3200" dirty="0"/>
              <a:t>Top 10 Aligned Initiatives Implemented:</a:t>
            </a:r>
            <a:br>
              <a:rPr lang="en-US" sz="3200" dirty="0"/>
            </a:br>
            <a:r>
              <a:rPr lang="en-US" sz="2800" b="1" i="1" dirty="0"/>
              <a:t>North Regional Implementation Project</a:t>
            </a:r>
            <a:r>
              <a:rPr lang="en-US" sz="2800" dirty="0"/>
              <a:t> Cohort 16</a:t>
            </a:r>
          </a:p>
        </p:txBody>
      </p:sp>
      <p:pic>
        <p:nvPicPr>
          <p:cNvPr id="8" name="Content Placeholder 5" descr="Top 10 Aligned Initiatives Implemented in NRIPC16&#10;CICO12%&#10;ENVoy 25%&#10;Check and Connect 25%&#10;ADSIS Behavior 25%&#10;Restoratve Practices 37%&#10;Culturally Responsive 37.5%&#10;ADSIS Academic 44%&#10;Responsive Classroom 50%&#10;SEL 75%&#10;SLMH 87%&#10;&#10;" title="NRIP Aligned Intiatives"/>
          <p:cNvPicPr>
            <a:picLocks noChangeAspect="1"/>
          </p:cNvPicPr>
          <p:nvPr/>
        </p:nvPicPr>
        <p:blipFill>
          <a:blip r:embed="rId3"/>
          <a:stretch>
            <a:fillRect/>
          </a:stretch>
        </p:blipFill>
        <p:spPr>
          <a:xfrm>
            <a:off x="639012" y="1536087"/>
            <a:ext cx="10710642" cy="5193792"/>
          </a:xfrm>
          <a:prstGeom prst="rect">
            <a:avLst/>
          </a:prstGeom>
        </p:spPr>
      </p:pic>
    </p:spTree>
    <p:extLst>
      <p:ext uri="{BB962C8B-B14F-4D97-AF65-F5344CB8AC3E}">
        <p14:creationId xmlns:p14="http://schemas.microsoft.com/office/powerpoint/2010/main" val="1939439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Top 10 Aligned Initiatives Implemented in MRIPC16&#10;Graph showing&#10;Culturally Responsive 19%&#10;CICO19%&#10;ENVoy 24%&#10;ADSIS Behavior 24%&#10;Restoratve Practices 28%&#10;Responsive Classroom 28%&#10;SLMH 43%&#10;SEL 52%&#10;ADSIS Academic 52%&#10;&#10;&#10;&#10;" title="Top 10 Aligned Intiatives in MRIP C16"/>
          <p:cNvPicPr>
            <a:picLocks noChangeAspect="1"/>
          </p:cNvPicPr>
          <p:nvPr/>
        </p:nvPicPr>
        <p:blipFill>
          <a:blip r:embed="rId3"/>
          <a:stretch>
            <a:fillRect/>
          </a:stretch>
        </p:blipFill>
        <p:spPr>
          <a:xfrm>
            <a:off x="795528" y="1477108"/>
            <a:ext cx="10781337" cy="5193792"/>
          </a:xfrm>
          <a:prstGeom prst="rect">
            <a:avLst/>
          </a:prstGeom>
        </p:spPr>
      </p:pic>
      <p:sp>
        <p:nvSpPr>
          <p:cNvPr id="2" name="Title 1" descr="Top 10 Aligned Initiatives Implemented in Statewide C16&#10;ENVoy 17%&#10;Check and Connect 17%&#10;ADSIS Behavior 17%&#10;CICO19%&#10;Culturally Responsive 27%&#10;Restoratve Practices 31%&#10;Responsive Classroom 35%&#10;ADSIS Academic 36%&#10;SLMH 58%&#10;SEL 60%&#10;" title="Statewide Aligned Intitives"/>
          <p:cNvSpPr>
            <a:spLocks noGrp="1"/>
          </p:cNvSpPr>
          <p:nvPr>
            <p:ph type="title"/>
          </p:nvPr>
        </p:nvSpPr>
        <p:spPr/>
        <p:txBody>
          <a:bodyPr>
            <a:noAutofit/>
          </a:bodyPr>
          <a:lstStyle/>
          <a:p>
            <a:r>
              <a:rPr lang="en-US" sz="3200" dirty="0"/>
              <a:t>Top 10 Aligned Initiatives Implemented:</a:t>
            </a:r>
            <a:br>
              <a:rPr lang="en-US" sz="3200" dirty="0"/>
            </a:br>
            <a:r>
              <a:rPr lang="en-US" sz="2800" b="1" i="1" dirty="0"/>
              <a:t>Metro Regional Implementation Project</a:t>
            </a:r>
            <a:r>
              <a:rPr lang="en-US" sz="2800" dirty="0"/>
              <a:t> Cohort 16</a:t>
            </a:r>
          </a:p>
        </p:txBody>
      </p:sp>
    </p:spTree>
    <p:extLst>
      <p:ext uri="{BB962C8B-B14F-4D97-AF65-F5344CB8AC3E}">
        <p14:creationId xmlns:p14="http://schemas.microsoft.com/office/powerpoint/2010/main" val="2994248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704153"/>
          </a:xfrm>
          <a:solidFill>
            <a:srgbClr val="002644"/>
          </a:solidFill>
        </p:spPr>
        <p:txBody>
          <a:bodyPr/>
          <a:lstStyle/>
          <a:p>
            <a:r>
              <a:rPr lang="en-US" sz="4800" dirty="0"/>
              <a:t>Welcome to</a:t>
            </a:r>
            <a:br>
              <a:rPr lang="en-US" sz="4800" dirty="0"/>
            </a:br>
            <a:r>
              <a:rPr lang="en-US" sz="4800" dirty="0"/>
              <a:t>Minnesota PBIS Cohort Training!</a:t>
            </a:r>
          </a:p>
        </p:txBody>
      </p:sp>
      <p:sp>
        <p:nvSpPr>
          <p:cNvPr id="8" name="object 4" descr="Welsome to Minnesota sign on road in teh shapr of Minnesota&#10;" title="Welcome to Minnesota"/>
          <p:cNvSpPr>
            <a:spLocks noChangeAspect="1"/>
          </p:cNvSpPr>
          <p:nvPr/>
        </p:nvSpPr>
        <p:spPr>
          <a:xfrm>
            <a:off x="1738008" y="1704153"/>
            <a:ext cx="8715983" cy="4834759"/>
          </a:xfrm>
          <a:prstGeom prst="rect">
            <a:avLst/>
          </a:prstGeom>
          <a:blipFill>
            <a:blip r:embed="rId3"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a:p>
        </p:txBody>
      </p:sp>
      <p:sp>
        <p:nvSpPr>
          <p:cNvPr id="5" name="Slide Number Placeholder 4"/>
          <p:cNvSpPr>
            <a:spLocks noGrp="1"/>
          </p:cNvSpPr>
          <p:nvPr>
            <p:ph type="sldNum" sz="quarter" idx="11"/>
          </p:nvPr>
        </p:nvSpPr>
        <p:spPr/>
        <p:txBody>
          <a:bodyPr/>
          <a:lstStyle/>
          <a:p>
            <a:fld id="{48F63A3B-78C7-47BE-AE5E-E10140E04643}" type="slidenum">
              <a:rPr lang="en-US" smtClean="0">
                <a:solidFill>
                  <a:srgbClr val="000000"/>
                </a:solidFill>
              </a:rPr>
              <a:pPr/>
              <a:t>2</a:t>
            </a:fld>
            <a:endParaRPr lang="en-US" dirty="0">
              <a:solidFill>
                <a:srgbClr val="000000"/>
              </a:solidFill>
            </a:endParaRPr>
          </a:p>
        </p:txBody>
      </p:sp>
    </p:spTree>
    <p:extLst>
      <p:ext uri="{BB962C8B-B14F-4D97-AF65-F5344CB8AC3E}">
        <p14:creationId xmlns:p14="http://schemas.microsoft.com/office/powerpoint/2010/main" val="2694037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descr="Top 10 Aligned Initiatives Implemented in SRIPC16&#10;Graph showing&#10;ADSIS Behavior 0&#10;AVID 7%&#10;ADSIS Academic 7%&#10;CICO12%&#10;Check &amp; Connect 12%&#10;Restoratve Practices 27%&#10;Responsive Classroom 27%&#10;Culturally Responsive 27%&#10;SLMH 47%&#10;SEL 54%&#10;&#10;&#10;&#10;&#10;" title="SRIP"/>
          <p:cNvPicPr>
            <a:picLocks noGrp="1" noChangeAspect="1"/>
          </p:cNvPicPr>
          <p:nvPr>
            <p:ph idx="1"/>
          </p:nvPr>
        </p:nvPicPr>
        <p:blipFill>
          <a:blip r:embed="rId3"/>
          <a:stretch>
            <a:fillRect/>
          </a:stretch>
        </p:blipFill>
        <p:spPr>
          <a:xfrm>
            <a:off x="421747" y="1481328"/>
            <a:ext cx="11515798" cy="5193792"/>
          </a:xfrm>
          <a:prstGeom prst="rect">
            <a:avLst/>
          </a:prstGeom>
        </p:spPr>
      </p:pic>
      <p:sp>
        <p:nvSpPr>
          <p:cNvPr id="2" name="Title 1" descr="Top 10 Aligned Initiatives Implemented in Statewide C16&#10;ENVoy 17%&#10;Check and Connect 17%&#10;ADSIS Behavior 17%&#10;CICO19%&#10;Culturally Responsive 27%&#10;Restoratve Practices 31%&#10;Responsive Classroom 35%&#10;ADSIS Academic 36%&#10;SLMH 58%&#10;SEL 60%&#10;" title="Statewide Aligned Intitives"/>
          <p:cNvSpPr>
            <a:spLocks noGrp="1"/>
          </p:cNvSpPr>
          <p:nvPr>
            <p:ph type="title"/>
          </p:nvPr>
        </p:nvSpPr>
        <p:spPr/>
        <p:txBody>
          <a:bodyPr>
            <a:noAutofit/>
          </a:bodyPr>
          <a:lstStyle/>
          <a:p>
            <a:r>
              <a:rPr lang="en-US" sz="3200" dirty="0"/>
              <a:t>Top 10 Aligned Initiatives Implemented:</a:t>
            </a:r>
            <a:br>
              <a:rPr lang="en-US" sz="3200" dirty="0"/>
            </a:br>
            <a:r>
              <a:rPr lang="en-US" sz="2800" b="1" i="1" dirty="0"/>
              <a:t>South Regional Implementation Project</a:t>
            </a:r>
            <a:r>
              <a:rPr lang="en-US" sz="2800" dirty="0"/>
              <a:t> Cohort 16</a:t>
            </a:r>
          </a:p>
        </p:txBody>
      </p:sp>
    </p:spTree>
    <p:extLst>
      <p:ext uri="{BB962C8B-B14F-4D97-AF65-F5344CB8AC3E}">
        <p14:creationId xmlns:p14="http://schemas.microsoft.com/office/powerpoint/2010/main" val="1490451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Supports for PBIS Across Learning Environments </a:t>
            </a:r>
          </a:p>
        </p:txBody>
      </p:sp>
      <p:sp>
        <p:nvSpPr>
          <p:cNvPr id="3" name="Date Placeholder 2"/>
          <p:cNvSpPr>
            <a:spLocks noGrp="1"/>
          </p:cNvSpPr>
          <p:nvPr>
            <p:ph type="dt" sz="half" idx="10"/>
          </p:nvPr>
        </p:nvSpPr>
        <p:spPr/>
        <p:txBody>
          <a:bodyPr/>
          <a:lstStyle/>
          <a:p>
            <a:fld id="{9A198C9B-0587-4A1E-9E03-E4C9FE222F08}" type="datetime1">
              <a:rPr lang="en-US" smtClean="0">
                <a:solidFill>
                  <a:srgbClr val="000000"/>
                </a:solidFill>
              </a:rPr>
              <a:pPr/>
              <a:t>7/27/2021</a:t>
            </a:fld>
            <a:endParaRPr lang="en-US" dirty="0">
              <a:solidFill>
                <a:srgbClr val="000000"/>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000000"/>
                </a:solidFill>
              </a:rPr>
              <a:pPr/>
              <a:t>21</a:t>
            </a:fld>
            <a:endParaRPr lang="en-US" dirty="0">
              <a:solidFill>
                <a:srgbClr val="000000"/>
              </a:solidFill>
            </a:endParaRPr>
          </a:p>
        </p:txBody>
      </p:sp>
      <p:sp>
        <p:nvSpPr>
          <p:cNvPr id="6" name="Footer Placeholder 5"/>
          <p:cNvSpPr>
            <a:spLocks noGrp="1"/>
          </p:cNvSpPr>
          <p:nvPr>
            <p:ph type="ftr" sz="quarter" idx="13"/>
          </p:nvPr>
        </p:nvSpPr>
        <p:spPr>
          <a:xfrm>
            <a:off x="2885256" y="6356350"/>
            <a:ext cx="6421487" cy="365125"/>
          </a:xfrm>
        </p:spPr>
        <p:txBody>
          <a:bodyPr/>
          <a:lstStyle/>
          <a:p>
            <a:r>
              <a:rPr lang="en-US" dirty="0">
                <a:solidFill>
                  <a:srgbClr val="003865"/>
                </a:solidFill>
                <a:latin typeface="Calibri" panose="020F0502020204030204" pitchFamily="34" charset="0"/>
                <a:ea typeface="Calibri" panose="020F0502020204030204" pitchFamily="34" charset="0"/>
              </a:rPr>
              <a:t>Minnesota Department of Education</a:t>
            </a:r>
            <a:r>
              <a:rPr lang="en-US" dirty="0">
                <a:solidFill>
                  <a:srgbClr val="FFFFFF"/>
                </a:solidFill>
                <a:latin typeface="Calibri" panose="020F0502020204030204" pitchFamily="34" charset="0"/>
                <a:ea typeface="Calibri" panose="020F0502020204030204" pitchFamily="34" charset="0"/>
              </a:rPr>
              <a:t> </a:t>
            </a:r>
            <a:r>
              <a:rPr lang="en-US" dirty="0">
                <a:solidFill>
                  <a:srgbClr val="78BE21"/>
                </a:solidFill>
                <a:latin typeface="Calibri" panose="020F0502020204030204" pitchFamily="34" charset="0"/>
                <a:ea typeface="Calibri" panose="020F0502020204030204" pitchFamily="34" charset="0"/>
              </a:rPr>
              <a:t>|</a:t>
            </a:r>
            <a:r>
              <a:rPr lang="en-US" dirty="0">
                <a:solidFill>
                  <a:srgbClr val="FFFFFF"/>
                </a:solidFill>
                <a:latin typeface="Calibri" panose="020F0502020204030204" pitchFamily="34" charset="0"/>
                <a:ea typeface="Calibri" panose="020F0502020204030204" pitchFamily="34" charset="0"/>
              </a:rPr>
              <a:t> </a:t>
            </a:r>
            <a:r>
              <a:rPr lang="en-US" dirty="0">
                <a:solidFill>
                  <a:srgbClr val="003865"/>
                </a:solidFill>
                <a:latin typeface="Calibri" panose="020F0502020204030204" pitchFamily="34" charset="0"/>
                <a:ea typeface="Calibri" panose="020F0502020204030204" pitchFamily="34" charset="0"/>
              </a:rPr>
              <a:t>education.mn.gov</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914334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Collective National Centers’ Guidance: </a:t>
            </a:r>
            <a:br>
              <a:rPr lang="en-US" dirty="0"/>
            </a:br>
            <a:r>
              <a:rPr lang="en-US" dirty="0"/>
              <a:t>Returning to School During and After Crisis</a:t>
            </a:r>
          </a:p>
        </p:txBody>
      </p:sp>
      <p:pic>
        <p:nvPicPr>
          <p:cNvPr id="13" name="Picture 12" title="Picture of School guide">
            <a:hlinkClick r:id="rId3"/>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424516">
            <a:off x="8456111" y="1485697"/>
            <a:ext cx="3369581" cy="4350916"/>
          </a:xfrm>
          <a:prstGeom prst="rect">
            <a:avLst/>
          </a:prstGeom>
        </p:spPr>
      </p:pic>
      <p:pic>
        <p:nvPicPr>
          <p:cNvPr id="14" name="Picture 13" descr="linked implementation teams needed at state, district, school, and classroom level to support students" title="symbols showing linked teams"/>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2196" y="3419987"/>
            <a:ext cx="7668786" cy="1041862"/>
          </a:xfrm>
          <a:prstGeom prst="rect">
            <a:avLst/>
          </a:prstGeom>
        </p:spPr>
      </p:pic>
      <p:pic>
        <p:nvPicPr>
          <p:cNvPr id="15" name="Picture 14" title="Logos of National Centers supporting this document"/>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0397" y="1536921"/>
            <a:ext cx="7454211" cy="1150911"/>
          </a:xfrm>
          <a:prstGeom prst="rect">
            <a:avLst/>
          </a:prstGeom>
        </p:spPr>
      </p:pic>
      <p:sp>
        <p:nvSpPr>
          <p:cNvPr id="9" name="Rectangle 8" title="hyperlink to document"/>
          <p:cNvSpPr/>
          <p:nvPr/>
        </p:nvSpPr>
        <p:spPr>
          <a:xfrm>
            <a:off x="210879" y="5830098"/>
            <a:ext cx="1114292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865"/>
                </a:solidFill>
                <a:effectLst/>
                <a:uLnTx/>
                <a:uFillTx/>
                <a:latin typeface="Calibri"/>
                <a:ea typeface="+mn-ea"/>
                <a:cs typeface="+mn-cs"/>
                <a:hlinkClick r:id="rId7"/>
              </a:rPr>
              <a:t>Link to "Returning To School During and After Crisis"</a:t>
            </a:r>
            <a:endParaRPr kumimoji="0" lang="en-US" sz="2400" b="1" i="0" u="none" strike="noStrike" kern="1200" cap="none" spc="0" normalizeH="0" baseline="0" noProof="0" dirty="0">
              <a:ln>
                <a:noFill/>
              </a:ln>
              <a:solidFill>
                <a:srgbClr val="003865"/>
              </a:solidFill>
              <a:effectLst/>
              <a:uLnTx/>
              <a:uFillTx/>
              <a:latin typeface="Calibri"/>
              <a:ea typeface="+mn-ea"/>
              <a:cs typeface="+mn-cs"/>
            </a:endParaRPr>
          </a:p>
        </p:txBody>
      </p:sp>
    </p:spTree>
    <p:extLst>
      <p:ext uri="{BB962C8B-B14F-4D97-AF65-F5344CB8AC3E}">
        <p14:creationId xmlns:p14="http://schemas.microsoft.com/office/powerpoint/2010/main" val="3931423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Tips to Make Distance Learning and the Transition</a:t>
            </a:r>
            <a:br>
              <a:rPr lang="en-US" dirty="0"/>
            </a:br>
            <a:r>
              <a:rPr lang="en-US" dirty="0"/>
              <a:t>Safe, Predictable and Positive</a:t>
            </a:r>
          </a:p>
        </p:txBody>
      </p:sp>
      <p:sp>
        <p:nvSpPr>
          <p:cNvPr id="3" name="Content Placeholder 2"/>
          <p:cNvSpPr>
            <a:spLocks noGrp="1"/>
          </p:cNvSpPr>
          <p:nvPr>
            <p:ph idx="1"/>
          </p:nvPr>
        </p:nvSpPr>
        <p:spPr/>
        <p:txBody>
          <a:bodyPr>
            <a:normAutofit/>
          </a:bodyPr>
          <a:lstStyle/>
          <a:p>
            <a:pPr marL="0" indent="0">
              <a:buNone/>
            </a:pPr>
            <a:r>
              <a:rPr lang="en-US" b="1" dirty="0"/>
              <a:t>First, be kind to yourself and everyone else who is trying something new, or returning to something less familiar.</a:t>
            </a:r>
          </a:p>
          <a:p>
            <a:pPr marL="0" indent="0">
              <a:buNone/>
            </a:pPr>
            <a:r>
              <a:rPr lang="en-US" b="1" dirty="0"/>
              <a:t>Then continue to consider these strategies:</a:t>
            </a:r>
          </a:p>
          <a:p>
            <a:r>
              <a:rPr lang="en-US" dirty="0"/>
              <a:t>Use the same language.</a:t>
            </a:r>
          </a:p>
          <a:p>
            <a:r>
              <a:rPr lang="en-US" dirty="0"/>
              <a:t>Define online expectations.</a:t>
            </a:r>
          </a:p>
          <a:p>
            <a:r>
              <a:rPr lang="en-US" dirty="0"/>
              <a:t>Practice expected behaviors.</a:t>
            </a:r>
          </a:p>
          <a:p>
            <a:r>
              <a:rPr lang="en-US" dirty="0"/>
              <a:t>Continue positive, familiar routines.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7/27/2021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Footer Placeholder 5"/>
          <p:cNvSpPr>
            <a:spLocks noGrp="1"/>
          </p:cNvSpPr>
          <p:nvPr>
            <p:ph type="ftr"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n-ea"/>
                <a:cs typeface="+mn-cs"/>
              </a:rPr>
              <a:t>pbis.org</a:t>
            </a:r>
          </a:p>
        </p:txBody>
      </p:sp>
      <p:pic>
        <p:nvPicPr>
          <p:cNvPr id="7" name="Picture 6" descr="creating a pbis behavior teaching matrix for remote instruction"/>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53625" y="2502316"/>
            <a:ext cx="2714426" cy="3530184"/>
          </a:xfrm>
          <a:prstGeom prst="rect">
            <a:avLst/>
          </a:prstGeom>
        </p:spPr>
      </p:pic>
    </p:spTree>
    <p:extLst>
      <p:ext uri="{BB962C8B-B14F-4D97-AF65-F5344CB8AC3E}">
        <p14:creationId xmlns:p14="http://schemas.microsoft.com/office/powerpoint/2010/main" val="14280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en-US" sz="3000" dirty="0"/>
              <a:t>Resources to Support Students During the Pandemic</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7252B-4A3A-443E-82EA-92A5BCCF2336}" type="slidenum">
              <a:rPr kumimoji="0" lang="en-US" sz="1200" b="1"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1" i="0" u="none" strike="noStrike" kern="1200" cap="none" spc="0" normalizeH="0" baseline="0" noProof="0" dirty="0">
              <a:ln>
                <a:noFill/>
              </a:ln>
              <a:solidFill>
                <a:srgbClr val="FFFFFF"/>
              </a:solidFill>
              <a:effectLst/>
              <a:uLnTx/>
              <a:uFillTx/>
              <a:latin typeface="Calibri"/>
              <a:ea typeface="+mn-ea"/>
              <a:cs typeface="+mn-cs"/>
            </a:endParaRPr>
          </a:p>
        </p:txBody>
      </p:sp>
      <p:pic>
        <p:nvPicPr>
          <p:cNvPr id="5" name="Picture 4" descr="picture of 4 pbis resources to support students during the pandemic"/>
          <p:cNvPicPr>
            <a:picLocks noChangeAspect="1"/>
          </p:cNvPicPr>
          <p:nvPr/>
        </p:nvPicPr>
        <p:blipFill>
          <a:blip r:embed="rId2"/>
          <a:stretch>
            <a:fillRect/>
          </a:stretch>
        </p:blipFill>
        <p:spPr>
          <a:xfrm>
            <a:off x="523875" y="1419615"/>
            <a:ext cx="11144250" cy="4391025"/>
          </a:xfrm>
          <a:prstGeom prst="rect">
            <a:avLst/>
          </a:prstGeom>
        </p:spPr>
      </p:pic>
      <p:sp>
        <p:nvSpPr>
          <p:cNvPr id="6" name="TextBox 5" descr="to show the MN statute" title="hyperlink"/>
          <p:cNvSpPr txBox="1"/>
          <p:nvPr/>
        </p:nvSpPr>
        <p:spPr>
          <a:xfrm>
            <a:off x="8927951" y="6383081"/>
            <a:ext cx="2740174" cy="338554"/>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3865"/>
                </a:solidFill>
                <a:effectLst/>
                <a:uLnTx/>
                <a:uFillTx/>
                <a:latin typeface="Calibri"/>
                <a:ea typeface="+mn-ea"/>
                <a:cs typeface="+mn-cs"/>
              </a:rPr>
              <a:t>Source: </a:t>
            </a:r>
            <a:r>
              <a:rPr kumimoji="0" lang="en-US" sz="1600" b="0" i="0" u="none" strike="noStrike" kern="1200" cap="none" spc="0" normalizeH="0" baseline="0" noProof="0" dirty="0">
                <a:ln>
                  <a:noFill/>
                </a:ln>
                <a:solidFill>
                  <a:srgbClr val="003865"/>
                </a:solidFill>
                <a:effectLst/>
                <a:uLnTx/>
                <a:uFillTx/>
                <a:latin typeface="Calibri"/>
                <a:ea typeface="+mn-ea"/>
                <a:cs typeface="+mn-cs"/>
              </a:rPr>
              <a:t>https://www.pbis.org</a:t>
            </a:r>
          </a:p>
        </p:txBody>
      </p:sp>
    </p:spTree>
    <p:extLst>
      <p:ext uri="{BB962C8B-B14F-4D97-AF65-F5344CB8AC3E}">
        <p14:creationId xmlns:p14="http://schemas.microsoft.com/office/powerpoint/2010/main" val="2012865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Considerations During Transition to In-Person</a:t>
            </a:r>
            <a:br>
              <a:rPr lang="en-US" sz="3200" dirty="0"/>
            </a:br>
            <a:r>
              <a:rPr lang="en-US" sz="3200" dirty="0"/>
              <a:t>and Contingency Planning</a:t>
            </a:r>
          </a:p>
        </p:txBody>
      </p:sp>
      <p:sp>
        <p:nvSpPr>
          <p:cNvPr id="3" name="Content Placeholder 2"/>
          <p:cNvSpPr>
            <a:spLocks noGrp="1"/>
          </p:cNvSpPr>
          <p:nvPr>
            <p:ph idx="1"/>
          </p:nvPr>
        </p:nvSpPr>
        <p:spPr/>
        <p:txBody>
          <a:bodyPr/>
          <a:lstStyle/>
          <a:p>
            <a:r>
              <a:rPr lang="en-US" dirty="0"/>
              <a:t>Focus “prior to return, initial return, and post-initial return” with your action items</a:t>
            </a:r>
          </a:p>
          <a:p>
            <a:pPr lvl="0"/>
            <a:r>
              <a:rPr lang="en-US" dirty="0"/>
              <a:t>Capacity and fidelity are vulnerable during times of transition or disruption</a:t>
            </a:r>
          </a:p>
          <a:p>
            <a:pPr lvl="1"/>
            <a:r>
              <a:rPr lang="en-US" dirty="0"/>
              <a:t>If you have had a lot of staff changes since the spring, may want fidelity assessment in early fall to assess impact and action plan if needed to strengthen implementation</a:t>
            </a:r>
          </a:p>
          <a:p>
            <a:pPr lvl="0"/>
            <a:r>
              <a:rPr lang="en-US" dirty="0"/>
              <a:t>Incorporate lessons learned during distance learning (e.g., expanded expectation matrices, use of technology for connecting with students, etc.)</a:t>
            </a:r>
          </a:p>
          <a:p>
            <a:r>
              <a:rPr lang="en-US" dirty="0"/>
              <a:t>MTSS structures can be an important tool during times of transition and should be used to identify and address issues related to equity</a:t>
            </a: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7/27/2021</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25</a:t>
            </a:fld>
            <a:endParaRPr lang="en-US" dirty="0">
              <a:solidFill>
                <a:srgbClr val="000000"/>
              </a:solidFill>
            </a:endParaRPr>
          </a:p>
        </p:txBody>
      </p:sp>
      <p:sp>
        <p:nvSpPr>
          <p:cNvPr id="7" name="Footer Placeholder 5"/>
          <p:cNvSpPr>
            <a:spLocks noGrp="1"/>
          </p:cNvSpPr>
          <p:nvPr>
            <p:ph type="ftr" sz="quarter" idx="13"/>
          </p:nvPr>
        </p:nvSpPr>
        <p:spPr>
          <a:xfrm>
            <a:off x="2885256" y="6356350"/>
            <a:ext cx="6421487" cy="365125"/>
          </a:xfrm>
        </p:spPr>
        <p:txBody>
          <a:bodyPr/>
          <a:lstStyle/>
          <a:p>
            <a:r>
              <a:rPr lang="en-US" dirty="0">
                <a:solidFill>
                  <a:srgbClr val="003865"/>
                </a:solidFill>
                <a:latin typeface="Calibri" panose="020F0502020204030204" pitchFamily="34" charset="0"/>
                <a:ea typeface="Calibri" panose="020F0502020204030204" pitchFamily="34" charset="0"/>
              </a:rPr>
              <a:t>Minnesota Department of Education</a:t>
            </a:r>
            <a:r>
              <a:rPr lang="en-US" dirty="0">
                <a:solidFill>
                  <a:srgbClr val="FFFFFF"/>
                </a:solidFill>
                <a:latin typeface="Calibri" panose="020F0502020204030204" pitchFamily="34" charset="0"/>
                <a:ea typeface="Calibri" panose="020F0502020204030204" pitchFamily="34" charset="0"/>
              </a:rPr>
              <a:t> </a:t>
            </a:r>
            <a:r>
              <a:rPr lang="en-US" dirty="0">
                <a:solidFill>
                  <a:srgbClr val="78BE21"/>
                </a:solidFill>
                <a:latin typeface="Calibri" panose="020F0502020204030204" pitchFamily="34" charset="0"/>
                <a:ea typeface="Calibri" panose="020F0502020204030204" pitchFamily="34" charset="0"/>
              </a:rPr>
              <a:t>|</a:t>
            </a:r>
            <a:r>
              <a:rPr lang="en-US" dirty="0">
                <a:solidFill>
                  <a:srgbClr val="FFFFFF"/>
                </a:solidFill>
                <a:latin typeface="Calibri" panose="020F0502020204030204" pitchFamily="34" charset="0"/>
                <a:ea typeface="Calibri" panose="020F0502020204030204" pitchFamily="34" charset="0"/>
              </a:rPr>
              <a:t> </a:t>
            </a:r>
            <a:r>
              <a:rPr lang="en-US" dirty="0">
                <a:solidFill>
                  <a:srgbClr val="003865"/>
                </a:solidFill>
                <a:latin typeface="Calibri" panose="020F0502020204030204" pitchFamily="34" charset="0"/>
                <a:ea typeface="Calibri" panose="020F0502020204030204" pitchFamily="34" charset="0"/>
              </a:rPr>
              <a:t>education.mn.gov</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55678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PBIS Leadership Forum 2020</a:t>
            </a:r>
          </a:p>
        </p:txBody>
      </p:sp>
      <p:sp>
        <p:nvSpPr>
          <p:cNvPr id="6" name="Content Placeholder 5"/>
          <p:cNvSpPr>
            <a:spLocks noGrp="1"/>
          </p:cNvSpPr>
          <p:nvPr>
            <p:ph idx="1"/>
          </p:nvPr>
        </p:nvSpPr>
        <p:spPr/>
        <p:txBody>
          <a:bodyPr>
            <a:normAutofit/>
          </a:bodyPr>
          <a:lstStyle/>
          <a:p>
            <a:r>
              <a:rPr lang="en-US" sz="2800" b="1" dirty="0"/>
              <a:t>Virtual PBIS Leadership Forum</a:t>
            </a:r>
            <a:r>
              <a:rPr lang="en-US" sz="2800" dirty="0"/>
              <a:t> – October 21, 22 &amp; 23</a:t>
            </a:r>
          </a:p>
          <a:p>
            <a:pPr lvl="1"/>
            <a:r>
              <a:rPr lang="en-US" sz="2400" dirty="0"/>
              <a:t>George Sugai will present the  Keynote</a:t>
            </a:r>
          </a:p>
          <a:p>
            <a:pPr lvl="1"/>
            <a:r>
              <a:rPr lang="en-US" sz="2400" dirty="0">
                <a:hlinkClick r:id="rId2"/>
              </a:rPr>
              <a:t>Session Descriptions</a:t>
            </a:r>
            <a:endParaRPr lang="en-US" sz="2400" dirty="0"/>
          </a:p>
          <a:p>
            <a:r>
              <a:rPr lang="en-US" sz="2800" dirty="0"/>
              <a:t>Registration Opens August 15</a:t>
            </a:r>
            <a:r>
              <a:rPr lang="en-US" sz="2800" baseline="30000" dirty="0"/>
              <a:t>th</a:t>
            </a:r>
            <a:r>
              <a:rPr lang="en-US" sz="2800" dirty="0"/>
              <a:t> </a:t>
            </a:r>
          </a:p>
          <a:p>
            <a:pPr lvl="1"/>
            <a:r>
              <a:rPr lang="en-US" sz="2400" dirty="0"/>
              <a:t>$50.00 Registration Fee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CAF9E0-A4E3-4CC2-9B77-0C104E151E64}"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7/27/2021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8" name="Rectangle 7"/>
          <p:cNvSpPr/>
          <p:nvPr/>
        </p:nvSpPr>
        <p:spPr>
          <a:xfrm>
            <a:off x="7651376" y="5745484"/>
            <a:ext cx="279322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Calibri"/>
                <a:ea typeface="+mn-ea"/>
                <a:cs typeface="+mn-cs"/>
                <a:hlinkClick r:id="rId3" tooltip="Link to access PBIS National Forum"/>
              </a:rPr>
              <a:t>http://www.pbisforum.org/</a:t>
            </a:r>
            <a:endParaRPr kumimoji="0" lang="en-US" sz="1800" b="0" i="0" u="none" strike="noStrike" kern="1200" cap="none" spc="0" normalizeH="0" baseline="0" noProof="0" dirty="0">
              <a:ln>
                <a:noFill/>
              </a:ln>
              <a:solidFill>
                <a:srgbClr val="003865"/>
              </a:solidFill>
              <a:effectLst/>
              <a:uLnTx/>
              <a:uFillTx/>
              <a:latin typeface="Calibri"/>
              <a:ea typeface="+mn-ea"/>
              <a:cs typeface="+mn-cs"/>
            </a:endParaRPr>
          </a:p>
        </p:txBody>
      </p:sp>
      <p:sp>
        <p:nvSpPr>
          <p:cNvPr id="7" name="Footer Placeholder 6"/>
          <p:cNvSpPr>
            <a:spLocks noGrp="1"/>
          </p:cNvSpPr>
          <p:nvPr>
            <p:ph type="ftr"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n-ea"/>
                <a:cs typeface="+mn-cs"/>
              </a:rPr>
              <a:t>pbis.org</a:t>
            </a:r>
          </a:p>
        </p:txBody>
      </p:sp>
    </p:spTree>
    <p:extLst>
      <p:ext uri="{BB962C8B-B14F-4D97-AF65-F5344CB8AC3E}">
        <p14:creationId xmlns:p14="http://schemas.microsoft.com/office/powerpoint/2010/main" val="2124089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Virtual Minnesota PBIS Summer Institute  </a:t>
            </a:r>
          </a:p>
        </p:txBody>
      </p:sp>
      <p:sp>
        <p:nvSpPr>
          <p:cNvPr id="3" name="Content Placeholder 2"/>
          <p:cNvSpPr>
            <a:spLocks noGrp="1"/>
          </p:cNvSpPr>
          <p:nvPr>
            <p:ph idx="1"/>
          </p:nvPr>
        </p:nvSpPr>
        <p:spPr/>
        <p:txBody>
          <a:bodyPr/>
          <a:lstStyle/>
          <a:p>
            <a:r>
              <a:rPr lang="en-US" dirty="0"/>
              <a:t>The links to the Presentations and Recordings can be found at the </a:t>
            </a:r>
            <a:r>
              <a:rPr lang="en-US" dirty="0">
                <a:hlinkClick r:id="rId3"/>
              </a:rPr>
              <a:t>Summer Institute Webpage</a:t>
            </a:r>
            <a:endParaRPr lang="en-US" dirty="0"/>
          </a:p>
          <a:p>
            <a:r>
              <a:rPr lang="en-US" dirty="0"/>
              <a:t>Topics Included</a:t>
            </a:r>
          </a:p>
          <a:p>
            <a:pPr lvl="1">
              <a:spcBef>
                <a:spcPts val="0"/>
              </a:spcBef>
              <a:spcAft>
                <a:spcPts val="0"/>
              </a:spcAft>
            </a:pPr>
            <a:r>
              <a:rPr lang="en-US" dirty="0"/>
              <a:t>PBIS 101 </a:t>
            </a:r>
          </a:p>
          <a:p>
            <a:pPr lvl="1">
              <a:spcBef>
                <a:spcPts val="0"/>
              </a:spcBef>
              <a:spcAft>
                <a:spcPts val="0"/>
              </a:spcAft>
            </a:pPr>
            <a:r>
              <a:rPr lang="en-US" dirty="0"/>
              <a:t>Implementing a Trauma Informed School Wide Support System </a:t>
            </a:r>
          </a:p>
          <a:p>
            <a:pPr lvl="1">
              <a:spcBef>
                <a:spcPts val="0"/>
              </a:spcBef>
              <a:spcAft>
                <a:spcPts val="0"/>
              </a:spcAft>
            </a:pPr>
            <a:r>
              <a:rPr lang="en-US" dirty="0"/>
              <a:t>SWIS Update</a:t>
            </a:r>
          </a:p>
          <a:p>
            <a:pPr lvl="1">
              <a:spcBef>
                <a:spcPts val="0"/>
              </a:spcBef>
              <a:spcAft>
                <a:spcPts val="0"/>
              </a:spcAft>
            </a:pPr>
            <a:r>
              <a:rPr lang="en-US" dirty="0"/>
              <a:t>Scaling up PBIS in an Urban School District</a:t>
            </a:r>
          </a:p>
          <a:p>
            <a:pPr lvl="1">
              <a:spcBef>
                <a:spcPts val="0"/>
              </a:spcBef>
              <a:spcAft>
                <a:spcPts val="0"/>
              </a:spcAft>
            </a:pPr>
            <a:r>
              <a:rPr lang="en-US" dirty="0"/>
              <a:t>Transition to Adult Life </a:t>
            </a:r>
          </a:p>
          <a:p>
            <a:pPr lvl="1">
              <a:spcBef>
                <a:spcPts val="0"/>
              </a:spcBef>
              <a:spcAft>
                <a:spcPts val="0"/>
              </a:spcAft>
            </a:pPr>
            <a:r>
              <a:rPr lang="en-US" dirty="0"/>
              <a:t>Positive &amp; Responsive behavior Tools for Educators</a:t>
            </a:r>
          </a:p>
          <a:p>
            <a:pPr lvl="1">
              <a:spcBef>
                <a:spcPts val="0"/>
              </a:spcBef>
              <a:spcAft>
                <a:spcPts val="0"/>
              </a:spcAft>
            </a:pPr>
            <a:r>
              <a:rPr lang="en-US" dirty="0"/>
              <a:t>Implementing PBIS with a Native Voice</a:t>
            </a:r>
          </a:p>
          <a:p>
            <a:pPr lvl="1">
              <a:spcBef>
                <a:spcPts val="0"/>
              </a:spcBef>
              <a:spcAft>
                <a:spcPts val="0"/>
              </a:spcAft>
            </a:pPr>
            <a:r>
              <a:rPr lang="en-US" dirty="0"/>
              <a:t>How to Measure PBIS Implementation  Fidelity When Interruptions Occur.</a:t>
            </a:r>
          </a:p>
          <a:p>
            <a:pPr lvl="1"/>
            <a:endParaRPr lang="en-US" dirty="0"/>
          </a:p>
          <a:p>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7/27/2021</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27</a:t>
            </a:fld>
            <a:endParaRPr lang="en-US" dirty="0">
              <a:solidFill>
                <a:srgbClr val="000000"/>
              </a:solidFill>
            </a:endParaRPr>
          </a:p>
        </p:txBody>
      </p:sp>
      <p:sp>
        <p:nvSpPr>
          <p:cNvPr id="6" name="Footer Placeholder 5"/>
          <p:cNvSpPr>
            <a:spLocks noGrp="1"/>
          </p:cNvSpPr>
          <p:nvPr>
            <p:ph type="ftr" sz="quarter" idx="13"/>
          </p:nvPr>
        </p:nvSpPr>
        <p:spPr>
          <a:xfrm>
            <a:off x="2885256" y="6356350"/>
            <a:ext cx="6421487" cy="365125"/>
          </a:xfrm>
        </p:spPr>
        <p:txBody>
          <a:bodyPr/>
          <a:lstStyle/>
          <a:p>
            <a:r>
              <a:rPr lang="en-US" dirty="0">
                <a:solidFill>
                  <a:srgbClr val="003865"/>
                </a:solidFill>
                <a:latin typeface="Calibri" panose="020F0502020204030204" pitchFamily="34" charset="0"/>
                <a:ea typeface="Calibri" panose="020F0502020204030204" pitchFamily="34" charset="0"/>
              </a:rPr>
              <a:t>Minnesota Department of Education</a:t>
            </a:r>
            <a:r>
              <a:rPr lang="en-US" dirty="0">
                <a:solidFill>
                  <a:srgbClr val="FFFFFF"/>
                </a:solidFill>
                <a:latin typeface="Calibri" panose="020F0502020204030204" pitchFamily="34" charset="0"/>
                <a:ea typeface="Calibri" panose="020F0502020204030204" pitchFamily="34" charset="0"/>
              </a:rPr>
              <a:t> </a:t>
            </a:r>
            <a:r>
              <a:rPr lang="en-US" dirty="0">
                <a:solidFill>
                  <a:srgbClr val="78BE21"/>
                </a:solidFill>
                <a:latin typeface="Calibri" panose="020F0502020204030204" pitchFamily="34" charset="0"/>
                <a:ea typeface="Calibri" panose="020F0502020204030204" pitchFamily="34" charset="0"/>
              </a:rPr>
              <a:t>|</a:t>
            </a:r>
            <a:r>
              <a:rPr lang="en-US" dirty="0">
                <a:solidFill>
                  <a:srgbClr val="FFFFFF"/>
                </a:solidFill>
                <a:latin typeface="Calibri" panose="020F0502020204030204" pitchFamily="34" charset="0"/>
                <a:ea typeface="Calibri" panose="020F0502020204030204" pitchFamily="34" charset="0"/>
              </a:rPr>
              <a:t> </a:t>
            </a:r>
            <a:r>
              <a:rPr lang="en-US" dirty="0">
                <a:solidFill>
                  <a:srgbClr val="003865"/>
                </a:solidFill>
                <a:latin typeface="Calibri" panose="020F0502020204030204" pitchFamily="34" charset="0"/>
                <a:ea typeface="Calibri" panose="020F0502020204030204" pitchFamily="34" charset="0"/>
              </a:rPr>
              <a:t>education.mn.gov</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641434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Upcoming Webinars</a:t>
            </a:r>
          </a:p>
        </p:txBody>
      </p:sp>
      <p:sp>
        <p:nvSpPr>
          <p:cNvPr id="3" name="Content Placeholder 2"/>
          <p:cNvSpPr>
            <a:spLocks noGrp="1"/>
          </p:cNvSpPr>
          <p:nvPr>
            <p:ph idx="1"/>
          </p:nvPr>
        </p:nvSpPr>
        <p:spPr/>
        <p:txBody>
          <a:bodyPr>
            <a:normAutofit fontScale="85000" lnSpcReduction="20000"/>
          </a:bodyPr>
          <a:lstStyle/>
          <a:p>
            <a:r>
              <a:rPr lang="en-US" dirty="0"/>
              <a:t>August 5</a:t>
            </a:r>
            <a:r>
              <a:rPr lang="en-US" baseline="30000" dirty="0"/>
              <a:t>th</a:t>
            </a:r>
            <a:r>
              <a:rPr lang="en-US" dirty="0"/>
              <a:t>, 12:30-2:00, </a:t>
            </a:r>
            <a:r>
              <a:rPr lang="en-US" b="1" dirty="0"/>
              <a:t>5 Practically Good Ideas for Any Reality</a:t>
            </a:r>
            <a:r>
              <a:rPr lang="en-US" dirty="0"/>
              <a:t>, Dr. Clayton Cook, University of Minnesota </a:t>
            </a:r>
          </a:p>
          <a:p>
            <a:pPr lvl="1"/>
            <a:r>
              <a:rPr lang="en-US" dirty="0"/>
              <a:t>Register at: </a:t>
            </a:r>
            <a:r>
              <a:rPr lang="en-US" u="sng" dirty="0">
                <a:hlinkClick r:id="rId3"/>
              </a:rPr>
              <a:t>http://sgiz.mobi/s3/5-Practically-Good-Ideas-for-Any-Reality</a:t>
            </a:r>
            <a:endParaRPr lang="en-US" dirty="0"/>
          </a:p>
          <a:p>
            <a:r>
              <a:rPr lang="en-US" dirty="0"/>
              <a:t>August 14</a:t>
            </a:r>
            <a:r>
              <a:rPr lang="en-US" baseline="30000" dirty="0"/>
              <a:t>th</a:t>
            </a:r>
            <a:r>
              <a:rPr lang="en-US" dirty="0"/>
              <a:t>, 9:00-10:15, </a:t>
            </a:r>
            <a:r>
              <a:rPr lang="en-US" b="1" dirty="0"/>
              <a:t>Returning to School During and After Crisis: A Guide to Supporting States, Districts, Schools, Educators, and Students through a Multi-Tiered Systems of Support Framework during the 2020-2021 School Year</a:t>
            </a:r>
            <a:r>
              <a:rPr lang="en-US" dirty="0"/>
              <a:t>, Dr. Brandi </a:t>
            </a:r>
            <a:r>
              <a:rPr lang="en-US" dirty="0" err="1"/>
              <a:t>Simonsen</a:t>
            </a:r>
            <a:r>
              <a:rPr lang="en-US" dirty="0"/>
              <a:t>, University of Connecticut</a:t>
            </a:r>
          </a:p>
          <a:p>
            <a:r>
              <a:rPr lang="en-US" dirty="0"/>
              <a:t>August 24</a:t>
            </a:r>
            <a:r>
              <a:rPr lang="en-US" baseline="30000" dirty="0"/>
              <a:t>th</a:t>
            </a:r>
            <a:r>
              <a:rPr lang="en-US" dirty="0"/>
              <a:t>, 1:00-2:30, </a:t>
            </a:r>
            <a:r>
              <a:rPr lang="en-US" b="1" dirty="0"/>
              <a:t>Check-In/Check-Out as a Tier 2 Support: What Does Like and How Can It Be Adapted During Distance or Hybrid Learning Environments</a:t>
            </a:r>
            <a:r>
              <a:rPr lang="en-US" dirty="0"/>
              <a:t>, Dr. Kevin Filter, MSU-Mankato </a:t>
            </a:r>
          </a:p>
          <a:p>
            <a:r>
              <a:rPr lang="en-US" dirty="0"/>
              <a:t>August 25</a:t>
            </a:r>
            <a:r>
              <a:rPr lang="en-US" baseline="30000" dirty="0"/>
              <a:t>th</a:t>
            </a:r>
            <a:r>
              <a:rPr lang="en-US" dirty="0"/>
              <a:t>, 8:30-10:00, </a:t>
            </a:r>
            <a:r>
              <a:rPr lang="en-US" b="1" dirty="0"/>
              <a:t>The Interconnected Systems Framework (ISF)</a:t>
            </a:r>
            <a:r>
              <a:rPr lang="en-US" dirty="0"/>
              <a:t>, Kelly Perales and Brian Meyer from the Midwest PBIS Center</a:t>
            </a:r>
          </a:p>
          <a:p>
            <a:endParaRPr lang="en-US" dirty="0"/>
          </a:p>
          <a:p>
            <a:endParaRPr lang="en-US" dirty="0"/>
          </a:p>
          <a:p>
            <a:endParaRPr lang="en-US" dirty="0"/>
          </a:p>
        </p:txBody>
      </p:sp>
      <p:sp>
        <p:nvSpPr>
          <p:cNvPr id="4" name="Date Placeholder 3"/>
          <p:cNvSpPr>
            <a:spLocks noGrp="1"/>
          </p:cNvSpPr>
          <p:nvPr>
            <p:ph type="dt" sz="half" idx="10"/>
          </p:nvPr>
        </p:nvSpPr>
        <p:spPr/>
        <p:txBody>
          <a:bodyPr/>
          <a:lstStyle/>
          <a:p>
            <a:fld id="{F68D3CE9-0FD2-451E-91F9-0DFB47634621}" type="datetime1">
              <a:rPr lang="en-US" smtClean="0"/>
              <a:t>7/27/2021</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28</a:t>
            </a:fld>
            <a:endParaRPr lang="en-US" dirty="0"/>
          </a:p>
        </p:txBody>
      </p:sp>
      <p:sp>
        <p:nvSpPr>
          <p:cNvPr id="7" name="Footer Placeholder 5"/>
          <p:cNvSpPr>
            <a:spLocks noGrp="1"/>
          </p:cNvSpPr>
          <p:nvPr>
            <p:ph type="ftr" sz="quarter" idx="13"/>
          </p:nvPr>
        </p:nvSpPr>
        <p:spPr>
          <a:xfrm>
            <a:off x="2885256" y="6356350"/>
            <a:ext cx="6421487" cy="365125"/>
          </a:xfrm>
        </p:spPr>
        <p:txBody>
          <a:bodyPr/>
          <a:lstStyle/>
          <a:p>
            <a:r>
              <a:rPr lang="en-US" dirty="0">
                <a:solidFill>
                  <a:srgbClr val="003865"/>
                </a:solidFill>
                <a:latin typeface="Calibri" panose="020F0502020204030204" pitchFamily="34" charset="0"/>
                <a:ea typeface="Calibri" panose="020F0502020204030204" pitchFamily="34" charset="0"/>
              </a:rPr>
              <a:t>Minnesota Department of Education</a:t>
            </a:r>
            <a:r>
              <a:rPr lang="en-US" dirty="0">
                <a:solidFill>
                  <a:srgbClr val="FFFFFF"/>
                </a:solidFill>
                <a:latin typeface="Calibri" panose="020F0502020204030204" pitchFamily="34" charset="0"/>
                <a:ea typeface="Calibri" panose="020F0502020204030204" pitchFamily="34" charset="0"/>
              </a:rPr>
              <a:t> </a:t>
            </a:r>
            <a:r>
              <a:rPr lang="en-US" dirty="0">
                <a:solidFill>
                  <a:srgbClr val="78BE21"/>
                </a:solidFill>
                <a:latin typeface="Calibri" panose="020F0502020204030204" pitchFamily="34" charset="0"/>
                <a:ea typeface="Calibri" panose="020F0502020204030204" pitchFamily="34" charset="0"/>
              </a:rPr>
              <a:t>|</a:t>
            </a:r>
            <a:r>
              <a:rPr lang="en-US" dirty="0">
                <a:solidFill>
                  <a:srgbClr val="FFFFFF"/>
                </a:solidFill>
                <a:latin typeface="Calibri" panose="020F0502020204030204" pitchFamily="34" charset="0"/>
                <a:ea typeface="Calibri" panose="020F0502020204030204" pitchFamily="34" charset="0"/>
              </a:rPr>
              <a:t> </a:t>
            </a:r>
            <a:r>
              <a:rPr lang="en-US" dirty="0">
                <a:solidFill>
                  <a:srgbClr val="003865"/>
                </a:solidFill>
                <a:latin typeface="Calibri" panose="020F0502020204030204" pitchFamily="34" charset="0"/>
                <a:ea typeface="Calibri" panose="020F0502020204030204" pitchFamily="34" charset="0"/>
              </a:rPr>
              <a:t>education.mn.gov</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89612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Distance Learning Resources – pbisMN.org</a:t>
            </a:r>
          </a:p>
        </p:txBody>
      </p:sp>
      <p:sp>
        <p:nvSpPr>
          <p:cNvPr id="12" name="Rectangle 11"/>
          <p:cNvSpPr/>
          <p:nvPr/>
        </p:nvSpPr>
        <p:spPr>
          <a:xfrm>
            <a:off x="411498" y="3453450"/>
            <a:ext cx="2437911"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3865"/>
                </a:solidFill>
                <a:effectLst/>
                <a:uLnTx/>
                <a:uFillTx/>
                <a:latin typeface="Calibri"/>
                <a:ea typeface="+mn-ea"/>
                <a:cs typeface="+mn-cs"/>
              </a:rPr>
              <a:t>pbisMN.org</a:t>
            </a:r>
            <a:endParaRPr kumimoji="0" lang="en-US" sz="1800" b="1" i="0" u="none" strike="noStrike" kern="1200" cap="none" spc="0" normalizeH="0" baseline="0" noProof="0" dirty="0">
              <a:ln>
                <a:noFill/>
              </a:ln>
              <a:solidFill>
                <a:srgbClr val="003865"/>
              </a:solidFill>
              <a:effectLst/>
              <a:uLnTx/>
              <a:uFillTx/>
              <a:latin typeface="Calibri"/>
              <a:ea typeface="+mn-ea"/>
              <a:cs typeface="+mn-cs"/>
            </a:endParaRPr>
          </a:p>
        </p:txBody>
      </p:sp>
      <p:grpSp>
        <p:nvGrpSpPr>
          <p:cNvPr id="4" name="Group 3" descr="pbismn.org website"/>
          <p:cNvGrpSpPr/>
          <p:nvPr/>
        </p:nvGrpSpPr>
        <p:grpSpPr>
          <a:xfrm>
            <a:off x="2871581" y="1368279"/>
            <a:ext cx="9320419" cy="4971562"/>
            <a:chOff x="2871581" y="1368279"/>
            <a:chExt cx="9320419" cy="4971562"/>
          </a:xfrm>
        </p:grpSpPr>
        <p:pic>
          <p:nvPicPr>
            <p:cNvPr id="3" name="Picture 2" descr="Image showing the PBISMN.org hompage, where educators can get access to the most up-to-date distance learning resources for PBIS in Minnesota"/>
            <p:cNvPicPr>
              <a:picLocks noChangeAspect="1"/>
            </p:cNvPicPr>
            <p:nvPr/>
          </p:nvPicPr>
          <p:blipFill rotWithShape="1">
            <a:blip r:embed="rId2" cstate="email">
              <a:extLst>
                <a:ext uri="{28A0092B-C50C-407E-A947-70E740481C1C}">
                  <a14:useLocalDpi xmlns:a14="http://schemas.microsoft.com/office/drawing/2010/main"/>
                </a:ext>
              </a:extLst>
            </a:blip>
            <a:srcRect l="964" t="325" r="917" b="35881"/>
            <a:stretch/>
          </p:blipFill>
          <p:spPr>
            <a:xfrm>
              <a:off x="3759360" y="1368279"/>
              <a:ext cx="8432640" cy="4971562"/>
            </a:xfrm>
            <a:prstGeom prst="rect">
              <a:avLst/>
            </a:prstGeom>
          </p:spPr>
        </p:pic>
        <p:sp>
          <p:nvSpPr>
            <p:cNvPr id="8" name="Left Arrow 7" descr="Blue arrow pointing to Sustaining Exemplar Schools tab on pbisMN.org" title="Blue Arrow"/>
            <p:cNvSpPr/>
            <p:nvPr/>
          </p:nvSpPr>
          <p:spPr>
            <a:xfrm rot="11948009">
              <a:off x="2871581" y="4374457"/>
              <a:ext cx="3753013" cy="623528"/>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7" name="Footer Placeholder 5"/>
          <p:cNvSpPr>
            <a:spLocks noGrp="1"/>
          </p:cNvSpPr>
          <p:nvPr>
            <p:ph type="ftr" sz="quarter" idx="13"/>
          </p:nvPr>
        </p:nvSpPr>
        <p:spPr>
          <a:xfrm>
            <a:off x="2885256" y="6356350"/>
            <a:ext cx="6421487" cy="365125"/>
          </a:xfrm>
        </p:spPr>
        <p:txBody>
          <a:bodyPr/>
          <a:lstStyle/>
          <a:p>
            <a:r>
              <a:rPr lang="en-US" dirty="0">
                <a:solidFill>
                  <a:srgbClr val="003865"/>
                </a:solidFill>
                <a:latin typeface="Calibri" panose="020F0502020204030204" pitchFamily="34" charset="0"/>
                <a:ea typeface="Calibri" panose="020F0502020204030204" pitchFamily="34" charset="0"/>
              </a:rPr>
              <a:t>Minnesota Department of Education</a:t>
            </a:r>
            <a:r>
              <a:rPr lang="en-US" dirty="0">
                <a:solidFill>
                  <a:srgbClr val="FFFFFF"/>
                </a:solidFill>
                <a:latin typeface="Calibri" panose="020F0502020204030204" pitchFamily="34" charset="0"/>
                <a:ea typeface="Calibri" panose="020F0502020204030204" pitchFamily="34" charset="0"/>
              </a:rPr>
              <a:t> </a:t>
            </a:r>
            <a:r>
              <a:rPr lang="en-US" dirty="0">
                <a:solidFill>
                  <a:srgbClr val="78BE21"/>
                </a:solidFill>
                <a:latin typeface="Calibri" panose="020F0502020204030204" pitchFamily="34" charset="0"/>
                <a:ea typeface="Calibri" panose="020F0502020204030204" pitchFamily="34" charset="0"/>
              </a:rPr>
              <a:t>|</a:t>
            </a:r>
            <a:r>
              <a:rPr lang="en-US" dirty="0">
                <a:solidFill>
                  <a:srgbClr val="FFFFFF"/>
                </a:solidFill>
                <a:latin typeface="Calibri" panose="020F0502020204030204" pitchFamily="34" charset="0"/>
                <a:ea typeface="Calibri" panose="020F0502020204030204" pitchFamily="34" charset="0"/>
              </a:rPr>
              <a:t> </a:t>
            </a:r>
            <a:r>
              <a:rPr lang="en-US" dirty="0">
                <a:solidFill>
                  <a:srgbClr val="003865"/>
                </a:solidFill>
                <a:latin typeface="Calibri" panose="020F0502020204030204" pitchFamily="34" charset="0"/>
                <a:ea typeface="Calibri" panose="020F0502020204030204" pitchFamily="34" charset="0"/>
              </a:rPr>
              <a:t>education.mn.gov</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44024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descr="Ten Minnesota Commitments to Equity&#10;&#10;1. Prioritize equity&#10;2. Start from within&#10;3. Measure what matters&#10;4. Go local&#10;5. Follow the money&#10;6. Start early&#10;7. Monitor implementation of standards&#10;8. Value people&#10;9. Improve conditions for learning&#10;10. Give students options"/>
          <p:cNvSpPr>
            <a:spLocks noGrp="1"/>
          </p:cNvSpPr>
          <p:nvPr>
            <p:ph type="title"/>
          </p:nvPr>
        </p:nvSpPr>
        <p:spPr>
          <a:xfrm>
            <a:off x="1601571" y="-1973923"/>
            <a:ext cx="8988552" cy="914400"/>
          </a:xfrm>
        </p:spPr>
        <p:txBody>
          <a:bodyPr>
            <a:normAutofit fontScale="90000"/>
          </a:bodyPr>
          <a:lstStyle/>
          <a:p>
            <a:r>
              <a:rPr lang="en-US" dirty="0"/>
              <a:t>Ten Minnesota Commitments to Equity</a:t>
            </a:r>
            <a:br>
              <a:rPr lang="en-US" dirty="0"/>
            </a:br>
            <a:endParaRPr lang="en-US" dirty="0"/>
          </a:p>
        </p:txBody>
      </p:sp>
      <p:pic>
        <p:nvPicPr>
          <p:cNvPr id="4" name="Picture 3" descr="Ten Minnesota Commitments to Equity&#10;&#10;1. Prioritize equity&#10;2. Start from within&#10;3. Measure what matters&#10;4. Go local&#10;5. Follow the money&#10;6. Start early&#10;7. Monitor implementation of standards&#10;8. Value people&#10;9. Improve conditions for learning&#10;10. Give students opti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695" cy="6858000"/>
          </a:xfrm>
          <a:prstGeom prst="rect">
            <a:avLst/>
          </a:prstGeom>
        </p:spPr>
      </p:pic>
    </p:spTree>
    <p:extLst>
      <p:ext uri="{BB962C8B-B14F-4D97-AF65-F5344CB8AC3E}">
        <p14:creationId xmlns:p14="http://schemas.microsoft.com/office/powerpoint/2010/main" val="3201528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Share your #pbisMN work!</a:t>
            </a:r>
            <a:br>
              <a:rPr lang="en-US" sz="1800" dirty="0"/>
            </a:br>
            <a:endParaRPr lang="en-US" sz="1800" dirty="0"/>
          </a:p>
        </p:txBody>
      </p:sp>
      <p:sp>
        <p:nvSpPr>
          <p:cNvPr id="3" name="Date Placeholder 2"/>
          <p:cNvSpPr>
            <a:spLocks noGrp="1"/>
          </p:cNvSpPr>
          <p:nvPr>
            <p:ph type="dt" sz="half" idx="10"/>
          </p:nvPr>
        </p:nvSpPr>
        <p:spPr/>
        <p:txBody>
          <a:bodyPr/>
          <a:lstStyle/>
          <a:p>
            <a:fld id="{9A198C9B-0587-4A1E-9E03-E4C9FE222F08}" type="datetime1">
              <a:rPr lang="en-US" smtClean="0">
                <a:solidFill>
                  <a:srgbClr val="000000"/>
                </a:solidFill>
              </a:rPr>
              <a:pPr/>
              <a:t>7/27/2021</a:t>
            </a:fld>
            <a:endParaRPr lang="en-US" dirty="0">
              <a:solidFill>
                <a:srgbClr val="000000"/>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000000"/>
                </a:solidFill>
              </a:rPr>
              <a:pPr/>
              <a:t>30</a:t>
            </a:fld>
            <a:endParaRPr lang="en-US" dirty="0">
              <a:solidFill>
                <a:srgbClr val="000000"/>
              </a:solidFill>
            </a:endParaRPr>
          </a:p>
        </p:txBody>
      </p:sp>
      <p:sp>
        <p:nvSpPr>
          <p:cNvPr id="10" name="Shape 163"/>
          <p:cNvSpPr txBox="1"/>
          <p:nvPr/>
        </p:nvSpPr>
        <p:spPr>
          <a:xfrm>
            <a:off x="1354288" y="1933953"/>
            <a:ext cx="4515933" cy="378224"/>
          </a:xfrm>
          <a:prstGeom prst="rect">
            <a:avLst/>
          </a:prstGeom>
          <a:noFill/>
          <a:ln>
            <a:noFill/>
          </a:ln>
        </p:spPr>
        <p:txBody>
          <a:bodyPr lIns="68569" tIns="68569" rIns="68569" bIns="68569" numCol="1" anchor="ctr" anchorCtr="0">
            <a:noAutofit/>
          </a:bodyPr>
          <a:lstStyle/>
          <a:p>
            <a:r>
              <a:rPr lang="en-US" sz="3600" u="sng" dirty="0">
                <a:solidFill>
                  <a:srgbClr val="0563C1"/>
                </a:solidFill>
                <a:hlinkClick r:id="rId2"/>
              </a:rPr>
              <a:t>facebook.com/pbisMN</a:t>
            </a:r>
            <a:r>
              <a:rPr lang="en-US" sz="3600" u="sng" dirty="0">
                <a:solidFill>
                  <a:srgbClr val="0563C1"/>
                </a:solidFill>
              </a:rPr>
              <a:t> </a:t>
            </a:r>
            <a:r>
              <a:rPr lang="en-US" sz="3600" dirty="0">
                <a:solidFill>
                  <a:srgbClr val="003865"/>
                </a:solidFill>
              </a:rPr>
              <a:t> </a:t>
            </a:r>
          </a:p>
        </p:txBody>
      </p:sp>
      <p:sp>
        <p:nvSpPr>
          <p:cNvPr id="11" name="Shape 164"/>
          <p:cNvSpPr txBox="1"/>
          <p:nvPr/>
        </p:nvSpPr>
        <p:spPr>
          <a:xfrm>
            <a:off x="6564678" y="1857003"/>
            <a:ext cx="4362966" cy="532124"/>
          </a:xfrm>
          <a:prstGeom prst="rect">
            <a:avLst/>
          </a:prstGeom>
          <a:noFill/>
          <a:ln>
            <a:noFill/>
          </a:ln>
        </p:spPr>
        <p:txBody>
          <a:bodyPr lIns="68569" tIns="68569" rIns="68569" bIns="68569" numCol="1" anchor="ctr" anchorCtr="0">
            <a:noAutofit/>
          </a:bodyPr>
          <a:lstStyle/>
          <a:p>
            <a:r>
              <a:rPr lang="en-US" sz="3600" u="sng" dirty="0">
                <a:solidFill>
                  <a:srgbClr val="0563C1"/>
                </a:solidFill>
                <a:hlinkClick r:id="rId3"/>
              </a:rPr>
              <a:t>twitter.com/pbisMN</a:t>
            </a:r>
            <a:r>
              <a:rPr lang="en-US" sz="2800" dirty="0">
                <a:solidFill>
                  <a:srgbClr val="003865"/>
                </a:solidFill>
              </a:rPr>
              <a:t> </a:t>
            </a:r>
            <a:endParaRPr lang="en-US" sz="2000" dirty="0">
              <a:solidFill>
                <a:srgbClr val="003865"/>
              </a:solidFill>
            </a:endParaRPr>
          </a:p>
        </p:txBody>
      </p:sp>
      <p:pic>
        <p:nvPicPr>
          <p:cNvPr id="12" name="Shape 166" descr="This is the Twitter Logo of the bluebird tweeting." title="Twitter Logo"/>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045755" y="2528240"/>
            <a:ext cx="964763" cy="779737"/>
          </a:xfrm>
          <a:prstGeom prst="rect">
            <a:avLst/>
          </a:prstGeom>
          <a:noFill/>
          <a:ln>
            <a:noFill/>
          </a:ln>
        </p:spPr>
      </p:pic>
      <p:pic>
        <p:nvPicPr>
          <p:cNvPr id="9" name="Shape 162" descr="This is a thumbs up like sign from FaceBook." title="Thumbs Up Like FaceBook"/>
          <p:cNvPicPr preferRelativeResize="0">
            <a:picLocks noChangeAspect="1"/>
          </p:cNvPicPr>
          <p:nvPr/>
        </p:nvPicPr>
        <p:blipFill rotWithShape="1">
          <a:blip r:embed="rId5" cstate="screen">
            <a:alphaModFix/>
            <a:extLst>
              <a:ext uri="{28A0092B-C50C-407E-A947-70E740481C1C}">
                <a14:useLocalDpi xmlns:a14="http://schemas.microsoft.com/office/drawing/2010/main"/>
              </a:ext>
            </a:extLst>
          </a:blip>
          <a:srcRect/>
          <a:stretch/>
        </p:blipFill>
        <p:spPr>
          <a:xfrm>
            <a:off x="2704985" y="2528240"/>
            <a:ext cx="1814537" cy="816413"/>
          </a:xfrm>
          <a:prstGeom prst="roundRect">
            <a:avLst>
              <a:gd name="adj" fmla="val 16667"/>
            </a:avLst>
          </a:prstGeom>
          <a:noFill/>
          <a:ln>
            <a:noFill/>
          </a:ln>
        </p:spPr>
      </p:pic>
      <p:sp>
        <p:nvSpPr>
          <p:cNvPr id="13" name="Footer Placeholder 5"/>
          <p:cNvSpPr>
            <a:spLocks noGrp="1"/>
          </p:cNvSpPr>
          <p:nvPr>
            <p:ph type="ftr" sz="quarter" idx="13"/>
          </p:nvPr>
        </p:nvSpPr>
        <p:spPr>
          <a:xfrm>
            <a:off x="2885256" y="6356350"/>
            <a:ext cx="6421487" cy="365125"/>
          </a:xfrm>
        </p:spPr>
        <p:txBody>
          <a:bodyPr/>
          <a:lstStyle/>
          <a:p>
            <a:r>
              <a:rPr lang="en-US" dirty="0">
                <a:solidFill>
                  <a:srgbClr val="003865"/>
                </a:solidFill>
                <a:latin typeface="Calibri" panose="020F0502020204030204" pitchFamily="34" charset="0"/>
                <a:ea typeface="Calibri" panose="020F0502020204030204" pitchFamily="34" charset="0"/>
              </a:rPr>
              <a:t>Minnesota Department of Education</a:t>
            </a:r>
            <a:r>
              <a:rPr lang="en-US" dirty="0">
                <a:solidFill>
                  <a:srgbClr val="FFFFFF"/>
                </a:solidFill>
                <a:latin typeface="Calibri" panose="020F0502020204030204" pitchFamily="34" charset="0"/>
                <a:ea typeface="Calibri" panose="020F0502020204030204" pitchFamily="34" charset="0"/>
              </a:rPr>
              <a:t> </a:t>
            </a:r>
            <a:r>
              <a:rPr lang="en-US" dirty="0">
                <a:solidFill>
                  <a:srgbClr val="78BE21"/>
                </a:solidFill>
                <a:latin typeface="Calibri" panose="020F0502020204030204" pitchFamily="34" charset="0"/>
                <a:ea typeface="Calibri" panose="020F0502020204030204" pitchFamily="34" charset="0"/>
              </a:rPr>
              <a:t>|</a:t>
            </a:r>
            <a:r>
              <a:rPr lang="en-US" dirty="0">
                <a:solidFill>
                  <a:srgbClr val="FFFFFF"/>
                </a:solidFill>
                <a:latin typeface="Calibri" panose="020F0502020204030204" pitchFamily="34" charset="0"/>
                <a:ea typeface="Calibri" panose="020F0502020204030204" pitchFamily="34" charset="0"/>
              </a:rPr>
              <a:t> </a:t>
            </a:r>
            <a:r>
              <a:rPr lang="en-US" dirty="0">
                <a:solidFill>
                  <a:srgbClr val="003865"/>
                </a:solidFill>
                <a:latin typeface="Calibri" panose="020F0502020204030204" pitchFamily="34" charset="0"/>
                <a:ea typeface="Calibri" panose="020F0502020204030204" pitchFamily="34" charset="0"/>
              </a:rPr>
              <a:t>education.mn.gov</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79956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North Regional Contacts</a:t>
            </a:r>
            <a:endParaRPr lang="en-US" dirty="0"/>
          </a:p>
        </p:txBody>
      </p:sp>
      <p:sp>
        <p:nvSpPr>
          <p:cNvPr id="4" name="Slide Number Placeholder 3"/>
          <p:cNvSpPr>
            <a:spLocks noGrp="1"/>
          </p:cNvSpPr>
          <p:nvPr>
            <p:ph type="sldNum" sz="quarter" idx="12"/>
          </p:nvPr>
        </p:nvSpPr>
        <p:spPr>
          <a:prstGeom prst="rect">
            <a:avLst/>
          </a:prstGeom>
        </p:spPr>
        <p:txBody>
          <a:bodyPr/>
          <a:lstStyle/>
          <a:p>
            <a:fld id="{91C7252B-4A3A-443E-82EA-92A5BCCF2336}" type="slidenum">
              <a:rPr lang="en-US" smtClean="0"/>
              <a:pPr/>
              <a:t>31</a:t>
            </a:fld>
            <a:endParaRPr lang="en-US" dirty="0"/>
          </a:p>
        </p:txBody>
      </p:sp>
      <p:sp>
        <p:nvSpPr>
          <p:cNvPr id="5" name="Content Placeholder 2"/>
          <p:cNvSpPr txBox="1">
            <a:spLocks/>
          </p:cNvSpPr>
          <p:nvPr/>
        </p:nvSpPr>
        <p:spPr>
          <a:xfrm>
            <a:off x="894374" y="1458673"/>
            <a:ext cx="4824501" cy="359377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en-US" sz="2000" b="1" i="1" dirty="0">
                <a:latin typeface="+mj-lt"/>
              </a:rPr>
              <a:t>North Regional Implementation Project</a:t>
            </a:r>
          </a:p>
          <a:p>
            <a:pPr marL="0" indent="0">
              <a:spcBef>
                <a:spcPts val="0"/>
              </a:spcBef>
              <a:buNone/>
            </a:pPr>
            <a:r>
              <a:rPr lang="en-US" sz="1800" b="1" dirty="0">
                <a:latin typeface="+mj-lt"/>
                <a:ea typeface="Verdana" panose="020B0604030504040204" pitchFamily="34" charset="0"/>
                <a:cs typeface="Verdana" panose="020B0604030504040204" pitchFamily="34" charset="0"/>
              </a:rPr>
              <a:t>Erin Engness</a:t>
            </a:r>
            <a:br>
              <a:rPr lang="en-US" sz="1800" b="1" dirty="0">
                <a:latin typeface="+mj-lt"/>
                <a:ea typeface="Verdana" panose="020B0604030504040204" pitchFamily="34" charset="0"/>
                <a:cs typeface="Verdana" panose="020B0604030504040204" pitchFamily="34" charset="0"/>
              </a:rPr>
            </a:br>
            <a:r>
              <a:rPr lang="en-US" sz="1800" dirty="0">
                <a:latin typeface="+mj-lt"/>
                <a:ea typeface="Verdana" panose="020B0604030504040204" pitchFamily="34" charset="0"/>
                <a:cs typeface="Verdana" panose="020B0604030504040204" pitchFamily="34" charset="0"/>
              </a:rPr>
              <a:t>NRIP Coordinator</a:t>
            </a:r>
            <a:br>
              <a:rPr lang="en-US" sz="1800" dirty="0">
                <a:latin typeface="+mj-lt"/>
                <a:ea typeface="Verdana" panose="020B0604030504040204" pitchFamily="34" charset="0"/>
                <a:cs typeface="Verdana" panose="020B0604030504040204" pitchFamily="34" charset="0"/>
              </a:rPr>
            </a:br>
            <a:r>
              <a:rPr lang="en-US" sz="1800" dirty="0">
                <a:latin typeface="+mj-lt"/>
                <a:ea typeface="Verdana" panose="020B0604030504040204" pitchFamily="34" charset="0"/>
                <a:cs typeface="Verdana" panose="020B0604030504040204" pitchFamily="34" charset="0"/>
                <a:hlinkClick r:id="rId3"/>
              </a:rPr>
              <a:t>pbis.erin@gmail.com</a:t>
            </a:r>
            <a:r>
              <a:rPr lang="en-US" sz="1800" dirty="0">
                <a:latin typeface="+mj-lt"/>
                <a:ea typeface="Verdana" panose="020B0604030504040204" pitchFamily="34" charset="0"/>
                <a:cs typeface="Verdana" panose="020B0604030504040204" pitchFamily="34" charset="0"/>
              </a:rPr>
              <a:t> </a:t>
            </a:r>
          </a:p>
        </p:txBody>
      </p:sp>
      <p:sp>
        <p:nvSpPr>
          <p:cNvPr id="7" name="TextBox 6"/>
          <p:cNvSpPr txBox="1"/>
          <p:nvPr/>
        </p:nvSpPr>
        <p:spPr>
          <a:xfrm>
            <a:off x="6624002" y="1458673"/>
            <a:ext cx="4407658" cy="4247317"/>
          </a:xfrm>
          <a:prstGeom prst="rect">
            <a:avLst/>
          </a:prstGeom>
          <a:noFill/>
        </p:spPr>
        <p:txBody>
          <a:bodyPr wrap="square" rtlCol="0">
            <a:spAutoFit/>
          </a:bodyPr>
          <a:lstStyle/>
          <a:p>
            <a:pPr>
              <a:spcAft>
                <a:spcPts val="600"/>
              </a:spcAft>
            </a:pPr>
            <a:r>
              <a:rPr lang="en-US" sz="2000" b="1" i="1" dirty="0">
                <a:latin typeface="+mj-lt"/>
              </a:rPr>
              <a:t>PBIS Management - Regional Contacts</a:t>
            </a:r>
          </a:p>
          <a:p>
            <a:r>
              <a:rPr lang="en-US" b="1" dirty="0"/>
              <a:t>Erin Farrell</a:t>
            </a:r>
            <a:endParaRPr lang="en-US" dirty="0"/>
          </a:p>
          <a:p>
            <a:r>
              <a:rPr lang="en-US" dirty="0">
                <a:hlinkClick r:id="rId4"/>
              </a:rPr>
              <a:t>Erin.Farrell@state.mn.us</a:t>
            </a:r>
            <a:r>
              <a:rPr lang="en-US" dirty="0"/>
              <a:t> </a:t>
            </a:r>
          </a:p>
          <a:p>
            <a:endParaRPr lang="en-US" dirty="0"/>
          </a:p>
          <a:p>
            <a:r>
              <a:rPr lang="en-US" b="1" dirty="0"/>
              <a:t>Mary Hunt</a:t>
            </a:r>
          </a:p>
          <a:p>
            <a:r>
              <a:rPr lang="en-US" dirty="0">
                <a:hlinkClick r:id="rId5"/>
              </a:rPr>
              <a:t>Mary.Hunt@state.mn.us</a:t>
            </a:r>
            <a:r>
              <a:rPr lang="en-US" dirty="0"/>
              <a:t> </a:t>
            </a:r>
          </a:p>
          <a:p>
            <a:endParaRPr lang="en-US" dirty="0"/>
          </a:p>
          <a:p>
            <a:r>
              <a:rPr lang="en-US" b="1" dirty="0"/>
              <a:t>Eric Kloos</a:t>
            </a:r>
            <a:br>
              <a:rPr lang="en-US" dirty="0"/>
            </a:br>
            <a:r>
              <a:rPr lang="en-US" u="sng" dirty="0">
                <a:hlinkClick r:id="rId6"/>
              </a:rPr>
              <a:t>Eric.Kloos@state.mn.us</a:t>
            </a:r>
            <a:r>
              <a:rPr lang="en-US" u="sng" dirty="0"/>
              <a:t> </a:t>
            </a:r>
            <a:br>
              <a:rPr lang="en-US" dirty="0"/>
            </a:br>
            <a:endParaRPr lang="en-US" sz="2000" dirty="0"/>
          </a:p>
          <a:p>
            <a:endParaRPr lang="en-US" sz="2000" dirty="0">
              <a:latin typeface="+mj-lt"/>
            </a:endParaRPr>
          </a:p>
          <a:p>
            <a:pPr>
              <a:spcAft>
                <a:spcPts val="600"/>
              </a:spcAft>
            </a:pPr>
            <a:r>
              <a:rPr lang="en-US" sz="2000" b="1" i="1" dirty="0">
                <a:latin typeface="+mj-lt"/>
              </a:rPr>
              <a:t>PBIS Evaluation Contact</a:t>
            </a:r>
          </a:p>
          <a:p>
            <a:r>
              <a:rPr lang="en-US" b="1" dirty="0">
                <a:latin typeface="+mj-lt"/>
              </a:rPr>
              <a:t>Wilder Research</a:t>
            </a:r>
            <a:br>
              <a:rPr lang="en-US" dirty="0">
                <a:latin typeface="+mj-lt"/>
              </a:rPr>
            </a:br>
            <a:r>
              <a:rPr lang="en-US" u="sng" dirty="0">
                <a:latin typeface="+mj-lt"/>
                <a:hlinkClick r:id="rId7"/>
              </a:rPr>
              <a:t>pbisevalmn@wilder.org</a:t>
            </a:r>
            <a:endParaRPr lang="en-US" sz="2000" dirty="0">
              <a:latin typeface="+mj-lt"/>
            </a:endParaRPr>
          </a:p>
        </p:txBody>
      </p:sp>
      <p:sp>
        <p:nvSpPr>
          <p:cNvPr id="6" name="Rectangle 5"/>
          <p:cNvSpPr/>
          <p:nvPr/>
        </p:nvSpPr>
        <p:spPr>
          <a:xfrm>
            <a:off x="894374" y="4406116"/>
            <a:ext cx="4407658" cy="646331"/>
          </a:xfrm>
          <a:prstGeom prst="rect">
            <a:avLst/>
          </a:prstGeom>
        </p:spPr>
        <p:txBody>
          <a:bodyPr wrap="square">
            <a:spAutoFit/>
          </a:bodyPr>
          <a:lstStyle/>
          <a:p>
            <a:r>
              <a:rPr lang="en-US" b="1" dirty="0"/>
              <a:t>Find other PBIS Minnesota contacts at: </a:t>
            </a:r>
            <a:r>
              <a:rPr lang="en-US" dirty="0">
                <a:hlinkClick r:id="rId8" tooltip="PBIS MN contact webpage"/>
              </a:rPr>
              <a:t>http://pbismn.org/contact-us.php</a:t>
            </a:r>
            <a:r>
              <a:rPr lang="en-US" dirty="0"/>
              <a:t> </a:t>
            </a:r>
          </a:p>
        </p:txBody>
      </p:sp>
      <p:sp>
        <p:nvSpPr>
          <p:cNvPr id="9" name="Date Placeholder 8"/>
          <p:cNvSpPr>
            <a:spLocks noGrp="1"/>
          </p:cNvSpPr>
          <p:nvPr>
            <p:ph type="dt" sz="half" idx="10"/>
          </p:nvPr>
        </p:nvSpPr>
        <p:spPr/>
        <p:txBody>
          <a:bodyPr/>
          <a:lstStyle/>
          <a:p>
            <a:fld id="{5D9D7093-2C71-4397-BF8A-5386401BFBB8}" type="datetime1">
              <a:rPr lang="en-US" smtClean="0">
                <a:solidFill>
                  <a:srgbClr val="000000"/>
                </a:solidFill>
              </a:rPr>
              <a:t>7/27/2021</a:t>
            </a:fld>
            <a:endParaRPr lang="en-US" dirty="0">
              <a:solidFill>
                <a:srgbClr val="000000"/>
              </a:solidFill>
            </a:endParaRPr>
          </a:p>
        </p:txBody>
      </p:sp>
      <p:sp>
        <p:nvSpPr>
          <p:cNvPr id="11" name="Footer Placeholder 5"/>
          <p:cNvSpPr>
            <a:spLocks noGrp="1"/>
          </p:cNvSpPr>
          <p:nvPr>
            <p:ph type="ftr" sz="quarter" idx="13"/>
          </p:nvPr>
        </p:nvSpPr>
        <p:spPr>
          <a:xfrm>
            <a:off x="2885256" y="6356350"/>
            <a:ext cx="6421487" cy="365125"/>
          </a:xfrm>
        </p:spPr>
        <p:txBody>
          <a:bodyPr/>
          <a:lstStyle/>
          <a:p>
            <a:r>
              <a:rPr lang="en-US" dirty="0">
                <a:solidFill>
                  <a:srgbClr val="003865"/>
                </a:solidFill>
                <a:latin typeface="Calibri" panose="020F0502020204030204" pitchFamily="34" charset="0"/>
                <a:ea typeface="Calibri" panose="020F0502020204030204" pitchFamily="34" charset="0"/>
              </a:rPr>
              <a:t>Minnesota Department of Education</a:t>
            </a:r>
            <a:r>
              <a:rPr lang="en-US" dirty="0">
                <a:solidFill>
                  <a:srgbClr val="FFFFFF"/>
                </a:solidFill>
                <a:latin typeface="Calibri" panose="020F0502020204030204" pitchFamily="34" charset="0"/>
                <a:ea typeface="Calibri" panose="020F0502020204030204" pitchFamily="34" charset="0"/>
              </a:rPr>
              <a:t> </a:t>
            </a:r>
            <a:r>
              <a:rPr lang="en-US" dirty="0">
                <a:solidFill>
                  <a:srgbClr val="78BE21"/>
                </a:solidFill>
                <a:latin typeface="Calibri" panose="020F0502020204030204" pitchFamily="34" charset="0"/>
                <a:ea typeface="Calibri" panose="020F0502020204030204" pitchFamily="34" charset="0"/>
              </a:rPr>
              <a:t>|</a:t>
            </a:r>
            <a:r>
              <a:rPr lang="en-US" dirty="0">
                <a:solidFill>
                  <a:srgbClr val="FFFFFF"/>
                </a:solidFill>
                <a:latin typeface="Calibri" panose="020F0502020204030204" pitchFamily="34" charset="0"/>
                <a:ea typeface="Calibri" panose="020F0502020204030204" pitchFamily="34" charset="0"/>
              </a:rPr>
              <a:t> </a:t>
            </a:r>
            <a:r>
              <a:rPr lang="en-US" dirty="0">
                <a:solidFill>
                  <a:srgbClr val="003865"/>
                </a:solidFill>
                <a:latin typeface="Calibri" panose="020F0502020204030204" pitchFamily="34" charset="0"/>
                <a:ea typeface="Calibri" panose="020F0502020204030204" pitchFamily="34" charset="0"/>
              </a:rPr>
              <a:t>education.mn.gov</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974748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Metro Regional Contacts</a:t>
            </a:r>
            <a:endParaRPr lang="en-US" dirty="0"/>
          </a:p>
        </p:txBody>
      </p:sp>
      <p:sp>
        <p:nvSpPr>
          <p:cNvPr id="4" name="Slide Number Placeholder 3"/>
          <p:cNvSpPr>
            <a:spLocks noGrp="1"/>
          </p:cNvSpPr>
          <p:nvPr>
            <p:ph type="sldNum" sz="quarter" idx="12"/>
          </p:nvPr>
        </p:nvSpPr>
        <p:spPr>
          <a:prstGeom prst="rect">
            <a:avLst/>
          </a:prstGeom>
        </p:spPr>
        <p:txBody>
          <a:bodyPr/>
          <a:lstStyle/>
          <a:p>
            <a:fld id="{91C7252B-4A3A-443E-82EA-92A5BCCF2336}" type="slidenum">
              <a:rPr lang="en-US" smtClean="0"/>
              <a:pPr/>
              <a:t>32</a:t>
            </a:fld>
            <a:endParaRPr lang="en-US" dirty="0"/>
          </a:p>
        </p:txBody>
      </p:sp>
      <p:sp>
        <p:nvSpPr>
          <p:cNvPr id="5" name="Content Placeholder 2"/>
          <p:cNvSpPr txBox="1">
            <a:spLocks/>
          </p:cNvSpPr>
          <p:nvPr/>
        </p:nvSpPr>
        <p:spPr>
          <a:xfrm>
            <a:off x="894374" y="1458673"/>
            <a:ext cx="4824501" cy="359377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en-US" sz="2000" b="1" i="1" dirty="0">
                <a:latin typeface="+mj-lt"/>
              </a:rPr>
              <a:t>Metro Regional Implementation Project</a:t>
            </a:r>
          </a:p>
          <a:p>
            <a:pPr marL="0" indent="0">
              <a:spcBef>
                <a:spcPts val="0"/>
              </a:spcBef>
              <a:buNone/>
            </a:pPr>
            <a:r>
              <a:rPr lang="en-US" sz="1800" b="1" dirty="0">
                <a:latin typeface="+mj-lt"/>
                <a:ea typeface="Verdana" panose="020B0604030504040204" pitchFamily="34" charset="0"/>
                <a:cs typeface="Verdana" panose="020B0604030504040204" pitchFamily="34" charset="0"/>
              </a:rPr>
              <a:t>Lauren Sparr</a:t>
            </a:r>
            <a:br>
              <a:rPr lang="en-US" sz="1800" b="1" dirty="0">
                <a:latin typeface="+mj-lt"/>
                <a:ea typeface="Verdana" panose="020B0604030504040204" pitchFamily="34" charset="0"/>
                <a:cs typeface="Verdana" panose="020B0604030504040204" pitchFamily="34" charset="0"/>
              </a:rPr>
            </a:br>
            <a:r>
              <a:rPr lang="en-US" sz="1800" dirty="0">
                <a:latin typeface="+mj-lt"/>
                <a:ea typeface="Verdana" panose="020B0604030504040204" pitchFamily="34" charset="0"/>
                <a:cs typeface="Verdana" panose="020B0604030504040204" pitchFamily="34" charset="0"/>
              </a:rPr>
              <a:t>MRIP Coordinator</a:t>
            </a:r>
            <a:br>
              <a:rPr lang="en-US" sz="1800" dirty="0">
                <a:latin typeface="+mj-lt"/>
                <a:ea typeface="Verdana" panose="020B0604030504040204" pitchFamily="34" charset="0"/>
                <a:cs typeface="Verdana" panose="020B0604030504040204" pitchFamily="34" charset="0"/>
              </a:rPr>
            </a:br>
            <a:r>
              <a:rPr lang="en-US" sz="1800" dirty="0">
                <a:latin typeface="+mj-lt"/>
                <a:ea typeface="Verdana" panose="020B0604030504040204" pitchFamily="34" charset="0"/>
                <a:cs typeface="Verdana" panose="020B0604030504040204" pitchFamily="34" charset="0"/>
                <a:hlinkClick r:id="rId3"/>
              </a:rPr>
              <a:t>Lauren.Sparr@metroecsu.org</a:t>
            </a:r>
            <a:r>
              <a:rPr lang="en-US" sz="1800" dirty="0">
                <a:latin typeface="+mj-lt"/>
                <a:ea typeface="Verdana" panose="020B0604030504040204" pitchFamily="34" charset="0"/>
                <a:cs typeface="Verdana" panose="020B0604030504040204" pitchFamily="34" charset="0"/>
              </a:rPr>
              <a:t> </a:t>
            </a:r>
          </a:p>
        </p:txBody>
      </p:sp>
      <p:sp>
        <p:nvSpPr>
          <p:cNvPr id="7" name="TextBox 6"/>
          <p:cNvSpPr txBox="1"/>
          <p:nvPr/>
        </p:nvSpPr>
        <p:spPr>
          <a:xfrm>
            <a:off x="6624002" y="1458673"/>
            <a:ext cx="4407658" cy="4247317"/>
          </a:xfrm>
          <a:prstGeom prst="rect">
            <a:avLst/>
          </a:prstGeom>
          <a:noFill/>
        </p:spPr>
        <p:txBody>
          <a:bodyPr wrap="square" rtlCol="0">
            <a:spAutoFit/>
          </a:bodyPr>
          <a:lstStyle/>
          <a:p>
            <a:pPr>
              <a:spcAft>
                <a:spcPts val="600"/>
              </a:spcAft>
            </a:pPr>
            <a:r>
              <a:rPr lang="en-US" sz="2000" b="1" i="1" dirty="0">
                <a:latin typeface="+mj-lt"/>
              </a:rPr>
              <a:t>PBIS Management - Regional Contacts</a:t>
            </a:r>
          </a:p>
          <a:p>
            <a:r>
              <a:rPr lang="en-US" b="1" dirty="0"/>
              <a:t>Ellen Nacik </a:t>
            </a:r>
            <a:br>
              <a:rPr lang="en-US" dirty="0"/>
            </a:br>
            <a:r>
              <a:rPr lang="en-US" dirty="0">
                <a:hlinkClick r:id="rId4"/>
              </a:rPr>
              <a:t>Ellen.Nacik@state.mn.us</a:t>
            </a:r>
            <a:r>
              <a:rPr lang="en-US" dirty="0"/>
              <a:t> </a:t>
            </a:r>
          </a:p>
          <a:p>
            <a:endParaRPr lang="en-US" dirty="0"/>
          </a:p>
          <a:p>
            <a:r>
              <a:rPr lang="en-US" b="1" dirty="0"/>
              <a:t>Daniel Torrez</a:t>
            </a:r>
          </a:p>
          <a:p>
            <a:r>
              <a:rPr lang="en-US" dirty="0">
                <a:hlinkClick r:id="rId5"/>
              </a:rPr>
              <a:t>Daniel.Torrez@state.mn.us</a:t>
            </a:r>
            <a:r>
              <a:rPr lang="en-US" dirty="0"/>
              <a:t> </a:t>
            </a:r>
          </a:p>
          <a:p>
            <a:endParaRPr lang="en-US" dirty="0">
              <a:latin typeface="+mj-lt"/>
            </a:endParaRPr>
          </a:p>
          <a:p>
            <a:r>
              <a:rPr lang="en-US" b="1" dirty="0"/>
              <a:t>Eric Kloos</a:t>
            </a:r>
            <a:br>
              <a:rPr lang="en-US" dirty="0"/>
            </a:br>
            <a:r>
              <a:rPr lang="en-US" u="sng" dirty="0">
                <a:hlinkClick r:id="rId6"/>
              </a:rPr>
              <a:t>Eric.Kloos@state.mn.us</a:t>
            </a:r>
            <a:endParaRPr lang="en-US" dirty="0">
              <a:latin typeface="+mj-lt"/>
            </a:endParaRPr>
          </a:p>
          <a:p>
            <a:endParaRPr lang="en-US" sz="2000" b="1" i="1" dirty="0">
              <a:latin typeface="+mj-lt"/>
            </a:endParaRPr>
          </a:p>
          <a:p>
            <a:endParaRPr lang="en-US" sz="2000" b="1" i="1" dirty="0">
              <a:latin typeface="+mj-lt"/>
            </a:endParaRPr>
          </a:p>
          <a:p>
            <a:pPr>
              <a:spcAft>
                <a:spcPts val="600"/>
              </a:spcAft>
            </a:pPr>
            <a:r>
              <a:rPr lang="en-US" sz="2000" b="1" i="1" dirty="0">
                <a:latin typeface="+mj-lt"/>
              </a:rPr>
              <a:t>PBIS Evaluation Contact</a:t>
            </a:r>
          </a:p>
          <a:p>
            <a:r>
              <a:rPr lang="en-US" b="1" dirty="0">
                <a:latin typeface="+mj-lt"/>
              </a:rPr>
              <a:t>Wilder Research</a:t>
            </a:r>
            <a:br>
              <a:rPr lang="en-US" dirty="0">
                <a:latin typeface="+mj-lt"/>
              </a:rPr>
            </a:br>
            <a:r>
              <a:rPr lang="en-US" u="sng" dirty="0">
                <a:latin typeface="+mj-lt"/>
                <a:hlinkClick r:id="rId7"/>
              </a:rPr>
              <a:t>pbisevalmn@wilder.org</a:t>
            </a:r>
            <a:endParaRPr lang="en-US" sz="2000" dirty="0">
              <a:latin typeface="+mj-lt"/>
            </a:endParaRPr>
          </a:p>
        </p:txBody>
      </p:sp>
      <p:sp>
        <p:nvSpPr>
          <p:cNvPr id="6" name="Rectangle 5"/>
          <p:cNvSpPr/>
          <p:nvPr/>
        </p:nvSpPr>
        <p:spPr>
          <a:xfrm>
            <a:off x="894374" y="4406116"/>
            <a:ext cx="4407658" cy="646331"/>
          </a:xfrm>
          <a:prstGeom prst="rect">
            <a:avLst/>
          </a:prstGeom>
        </p:spPr>
        <p:txBody>
          <a:bodyPr wrap="square">
            <a:spAutoFit/>
          </a:bodyPr>
          <a:lstStyle/>
          <a:p>
            <a:r>
              <a:rPr lang="en-US" b="1" dirty="0"/>
              <a:t>Find other PBIS Minnesota contacts at: </a:t>
            </a:r>
            <a:r>
              <a:rPr lang="en-US" dirty="0">
                <a:hlinkClick r:id="rId8" tooltip="PBIS MN contact webpage"/>
              </a:rPr>
              <a:t>http://pbismn.org/contact-us.php</a:t>
            </a:r>
            <a:r>
              <a:rPr lang="en-US" dirty="0"/>
              <a:t> </a:t>
            </a:r>
          </a:p>
        </p:txBody>
      </p:sp>
      <p:sp>
        <p:nvSpPr>
          <p:cNvPr id="3" name="Date Placeholder 2"/>
          <p:cNvSpPr>
            <a:spLocks noGrp="1"/>
          </p:cNvSpPr>
          <p:nvPr>
            <p:ph type="dt" sz="half" idx="10"/>
          </p:nvPr>
        </p:nvSpPr>
        <p:spPr/>
        <p:txBody>
          <a:bodyPr/>
          <a:lstStyle/>
          <a:p>
            <a:fld id="{1103A379-1C79-4B16-851E-D8440987246F}" type="datetime1">
              <a:rPr lang="en-US" smtClean="0">
                <a:solidFill>
                  <a:srgbClr val="000000"/>
                </a:solidFill>
              </a:rPr>
              <a:t>7/27/2021</a:t>
            </a:fld>
            <a:endParaRPr lang="en-US" dirty="0">
              <a:solidFill>
                <a:srgbClr val="000000"/>
              </a:solidFill>
            </a:endParaRPr>
          </a:p>
        </p:txBody>
      </p:sp>
      <p:sp>
        <p:nvSpPr>
          <p:cNvPr id="9" name="Footer Placeholder 5"/>
          <p:cNvSpPr>
            <a:spLocks noGrp="1"/>
          </p:cNvSpPr>
          <p:nvPr>
            <p:ph type="ftr" sz="quarter" idx="13"/>
          </p:nvPr>
        </p:nvSpPr>
        <p:spPr>
          <a:xfrm>
            <a:off x="2885256" y="6356350"/>
            <a:ext cx="6421487" cy="365125"/>
          </a:xfrm>
        </p:spPr>
        <p:txBody>
          <a:bodyPr/>
          <a:lstStyle/>
          <a:p>
            <a:r>
              <a:rPr lang="en-US" dirty="0">
                <a:solidFill>
                  <a:srgbClr val="003865"/>
                </a:solidFill>
                <a:latin typeface="Calibri" panose="020F0502020204030204" pitchFamily="34" charset="0"/>
                <a:ea typeface="Calibri" panose="020F0502020204030204" pitchFamily="34" charset="0"/>
              </a:rPr>
              <a:t>Minnesota Department of Education</a:t>
            </a:r>
            <a:r>
              <a:rPr lang="en-US" dirty="0">
                <a:solidFill>
                  <a:srgbClr val="FFFFFF"/>
                </a:solidFill>
                <a:latin typeface="Calibri" panose="020F0502020204030204" pitchFamily="34" charset="0"/>
                <a:ea typeface="Calibri" panose="020F0502020204030204" pitchFamily="34" charset="0"/>
              </a:rPr>
              <a:t> </a:t>
            </a:r>
            <a:r>
              <a:rPr lang="en-US" dirty="0">
                <a:solidFill>
                  <a:srgbClr val="78BE21"/>
                </a:solidFill>
                <a:latin typeface="Calibri" panose="020F0502020204030204" pitchFamily="34" charset="0"/>
                <a:ea typeface="Calibri" panose="020F0502020204030204" pitchFamily="34" charset="0"/>
              </a:rPr>
              <a:t>|</a:t>
            </a:r>
            <a:r>
              <a:rPr lang="en-US" dirty="0">
                <a:solidFill>
                  <a:srgbClr val="FFFFFF"/>
                </a:solidFill>
                <a:latin typeface="Calibri" panose="020F0502020204030204" pitchFamily="34" charset="0"/>
                <a:ea typeface="Calibri" panose="020F0502020204030204" pitchFamily="34" charset="0"/>
              </a:rPr>
              <a:t> </a:t>
            </a:r>
            <a:r>
              <a:rPr lang="en-US" dirty="0">
                <a:solidFill>
                  <a:srgbClr val="003865"/>
                </a:solidFill>
                <a:latin typeface="Calibri" panose="020F0502020204030204" pitchFamily="34" charset="0"/>
                <a:ea typeface="Calibri" panose="020F0502020204030204" pitchFamily="34" charset="0"/>
              </a:rPr>
              <a:t>education.mn.gov</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804715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South Regional Contacts</a:t>
            </a:r>
            <a:endParaRPr lang="en-US" dirty="0"/>
          </a:p>
        </p:txBody>
      </p:sp>
      <p:sp>
        <p:nvSpPr>
          <p:cNvPr id="4" name="Slide Number Placeholder 3"/>
          <p:cNvSpPr>
            <a:spLocks noGrp="1"/>
          </p:cNvSpPr>
          <p:nvPr>
            <p:ph type="sldNum" sz="quarter" idx="12"/>
          </p:nvPr>
        </p:nvSpPr>
        <p:spPr>
          <a:prstGeom prst="rect">
            <a:avLst/>
          </a:prstGeom>
        </p:spPr>
        <p:txBody>
          <a:bodyPr/>
          <a:lstStyle/>
          <a:p>
            <a:fld id="{91C7252B-4A3A-443E-82EA-92A5BCCF2336}" type="slidenum">
              <a:rPr lang="en-US" smtClean="0"/>
              <a:pPr/>
              <a:t>33</a:t>
            </a:fld>
            <a:endParaRPr lang="en-US" dirty="0"/>
          </a:p>
        </p:txBody>
      </p:sp>
      <p:sp>
        <p:nvSpPr>
          <p:cNvPr id="5" name="Content Placeholder 2"/>
          <p:cNvSpPr txBox="1">
            <a:spLocks/>
          </p:cNvSpPr>
          <p:nvPr/>
        </p:nvSpPr>
        <p:spPr>
          <a:xfrm>
            <a:off x="894374" y="1458672"/>
            <a:ext cx="5157634" cy="466119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en-US" sz="2000" b="1" i="1" dirty="0">
                <a:latin typeface="+mj-lt"/>
              </a:rPr>
              <a:t>South Regional Implementation Project</a:t>
            </a:r>
          </a:p>
          <a:p>
            <a:pPr marL="0" indent="0">
              <a:spcBef>
                <a:spcPts val="0"/>
              </a:spcBef>
              <a:buNone/>
            </a:pPr>
            <a:r>
              <a:rPr lang="en-US" sz="1800" b="1" dirty="0">
                <a:latin typeface="+mj-lt"/>
                <a:ea typeface="Verdana" panose="020B0604030504040204" pitchFamily="34" charset="0"/>
                <a:cs typeface="Verdana" panose="020B0604030504040204" pitchFamily="34" charset="0"/>
              </a:rPr>
              <a:t>Liz Deen </a:t>
            </a:r>
          </a:p>
          <a:p>
            <a:pPr marL="0" indent="0">
              <a:spcBef>
                <a:spcPts val="0"/>
              </a:spcBef>
              <a:buNone/>
            </a:pPr>
            <a:r>
              <a:rPr lang="en-US" sz="1800" dirty="0">
                <a:ea typeface="Verdana" panose="020B0604030504040204" pitchFamily="34" charset="0"/>
                <a:cs typeface="Verdana" panose="020B0604030504040204" pitchFamily="34" charset="0"/>
              </a:rPr>
              <a:t>Lead SRIP Coordinator</a:t>
            </a:r>
            <a:endParaRPr lang="en-US" sz="1800" b="1" dirty="0">
              <a:latin typeface="+mj-lt"/>
              <a:ea typeface="Verdana" panose="020B0604030504040204" pitchFamily="34" charset="0"/>
              <a:cs typeface="Verdana" panose="020B0604030504040204" pitchFamily="34" charset="0"/>
            </a:endParaRPr>
          </a:p>
          <a:p>
            <a:pPr marL="0" indent="0">
              <a:spcBef>
                <a:spcPts val="0"/>
              </a:spcBef>
              <a:buNone/>
            </a:pPr>
            <a:r>
              <a:rPr lang="en-US" sz="1800" dirty="0">
                <a:latin typeface="+mj-lt"/>
                <a:ea typeface="Verdana" panose="020B0604030504040204" pitchFamily="34" charset="0"/>
                <a:cs typeface="Verdana" panose="020B0604030504040204" pitchFamily="34" charset="0"/>
                <a:hlinkClick r:id="rId3"/>
              </a:rPr>
              <a:t>Liz.Deen@swwc.org</a:t>
            </a:r>
            <a:r>
              <a:rPr lang="en-US" sz="1800" dirty="0">
                <a:latin typeface="+mj-lt"/>
                <a:ea typeface="Verdana" panose="020B0604030504040204" pitchFamily="34" charset="0"/>
                <a:cs typeface="Verdana" panose="020B0604030504040204" pitchFamily="34" charset="0"/>
              </a:rPr>
              <a:t> </a:t>
            </a:r>
            <a:endParaRPr lang="en-US" sz="1100" dirty="0">
              <a:latin typeface="+mj-lt"/>
            </a:endParaRPr>
          </a:p>
          <a:p>
            <a:pPr marL="0" indent="0">
              <a:spcBef>
                <a:spcPts val="0"/>
              </a:spcBef>
              <a:buNone/>
            </a:pPr>
            <a:endParaRPr lang="en-US" sz="1100" dirty="0">
              <a:latin typeface="+mj-lt"/>
            </a:endParaRPr>
          </a:p>
          <a:p>
            <a:pPr marL="0" lvl="0" indent="0">
              <a:spcBef>
                <a:spcPts val="0"/>
              </a:spcBef>
              <a:buNone/>
            </a:pPr>
            <a:r>
              <a:rPr lang="en-US" sz="1800" b="1" dirty="0">
                <a:solidFill>
                  <a:srgbClr val="003865"/>
                </a:solidFill>
                <a:ea typeface="Verdana" panose="020B0604030504040204" pitchFamily="34" charset="0"/>
                <a:cs typeface="Verdana" panose="020B0604030504040204" pitchFamily="34" charset="0"/>
              </a:rPr>
              <a:t>Hazel Ashbeck</a:t>
            </a:r>
          </a:p>
          <a:p>
            <a:pPr marL="0" lvl="0" indent="0">
              <a:spcBef>
                <a:spcPts val="0"/>
              </a:spcBef>
              <a:buNone/>
            </a:pPr>
            <a:r>
              <a:rPr lang="en-US" sz="1800" dirty="0">
                <a:solidFill>
                  <a:srgbClr val="003865"/>
                </a:solidFill>
                <a:ea typeface="Verdana" panose="020B0604030504040204" pitchFamily="34" charset="0"/>
                <a:cs typeface="Verdana" panose="020B0604030504040204" pitchFamily="34" charset="0"/>
              </a:rPr>
              <a:t>SRIP Coordinator – SWWC</a:t>
            </a:r>
            <a:endParaRPr lang="en-US" sz="1800" b="1" dirty="0">
              <a:solidFill>
                <a:srgbClr val="003865"/>
              </a:solidFill>
              <a:ea typeface="Verdana" panose="020B0604030504040204" pitchFamily="34" charset="0"/>
              <a:cs typeface="Verdana" panose="020B0604030504040204" pitchFamily="34" charset="0"/>
            </a:endParaRPr>
          </a:p>
          <a:p>
            <a:pPr marL="0" lvl="0" indent="0">
              <a:spcBef>
                <a:spcPts val="0"/>
              </a:spcBef>
              <a:buNone/>
            </a:pPr>
            <a:r>
              <a:rPr lang="en-US" sz="1800" dirty="0">
                <a:solidFill>
                  <a:srgbClr val="003865"/>
                </a:solidFill>
                <a:ea typeface="Verdana" panose="020B0604030504040204" pitchFamily="34" charset="0"/>
                <a:cs typeface="Verdana" panose="020B0604030504040204" pitchFamily="34" charset="0"/>
                <a:hlinkClick r:id="rId4"/>
              </a:rPr>
              <a:t>Hazel.Ashbeck@swwc.org</a:t>
            </a:r>
            <a:r>
              <a:rPr lang="en-US" sz="1800" dirty="0">
                <a:solidFill>
                  <a:srgbClr val="003865"/>
                </a:solidFill>
                <a:ea typeface="Verdana" panose="020B0604030504040204" pitchFamily="34" charset="0"/>
                <a:cs typeface="Verdana" panose="020B0604030504040204" pitchFamily="34" charset="0"/>
              </a:rPr>
              <a:t> </a:t>
            </a:r>
            <a:endParaRPr lang="en-US" sz="1100" dirty="0">
              <a:latin typeface="+mj-lt"/>
            </a:endParaRPr>
          </a:p>
          <a:p>
            <a:pPr marL="0" lvl="0" indent="0">
              <a:spcBef>
                <a:spcPts val="0"/>
              </a:spcBef>
              <a:buNone/>
            </a:pPr>
            <a:endParaRPr lang="en-US" sz="1100" dirty="0">
              <a:latin typeface="+mj-lt"/>
            </a:endParaRPr>
          </a:p>
          <a:p>
            <a:pPr marL="0" lvl="0" indent="0">
              <a:spcBef>
                <a:spcPts val="0"/>
              </a:spcBef>
              <a:buNone/>
            </a:pPr>
            <a:r>
              <a:rPr lang="en-US" sz="1800" b="1" dirty="0">
                <a:solidFill>
                  <a:srgbClr val="003865"/>
                </a:solidFill>
                <a:ea typeface="Verdana" panose="020B0604030504040204" pitchFamily="34" charset="0"/>
                <a:cs typeface="Verdana" panose="020B0604030504040204" pitchFamily="34" charset="0"/>
              </a:rPr>
              <a:t>Erin Toninato</a:t>
            </a:r>
            <a:br>
              <a:rPr lang="en-US" sz="1800" dirty="0">
                <a:solidFill>
                  <a:srgbClr val="003865"/>
                </a:solidFill>
                <a:ea typeface="Verdana" panose="020B0604030504040204" pitchFamily="34" charset="0"/>
                <a:cs typeface="Verdana" panose="020B0604030504040204" pitchFamily="34" charset="0"/>
              </a:rPr>
            </a:br>
            <a:r>
              <a:rPr lang="en-US" sz="1800" dirty="0">
                <a:solidFill>
                  <a:srgbClr val="003865"/>
                </a:solidFill>
                <a:ea typeface="Verdana" panose="020B0604030504040204" pitchFamily="34" charset="0"/>
                <a:cs typeface="Verdana" panose="020B0604030504040204" pitchFamily="34" charset="0"/>
              </a:rPr>
              <a:t>SRIP Coordinator – South Central Service Cooperative </a:t>
            </a:r>
            <a:br>
              <a:rPr lang="en-US" sz="1800" dirty="0">
                <a:solidFill>
                  <a:srgbClr val="003865"/>
                </a:solidFill>
                <a:ea typeface="Verdana" panose="020B0604030504040204" pitchFamily="34" charset="0"/>
                <a:cs typeface="Verdana" panose="020B0604030504040204" pitchFamily="34" charset="0"/>
              </a:rPr>
            </a:br>
            <a:r>
              <a:rPr lang="en-US" sz="1800" dirty="0">
                <a:solidFill>
                  <a:srgbClr val="003865"/>
                </a:solidFill>
                <a:ea typeface="Verdana" panose="020B0604030504040204" pitchFamily="34" charset="0"/>
                <a:cs typeface="Verdana" panose="020B0604030504040204" pitchFamily="34" charset="0"/>
                <a:hlinkClick r:id="rId5"/>
              </a:rPr>
              <a:t>EToninato@mnscsc.org</a:t>
            </a:r>
            <a:r>
              <a:rPr lang="en-US" sz="1800" dirty="0">
                <a:solidFill>
                  <a:srgbClr val="003865"/>
                </a:solidFill>
                <a:ea typeface="Verdana" panose="020B0604030504040204" pitchFamily="34" charset="0"/>
                <a:cs typeface="Verdana" panose="020B0604030504040204" pitchFamily="34" charset="0"/>
              </a:rPr>
              <a:t> </a:t>
            </a:r>
            <a:endParaRPr lang="en-US" sz="1100" dirty="0">
              <a:latin typeface="+mj-lt"/>
            </a:endParaRPr>
          </a:p>
          <a:p>
            <a:pPr marL="0" indent="0">
              <a:buNone/>
            </a:pPr>
            <a:endParaRPr lang="en-US" sz="1100" dirty="0">
              <a:latin typeface="+mj-lt"/>
            </a:endParaRPr>
          </a:p>
          <a:p>
            <a:pPr marL="0" indent="0">
              <a:buNone/>
            </a:pPr>
            <a:r>
              <a:rPr lang="en-US" sz="1800" b="1" dirty="0">
                <a:latin typeface="+mj-lt"/>
                <a:ea typeface="Verdana" panose="020B0604030504040204" pitchFamily="34" charset="0"/>
                <a:cs typeface="Verdana" panose="020B0604030504040204" pitchFamily="34" charset="0"/>
              </a:rPr>
              <a:t>Amber Bruns</a:t>
            </a:r>
            <a:br>
              <a:rPr lang="en-US" sz="1800" dirty="0">
                <a:latin typeface="+mj-lt"/>
                <a:ea typeface="Verdana" panose="020B0604030504040204" pitchFamily="34" charset="0"/>
                <a:cs typeface="Verdana" panose="020B0604030504040204" pitchFamily="34" charset="0"/>
              </a:rPr>
            </a:br>
            <a:r>
              <a:rPr lang="en-US" sz="1800" dirty="0">
                <a:latin typeface="+mj-lt"/>
                <a:ea typeface="Verdana" panose="020B0604030504040204" pitchFamily="34" charset="0"/>
                <a:cs typeface="Verdana" panose="020B0604030504040204" pitchFamily="34" charset="0"/>
              </a:rPr>
              <a:t>Southwest West Central Service Cooperative </a:t>
            </a:r>
            <a:br>
              <a:rPr lang="en-US" sz="1800" dirty="0">
                <a:latin typeface="+mj-lt"/>
                <a:ea typeface="Verdana" panose="020B0604030504040204" pitchFamily="34" charset="0"/>
                <a:cs typeface="Verdana" panose="020B0604030504040204" pitchFamily="34" charset="0"/>
              </a:rPr>
            </a:br>
            <a:r>
              <a:rPr lang="en-US" sz="1800" dirty="0">
                <a:latin typeface="+mj-lt"/>
                <a:ea typeface="Verdana" panose="020B0604030504040204" pitchFamily="34" charset="0"/>
                <a:cs typeface="Verdana" panose="020B0604030504040204" pitchFamily="34" charset="0"/>
                <a:hlinkClick r:id="rId6"/>
              </a:rPr>
              <a:t>Amber.Bruns@swwc.org</a:t>
            </a:r>
            <a:r>
              <a:rPr lang="en-US" sz="1800" dirty="0">
                <a:latin typeface="+mj-lt"/>
                <a:ea typeface="Verdana" panose="020B0604030504040204" pitchFamily="34" charset="0"/>
                <a:cs typeface="Verdana" panose="020B0604030504040204" pitchFamily="34" charset="0"/>
              </a:rPr>
              <a:t> </a:t>
            </a:r>
          </a:p>
          <a:p>
            <a:pPr marL="0" indent="0">
              <a:buNone/>
            </a:pPr>
            <a:endParaRPr lang="en-US" sz="1800" dirty="0">
              <a:latin typeface="+mj-lt"/>
              <a:ea typeface="Verdana" panose="020B0604030504040204" pitchFamily="34" charset="0"/>
              <a:cs typeface="Verdana" panose="020B0604030504040204" pitchFamily="34" charset="0"/>
            </a:endParaRPr>
          </a:p>
        </p:txBody>
      </p:sp>
      <p:sp>
        <p:nvSpPr>
          <p:cNvPr id="7" name="TextBox 6"/>
          <p:cNvSpPr txBox="1"/>
          <p:nvPr/>
        </p:nvSpPr>
        <p:spPr>
          <a:xfrm>
            <a:off x="6624002" y="1458673"/>
            <a:ext cx="4407658" cy="3801041"/>
          </a:xfrm>
          <a:prstGeom prst="rect">
            <a:avLst/>
          </a:prstGeom>
          <a:noFill/>
        </p:spPr>
        <p:txBody>
          <a:bodyPr wrap="square" rtlCol="0">
            <a:spAutoFit/>
          </a:bodyPr>
          <a:lstStyle/>
          <a:p>
            <a:pPr>
              <a:spcAft>
                <a:spcPts val="600"/>
              </a:spcAft>
            </a:pPr>
            <a:r>
              <a:rPr lang="en-US" sz="2000" b="1" i="1" dirty="0">
                <a:latin typeface="+mj-lt"/>
              </a:rPr>
              <a:t>PBIS Management - Regional Contacts</a:t>
            </a:r>
          </a:p>
          <a:p>
            <a:r>
              <a:rPr lang="en-US" b="1" dirty="0"/>
              <a:t>Garrett Petrie</a:t>
            </a:r>
            <a:endParaRPr lang="en-US" dirty="0"/>
          </a:p>
          <a:p>
            <a:r>
              <a:rPr lang="en-US" dirty="0">
                <a:hlinkClick r:id="rId7"/>
              </a:rPr>
              <a:t>Garrett.Petrie@state.mn.us</a:t>
            </a:r>
            <a:endParaRPr lang="en-US" sz="1100" dirty="0">
              <a:latin typeface="+mj-lt"/>
            </a:endParaRPr>
          </a:p>
          <a:p>
            <a:endParaRPr lang="en-US" sz="1100" dirty="0">
              <a:latin typeface="+mj-lt"/>
            </a:endParaRPr>
          </a:p>
          <a:p>
            <a:r>
              <a:rPr lang="en-US" b="1" dirty="0"/>
              <a:t>Janet Christensen</a:t>
            </a:r>
            <a:endParaRPr lang="en-US" dirty="0"/>
          </a:p>
          <a:p>
            <a:r>
              <a:rPr lang="en-US" dirty="0">
                <a:hlinkClick r:id="rId8"/>
              </a:rPr>
              <a:t>Janet.Christensen@state.mn.us</a:t>
            </a:r>
            <a:r>
              <a:rPr lang="en-US" dirty="0"/>
              <a:t> </a:t>
            </a:r>
          </a:p>
          <a:p>
            <a:endParaRPr lang="en-US" sz="1100" dirty="0">
              <a:latin typeface="+mj-lt"/>
            </a:endParaRPr>
          </a:p>
          <a:p>
            <a:r>
              <a:rPr lang="en-US" b="1" dirty="0"/>
              <a:t>Eric Kloos</a:t>
            </a:r>
            <a:br>
              <a:rPr lang="en-US" dirty="0"/>
            </a:br>
            <a:r>
              <a:rPr lang="en-US" u="sng" dirty="0">
                <a:hlinkClick r:id="rId9"/>
              </a:rPr>
              <a:t>Eric.Kloos@state.mn.us</a:t>
            </a:r>
            <a:br>
              <a:rPr lang="en-US" dirty="0"/>
            </a:br>
            <a:endParaRPr lang="en-US" dirty="0">
              <a:latin typeface="+mj-lt"/>
            </a:endParaRPr>
          </a:p>
          <a:p>
            <a:pPr>
              <a:spcAft>
                <a:spcPts val="600"/>
              </a:spcAft>
            </a:pPr>
            <a:r>
              <a:rPr lang="en-US" sz="2000" b="1" i="1" dirty="0">
                <a:latin typeface="+mj-lt"/>
              </a:rPr>
              <a:t>PBIS Evaluation Contact</a:t>
            </a:r>
          </a:p>
          <a:p>
            <a:r>
              <a:rPr lang="en-US" b="1" dirty="0">
                <a:latin typeface="+mj-lt"/>
              </a:rPr>
              <a:t>Wilder Research</a:t>
            </a:r>
            <a:br>
              <a:rPr lang="en-US" dirty="0">
                <a:latin typeface="+mj-lt"/>
              </a:rPr>
            </a:br>
            <a:r>
              <a:rPr lang="en-US" u="sng" dirty="0">
                <a:latin typeface="+mj-lt"/>
                <a:hlinkClick r:id="rId10"/>
              </a:rPr>
              <a:t>pbisevalmn@wilder.org</a:t>
            </a:r>
            <a:endParaRPr lang="en-US" sz="2000" dirty="0">
              <a:latin typeface="+mj-lt"/>
            </a:endParaRPr>
          </a:p>
        </p:txBody>
      </p:sp>
      <p:sp>
        <p:nvSpPr>
          <p:cNvPr id="6" name="Rectangle 5"/>
          <p:cNvSpPr/>
          <p:nvPr/>
        </p:nvSpPr>
        <p:spPr>
          <a:xfrm>
            <a:off x="6624002" y="5470197"/>
            <a:ext cx="4407658" cy="646331"/>
          </a:xfrm>
          <a:prstGeom prst="rect">
            <a:avLst/>
          </a:prstGeom>
        </p:spPr>
        <p:txBody>
          <a:bodyPr wrap="square">
            <a:spAutoFit/>
          </a:bodyPr>
          <a:lstStyle/>
          <a:p>
            <a:r>
              <a:rPr lang="en-US" b="1" dirty="0"/>
              <a:t>Find other PBIS Minnesota contacts at: </a:t>
            </a:r>
            <a:r>
              <a:rPr lang="en-US" dirty="0">
                <a:hlinkClick r:id="rId11" tooltip="PBIS MN contact webpage"/>
              </a:rPr>
              <a:t>http://pbismn.org/contact-us.php</a:t>
            </a:r>
            <a:r>
              <a:rPr lang="en-US" dirty="0"/>
              <a:t> </a:t>
            </a:r>
          </a:p>
        </p:txBody>
      </p:sp>
      <p:sp>
        <p:nvSpPr>
          <p:cNvPr id="3" name="Date Placeholder 2"/>
          <p:cNvSpPr>
            <a:spLocks noGrp="1"/>
          </p:cNvSpPr>
          <p:nvPr>
            <p:ph type="dt" sz="half" idx="10"/>
          </p:nvPr>
        </p:nvSpPr>
        <p:spPr/>
        <p:txBody>
          <a:bodyPr/>
          <a:lstStyle/>
          <a:p>
            <a:fld id="{43D316F4-89AD-44DD-BF26-638FC8FCDF6E}" type="datetime1">
              <a:rPr lang="en-US" smtClean="0">
                <a:solidFill>
                  <a:srgbClr val="000000"/>
                </a:solidFill>
              </a:rPr>
              <a:t>7/27/2021</a:t>
            </a:fld>
            <a:endParaRPr lang="en-US" dirty="0">
              <a:solidFill>
                <a:srgbClr val="000000"/>
              </a:solidFill>
            </a:endParaRPr>
          </a:p>
        </p:txBody>
      </p:sp>
      <p:sp>
        <p:nvSpPr>
          <p:cNvPr id="9" name="Footer Placeholder 5"/>
          <p:cNvSpPr>
            <a:spLocks noGrp="1"/>
          </p:cNvSpPr>
          <p:nvPr>
            <p:ph type="ftr" sz="quarter" idx="13"/>
          </p:nvPr>
        </p:nvSpPr>
        <p:spPr>
          <a:xfrm>
            <a:off x="2885256" y="6356350"/>
            <a:ext cx="6421487" cy="365125"/>
          </a:xfrm>
        </p:spPr>
        <p:txBody>
          <a:bodyPr/>
          <a:lstStyle/>
          <a:p>
            <a:r>
              <a:rPr lang="en-US" dirty="0">
                <a:solidFill>
                  <a:srgbClr val="003865"/>
                </a:solidFill>
                <a:latin typeface="Calibri" panose="020F0502020204030204" pitchFamily="34" charset="0"/>
                <a:ea typeface="Calibri" panose="020F0502020204030204" pitchFamily="34" charset="0"/>
              </a:rPr>
              <a:t>Minnesota Department of Education</a:t>
            </a:r>
            <a:r>
              <a:rPr lang="en-US" dirty="0">
                <a:solidFill>
                  <a:srgbClr val="FFFFFF"/>
                </a:solidFill>
                <a:latin typeface="Calibri" panose="020F0502020204030204" pitchFamily="34" charset="0"/>
                <a:ea typeface="Calibri" panose="020F0502020204030204" pitchFamily="34" charset="0"/>
              </a:rPr>
              <a:t> </a:t>
            </a:r>
            <a:r>
              <a:rPr lang="en-US" dirty="0">
                <a:solidFill>
                  <a:srgbClr val="78BE21"/>
                </a:solidFill>
                <a:latin typeface="Calibri" panose="020F0502020204030204" pitchFamily="34" charset="0"/>
                <a:ea typeface="Calibri" panose="020F0502020204030204" pitchFamily="34" charset="0"/>
              </a:rPr>
              <a:t>|</a:t>
            </a:r>
            <a:r>
              <a:rPr lang="en-US" dirty="0">
                <a:solidFill>
                  <a:srgbClr val="FFFFFF"/>
                </a:solidFill>
                <a:latin typeface="Calibri" panose="020F0502020204030204" pitchFamily="34" charset="0"/>
                <a:ea typeface="Calibri" panose="020F0502020204030204" pitchFamily="34" charset="0"/>
              </a:rPr>
              <a:t> </a:t>
            </a:r>
            <a:r>
              <a:rPr lang="en-US" dirty="0">
                <a:solidFill>
                  <a:srgbClr val="003865"/>
                </a:solidFill>
                <a:latin typeface="Calibri" panose="020F0502020204030204" pitchFamily="34" charset="0"/>
                <a:ea typeface="Calibri" panose="020F0502020204030204" pitchFamily="34" charset="0"/>
              </a:rPr>
              <a:t>education.mn.gov</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3384004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Text Placeholder 2"/>
          <p:cNvSpPr>
            <a:spLocks noGrp="1"/>
          </p:cNvSpPr>
          <p:nvPr>
            <p:ph type="body" sz="quarter" idx="13"/>
          </p:nvPr>
        </p:nvSpPr>
        <p:spPr/>
        <p:txBody>
          <a:bodyPr/>
          <a:lstStyle/>
          <a:p>
            <a:pPr>
              <a:spcAft>
                <a:spcPts val="0"/>
              </a:spcAft>
            </a:pPr>
            <a:r>
              <a:rPr lang="en-US" sz="2800" b="1"/>
              <a:t>Minnesota Department of Education – PBIS Management Team</a:t>
            </a:r>
          </a:p>
          <a:p>
            <a:pPr>
              <a:spcAft>
                <a:spcPts val="0"/>
              </a:spcAft>
            </a:pPr>
            <a:r>
              <a:rPr lang="en-US" sz="2800"/>
              <a:t>MDE.PBIS@state.mn.us</a:t>
            </a:r>
            <a:endParaRPr lang="en-US" sz="2800" dirty="0"/>
          </a:p>
        </p:txBody>
      </p:sp>
      <p:sp>
        <p:nvSpPr>
          <p:cNvPr id="4" name="Date Placeholder 3"/>
          <p:cNvSpPr>
            <a:spLocks noGrp="1"/>
          </p:cNvSpPr>
          <p:nvPr>
            <p:ph type="dt" sz="half" idx="10"/>
          </p:nvPr>
        </p:nvSpPr>
        <p:spPr/>
        <p:txBody>
          <a:bodyPr/>
          <a:lstStyle/>
          <a:p>
            <a:fld id="{D094F804-653A-41F1-A565-1098D9DEB37A}" type="datetime1">
              <a:rPr lang="en-US" smtClean="0">
                <a:solidFill>
                  <a:srgbClr val="FFFFFF"/>
                </a:solidFill>
              </a:rPr>
              <a:pPr/>
              <a:t>7/27/2021</a:t>
            </a:fld>
            <a:endParaRPr lang="en-US" dirty="0">
              <a:solidFill>
                <a:srgbClr val="FFFFFF"/>
              </a:solidFill>
            </a:endParaRPr>
          </a:p>
        </p:txBody>
      </p:sp>
      <p:sp>
        <p:nvSpPr>
          <p:cNvPr id="6" name="Slide Number Placeholder 5"/>
          <p:cNvSpPr>
            <a:spLocks noGrp="1"/>
          </p:cNvSpPr>
          <p:nvPr>
            <p:ph type="sldNum" sz="quarter" idx="11"/>
          </p:nvPr>
        </p:nvSpPr>
        <p:spPr/>
        <p:txBody>
          <a:bodyPr/>
          <a:lstStyle/>
          <a:p>
            <a:fld id="{48F63A3B-78C7-47BE-AE5E-E10140E04643}" type="slidenum">
              <a:rPr lang="en-US" smtClean="0">
                <a:solidFill>
                  <a:srgbClr val="FFFFFF"/>
                </a:solidFill>
              </a:rPr>
              <a:pPr/>
              <a:t>34</a:t>
            </a:fld>
            <a:endParaRPr lang="en-US" dirty="0">
              <a:solidFill>
                <a:srgbClr val="FFFFFF"/>
              </a:solidFill>
            </a:endParaRPr>
          </a:p>
        </p:txBody>
      </p:sp>
      <p:sp>
        <p:nvSpPr>
          <p:cNvPr id="8" name="Footer Placeholder 5"/>
          <p:cNvSpPr>
            <a:spLocks noGrp="1"/>
          </p:cNvSpPr>
          <p:nvPr>
            <p:ph type="ftr" sz="quarter" idx="13"/>
          </p:nvPr>
        </p:nvSpPr>
        <p:spPr>
          <a:xfrm>
            <a:off x="2885256" y="6356350"/>
            <a:ext cx="6421487" cy="365125"/>
          </a:xfrm>
        </p:spPr>
        <p:txBody>
          <a:bodyPr>
            <a:normAutofit/>
          </a:bodyPr>
          <a:lstStyle/>
          <a:p>
            <a:r>
              <a:rPr lang="en-US" sz="1200" dirty="0">
                <a:latin typeface="Calibri" panose="020F0502020204030204" pitchFamily="34" charset="0"/>
                <a:ea typeface="Calibri" panose="020F0502020204030204" pitchFamily="34" charset="0"/>
              </a:rPr>
              <a:t>Minnesota Department of Education | education.mn.gov</a:t>
            </a:r>
            <a:endParaRPr lang="en-US" sz="12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05469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solidFill>
                  <a:srgbClr val="FFFFFF"/>
                </a:solidFill>
              </a:rPr>
              <a:t>Welcome New Teams</a:t>
            </a:r>
            <a:r>
              <a:rPr lang="en-US" dirty="0">
                <a:solidFill>
                  <a:srgbClr val="FFFFFF"/>
                </a:solidFill>
              </a:rPr>
              <a:t>!</a:t>
            </a:r>
            <a:br>
              <a:rPr lang="en-US" dirty="0">
                <a:solidFill>
                  <a:srgbClr val="FFFFFF"/>
                </a:solidFill>
              </a:rPr>
            </a:br>
            <a:r>
              <a:rPr lang="en-US" sz="2700" dirty="0">
                <a:solidFill>
                  <a:srgbClr val="FFFFFF"/>
                </a:solidFill>
              </a:rPr>
              <a:t>PBIS Minnesota Cohort Training</a:t>
            </a:r>
            <a:endParaRPr lang="en-US" sz="3200" dirty="0"/>
          </a:p>
        </p:txBody>
      </p:sp>
      <p:sp>
        <p:nvSpPr>
          <p:cNvPr id="3" name="Content Placeholder 2"/>
          <p:cNvSpPr>
            <a:spLocks noGrp="1"/>
          </p:cNvSpPr>
          <p:nvPr>
            <p:ph idx="1"/>
          </p:nvPr>
        </p:nvSpPr>
        <p:spPr/>
        <p:txBody>
          <a:bodyPr/>
          <a:lstStyle/>
          <a:p>
            <a:pPr marL="0" indent="0">
              <a:buNone/>
            </a:pPr>
            <a:r>
              <a:rPr lang="en-US" sz="4000" b="1" dirty="0"/>
              <a:t>Takeaways</a:t>
            </a:r>
          </a:p>
          <a:p>
            <a:r>
              <a:rPr lang="en-US" sz="4000" dirty="0">
                <a:sym typeface="Calibri"/>
              </a:rPr>
              <a:t>2020 in Review</a:t>
            </a:r>
          </a:p>
          <a:p>
            <a:r>
              <a:rPr lang="en-US" sz="4000" dirty="0">
                <a:sym typeface="Calibri"/>
              </a:rPr>
              <a:t>PBIS Growth in Minnesota</a:t>
            </a:r>
          </a:p>
          <a:p>
            <a:r>
              <a:rPr lang="en-US" sz="4000" dirty="0">
                <a:sym typeface="Calibri"/>
              </a:rPr>
              <a:t>Supports for PBIS Across Learning Environments</a:t>
            </a:r>
            <a:endParaRPr lang="en-US" dirty="0"/>
          </a:p>
          <a:p>
            <a:endParaRPr lang="en-US" dirty="0"/>
          </a:p>
        </p:txBody>
      </p:sp>
      <p:sp>
        <p:nvSpPr>
          <p:cNvPr id="4" name="Date Placeholder 3"/>
          <p:cNvSpPr>
            <a:spLocks noGrp="1"/>
          </p:cNvSpPr>
          <p:nvPr>
            <p:ph type="dt" sz="half" idx="10"/>
          </p:nvPr>
        </p:nvSpPr>
        <p:spPr/>
        <p:txBody>
          <a:bodyPr/>
          <a:lstStyle/>
          <a:p>
            <a:fld id="{4E378511-6713-4613-8B07-4467D575BE79}" type="datetime1">
              <a:rPr lang="en-US" smtClean="0"/>
              <a:t>7/27/2021</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4</a:t>
            </a:fld>
            <a:endParaRPr lang="en-US" dirty="0"/>
          </a:p>
        </p:txBody>
      </p:sp>
      <p:sp>
        <p:nvSpPr>
          <p:cNvPr id="7" name="Footer Placeholder 5"/>
          <p:cNvSpPr>
            <a:spLocks noGrp="1"/>
          </p:cNvSpPr>
          <p:nvPr>
            <p:ph type="ftr" sz="quarter" idx="13"/>
          </p:nvPr>
        </p:nvSpPr>
        <p:spPr>
          <a:xfrm>
            <a:off x="2885256" y="6356350"/>
            <a:ext cx="6421487" cy="365125"/>
          </a:xfrm>
        </p:spPr>
        <p:txBody>
          <a:bodyPr/>
          <a:lstStyle/>
          <a:p>
            <a:r>
              <a:rPr lang="en-US" dirty="0">
                <a:solidFill>
                  <a:srgbClr val="003865"/>
                </a:solidFill>
                <a:latin typeface="Calibri" panose="020F0502020204030204" pitchFamily="34" charset="0"/>
                <a:ea typeface="Calibri" panose="020F0502020204030204" pitchFamily="34" charset="0"/>
              </a:rPr>
              <a:t>Minnesota Department of Education</a:t>
            </a:r>
            <a:r>
              <a:rPr lang="en-US" dirty="0">
                <a:solidFill>
                  <a:srgbClr val="FFFFFF"/>
                </a:solidFill>
                <a:latin typeface="Calibri" panose="020F0502020204030204" pitchFamily="34" charset="0"/>
                <a:ea typeface="Calibri" panose="020F0502020204030204" pitchFamily="34" charset="0"/>
              </a:rPr>
              <a:t> </a:t>
            </a:r>
            <a:r>
              <a:rPr lang="en-US" dirty="0">
                <a:solidFill>
                  <a:srgbClr val="78BE21"/>
                </a:solidFill>
                <a:latin typeface="Calibri" panose="020F0502020204030204" pitchFamily="34" charset="0"/>
                <a:ea typeface="Calibri" panose="020F0502020204030204" pitchFamily="34" charset="0"/>
              </a:rPr>
              <a:t>|</a:t>
            </a:r>
            <a:r>
              <a:rPr lang="en-US" dirty="0">
                <a:solidFill>
                  <a:srgbClr val="FFFFFF"/>
                </a:solidFill>
                <a:latin typeface="Calibri" panose="020F0502020204030204" pitchFamily="34" charset="0"/>
                <a:ea typeface="Calibri" panose="020F0502020204030204" pitchFamily="34" charset="0"/>
              </a:rPr>
              <a:t> </a:t>
            </a:r>
            <a:r>
              <a:rPr lang="en-US" dirty="0">
                <a:solidFill>
                  <a:srgbClr val="003865"/>
                </a:solidFill>
                <a:latin typeface="Calibri" panose="020F0502020204030204" pitchFamily="34" charset="0"/>
                <a:ea typeface="Calibri" panose="020F0502020204030204" pitchFamily="34" charset="0"/>
              </a:rPr>
              <a:t>education.mn.gov</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996868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 in Review</a:t>
            </a:r>
          </a:p>
        </p:txBody>
      </p:sp>
      <p:sp>
        <p:nvSpPr>
          <p:cNvPr id="3" name="Date Placeholder 2"/>
          <p:cNvSpPr>
            <a:spLocks noGrp="1"/>
          </p:cNvSpPr>
          <p:nvPr>
            <p:ph type="dt" sz="half" idx="10"/>
          </p:nvPr>
        </p:nvSpPr>
        <p:spPr/>
        <p:txBody>
          <a:bodyPr/>
          <a:lstStyle/>
          <a:p>
            <a:fld id="{9A198C9B-0587-4A1E-9E03-E4C9FE222F08}" type="datetime1">
              <a:rPr lang="en-US" smtClean="0">
                <a:solidFill>
                  <a:srgbClr val="000000"/>
                </a:solidFill>
              </a:rPr>
              <a:pPr/>
              <a:t>7/27/2021</a:t>
            </a:fld>
            <a:endParaRPr lang="en-US" dirty="0">
              <a:solidFill>
                <a:srgbClr val="000000"/>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000000"/>
                </a:solidFill>
              </a:rPr>
              <a:pPr/>
              <a:t>5</a:t>
            </a:fld>
            <a:endParaRPr lang="en-US" dirty="0">
              <a:solidFill>
                <a:srgbClr val="000000"/>
              </a:solidFill>
            </a:endParaRPr>
          </a:p>
        </p:txBody>
      </p:sp>
      <p:sp>
        <p:nvSpPr>
          <p:cNvPr id="6" name="Footer Placeholder 5"/>
          <p:cNvSpPr>
            <a:spLocks noGrp="1"/>
          </p:cNvSpPr>
          <p:nvPr>
            <p:ph type="ftr" sz="quarter" idx="13"/>
          </p:nvPr>
        </p:nvSpPr>
        <p:spPr>
          <a:xfrm>
            <a:off x="2885256" y="6356350"/>
            <a:ext cx="6421487" cy="365125"/>
          </a:xfrm>
        </p:spPr>
        <p:txBody>
          <a:bodyPr/>
          <a:lstStyle/>
          <a:p>
            <a:r>
              <a:rPr lang="en-US" dirty="0">
                <a:solidFill>
                  <a:srgbClr val="003865"/>
                </a:solidFill>
                <a:latin typeface="Calibri" panose="020F0502020204030204" pitchFamily="34" charset="0"/>
                <a:ea typeface="Calibri" panose="020F0502020204030204" pitchFamily="34" charset="0"/>
              </a:rPr>
              <a:t>Minnesota Department of Education</a:t>
            </a:r>
            <a:r>
              <a:rPr lang="en-US" dirty="0">
                <a:solidFill>
                  <a:srgbClr val="FFFFFF"/>
                </a:solidFill>
                <a:latin typeface="Calibri" panose="020F0502020204030204" pitchFamily="34" charset="0"/>
                <a:ea typeface="Calibri" panose="020F0502020204030204" pitchFamily="34" charset="0"/>
              </a:rPr>
              <a:t> </a:t>
            </a:r>
            <a:r>
              <a:rPr lang="en-US" dirty="0">
                <a:solidFill>
                  <a:srgbClr val="78BE21"/>
                </a:solidFill>
                <a:latin typeface="Calibri" panose="020F0502020204030204" pitchFamily="34" charset="0"/>
                <a:ea typeface="Calibri" panose="020F0502020204030204" pitchFamily="34" charset="0"/>
              </a:rPr>
              <a:t>|</a:t>
            </a:r>
            <a:r>
              <a:rPr lang="en-US" dirty="0">
                <a:solidFill>
                  <a:srgbClr val="FFFFFF"/>
                </a:solidFill>
                <a:latin typeface="Calibri" panose="020F0502020204030204" pitchFamily="34" charset="0"/>
                <a:ea typeface="Calibri" panose="020F0502020204030204" pitchFamily="34" charset="0"/>
              </a:rPr>
              <a:t> </a:t>
            </a:r>
            <a:r>
              <a:rPr lang="en-US" dirty="0">
                <a:solidFill>
                  <a:srgbClr val="003865"/>
                </a:solidFill>
                <a:latin typeface="Calibri" panose="020F0502020204030204" pitchFamily="34" charset="0"/>
                <a:ea typeface="Calibri" panose="020F0502020204030204" pitchFamily="34" charset="0"/>
              </a:rPr>
              <a:t>education.mn.gov</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961511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March – May 2020</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b="1" dirty="0"/>
              <a:t>March 2020: </a:t>
            </a:r>
            <a:r>
              <a:rPr lang="en-US" dirty="0">
                <a:hlinkClick r:id="rId3"/>
              </a:rPr>
              <a:t>Emergency Executive Order 20-02</a:t>
            </a:r>
            <a:r>
              <a:rPr lang="en-US" dirty="0"/>
              <a:t> authorized and directed the Commissioner of Education to temporarily close schools to plan for a safe educational environment.</a:t>
            </a:r>
          </a:p>
          <a:p>
            <a:pPr marL="342900" indent="-342900">
              <a:buFont typeface="Arial" panose="020B0604020202020204" pitchFamily="34" charset="0"/>
              <a:buChar char="•"/>
            </a:pPr>
            <a:r>
              <a:rPr lang="en-US" b="1" dirty="0"/>
              <a:t>March 2020:</a:t>
            </a:r>
            <a:r>
              <a:rPr lang="en-US" dirty="0"/>
              <a:t> </a:t>
            </a:r>
            <a:r>
              <a:rPr lang="en-US" dirty="0">
                <a:hlinkClick r:id="rId4"/>
              </a:rPr>
              <a:t>Emergency Executive Order 20-19 </a:t>
            </a:r>
            <a:r>
              <a:rPr lang="en-US" dirty="0"/>
              <a:t> authorized and directed the Commissioner of Education to implement a Distance Learning Period and continue to provide a safe learning environment for Minnesota’s students.</a:t>
            </a:r>
          </a:p>
          <a:p>
            <a:pPr marL="342900" indent="-342900">
              <a:buFont typeface="Arial" panose="020B0604020202020204" pitchFamily="34" charset="0"/>
              <a:buChar char="•"/>
            </a:pPr>
            <a:r>
              <a:rPr lang="en-US" b="1" dirty="0"/>
              <a:t>May 2020:</a:t>
            </a:r>
            <a:r>
              <a:rPr lang="en-US" dirty="0"/>
              <a:t> </a:t>
            </a:r>
            <a:r>
              <a:rPr lang="en-US" dirty="0">
                <a:hlinkClick r:id="rId5"/>
              </a:rPr>
              <a:t>Emergency Executive Order 20-41</a:t>
            </a:r>
            <a:r>
              <a:rPr lang="en-US" dirty="0"/>
              <a:t> authorized and directed the Commissioner of Education to extend the Distance Learning Period and continue to provide a safe learning environment for Minnesota’s students.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7/27/2021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 name="Footer Placeholder 5"/>
          <p:cNvSpPr>
            <a:spLocks noGrp="1"/>
          </p:cNvSpPr>
          <p:nvPr>
            <p:ph type="ftr" sz="quarter" idx="13"/>
          </p:nvPr>
        </p:nvSpPr>
        <p:spPr>
          <a:xfrm>
            <a:off x="2885256" y="6356350"/>
            <a:ext cx="6421487" cy="365125"/>
          </a:xfrm>
        </p:spPr>
        <p:txBody>
          <a:bodyPr/>
          <a:lstStyle/>
          <a:p>
            <a:r>
              <a:rPr lang="en-US" dirty="0">
                <a:solidFill>
                  <a:srgbClr val="003865"/>
                </a:solidFill>
                <a:latin typeface="Calibri" panose="020F0502020204030204" pitchFamily="34" charset="0"/>
                <a:ea typeface="Calibri" panose="020F0502020204030204" pitchFamily="34" charset="0"/>
              </a:rPr>
              <a:t>Minnesota Department of Education</a:t>
            </a:r>
            <a:r>
              <a:rPr lang="en-US" dirty="0">
                <a:solidFill>
                  <a:srgbClr val="FFFFFF"/>
                </a:solidFill>
                <a:latin typeface="Calibri" panose="020F0502020204030204" pitchFamily="34" charset="0"/>
                <a:ea typeface="Calibri" panose="020F0502020204030204" pitchFamily="34" charset="0"/>
              </a:rPr>
              <a:t> </a:t>
            </a:r>
            <a:r>
              <a:rPr lang="en-US" dirty="0">
                <a:solidFill>
                  <a:srgbClr val="78BE21"/>
                </a:solidFill>
                <a:latin typeface="Calibri" panose="020F0502020204030204" pitchFamily="34" charset="0"/>
                <a:ea typeface="Calibri" panose="020F0502020204030204" pitchFamily="34" charset="0"/>
              </a:rPr>
              <a:t>|</a:t>
            </a:r>
            <a:r>
              <a:rPr lang="en-US" dirty="0">
                <a:solidFill>
                  <a:srgbClr val="FFFFFF"/>
                </a:solidFill>
                <a:latin typeface="Calibri" panose="020F0502020204030204" pitchFamily="34" charset="0"/>
                <a:ea typeface="Calibri" panose="020F0502020204030204" pitchFamily="34" charset="0"/>
              </a:rPr>
              <a:t> </a:t>
            </a:r>
            <a:r>
              <a:rPr lang="en-US" dirty="0">
                <a:solidFill>
                  <a:srgbClr val="003865"/>
                </a:solidFill>
                <a:latin typeface="Calibri" panose="020F0502020204030204" pitchFamily="34" charset="0"/>
                <a:ea typeface="Calibri" panose="020F0502020204030204" pitchFamily="34" charset="0"/>
              </a:rPr>
              <a:t>education.mn.gov</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78504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Thanks from Commissioner to</a:t>
            </a:r>
            <a:br>
              <a:rPr lang="en-US" sz="3200" dirty="0"/>
            </a:br>
            <a:r>
              <a:rPr lang="en-US" sz="3200" dirty="0"/>
              <a:t>Exemplar Schools </a:t>
            </a:r>
          </a:p>
        </p:txBody>
      </p:sp>
      <p:sp>
        <p:nvSpPr>
          <p:cNvPr id="3" name="Text Placeholder 2"/>
          <p:cNvSpPr>
            <a:spLocks noGrp="1"/>
          </p:cNvSpPr>
          <p:nvPr>
            <p:ph idx="1"/>
          </p:nvPr>
        </p:nvSpPr>
        <p:spPr/>
        <p:txBody>
          <a:bodyPr/>
          <a:lstStyle/>
          <a:p>
            <a:pPr marL="69850" indent="0">
              <a:buNone/>
            </a:pPr>
            <a:r>
              <a:rPr lang="en-US" dirty="0"/>
              <a:t>“In education, our </a:t>
            </a:r>
            <a:r>
              <a:rPr lang="en-US" b="1" dirty="0"/>
              <a:t>students are the heart </a:t>
            </a:r>
            <a:r>
              <a:rPr lang="en-US" dirty="0"/>
              <a:t>of everything we do. It is </a:t>
            </a:r>
            <a:r>
              <a:rPr lang="en-US" b="1" dirty="0"/>
              <a:t>critical that they feel supported</a:t>
            </a:r>
            <a:r>
              <a:rPr lang="en-US" dirty="0"/>
              <a:t>, especially as they encounter challenging and traumatic issues…”</a:t>
            </a:r>
          </a:p>
          <a:p>
            <a:pPr marL="69850" indent="0">
              <a:buNone/>
            </a:pPr>
            <a:r>
              <a:rPr lang="en-US" dirty="0"/>
              <a:t>“I congratulate and </a:t>
            </a:r>
            <a:r>
              <a:rPr lang="en-US" b="1" dirty="0"/>
              <a:t>thank these schools and districts</a:t>
            </a:r>
            <a:r>
              <a:rPr lang="en-US" dirty="0"/>
              <a:t> for reimagining and transforming </a:t>
            </a:r>
            <a:r>
              <a:rPr lang="en-US" b="1" dirty="0"/>
              <a:t>the way they care for and support our students</a:t>
            </a:r>
            <a:r>
              <a:rPr lang="en-US" dirty="0"/>
              <a:t>. Your work not only benefits our schools, but it</a:t>
            </a:r>
            <a:r>
              <a:rPr lang="en-US" b="1" dirty="0"/>
              <a:t> benefits our communities as a whole</a:t>
            </a:r>
            <a:r>
              <a:rPr lang="en-US" dirty="0"/>
              <a:t>.”</a:t>
            </a:r>
          </a:p>
          <a:p>
            <a:pPr marL="0" indent="0" algn="r">
              <a:buNone/>
            </a:pPr>
            <a:r>
              <a:rPr lang="en-US" dirty="0"/>
              <a:t>- MDE Commissioner Mary Cathryn Ricker</a:t>
            </a:r>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
        <p:nvSpPr>
          <p:cNvPr id="6" name="Footer Placeholder 5"/>
          <p:cNvSpPr>
            <a:spLocks noGrp="1"/>
          </p:cNvSpPr>
          <p:nvPr>
            <p:ph type="ftr" sz="quarter" idx="13"/>
          </p:nvPr>
        </p:nvSpPr>
        <p:spPr>
          <a:xfrm>
            <a:off x="2885256" y="6356350"/>
            <a:ext cx="6421487" cy="365125"/>
          </a:xfrm>
        </p:spPr>
        <p:txBody>
          <a:bodyPr/>
          <a:lstStyle/>
          <a:p>
            <a:r>
              <a:rPr lang="en-US" dirty="0">
                <a:solidFill>
                  <a:srgbClr val="003865"/>
                </a:solidFill>
                <a:latin typeface="Calibri" panose="020F0502020204030204" pitchFamily="34" charset="0"/>
                <a:ea typeface="Calibri" panose="020F0502020204030204" pitchFamily="34" charset="0"/>
              </a:rPr>
              <a:t>Minnesota Department of Education</a:t>
            </a:r>
            <a:r>
              <a:rPr lang="en-US" dirty="0">
                <a:solidFill>
                  <a:srgbClr val="FFFFFF"/>
                </a:solidFill>
                <a:latin typeface="Calibri" panose="020F0502020204030204" pitchFamily="34" charset="0"/>
                <a:ea typeface="Calibri" panose="020F0502020204030204" pitchFamily="34" charset="0"/>
              </a:rPr>
              <a:t> </a:t>
            </a:r>
            <a:r>
              <a:rPr lang="en-US" dirty="0">
                <a:solidFill>
                  <a:srgbClr val="78BE21"/>
                </a:solidFill>
                <a:latin typeface="Calibri" panose="020F0502020204030204" pitchFamily="34" charset="0"/>
                <a:ea typeface="Calibri" panose="020F0502020204030204" pitchFamily="34" charset="0"/>
              </a:rPr>
              <a:t>|</a:t>
            </a:r>
            <a:r>
              <a:rPr lang="en-US" dirty="0">
                <a:solidFill>
                  <a:srgbClr val="FFFFFF"/>
                </a:solidFill>
                <a:latin typeface="Calibri" panose="020F0502020204030204" pitchFamily="34" charset="0"/>
                <a:ea typeface="Calibri" panose="020F0502020204030204" pitchFamily="34" charset="0"/>
              </a:rPr>
              <a:t> </a:t>
            </a:r>
            <a:r>
              <a:rPr lang="en-US" dirty="0">
                <a:solidFill>
                  <a:srgbClr val="003865"/>
                </a:solidFill>
                <a:latin typeface="Calibri" panose="020F0502020204030204" pitchFamily="34" charset="0"/>
                <a:ea typeface="Calibri" panose="020F0502020204030204" pitchFamily="34" charset="0"/>
              </a:rPr>
              <a:t>education.mn.gov</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27636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 Honoring the Life of George Floyd,</a:t>
            </a:r>
            <a:br>
              <a:rPr lang="en-US" sz="3200" dirty="0"/>
            </a:br>
            <a:r>
              <a:rPr lang="en-US" sz="2400" dirty="0"/>
              <a:t>and Lives of Every Person That Were Cut Short Due to Racism</a:t>
            </a:r>
            <a:endParaRPr lang="en-US" sz="3200" dirty="0"/>
          </a:p>
        </p:txBody>
      </p:sp>
      <p:sp>
        <p:nvSpPr>
          <p:cNvPr id="3" name="Content Placeholder 2"/>
          <p:cNvSpPr>
            <a:spLocks noGrp="1"/>
          </p:cNvSpPr>
          <p:nvPr>
            <p:ph idx="1"/>
          </p:nvPr>
        </p:nvSpPr>
        <p:spPr/>
        <p:txBody>
          <a:bodyPr/>
          <a:lstStyle/>
          <a:p>
            <a:r>
              <a:rPr lang="en-US" dirty="0"/>
              <a:t>Local, national and international mourning for George Floyd is about more than one tragic incident</a:t>
            </a:r>
          </a:p>
          <a:p>
            <a:pPr lvl="1"/>
            <a:r>
              <a:rPr lang="en-US" dirty="0"/>
              <a:t>Result of generations of systemic racism that threaten the dignity of our state’s Black communities, Indigenous communities, and communities of color</a:t>
            </a:r>
          </a:p>
        </p:txBody>
      </p:sp>
      <p:sp>
        <p:nvSpPr>
          <p:cNvPr id="4" name="Date Placeholder 3"/>
          <p:cNvSpPr>
            <a:spLocks noGrp="1"/>
          </p:cNvSpPr>
          <p:nvPr>
            <p:ph type="dt" sz="half" idx="10"/>
          </p:nvPr>
        </p:nvSpPr>
        <p:spPr/>
        <p:txBody>
          <a:bodyPr/>
          <a:lstStyle/>
          <a:p>
            <a:fld id="{9A198C9B-0587-4A1E-9E03-E4C9FE222F08}" type="datetime1">
              <a:rPr lang="en-US" smtClean="0">
                <a:solidFill>
                  <a:srgbClr val="000000"/>
                </a:solidFill>
              </a:rPr>
              <a:pPr/>
              <a:t>7/27/2021</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8</a:t>
            </a:fld>
            <a:endParaRPr lang="en-US" dirty="0">
              <a:solidFill>
                <a:srgbClr val="000000"/>
              </a:solidFill>
            </a:endParaRPr>
          </a:p>
        </p:txBody>
      </p:sp>
      <p:sp>
        <p:nvSpPr>
          <p:cNvPr id="7" name="TextBox 6"/>
          <p:cNvSpPr txBox="1"/>
          <p:nvPr/>
        </p:nvSpPr>
        <p:spPr>
          <a:xfrm>
            <a:off x="1321116" y="3756122"/>
            <a:ext cx="9549765" cy="2246769"/>
          </a:xfrm>
          <a:prstGeom prst="rect">
            <a:avLst/>
          </a:prstGeom>
          <a:noFill/>
          <a:ln>
            <a:solidFill>
              <a:schemeClr val="accent2"/>
            </a:solidFill>
          </a:ln>
        </p:spPr>
        <p:txBody>
          <a:bodyPr wrap="square" rtlCol="0">
            <a:spAutoFit/>
          </a:bodyPr>
          <a:lstStyle/>
          <a:p>
            <a:r>
              <a:rPr lang="en-US" sz="2400" dirty="0"/>
              <a:t>“We will not wake up one day and have the disease of systemic racism cured; we must do everything in our power to come together to </a:t>
            </a:r>
            <a:r>
              <a:rPr lang="en-US" sz="2400" b="1" dirty="0"/>
              <a:t>deconstruct generations of systemic racism </a:t>
            </a:r>
            <a:r>
              <a:rPr lang="en-US" sz="2400" dirty="0"/>
              <a:t>in our state so that </a:t>
            </a:r>
            <a:r>
              <a:rPr lang="en-US" sz="2400" b="1" dirty="0"/>
              <a:t>every Minnesotan – Black, Indigenous, Brown, or White</a:t>
            </a:r>
            <a:r>
              <a:rPr lang="en-US" sz="2400" dirty="0"/>
              <a:t> – can be </a:t>
            </a:r>
            <a:r>
              <a:rPr lang="en-US" sz="2400" b="1" dirty="0"/>
              <a:t>safe</a:t>
            </a:r>
            <a:r>
              <a:rPr lang="en-US" sz="2400" dirty="0"/>
              <a:t> and </a:t>
            </a:r>
            <a:r>
              <a:rPr lang="en-US" sz="2400" b="1" dirty="0"/>
              <a:t>thrive</a:t>
            </a:r>
            <a:r>
              <a:rPr lang="en-US" sz="2400" dirty="0"/>
              <a:t>.”</a:t>
            </a:r>
          </a:p>
          <a:p>
            <a:pPr algn="r"/>
            <a:r>
              <a:rPr lang="en-US" sz="2000" dirty="0"/>
              <a:t>- State of Minnesota Proclamation, Tuesday, June 9, 2020</a:t>
            </a:r>
          </a:p>
        </p:txBody>
      </p:sp>
      <p:sp>
        <p:nvSpPr>
          <p:cNvPr id="8" name="Footer Placeholder 5"/>
          <p:cNvSpPr>
            <a:spLocks noGrp="1"/>
          </p:cNvSpPr>
          <p:nvPr>
            <p:ph type="ftr" sz="quarter" idx="13"/>
          </p:nvPr>
        </p:nvSpPr>
        <p:spPr>
          <a:xfrm>
            <a:off x="2885256" y="6356350"/>
            <a:ext cx="6421487" cy="365125"/>
          </a:xfrm>
        </p:spPr>
        <p:txBody>
          <a:bodyPr/>
          <a:lstStyle/>
          <a:p>
            <a:r>
              <a:rPr lang="en-US" dirty="0">
                <a:solidFill>
                  <a:srgbClr val="003865"/>
                </a:solidFill>
                <a:latin typeface="Calibri" panose="020F0502020204030204" pitchFamily="34" charset="0"/>
                <a:ea typeface="Calibri" panose="020F0502020204030204" pitchFamily="34" charset="0"/>
              </a:rPr>
              <a:t>Minnesota Department of Education</a:t>
            </a:r>
            <a:r>
              <a:rPr lang="en-US" dirty="0">
                <a:solidFill>
                  <a:srgbClr val="FFFFFF"/>
                </a:solidFill>
                <a:latin typeface="Calibri" panose="020F0502020204030204" pitchFamily="34" charset="0"/>
                <a:ea typeface="Calibri" panose="020F0502020204030204" pitchFamily="34" charset="0"/>
              </a:rPr>
              <a:t> </a:t>
            </a:r>
            <a:r>
              <a:rPr lang="en-US" dirty="0">
                <a:solidFill>
                  <a:srgbClr val="78BE21"/>
                </a:solidFill>
                <a:latin typeface="Calibri" panose="020F0502020204030204" pitchFamily="34" charset="0"/>
                <a:ea typeface="Calibri" panose="020F0502020204030204" pitchFamily="34" charset="0"/>
              </a:rPr>
              <a:t>|</a:t>
            </a:r>
            <a:r>
              <a:rPr lang="en-US" dirty="0">
                <a:solidFill>
                  <a:srgbClr val="FFFFFF"/>
                </a:solidFill>
                <a:latin typeface="Calibri" panose="020F0502020204030204" pitchFamily="34" charset="0"/>
                <a:ea typeface="Calibri" panose="020F0502020204030204" pitchFamily="34" charset="0"/>
              </a:rPr>
              <a:t> </a:t>
            </a:r>
            <a:r>
              <a:rPr lang="en-US" dirty="0">
                <a:solidFill>
                  <a:srgbClr val="003865"/>
                </a:solidFill>
                <a:latin typeface="Calibri" panose="020F0502020204030204" pitchFamily="34" charset="0"/>
                <a:ea typeface="Calibri" panose="020F0502020204030204" pitchFamily="34" charset="0"/>
              </a:rPr>
              <a:t>education.mn.gov</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9367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July 2020</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b="1" dirty="0"/>
              <a:t>July 2020:</a:t>
            </a:r>
            <a:r>
              <a:rPr lang="en-US" dirty="0"/>
              <a:t> </a:t>
            </a:r>
            <a:r>
              <a:rPr lang="en-US" dirty="0">
                <a:hlinkClick r:id="rId2"/>
              </a:rPr>
              <a:t>Emergency Executive Order 20-82</a:t>
            </a:r>
            <a:r>
              <a:rPr lang="en-US" dirty="0"/>
              <a:t> authorized and directed the Commissioner of Education to require school districts and charter schools to provide a </a:t>
            </a:r>
            <a:r>
              <a:rPr lang="en-US" b="1" i="1" dirty="0"/>
              <a:t>safe and effective learning environment</a:t>
            </a:r>
            <a:r>
              <a:rPr lang="en-US" dirty="0"/>
              <a:t> for Minnesota’s students during the 2020-21 school year</a:t>
            </a:r>
          </a:p>
          <a:p>
            <a:pPr marL="1028700" lvl="1" indent="-342900"/>
            <a:r>
              <a:rPr lang="en-US" dirty="0"/>
              <a:t>The </a:t>
            </a:r>
            <a:r>
              <a:rPr lang="en-US" dirty="0">
                <a:hlinkClick r:id="rId3"/>
              </a:rPr>
              <a:t>Safe Learning Plan </a:t>
            </a:r>
            <a:r>
              <a:rPr lang="en-US" dirty="0"/>
              <a:t>uses a localized, data-driven approach that allows public schools to operate in a learning model that is responsive and prioritizes the health and safety of students, educators and school communities</a:t>
            </a:r>
          </a:p>
          <a:p>
            <a:pPr marL="1028700" lvl="1" indent="-342900"/>
            <a:r>
              <a:rPr lang="en-US" dirty="0"/>
              <a:t>Families can learn more about the </a:t>
            </a:r>
            <a:r>
              <a:rPr lang="en-US" dirty="0">
                <a:hlinkClick r:id="rId4"/>
              </a:rPr>
              <a:t>announcement</a:t>
            </a:r>
            <a:r>
              <a:rPr lang="en-US" dirty="0"/>
              <a:t> here.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A198C9B-0587-4A1E-9E03-E4C9FE222F08}"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7/27/2021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 name="Footer Placeholder 5"/>
          <p:cNvSpPr>
            <a:spLocks noGrp="1"/>
          </p:cNvSpPr>
          <p:nvPr>
            <p:ph type="ftr" sz="quarter" idx="13"/>
          </p:nvPr>
        </p:nvSpPr>
        <p:spPr>
          <a:xfrm>
            <a:off x="2885256" y="6356350"/>
            <a:ext cx="6421487" cy="365125"/>
          </a:xfrm>
        </p:spPr>
        <p:txBody>
          <a:bodyPr/>
          <a:lstStyle/>
          <a:p>
            <a:r>
              <a:rPr lang="en-US" dirty="0">
                <a:solidFill>
                  <a:srgbClr val="003865"/>
                </a:solidFill>
                <a:latin typeface="Calibri" panose="020F0502020204030204" pitchFamily="34" charset="0"/>
                <a:ea typeface="Calibri" panose="020F0502020204030204" pitchFamily="34" charset="0"/>
              </a:rPr>
              <a:t>Minnesota Department of Education</a:t>
            </a:r>
            <a:r>
              <a:rPr lang="en-US" dirty="0">
                <a:solidFill>
                  <a:srgbClr val="FFFFFF"/>
                </a:solidFill>
                <a:latin typeface="Calibri" panose="020F0502020204030204" pitchFamily="34" charset="0"/>
                <a:ea typeface="Calibri" panose="020F0502020204030204" pitchFamily="34" charset="0"/>
              </a:rPr>
              <a:t> </a:t>
            </a:r>
            <a:r>
              <a:rPr lang="en-US" dirty="0">
                <a:solidFill>
                  <a:srgbClr val="78BE21"/>
                </a:solidFill>
                <a:latin typeface="Calibri" panose="020F0502020204030204" pitchFamily="34" charset="0"/>
                <a:ea typeface="Calibri" panose="020F0502020204030204" pitchFamily="34" charset="0"/>
              </a:rPr>
              <a:t>|</a:t>
            </a:r>
            <a:r>
              <a:rPr lang="en-US" dirty="0">
                <a:solidFill>
                  <a:srgbClr val="FFFFFF"/>
                </a:solidFill>
                <a:latin typeface="Calibri" panose="020F0502020204030204" pitchFamily="34" charset="0"/>
                <a:ea typeface="Calibri" panose="020F0502020204030204" pitchFamily="34" charset="0"/>
              </a:rPr>
              <a:t> </a:t>
            </a:r>
            <a:r>
              <a:rPr lang="en-US" dirty="0">
                <a:solidFill>
                  <a:srgbClr val="003865"/>
                </a:solidFill>
                <a:latin typeface="Calibri" panose="020F0502020204030204" pitchFamily="34" charset="0"/>
                <a:ea typeface="Calibri" panose="020F0502020204030204" pitchFamily="34" charset="0"/>
              </a:rPr>
              <a:t>education.mn.gov</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360902604"/>
      </p:ext>
    </p:extLst>
  </p:cSld>
  <p:clrMapOvr>
    <a:masterClrMapping/>
  </p:clrMapOvr>
</p:sld>
</file>

<file path=ppt/theme/theme1.xml><?xml version="1.0" encoding="utf-8"?>
<a:theme xmlns:a="http://schemas.openxmlformats.org/drawingml/2006/main" name="MDE &amp; PBISmn">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tle Slide with Reverse Logo no bullets Oct 2019" id="{A6218D07-F320-4AB4-BAA8-7185DAD57AAE}" vid="{5E3F49E3-ABBA-4886-97D7-17F711A57D3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2966C2BD65E54BBBE133EDCB429956" ma:contentTypeVersion="8" ma:contentTypeDescription="Create a new document." ma:contentTypeScope="" ma:versionID="1e4d7931970b2d9947f1bb5f7c0f9f9f">
  <xsd:schema xmlns:xsd="http://www.w3.org/2001/XMLSchema" xmlns:xs="http://www.w3.org/2001/XMLSchema" xmlns:p="http://schemas.microsoft.com/office/2006/metadata/properties" xmlns:ns2="df1db236-f4ed-46d7-a734-34aadf213676" xmlns:ns3="df7176e6-ff46-46f8-8b8f-d830a43c7201" targetNamespace="http://schemas.microsoft.com/office/2006/metadata/properties" ma:root="true" ma:fieldsID="39db6b53d99ec96a57be60c311405566" ns2:_="" ns3:_="">
    <xsd:import namespace="df1db236-f4ed-46d7-a734-34aadf213676"/>
    <xsd:import namespace="df7176e6-ff46-46f8-8b8f-d830a43c720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1db236-f4ed-46d7-a734-34aadf2136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7176e6-ff46-46f8-8b8f-d830a43c720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E11CAD-8194-4CB4-9EF6-583A2F8138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1db236-f4ed-46d7-a734-34aadf213676"/>
    <ds:schemaRef ds:uri="df7176e6-ff46-46f8-8b8f-d830a43c72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2C050E8-984A-4835-867F-B189A3D57FD8}">
  <ds:schemaRefs>
    <ds:schemaRef ds:uri="http://purl.org/dc/elements/1.1/"/>
    <ds:schemaRef ds:uri="http://schemas.microsoft.com/office/2006/metadata/properties"/>
    <ds:schemaRef ds:uri="6ad98c6d-15f6-47b0-ade6-9078c6873b6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c5ffc2c-0589-4753-b34a-4c035d4e7b7e"/>
    <ds:schemaRef ds:uri="http://www.w3.org/XML/1998/namespace"/>
    <ds:schemaRef ds:uri="http://purl.org/dc/dcmitype/"/>
  </ds:schemaRefs>
</ds:datastoreItem>
</file>

<file path=customXml/itemProps3.xml><?xml version="1.0" encoding="utf-8"?>
<ds:datastoreItem xmlns:ds="http://schemas.openxmlformats.org/officeDocument/2006/customXml" ds:itemID="{4740BEF2-B8A7-4670-9C03-BE9E801E93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28907</TotalTime>
  <Words>1830</Words>
  <Application>Microsoft Office PowerPoint</Application>
  <PresentationFormat>Widescreen</PresentationFormat>
  <Paragraphs>268</Paragraphs>
  <Slides>34</Slides>
  <Notes>26</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MDE &amp; PBISmn</vt:lpstr>
      <vt:lpstr>MN.IT</vt:lpstr>
      <vt:lpstr>Welcome New Teams!</vt:lpstr>
      <vt:lpstr>Welcome to Minnesota PBIS Cohort Training!</vt:lpstr>
      <vt:lpstr>Ten Minnesota Commitments to Equity </vt:lpstr>
      <vt:lpstr>Welcome New Teams! PBIS Minnesota Cohort Training</vt:lpstr>
      <vt:lpstr>2020 in Review</vt:lpstr>
      <vt:lpstr>March – May 2020</vt:lpstr>
      <vt:lpstr>Thanks from Commissioner to Exemplar Schools </vt:lpstr>
      <vt:lpstr> Honoring the Life of George Floyd, and Lives of Every Person That Were Cut Short Due to Racism</vt:lpstr>
      <vt:lpstr>July 2020</vt:lpstr>
      <vt:lpstr>Education in 2020 </vt:lpstr>
      <vt:lpstr>PBIS Growth in Minnesota</vt:lpstr>
      <vt:lpstr>Growth of PBIS in Minnesota 2005-2020</vt:lpstr>
      <vt:lpstr>PBIS Scale-Up in Minnesota As of 2020</vt:lpstr>
      <vt:lpstr>North Regional Implementation Project As of 2020</vt:lpstr>
      <vt:lpstr>Metro Regional Implementation Project As of 2020</vt:lpstr>
      <vt:lpstr>South Regional Implementation Project As of 2020</vt:lpstr>
      <vt:lpstr>Top 10 Aligned Initiatives Implemented: Statewide Cohort 16</vt:lpstr>
      <vt:lpstr>Top 10 Aligned Initiatives Implemented: North Regional Implementation Project Cohort 16</vt:lpstr>
      <vt:lpstr>Top 10 Aligned Initiatives Implemented: Metro Regional Implementation Project Cohort 16</vt:lpstr>
      <vt:lpstr>Top 10 Aligned Initiatives Implemented: South Regional Implementation Project Cohort 16</vt:lpstr>
      <vt:lpstr>Supports for PBIS Across Learning Environments </vt:lpstr>
      <vt:lpstr>Collective National Centers’ Guidance:  Returning to School During and After Crisis</vt:lpstr>
      <vt:lpstr>Tips to Make Distance Learning and the Transition Safe, Predictable and Positive</vt:lpstr>
      <vt:lpstr>Resources to Support Students During the Pandemic</vt:lpstr>
      <vt:lpstr>Considerations During Transition to In-Person and Contingency Planning</vt:lpstr>
      <vt:lpstr>Virtual PBIS Leadership Forum 2020</vt:lpstr>
      <vt:lpstr>Virtual Minnesota PBIS Summer Institute  </vt:lpstr>
      <vt:lpstr>Upcoming Webinars</vt:lpstr>
      <vt:lpstr>Distance Learning Resources – pbisMN.org</vt:lpstr>
      <vt:lpstr>Share your #pbisMN work! </vt:lpstr>
      <vt:lpstr>North Regional Contacts</vt:lpstr>
      <vt:lpstr>Metro Regional Contacts</vt:lpstr>
      <vt:lpstr>South Regional Contacts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mde.pbis@state.mn.us</dc:creator>
  <cp:lastModifiedBy>Jackelen, Tamarah (MDE)</cp:lastModifiedBy>
  <cp:revision>740</cp:revision>
  <dcterms:created xsi:type="dcterms:W3CDTF">2018-02-11T03:07:50Z</dcterms:created>
  <dcterms:modified xsi:type="dcterms:W3CDTF">2021-07-27T20:54:29Z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0x010100832966C2BD65E54BBBE133EDCB429956</vt:lpwstr>
  </property>
</Properties>
</file>